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0" r:id="rId9"/>
    <p:sldId id="265" r:id="rId10"/>
    <p:sldId id="261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27" d="100"/>
          <a:sy n="127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C20E8-2F6F-574D-9EA9-99F432B142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Spontaneous Spoken Language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3DCA12-1D97-3942-89DA-F8F7FD0418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 some questions)):</a:t>
            </a:r>
          </a:p>
          <a:p>
            <a:pPr marL="457200" indent="-457200">
              <a:buAutoNum type="arabicParenR"/>
            </a:pPr>
            <a:r>
              <a:rPr lang="en-US" dirty="0"/>
              <a:t>Name the possible types of language variation.</a:t>
            </a:r>
          </a:p>
          <a:p>
            <a:pPr marL="457200" indent="-457200">
              <a:buAutoNum type="arabicParenR"/>
            </a:pPr>
            <a:r>
              <a:rPr lang="en-US" dirty="0"/>
              <a:t>What is code-switching?</a:t>
            </a:r>
          </a:p>
          <a:p>
            <a:pPr marL="457200" indent="-457200">
              <a:buAutoNum type="arabicParenR"/>
            </a:pPr>
            <a:r>
              <a:rPr lang="en-US" dirty="0"/>
              <a:t>When is comparative research applied?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90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2D8B1-7475-3040-A805-1FE4BE91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correlational research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109340-D465-C94A-BD07-6ADBDBD96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59787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ru-RU" dirty="0"/>
              <a:t>Ф </a:t>
            </a:r>
            <a:r>
              <a:rPr lang="en-US" dirty="0"/>
              <a:t>coefficient:    I like to share things with other people.</a:t>
            </a:r>
          </a:p>
          <a:p>
            <a:endParaRPr lang="en-US" dirty="0"/>
          </a:p>
          <a:p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F2EE850-4AC3-8D46-9A5F-774CF44EA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756152"/>
              </p:ext>
            </p:extLst>
          </p:nvPr>
        </p:nvGraphicFramePr>
        <p:xfrm>
          <a:off x="2032000" y="3125036"/>
          <a:ext cx="8128000" cy="177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1798540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18152261"/>
                    </a:ext>
                  </a:extLst>
                </a:gridCol>
              </a:tblGrid>
              <a:tr h="889280"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Yes- 2</a:t>
                      </a:r>
                    </a:p>
                    <a:p>
                      <a:r>
                        <a:rPr lang="en-US" dirty="0"/>
                        <a:t>No - 11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625228"/>
                  </a:ext>
                </a:extLst>
              </a:tr>
              <a:tr h="889280"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 – 14</a:t>
                      </a:r>
                    </a:p>
                    <a:p>
                      <a:r>
                        <a:rPr lang="en-US" dirty="0"/>
                        <a:t>No -  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2250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1919523-DA69-9A46-9198-C2902547E29B}"/>
              </a:ext>
            </a:extLst>
          </p:cNvPr>
          <p:cNvSpPr txBox="1"/>
          <p:nvPr/>
        </p:nvSpPr>
        <p:spPr>
          <a:xfrm>
            <a:off x="1446963" y="5617029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 –  </a:t>
            </a:r>
            <a:r>
              <a:rPr lang="en-US" dirty="0"/>
              <a:t>.79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00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D179E-734E-C145-A02D-9DC207EE5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Correlational Research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FCA4E8B-DF19-9D40-BEC1-8D3D7B105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1615" y="2557463"/>
            <a:ext cx="4770016" cy="3573524"/>
          </a:xfrm>
        </p:spPr>
      </p:pic>
    </p:spTree>
    <p:extLst>
      <p:ext uri="{BB962C8B-B14F-4D97-AF65-F5344CB8AC3E}">
        <p14:creationId xmlns:p14="http://schemas.microsoft.com/office/powerpoint/2010/main" val="1646712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DE8CA-7A45-484F-80CE-852EE65A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assignment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C614D2-9097-F44D-B803-DB586F19B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readings on spontaneous speech and correlational research (e-learning)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63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17CE1-E8EA-E745-A18F-E1CD6E36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Spontaneous Speech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5D728C-3277-494E-96A8-F13FA7B2B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" i="1" dirty="0"/>
              <a:t>Spontaneous speech</a:t>
            </a:r>
            <a:r>
              <a:rPr lang="en" dirty="0"/>
              <a:t> is defined in opposition to </a:t>
            </a:r>
            <a:r>
              <a:rPr lang="en" i="1" dirty="0"/>
              <a:t>prepared speech</a:t>
            </a:r>
            <a:r>
              <a:rPr lang="en" dirty="0"/>
              <a:t>, where utterances contain well-formed sentences close to those found in written documents.</a:t>
            </a:r>
          </a:p>
          <a:p>
            <a:pPr marL="0" indent="0">
              <a:buNone/>
            </a:pPr>
            <a:r>
              <a:rPr lang="en" dirty="0"/>
              <a:t>• filled pauses - noises made by the speaker that don't correspond to words (ah, uh, um, </a:t>
            </a:r>
            <a:r>
              <a:rPr lang="en" dirty="0" err="1"/>
              <a:t>etc</a:t>
            </a:r>
            <a:r>
              <a:rPr lang="en" dirty="0"/>
              <a:t>). </a:t>
            </a:r>
          </a:p>
          <a:p>
            <a:pPr marL="0" indent="0">
              <a:buNone/>
            </a:pPr>
            <a:r>
              <a:rPr lang="en" dirty="0"/>
              <a:t>• restarts - repeating a word or phrase. The original word or phrase may be complete or truncated.</a:t>
            </a:r>
          </a:p>
          <a:p>
            <a:pPr marL="0" indent="0">
              <a:buNone/>
            </a:pPr>
            <a:r>
              <a:rPr lang="en" dirty="0"/>
              <a:t> • interjections - extraneous phrases as in "on line thirty, I guess it is". </a:t>
            </a:r>
          </a:p>
          <a:p>
            <a:pPr marL="0" indent="0">
              <a:buNone/>
            </a:pPr>
            <a:r>
              <a:rPr lang="en" dirty="0"/>
              <a:t>• unknown or mispronounced words </a:t>
            </a:r>
          </a:p>
          <a:p>
            <a:pPr marL="0" indent="0">
              <a:buNone/>
            </a:pPr>
            <a:r>
              <a:rPr lang="en" dirty="0"/>
              <a:t>• ellipsis </a:t>
            </a:r>
          </a:p>
          <a:p>
            <a:pPr marL="0" indent="0">
              <a:buNone/>
            </a:pPr>
            <a:r>
              <a:rPr lang="en" dirty="0"/>
              <a:t>• ungrammatical constructions - Users make errors of agreement (sub-verb, number, </a:t>
            </a:r>
            <a:r>
              <a:rPr lang="en" dirty="0" err="1"/>
              <a:t>etc</a:t>
            </a:r>
            <a:r>
              <a:rPr lang="en" dirty="0"/>
              <a:t>) and may use constituents in unusual orders ("to the utilities cell add fifty dollars").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277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59668-CCFA-464D-BAD3-D5E5135BD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do we encounter spontaneous speech?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BED61F-A707-0745-9E20-4D50718B2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Spontaneous vs Non-spontaneous</a:t>
            </a:r>
          </a:p>
          <a:p>
            <a:endParaRPr lang="en-US" dirty="0"/>
          </a:p>
          <a:p>
            <a:r>
              <a:rPr lang="en-US" dirty="0"/>
              <a:t>Rate + pauses</a:t>
            </a:r>
          </a:p>
          <a:p>
            <a:r>
              <a:rPr lang="en-US" dirty="0"/>
              <a:t>Range</a:t>
            </a:r>
          </a:p>
          <a:p>
            <a:r>
              <a:rPr lang="en-US" dirty="0"/>
              <a:t>Pitch </a:t>
            </a:r>
            <a:r>
              <a:rPr lang="en-US" dirty="0" err="1"/>
              <a:t>variarion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02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3C0FB-607B-F348-8AA5-2C64B0816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do we encounter spontaneous speech?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DC509E-8212-9143-A017-646BE2372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Monologue</a:t>
            </a:r>
          </a:p>
          <a:p>
            <a:r>
              <a:rPr lang="en-US" dirty="0"/>
              <a:t>Dialogue</a:t>
            </a:r>
          </a:p>
          <a:p>
            <a:r>
              <a:rPr lang="en-US" dirty="0"/>
              <a:t>Polylogues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+ excessive use of non verbal means of communication</a:t>
            </a:r>
          </a:p>
          <a:p>
            <a:pPr marL="0" indent="0">
              <a:buNone/>
            </a:pPr>
            <a:r>
              <a:rPr lang="en-US" dirty="0"/>
              <a:t>+ cultural component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28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4BB92-E926-6B41-B679-67FA7362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again about Phonetic Styles…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48C0E4-6A07-864A-9A00-D4A11C027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" dirty="0"/>
              <a:t>1) talks of the kind are characterized by the in explicitness of the language as the speakers rely upon the extralinguistic factors - context, kinetics, etc. This manifests in incompleteness of utterances: as the context makes it clear what was meant by the speaker, thus making redundant its vocal expression.</a:t>
            </a:r>
          </a:p>
          <a:p>
            <a:r>
              <a:rPr lang="en" dirty="0"/>
              <a:t>2) by the lack of planning and the randomness of subject matters.</a:t>
            </a:r>
          </a:p>
          <a:p>
            <a:br>
              <a:rPr lang="en" dirty="0"/>
            </a:br>
            <a:r>
              <a:rPr lang="en" dirty="0"/>
              <a:t>3) non-fluency, high proportion of "errors" involving hesitation phenomena, slips of the tongue and all sorts of overlapping and simultaneous speech.</a:t>
            </a:r>
          </a:p>
          <a:p>
            <a:r>
              <a:rPr lang="en" u="sng" dirty="0"/>
              <a:t>Some more important characteristics:</a:t>
            </a:r>
            <a:endParaRPr lang="en" dirty="0"/>
          </a:p>
          <a:p>
            <a:r>
              <a:rPr lang="en" dirty="0"/>
              <a:t>1) entire range of vocalic clusters, sounds, non-verbal signals are common: Ex.: mmm, </a:t>
            </a:r>
            <a:r>
              <a:rPr lang="en" dirty="0" err="1"/>
              <a:t>sshh</a:t>
            </a:r>
            <a:r>
              <a:rPr lang="en" dirty="0"/>
              <a:t>, ah, </a:t>
            </a:r>
            <a:r>
              <a:rPr lang="en" dirty="0" err="1"/>
              <a:t>bw</a:t>
            </a:r>
            <a:r>
              <a:rPr lang="en" dirty="0"/>
              <a:t>, etc.</a:t>
            </a:r>
          </a:p>
          <a:p>
            <a:r>
              <a:rPr lang="en" dirty="0"/>
              <a:t>2) one can hear whistles laughs, giggles, clearing of the throat, snorts, sniffs.</a:t>
            </a:r>
          </a:p>
          <a:p>
            <a:r>
              <a:rPr lang="en" dirty="0"/>
              <a:t>3) space between the speakers (1,5 - 2 meters).</a:t>
            </a:r>
            <a:br>
              <a:rPr lang="en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178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EF400-E81B-2E45-AE89-3FAB6EE4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Conversational/familiar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2D86A2-1A53-3344-8EE4-0D2B6E9FE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b="1" dirty="0"/>
              <a:t>Style-modifying factors:</a:t>
            </a:r>
            <a:endParaRPr lang="en" dirty="0"/>
          </a:p>
          <a:p>
            <a:r>
              <a:rPr lang="en" dirty="0"/>
              <a:t>speaker’s attitude</a:t>
            </a:r>
          </a:p>
          <a:p>
            <a:r>
              <a:rPr lang="en" dirty="0"/>
              <a:t> the form of communication</a:t>
            </a:r>
          </a:p>
          <a:p>
            <a:r>
              <a:rPr lang="en" dirty="0"/>
              <a:t> the degree of formality</a:t>
            </a:r>
          </a:p>
          <a:p>
            <a:r>
              <a:rPr lang="en" dirty="0"/>
              <a:t>the degree of spontaneity</a:t>
            </a:r>
          </a:p>
          <a:p>
            <a:r>
              <a:rPr lang="en" dirty="0"/>
              <a:t>The factors are interdependent and interconnected.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07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1F736-1201-B74E-88CD-BE8AFEDD5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Conversational/familiar style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5FE83A3-5426-FF48-822D-F08B3CF9F0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900976"/>
              </p:ext>
            </p:extLst>
          </p:nvPr>
        </p:nvGraphicFramePr>
        <p:xfrm>
          <a:off x="1436914" y="2672861"/>
          <a:ext cx="9696659" cy="4053840"/>
        </p:xfrm>
        <a:graphic>
          <a:graphicData uri="http://schemas.openxmlformats.org/drawingml/2006/table">
            <a:tbl>
              <a:tblPr/>
              <a:tblGrid>
                <a:gridCol w="1521044">
                  <a:extLst>
                    <a:ext uri="{9D8B030D-6E8A-4147-A177-3AD203B41FA5}">
                      <a16:colId xmlns:a16="http://schemas.microsoft.com/office/drawing/2014/main" val="293362922"/>
                    </a:ext>
                  </a:extLst>
                </a:gridCol>
                <a:gridCol w="8175615">
                  <a:extLst>
                    <a:ext uri="{9D8B030D-6E8A-4147-A177-3AD203B41FA5}">
                      <a16:colId xmlns:a16="http://schemas.microsoft.com/office/drawing/2014/main" val="2710636646"/>
                    </a:ext>
                  </a:extLst>
                </a:gridCol>
              </a:tblGrid>
              <a:tr h="3647552">
                <a:tc>
                  <a:txBody>
                    <a:bodyPr/>
                    <a:lstStyle/>
                    <a:p>
                      <a:pPr algn="l" fontAlgn="b"/>
                      <a:endParaRPr lang="en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Conversations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fall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into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coordinated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blocks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consisting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of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variations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within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the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length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of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pauses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speed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rhythm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pitch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ranges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pitch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levels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and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loudness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ntonation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groups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are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rather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short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their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potentially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lengthy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tone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units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tend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broken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endParaRPr kumimoji="0" lang="en-US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The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heads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are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usually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level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rarely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falling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for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the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nuclei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simple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falling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and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rising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tones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are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common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Em­phatic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tones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occur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highly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emotional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contexts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High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pre-nuclear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syllables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are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frequent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«-</a:t>
                      </a:r>
                      <a:r>
                        <a:rPr kumimoji="0" lang="ru-RU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</a:t>
                      </a: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you</a:t>
                      </a: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think</a:t>
                      </a: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kumimoji="0" lang="ru-RU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kumimoji="0" lang="ru-RU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matters</a:t>
                      </a: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?"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"- </a:t>
                      </a:r>
                      <a:r>
                        <a:rPr kumimoji="0" lang="ru-RU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I'd</a:t>
                      </a: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</a:t>
                      </a:r>
                      <a:r>
                        <a:rPr kumimoji="0" lang="ru-RU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rather</a:t>
                      </a: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</a:t>
                      </a: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°</a:t>
                      </a:r>
                      <a:r>
                        <a:rPr kumimoji="0" lang="ru-RU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thin</a:t>
                      </a: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than</a:t>
                      </a: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Jat</a:t>
                      </a:r>
                      <a:r>
                        <a:rPr kumimoji="0" lang="ru-RU" alt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."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The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tempo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of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colloquial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speech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is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varied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The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natural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speed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might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fast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but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the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impression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of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slowness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may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arise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because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of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great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number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of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hesitation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pauses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both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filled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and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non-filled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hesitant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drawls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within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the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block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endParaRPr kumimoji="0" lang="en-US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speakers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may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have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pauses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between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parts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often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they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speak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simultaneously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interrupt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each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other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 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the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frequency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of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silence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for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breathtaking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kumimoji="0" lang="ru-RU" alt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en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831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217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3B03B-590C-AF45-A6F0-9876782CF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can be the subject of spontaneous speech research?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0D4C5A-89C8-A548-8667-0D0AFF5CC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have to read</a:t>
            </a:r>
          </a:p>
          <a:p>
            <a:r>
              <a:rPr lang="en-US" dirty="0"/>
              <a:t>-see the end of the list</a:t>
            </a:r>
          </a:p>
          <a:p>
            <a:r>
              <a:rPr lang="en-US" dirty="0"/>
              <a:t>- get bored fast</a:t>
            </a:r>
          </a:p>
          <a:p>
            <a:r>
              <a:rPr lang="en-US" dirty="0"/>
              <a:t>-found near the lab</a:t>
            </a:r>
          </a:p>
          <a:p>
            <a:r>
              <a:rPr lang="en-US" dirty="0"/>
              <a:t>-”mic” fright</a:t>
            </a:r>
          </a:p>
          <a:p>
            <a:r>
              <a:rPr lang="en-US" dirty="0"/>
              <a:t>- the “observer’s paradox”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443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14FDB-8676-CC4F-9285-60404173D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solve this?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F59B97-11A9-0D4E-9838-B9385749F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to do secret recording</a:t>
            </a:r>
          </a:p>
          <a:p>
            <a:r>
              <a:rPr lang="en-US" dirty="0"/>
              <a:t> - to devise special tasks (maps, comparing pictures)</a:t>
            </a:r>
          </a:p>
          <a:p>
            <a:r>
              <a:rPr lang="en-US" dirty="0"/>
              <a:t>- to make recording after “breaking the ice”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550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Натуральные материалы</Template>
  <TotalTime>306</TotalTime>
  <Words>707</Words>
  <Application>Microsoft Macintosh PowerPoint</Application>
  <PresentationFormat>Широкоэкранный</PresentationFormat>
  <Paragraphs>74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Garamond</vt:lpstr>
      <vt:lpstr>Times New Roman</vt:lpstr>
      <vt:lpstr>Натуральные материалы</vt:lpstr>
      <vt:lpstr>Spontaneous Spoken Language</vt:lpstr>
      <vt:lpstr>Characteristics of Spontaneous Speech</vt:lpstr>
      <vt:lpstr>When do we encounter spontaneous speech?</vt:lpstr>
      <vt:lpstr>When do we encounter spontaneous speech?</vt:lpstr>
      <vt:lpstr>Once again about Phonetic Styles…</vt:lpstr>
      <vt:lpstr>Conversational/familiar style</vt:lpstr>
      <vt:lpstr>Conversational/familiar style</vt:lpstr>
      <vt:lpstr>Who can be the subject of spontaneous speech research?</vt:lpstr>
      <vt:lpstr>How to solve this? </vt:lpstr>
      <vt:lpstr>Examples of correlational research</vt:lpstr>
      <vt:lpstr>Interpreting Correlational Research</vt:lpstr>
      <vt:lpstr>Home 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Spontaneous Spoken Language</dc:title>
  <dc:creator>A tymbay</dc:creator>
  <cp:lastModifiedBy>A tymbay</cp:lastModifiedBy>
  <cp:revision>9</cp:revision>
  <dcterms:created xsi:type="dcterms:W3CDTF">2020-12-07T09:11:51Z</dcterms:created>
  <dcterms:modified xsi:type="dcterms:W3CDTF">2020-12-07T14:18:19Z</dcterms:modified>
</cp:coreProperties>
</file>