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8" r:id="rId2"/>
    <p:sldId id="312" r:id="rId3"/>
    <p:sldId id="323" r:id="rId4"/>
    <p:sldId id="329" r:id="rId5"/>
    <p:sldId id="324" r:id="rId6"/>
    <p:sldId id="325" r:id="rId7"/>
    <p:sldId id="326" r:id="rId8"/>
    <p:sldId id="327" r:id="rId9"/>
    <p:sldId id="336" r:id="rId10"/>
    <p:sldId id="338" r:id="rId11"/>
    <p:sldId id="337" r:id="rId12"/>
    <p:sldId id="339" r:id="rId13"/>
    <p:sldId id="343" r:id="rId14"/>
    <p:sldId id="322" r:id="rId15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11C"/>
    <a:srgbClr val="7BB620"/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6"/>
    <p:restoredTop sz="94830"/>
  </p:normalViewPr>
  <p:slideViewPr>
    <p:cSldViewPr snapToGrid="0" snapToObjects="1">
      <p:cViewPr varScale="1">
        <p:scale>
          <a:sx n="109" d="100"/>
          <a:sy n="109" d="100"/>
        </p:scale>
        <p:origin x="29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06/16/2024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D13DA-EAC2-5A46-B69D-7C51B19AA7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1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5AFCFD-2557-F445-BA06-2078DC8B49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93317D-4140-7D4A-9D0D-1891C87F0B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Ing. Martina Černíková, Ph.D.</a:t>
            </a:r>
            <a:endParaRPr lang="cs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endParaRPr lang="en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r>
              <a:rPr lang="en-CZ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+420 </a:t>
            </a:r>
            <a:r>
              <a:rPr lang="cs-CZ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485 352 </a:t>
            </a:r>
            <a: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408</a:t>
            </a:r>
            <a:endParaRPr lang="en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r>
              <a:rPr lang="cs-CZ" dirty="0" err="1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martina.cernikova</a:t>
            </a:r>
            <a:r>
              <a:rPr lang="en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@tul.cz</a:t>
            </a:r>
            <a:endParaRPr lang="cs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r>
              <a:rPr lang="cs-CZ" dirty="0" err="1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www.com.tul.cz</a:t>
            </a:r>
            <a:endParaRPr lang="en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98" y="1470590"/>
            <a:ext cx="8434802" cy="1661409"/>
          </a:xfrm>
        </p:spPr>
        <p:txBody>
          <a:bodyPr>
            <a:normAutofit fontScale="90000"/>
          </a:bodyPr>
          <a:lstStyle/>
          <a:p>
            <a:r>
              <a:rPr lang="cs-CZ" sz="27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Specializační studium</a:t>
            </a:r>
            <a:br>
              <a:rPr lang="cs-CZ" sz="27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</a:br>
            <a:r>
              <a:rPr lang="cs-CZ" sz="27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Oceňování obchodních závodů (podniků)</a:t>
            </a:r>
            <a:r>
              <a:rPr lang="cs-CZ" sz="10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/>
            </a:r>
            <a:br>
              <a:rPr lang="cs-CZ" sz="10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</a:br>
            <a: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DANĚ – </a:t>
            </a:r>
            <a: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4 </a:t>
            </a:r>
            <a: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Odvody pojistného</a:t>
            </a:r>
            <a:endParaRPr lang="en-CZ" sz="1800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46D2B131-BB47-5040-AB4D-1BF0EC6C34D3}"/>
              </a:ext>
            </a:extLst>
          </p:cNvPr>
          <p:cNvSpPr txBox="1">
            <a:spLocks/>
          </p:cNvSpPr>
          <p:nvPr/>
        </p:nvSpPr>
        <p:spPr>
          <a:xfrm>
            <a:off x="118800" y="501041"/>
            <a:ext cx="7560001" cy="288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 anchor="b" anchorCtr="0">
            <a:noAutofit/>
          </a:bodyPr>
          <a:lstStyle>
            <a:lvl1pPr marL="342900" marR="0" indent="-228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342900" marR="0" indent="2540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342900" marR="0" indent="711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342900" marR="0" indent="1168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342900" marR="0" indent="1625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28339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32911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●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37483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○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42055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1200" dirty="0"/>
              <a:t>Centrum oceňování majetku</a:t>
            </a:r>
            <a:endParaRPr lang="en-CZ" sz="1200" dirty="0"/>
          </a:p>
        </p:txBody>
      </p:sp>
      <p:pic>
        <p:nvPicPr>
          <p:cNvPr id="5" name="Obrázek 4" descr="TUL 4">
            <a:extLst>
              <a:ext uri="{FF2B5EF4-FFF2-40B4-BE49-F238E27FC236}">
                <a16:creationId xmlns:a16="http://schemas.microsoft.com/office/drawing/2014/main" id="{7D6A64F3-3413-8DF4-C3F1-08C95809DA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967" y="71977"/>
            <a:ext cx="1477645" cy="82804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7">
            <a:extLst>
              <a:ext uri="{FF2B5EF4-FFF2-40B4-BE49-F238E27FC236}">
                <a16:creationId xmlns:a16="http://schemas.microsoft.com/office/drawing/2014/main" id="{D038C504-C5AC-1D6E-6A9F-C40DD902107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92612" y="251364"/>
            <a:ext cx="3475990" cy="469265"/>
            <a:chOff x="4955" y="445"/>
            <a:chExt cx="5474" cy="739"/>
          </a:xfrm>
        </p:grpSpPr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ADA8C1BE-5485-B030-C4F7-E31A38E684C0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66" t="14285" r="19435" b="75397"/>
            <a:stretch>
              <a:fillRect/>
            </a:stretch>
          </p:blipFill>
          <p:spPr bwMode="auto">
            <a:xfrm>
              <a:off x="7797" y="445"/>
              <a:ext cx="1449" cy="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Obrázek 7">
              <a:extLst>
                <a:ext uri="{FF2B5EF4-FFF2-40B4-BE49-F238E27FC236}">
                  <a16:creationId xmlns:a16="http://schemas.microsoft.com/office/drawing/2014/main" id="{E422566C-ADF5-53CD-0753-53482F5C6475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2" t="35423" r="67107" b="20689"/>
            <a:stretch>
              <a:fillRect/>
            </a:stretch>
          </p:blipFill>
          <p:spPr bwMode="auto">
            <a:xfrm>
              <a:off x="9244" y="447"/>
              <a:ext cx="1185" cy="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Obrázek 8">
              <a:extLst>
                <a:ext uri="{FF2B5EF4-FFF2-40B4-BE49-F238E27FC236}">
                  <a16:creationId xmlns:a16="http://schemas.microsoft.com/office/drawing/2014/main" id="{50969ED2-826E-2D8E-77E7-A10161C444C0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258" t="28252" r="363" b="26340"/>
            <a:stretch>
              <a:fillRect/>
            </a:stretch>
          </p:blipFill>
          <p:spPr bwMode="auto">
            <a:xfrm>
              <a:off x="4955" y="447"/>
              <a:ext cx="2843" cy="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219200"/>
            <a:ext cx="8319571" cy="318254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chemeClr val="tx1"/>
                </a:solidFill>
              </a:rPr>
              <a:t>Stejné </a:t>
            </a:r>
            <a:r>
              <a:rPr lang="cs-CZ" altLang="cs-CZ" b="1" dirty="0" smtClean="0">
                <a:solidFill>
                  <a:schemeClr val="tx1"/>
                </a:solidFill>
              </a:rPr>
              <a:t>podmínky pro platby sociálního i zdravotního pojištění </a:t>
            </a:r>
            <a:endParaRPr lang="cs-CZ" altLang="cs-CZ" b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(výše vyměřovacího základu odpovídá 50</a:t>
            </a:r>
            <a:r>
              <a:rPr lang="cs-CZ" altLang="cs-CZ" dirty="0">
                <a:solidFill>
                  <a:schemeClr val="tx1"/>
                </a:solidFill>
              </a:rPr>
              <a:t>% průměrné  měsíční mzdy </a:t>
            </a:r>
            <a:r>
              <a:rPr lang="cs-CZ" altLang="cs-CZ" dirty="0" smtClean="0">
                <a:solidFill>
                  <a:schemeClr val="tx1"/>
                </a:solidFill>
              </a:rPr>
              <a:t>v národním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 hospodářství o 2 roky zpět x přepočítací  koeficient). Z toho vypočtena  minimální záloha.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 smtClean="0">
                <a:solidFill>
                  <a:schemeClr val="accent1"/>
                </a:solidFill>
              </a:rPr>
              <a:t>VEŘEJNÉ </a:t>
            </a:r>
            <a:r>
              <a:rPr lang="cs-CZ" altLang="cs-CZ" b="1" dirty="0">
                <a:solidFill>
                  <a:schemeClr val="accent1"/>
                </a:solidFill>
              </a:rPr>
              <a:t>ZDRAVOTNÍ </a:t>
            </a:r>
            <a:r>
              <a:rPr lang="cs-CZ" altLang="cs-CZ" b="1" dirty="0" smtClean="0">
                <a:solidFill>
                  <a:schemeClr val="accent1"/>
                </a:solidFill>
              </a:rPr>
              <a:t>POJIŠTĚNÍ A PLATBY POJISTNÉHO</a:t>
            </a:r>
            <a:endParaRPr lang="cs-CZ" altLang="cs-CZ" b="1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Výše  minimální zálohy definována na začátku kalendářního roku.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OSVČ provozující tzv. vedlejší činnost platí zdravotní pojištění dle skutečnosti (někdy bez záloh</a:t>
            </a:r>
            <a:r>
              <a:rPr lang="cs-CZ" altLang="cs-CZ" dirty="0">
                <a:solidFill>
                  <a:schemeClr val="tx1"/>
                </a:solidFill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Minimální </a:t>
            </a:r>
            <a:r>
              <a:rPr lang="cs-CZ" altLang="cs-CZ" dirty="0">
                <a:solidFill>
                  <a:schemeClr val="accent1"/>
                </a:solidFill>
              </a:rPr>
              <a:t>zálohy </a:t>
            </a:r>
            <a:r>
              <a:rPr lang="cs-CZ" altLang="cs-CZ" dirty="0" smtClean="0">
                <a:solidFill>
                  <a:schemeClr val="accent1"/>
                </a:solidFill>
              </a:rPr>
              <a:t>neplatí</a:t>
            </a:r>
            <a:r>
              <a:rPr lang="cs-CZ" altLang="cs-CZ" b="1" dirty="0" smtClean="0">
                <a:solidFill>
                  <a:schemeClr val="accent1"/>
                </a:solidFill>
              </a:rPr>
              <a:t> </a:t>
            </a:r>
            <a:r>
              <a:rPr lang="cs-CZ" altLang="cs-CZ" dirty="0" smtClean="0">
                <a:solidFill>
                  <a:schemeClr val="accent1"/>
                </a:solidFill>
              </a:rPr>
              <a:t>OSVČ jestliže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jejich výdělečná činnost je tzv. vedlejší (podmínkou je příjem  </a:t>
            </a:r>
            <a:r>
              <a:rPr lang="cs-CZ" altLang="cs-CZ" dirty="0">
                <a:solidFill>
                  <a:schemeClr val="tx1"/>
                </a:solidFill>
              </a:rPr>
              <a:t>v  zaměstnání alespoň </a:t>
            </a:r>
            <a:r>
              <a:rPr lang="cs-CZ" altLang="cs-CZ" dirty="0" smtClean="0">
                <a:solidFill>
                  <a:schemeClr val="tx1"/>
                </a:solidFill>
              </a:rPr>
              <a:t>na úrovni aktuální minimální mzdy);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jsou tzv. státní </a:t>
            </a:r>
            <a:r>
              <a:rPr lang="cs-CZ" altLang="cs-CZ" dirty="0">
                <a:solidFill>
                  <a:schemeClr val="tx1"/>
                </a:solidFill>
              </a:rPr>
              <a:t>pojištěnci.</a:t>
            </a:r>
          </a:p>
          <a:p>
            <a:pPr marL="114300" indent="0">
              <a:buNone/>
            </a:pPr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11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</a:t>
            </a:r>
            <a:r>
              <a:rPr lang="cs-CZ" dirty="0" smtClean="0"/>
              <a:t>4 </a:t>
            </a:r>
            <a:r>
              <a:rPr lang="cs-CZ" dirty="0"/>
              <a:t>Odvody pojistného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Minimální vyměřovací základ OSVČ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3461434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028700"/>
            <a:ext cx="8319571" cy="358902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Důchodové pojištění a státní politika zaměstnanosti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Na začátku kalendářního roku stanoven minimální vyměřovací základ a minimální výše zálohy pro OSVČ s hlavní i vedlejší výdělečnou činností.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solidFill>
                  <a:schemeClr val="tx1"/>
                </a:solidFill>
              </a:rPr>
              <a:t>Jsou-li příjmy – výdaje  j </a:t>
            </a:r>
            <a:r>
              <a:rPr lang="cs-CZ" altLang="cs-CZ" sz="1800" dirty="0">
                <a:solidFill>
                  <a:schemeClr val="tx1"/>
                </a:solidFill>
              </a:rPr>
              <a:t>u vedlejší činnosti nižší </a:t>
            </a:r>
            <a:r>
              <a:rPr lang="cs-CZ" altLang="cs-CZ" sz="1800" dirty="0" smtClean="0">
                <a:solidFill>
                  <a:schemeClr val="tx1"/>
                </a:solidFill>
              </a:rPr>
              <a:t>než stanovená částka (definována každý rok), OSVČ pojištění účastna není.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1800" b="1" dirty="0">
              <a:solidFill>
                <a:schemeClr val="tx1"/>
              </a:solidFill>
            </a:endParaRPr>
          </a:p>
          <a:p>
            <a:pPr marL="114300" indent="0" eaLnBrk="1" hangingPunct="1"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Nemocenské pojištění</a:t>
            </a:r>
            <a:endParaRPr lang="cs-CZ" altLang="cs-CZ" sz="1800" dirty="0" smtClean="0">
              <a:solidFill>
                <a:schemeClr val="accent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solidFill>
                  <a:schemeClr val="tx1"/>
                </a:solidFill>
              </a:rPr>
              <a:t>minimální částka stanovena měsíčně (dobrovolné).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cs-CZ" altLang="cs-CZ" sz="1800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Maximální vyměřovací základ</a:t>
            </a:r>
            <a:endParaRPr lang="cs-CZ" altLang="cs-CZ" dirty="0" smtClean="0">
              <a:solidFill>
                <a:schemeClr val="accent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platí pro příjmy dle pro </a:t>
            </a:r>
            <a:r>
              <a:rPr lang="cs-CZ" altLang="cs-CZ" dirty="0">
                <a:solidFill>
                  <a:schemeClr val="tx1"/>
                </a:solidFill>
              </a:rPr>
              <a:t>§ 6 i §</a:t>
            </a:r>
            <a:r>
              <a:rPr lang="cs-CZ" altLang="cs-CZ" dirty="0" smtClean="0">
                <a:solidFill>
                  <a:schemeClr val="tx1"/>
                </a:solidFill>
              </a:rPr>
              <a:t>7 </a:t>
            </a:r>
            <a:r>
              <a:rPr lang="cs-CZ" altLang="cs-CZ" dirty="0" err="1" smtClean="0">
                <a:solidFill>
                  <a:schemeClr val="tx1"/>
                </a:solidFill>
              </a:rPr>
              <a:t>ZDP</a:t>
            </a:r>
            <a:r>
              <a:rPr lang="cs-CZ" altLang="cs-CZ" dirty="0" smtClean="0">
                <a:solidFill>
                  <a:schemeClr val="tx1"/>
                </a:solidFill>
              </a:rPr>
              <a:t>;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48 x Ø mzda </a:t>
            </a:r>
            <a:r>
              <a:rPr lang="cs-CZ" altLang="cs-CZ" dirty="0" smtClean="0">
                <a:solidFill>
                  <a:schemeClr val="tx1"/>
                </a:solidFill>
              </a:rPr>
              <a:t>(každý rok aktualizováno dle vývoje průměrné mzdy).</a:t>
            </a:r>
            <a:endParaRPr lang="cs-CZ" altLang="cs-CZ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12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</a:t>
            </a:r>
            <a:r>
              <a:rPr lang="cs-CZ" dirty="0" smtClean="0"/>
              <a:t>4 </a:t>
            </a:r>
            <a:r>
              <a:rPr lang="cs-CZ" dirty="0"/>
              <a:t>Odvody pojistného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487681"/>
            <a:ext cx="7560001" cy="541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endParaRPr lang="cs-CZ" altLang="cs-CZ" sz="1600" b="1" dirty="0" smtClean="0">
              <a:solidFill>
                <a:schemeClr val="accent1"/>
              </a:solidFill>
            </a:endParaRPr>
          </a:p>
          <a:p>
            <a:pPr hangingPunct="1"/>
            <a:r>
              <a:rPr lang="cs-CZ" altLang="cs-CZ" sz="1600" b="1" dirty="0" smtClean="0">
                <a:solidFill>
                  <a:schemeClr val="accent1"/>
                </a:solidFill>
              </a:rPr>
              <a:t>SYSTÉM SOCIÁLNÍHO ZABEZPEČENÍ A </a:t>
            </a:r>
            <a:r>
              <a:rPr lang="cs-CZ" altLang="cs-CZ" sz="1600" b="1" dirty="0">
                <a:solidFill>
                  <a:schemeClr val="accent1"/>
                </a:solidFill>
              </a:rPr>
              <a:t>PLATBY POJISTNÉHO</a:t>
            </a:r>
          </a:p>
          <a:p>
            <a:pPr hangingPunct="1"/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4196273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405054"/>
            <a:ext cx="8319571" cy="2996688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cs-CZ" altLang="cs-CZ" sz="1800" dirty="0">
                <a:solidFill>
                  <a:schemeClr val="accent1"/>
                </a:solidFill>
              </a:rPr>
              <a:t>Osoby, za které je plátcem pojistného stát</a:t>
            </a:r>
            <a:r>
              <a:rPr lang="cs-CZ" altLang="cs-CZ" sz="1800" u="sng" dirty="0">
                <a:solidFill>
                  <a:schemeClr val="accent1"/>
                </a:solidFill>
              </a:rPr>
              <a:t> </a:t>
            </a:r>
          </a:p>
          <a:p>
            <a:pPr marL="609600" indent="-6096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Nezaopatřené </a:t>
            </a:r>
            <a:r>
              <a:rPr lang="cs-CZ" altLang="cs-CZ" dirty="0" smtClean="0">
                <a:solidFill>
                  <a:schemeClr val="tx1"/>
                </a:solidFill>
              </a:rPr>
              <a:t>děti.</a:t>
            </a:r>
            <a:endParaRPr lang="cs-CZ" altLang="cs-CZ" dirty="0">
              <a:solidFill>
                <a:schemeClr val="tx1"/>
              </a:solidFill>
            </a:endParaRPr>
          </a:p>
          <a:p>
            <a:pPr marL="609600" indent="-6096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Osoby pobírající důchod </a:t>
            </a:r>
            <a:r>
              <a:rPr lang="cs-CZ" altLang="cs-CZ" dirty="0" smtClean="0">
                <a:solidFill>
                  <a:schemeClr val="tx1"/>
                </a:solidFill>
              </a:rPr>
              <a:t>ze systému důchodového  pojištění. </a:t>
            </a:r>
            <a:endParaRPr lang="cs-CZ" altLang="cs-CZ" dirty="0">
              <a:solidFill>
                <a:schemeClr val="tx1"/>
              </a:solidFill>
            </a:endParaRPr>
          </a:p>
          <a:p>
            <a:pPr marL="609600" indent="-6096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Osoby evidované </a:t>
            </a:r>
            <a:r>
              <a:rPr lang="cs-CZ" altLang="cs-CZ" dirty="0" smtClean="0">
                <a:solidFill>
                  <a:schemeClr val="tx1"/>
                </a:solidFill>
              </a:rPr>
              <a:t>úřadem práce </a:t>
            </a:r>
            <a:r>
              <a:rPr lang="cs-CZ" altLang="cs-CZ" dirty="0">
                <a:solidFill>
                  <a:schemeClr val="tx1"/>
                </a:solidFill>
              </a:rPr>
              <a:t>– </a:t>
            </a:r>
            <a:r>
              <a:rPr lang="cs-CZ" altLang="cs-CZ" dirty="0" smtClean="0">
                <a:solidFill>
                  <a:schemeClr val="tx1"/>
                </a:solidFill>
              </a:rPr>
              <a:t>nezaměstnaní.</a:t>
            </a:r>
            <a:endParaRPr lang="cs-CZ" altLang="cs-CZ" dirty="0">
              <a:solidFill>
                <a:schemeClr val="tx1"/>
              </a:solidFill>
            </a:endParaRPr>
          </a:p>
          <a:p>
            <a:pPr marL="609600" indent="-6096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Vojáci na </a:t>
            </a:r>
            <a:r>
              <a:rPr lang="cs-CZ" altLang="cs-CZ" dirty="0" smtClean="0">
                <a:solidFill>
                  <a:schemeClr val="tx1"/>
                </a:solidFill>
              </a:rPr>
              <a:t>cvičení.</a:t>
            </a:r>
            <a:endParaRPr lang="cs-CZ" altLang="cs-CZ" dirty="0">
              <a:solidFill>
                <a:schemeClr val="tx1"/>
              </a:solidFill>
            </a:endParaRPr>
          </a:p>
          <a:p>
            <a:pPr marL="609600" indent="-6096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Příjemci dávek </a:t>
            </a:r>
            <a:r>
              <a:rPr lang="cs-CZ" altLang="cs-CZ" dirty="0" smtClean="0">
                <a:solidFill>
                  <a:schemeClr val="tx1"/>
                </a:solidFill>
              </a:rPr>
              <a:t>nemocenského pojištění.</a:t>
            </a:r>
            <a:endParaRPr lang="cs-CZ" altLang="cs-CZ" dirty="0">
              <a:solidFill>
                <a:schemeClr val="tx1"/>
              </a:solidFill>
            </a:endParaRPr>
          </a:p>
          <a:p>
            <a:pPr marL="609600" indent="-6096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Osoby starající se osobně a celodenně  o dítě do 7 let, dvě děti do 15 </a:t>
            </a:r>
            <a:r>
              <a:rPr lang="cs-CZ" altLang="cs-CZ" dirty="0" smtClean="0">
                <a:solidFill>
                  <a:schemeClr val="tx1"/>
                </a:solidFill>
              </a:rPr>
              <a:t>let.</a:t>
            </a:r>
            <a:endParaRPr lang="cs-CZ" altLang="cs-CZ" dirty="0">
              <a:solidFill>
                <a:schemeClr val="tx1"/>
              </a:solidFill>
            </a:endParaRPr>
          </a:p>
          <a:p>
            <a:pPr marL="609600" indent="-6096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Osoby splňující limit pro starobní důchod, nemající odpracované roky. </a:t>
            </a:r>
          </a:p>
          <a:p>
            <a:pPr marL="0" indent="0" eaLnBrk="1" hangingPunct="1"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Platba </a:t>
            </a:r>
            <a:r>
              <a:rPr lang="cs-CZ" altLang="cs-CZ" dirty="0">
                <a:solidFill>
                  <a:schemeClr val="tx1"/>
                </a:solidFill>
              </a:rPr>
              <a:t>státu  </a:t>
            </a:r>
            <a:r>
              <a:rPr lang="cs-CZ" altLang="cs-CZ" dirty="0" smtClean="0">
                <a:solidFill>
                  <a:schemeClr val="tx1"/>
                </a:solidFill>
              </a:rPr>
              <a:t>měsíčně za  </a:t>
            </a:r>
            <a:r>
              <a:rPr lang="cs-CZ" altLang="cs-CZ" dirty="0">
                <a:solidFill>
                  <a:schemeClr val="tx1"/>
                </a:solidFill>
              </a:rPr>
              <a:t>každého </a:t>
            </a:r>
            <a:r>
              <a:rPr lang="cs-CZ" altLang="cs-CZ" dirty="0" smtClean="0">
                <a:solidFill>
                  <a:schemeClr val="tx1"/>
                </a:solidFill>
              </a:rPr>
              <a:t>pojištěnce dle aktuálních pravidel.</a:t>
            </a:r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13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</a:t>
            </a:r>
            <a:r>
              <a:rPr lang="cs-CZ" dirty="0" smtClean="0"/>
              <a:t>4 </a:t>
            </a:r>
            <a:r>
              <a:rPr lang="cs-CZ" dirty="0"/>
              <a:t>Odvody pojistného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Další plátci pojistného na veřejné zdravotní pojištění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8620244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405054"/>
            <a:ext cx="8655781" cy="2996688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Osoby bez zdanitelných příjmů </a:t>
            </a:r>
            <a:r>
              <a:rPr lang="cs-CZ" altLang="cs-CZ" dirty="0" smtClean="0">
                <a:solidFill>
                  <a:schemeClr val="tx1"/>
                </a:solidFill>
              </a:rPr>
              <a:t>(nemají příjmy dle §6 a §7 </a:t>
            </a:r>
            <a:r>
              <a:rPr lang="cs-CZ" altLang="cs-CZ" dirty="0" err="1" smtClean="0">
                <a:solidFill>
                  <a:schemeClr val="tx1"/>
                </a:solidFill>
              </a:rPr>
              <a:t>ZDP</a:t>
            </a:r>
            <a:r>
              <a:rPr lang="cs-CZ" altLang="cs-CZ" dirty="0" smtClean="0">
                <a:solidFill>
                  <a:schemeClr val="tx1"/>
                </a:solidFill>
              </a:rPr>
              <a:t>, nejsou státní pojištěnci)</a:t>
            </a:r>
          </a:p>
          <a:p>
            <a:pPr marL="0" indent="0" eaLnBrk="1" hangingPunct="1">
              <a:buNone/>
            </a:pPr>
            <a:endParaRPr lang="cs-CZ" altLang="cs-CZ" u="sng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Ženy (muži) v domácnosti.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Osoby bez zaměstnání neevidované na </a:t>
            </a:r>
            <a:r>
              <a:rPr lang="cs-CZ" altLang="cs-CZ" dirty="0" smtClean="0">
                <a:solidFill>
                  <a:schemeClr val="tx1"/>
                </a:solidFill>
              </a:rPr>
              <a:t>úřadu práce.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Studenti starší nad 26 let </a:t>
            </a:r>
            <a:r>
              <a:rPr lang="cs-CZ" altLang="cs-CZ" dirty="0" smtClean="0">
                <a:solidFill>
                  <a:schemeClr val="tx1"/>
                </a:solidFill>
              </a:rPr>
              <a:t>(výjimka Ph.D. bez příjmu).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Studenti VŠ, kteří ukončili studium a nenastoupili měsíc po ukončení do zaměstnání </a:t>
            </a:r>
            <a:endParaRPr lang="cs-CZ" altLang="cs-CZ" dirty="0" smtClean="0">
              <a:solidFill>
                <a:schemeClr val="tx1"/>
              </a:solidFill>
            </a:endParaRPr>
          </a:p>
          <a:p>
            <a:pPr marL="114300" indent="0" eaLnBrk="1" hangingPunct="1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cs-CZ" altLang="cs-CZ" dirty="0" smtClean="0">
                <a:solidFill>
                  <a:schemeClr val="tx1"/>
                </a:solidFill>
              </a:rPr>
              <a:t>     či </a:t>
            </a:r>
            <a:r>
              <a:rPr lang="cs-CZ" altLang="cs-CZ" dirty="0">
                <a:solidFill>
                  <a:schemeClr val="tx1"/>
                </a:solidFill>
              </a:rPr>
              <a:t>nezačali podnikat (SŠ </a:t>
            </a:r>
            <a:r>
              <a:rPr lang="cs-CZ" altLang="cs-CZ" dirty="0" smtClean="0">
                <a:solidFill>
                  <a:schemeClr val="tx1"/>
                </a:solidFill>
              </a:rPr>
              <a:t>mají ochranou lhůtu až </a:t>
            </a:r>
            <a:r>
              <a:rPr lang="cs-CZ" altLang="cs-CZ" dirty="0">
                <a:solidFill>
                  <a:schemeClr val="tx1"/>
                </a:solidFill>
              </a:rPr>
              <a:t>do konce prázdnin).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Osoby pracující na dohody o provedení práce (do 10 000,- Kč/měsíc).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Osoby mající příjem pouze § 8,9,10 </a:t>
            </a:r>
            <a:r>
              <a:rPr lang="cs-CZ" altLang="cs-CZ" dirty="0" err="1">
                <a:solidFill>
                  <a:schemeClr val="tx1"/>
                </a:solidFill>
              </a:rPr>
              <a:t>ZDP</a:t>
            </a:r>
            <a:r>
              <a:rPr lang="cs-CZ" altLang="cs-CZ" dirty="0">
                <a:solidFill>
                  <a:schemeClr val="tx1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marL="114300" indent="0" eaLnBrk="1" hangingPunct="1">
              <a:lnSpc>
                <a:spcPct val="90000"/>
              </a:lnSpc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Platba probíhá každý měsíc, výše odvodu  13,5 % z vyměřovacího základu (= aktuální minimální mzda).</a:t>
            </a:r>
            <a:endParaRPr lang="cs-CZ" altLang="cs-CZ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14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</a:t>
            </a:r>
            <a:r>
              <a:rPr lang="cs-CZ" dirty="0" smtClean="0"/>
              <a:t>4 </a:t>
            </a:r>
            <a:r>
              <a:rPr lang="cs-CZ" dirty="0"/>
              <a:t>Odvody pojistného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Další plátci pojistného na veřejné zdravotní pojištění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5888256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Ing. Martina Černíková, </a:t>
            </a:r>
            <a:r>
              <a:rPr lang="cs-CZ" dirty="0" err="1" smtClean="0"/>
              <a:t>Ph</a:t>
            </a:r>
            <a:r>
              <a:rPr lang="cs-CZ" dirty="0" smtClean="0"/>
              <a:t>. D.</a:t>
            </a:r>
            <a:endParaRPr lang="cs-CZ" dirty="0"/>
          </a:p>
          <a:p>
            <a:endParaRPr lang="en-CZ" dirty="0"/>
          </a:p>
          <a:p>
            <a:r>
              <a:rPr lang="en-CZ" dirty="0"/>
              <a:t>+420 </a:t>
            </a:r>
            <a:r>
              <a:rPr lang="cs-CZ" dirty="0"/>
              <a:t>485 352 </a:t>
            </a:r>
            <a:r>
              <a:rPr lang="cs-CZ" dirty="0" smtClean="0"/>
              <a:t>408</a:t>
            </a:r>
            <a:endParaRPr lang="en-CZ" dirty="0"/>
          </a:p>
          <a:p>
            <a:r>
              <a:rPr lang="cs-CZ" dirty="0" err="1" smtClean="0"/>
              <a:t>martina.cernikova</a:t>
            </a:r>
            <a:r>
              <a:rPr lang="en-CZ" dirty="0" smtClean="0"/>
              <a:t>@tul.cz</a:t>
            </a:r>
            <a:endParaRPr lang="cs-CZ" dirty="0"/>
          </a:p>
          <a:p>
            <a:r>
              <a:rPr lang="cs-CZ" dirty="0" err="1"/>
              <a:t>www.com.tul.cz</a:t>
            </a:r>
            <a:endParaRPr lang="en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EF6CC599-39E0-F842-8506-4BFF90C0858F}"/>
              </a:ext>
            </a:extLst>
          </p:cNvPr>
          <p:cNvSpPr txBox="1">
            <a:spLocks/>
          </p:cNvSpPr>
          <p:nvPr/>
        </p:nvSpPr>
        <p:spPr>
          <a:xfrm>
            <a:off x="118800" y="501041"/>
            <a:ext cx="7560001" cy="288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 anchor="b" anchorCtr="0">
            <a:noAutofit/>
          </a:bodyPr>
          <a:lstStyle>
            <a:lvl1pPr marL="342900" marR="0" indent="-228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342900" marR="0" indent="2540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342900" marR="0" indent="711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342900" marR="0" indent="1168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342900" marR="0" indent="1625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28339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32911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●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37483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○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42055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1200" dirty="0"/>
              <a:t>Centrum oceňování majetku</a:t>
            </a:r>
            <a:endParaRPr lang="en-CZ" sz="1200" dirty="0"/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Sociální a zdravotní pojištění v ČR.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Účast na systému sociálního a zdravotního pojištění.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Výpočet pojistného.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Zaměstnanci z pohledu legislativy sociálního a zdravotního pojištění.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Osoby samostatně výdělečně činné v pojistném systému.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Ostatní plátci veřejného zdravotního pojištění.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3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Daně  </a:t>
            </a:r>
            <a:r>
              <a:rPr lang="cs-CZ" dirty="0" smtClean="0"/>
              <a:t>4 </a:t>
            </a:r>
            <a:r>
              <a:rPr lang="cs-CZ" dirty="0" smtClean="0"/>
              <a:t>Odvody pojistného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>
                <a:solidFill>
                  <a:schemeClr val="accent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Obsah</a:t>
            </a:r>
            <a:endParaRPr lang="en-CZ" dirty="0">
              <a:solidFill>
                <a:schemeClr val="accent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21752"/>
            <a:ext cx="7560000" cy="3279990"/>
          </a:xfrm>
        </p:spPr>
        <p:txBody>
          <a:bodyPr>
            <a:noAutofit/>
          </a:bodyPr>
          <a:lstStyle/>
          <a:p>
            <a:pPr marL="114300" indent="0" eaLnBrk="1" hangingPunct="1">
              <a:lnSpc>
                <a:spcPct val="90000"/>
              </a:lnSpc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Základní legislativní prameny</a:t>
            </a:r>
          </a:p>
          <a:p>
            <a:pPr marL="114300" indent="0" eaLnBrk="1" hangingPunct="1">
              <a:lnSpc>
                <a:spcPct val="90000"/>
              </a:lnSpc>
              <a:buNone/>
            </a:pPr>
            <a:endParaRPr lang="cs-CZ" altLang="cs-CZ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b="1" dirty="0" smtClean="0">
                <a:solidFill>
                  <a:schemeClr val="tx1"/>
                </a:solidFill>
              </a:rPr>
              <a:t>Veřejné </a:t>
            </a:r>
            <a:r>
              <a:rPr lang="cs-CZ" altLang="cs-CZ" b="1" dirty="0">
                <a:solidFill>
                  <a:schemeClr val="tx1"/>
                </a:solidFill>
              </a:rPr>
              <a:t>zdravotní pojištění (592/1992, 48/1997)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chemeClr val="tx1"/>
                </a:solidFill>
              </a:rPr>
              <a:t>Sociální zabezpečení (589/1992 Sb</a:t>
            </a:r>
            <a:r>
              <a:rPr lang="cs-CZ" altLang="cs-CZ" b="1" dirty="0" smtClean="0">
                <a:solidFill>
                  <a:schemeClr val="tx1"/>
                </a:solidFill>
              </a:rPr>
              <a:t>.) </a:t>
            </a:r>
            <a:r>
              <a:rPr lang="cs-CZ" altLang="cs-CZ" dirty="0" smtClean="0">
                <a:solidFill>
                  <a:schemeClr val="tx1"/>
                </a:solidFill>
              </a:rPr>
              <a:t>důchodové </a:t>
            </a:r>
            <a:r>
              <a:rPr lang="cs-CZ" altLang="cs-CZ" dirty="0">
                <a:solidFill>
                  <a:schemeClr val="tx1"/>
                </a:solidFill>
              </a:rPr>
              <a:t>pojištění</a:t>
            </a:r>
            <a:r>
              <a:rPr lang="cs-CZ" altLang="cs-CZ" dirty="0" smtClean="0">
                <a:solidFill>
                  <a:schemeClr val="tx1"/>
                </a:solidFill>
              </a:rPr>
              <a:t>; státní </a:t>
            </a:r>
            <a:r>
              <a:rPr lang="cs-CZ" altLang="cs-CZ" dirty="0">
                <a:solidFill>
                  <a:schemeClr val="tx1"/>
                </a:solidFill>
              </a:rPr>
              <a:t>politika zaměstnanosti</a:t>
            </a:r>
            <a:r>
              <a:rPr lang="cs-CZ" altLang="cs-CZ" dirty="0" smtClean="0">
                <a:solidFill>
                  <a:schemeClr val="tx1"/>
                </a:solidFill>
              </a:rPr>
              <a:t>; nemocenské </a:t>
            </a:r>
            <a:r>
              <a:rPr lang="cs-CZ" altLang="cs-CZ" dirty="0">
                <a:solidFill>
                  <a:schemeClr val="tx1"/>
                </a:solidFill>
              </a:rPr>
              <a:t>pojištění.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1"/>
                </a:solidFill>
              </a:rPr>
              <a:t>Správa </a:t>
            </a:r>
            <a:r>
              <a:rPr lang="cs-CZ" altLang="cs-CZ" dirty="0" smtClean="0">
                <a:solidFill>
                  <a:schemeClr val="accent1"/>
                </a:solidFill>
              </a:rPr>
              <a:t>pojištění </a:t>
            </a:r>
            <a:endParaRPr lang="cs-CZ" altLang="cs-CZ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Zdravotní pojišťovny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Okresní správy sociálního zabezpečení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Povinnosti pojištěnců</a:t>
            </a:r>
            <a:endParaRPr lang="cs-CZ" altLang="cs-CZ" b="1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Platit pojistné (penále).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Oznamovací </a:t>
            </a:r>
            <a:r>
              <a:rPr lang="cs-CZ" altLang="cs-CZ" dirty="0">
                <a:solidFill>
                  <a:schemeClr val="tx1"/>
                </a:solidFill>
              </a:rPr>
              <a:t>povinnost.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</a:t>
            </a:r>
            <a:r>
              <a:rPr lang="cs-CZ" dirty="0" smtClean="0"/>
              <a:t>4 </a:t>
            </a:r>
            <a:r>
              <a:rPr lang="cs-CZ" dirty="0"/>
              <a:t>Odvody pojistného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518161"/>
            <a:ext cx="7560001" cy="603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>
                <a:solidFill>
                  <a:schemeClr val="accent1"/>
                </a:solidFill>
              </a:rPr>
              <a:t>Sociální a zdravotní pojištění v ČR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339324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21752"/>
            <a:ext cx="7560000" cy="327999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VEŘEJNÉ </a:t>
            </a:r>
            <a:r>
              <a:rPr lang="cs-CZ" altLang="cs-CZ" dirty="0">
                <a:solidFill>
                  <a:schemeClr val="accent1"/>
                </a:solidFill>
              </a:rPr>
              <a:t>ZDRAVOTNÍ </a:t>
            </a:r>
            <a:r>
              <a:rPr lang="cs-CZ" altLang="cs-CZ" dirty="0" smtClean="0">
                <a:solidFill>
                  <a:schemeClr val="accent1"/>
                </a:solidFill>
              </a:rPr>
              <a:t>POJIŠTĚNÍ  </a:t>
            </a:r>
            <a:r>
              <a:rPr lang="cs-CZ" altLang="cs-CZ" dirty="0" smtClean="0">
                <a:solidFill>
                  <a:schemeClr val="tx1"/>
                </a:solidFill>
              </a:rPr>
              <a:t>(účast </a:t>
            </a:r>
            <a:r>
              <a:rPr lang="cs-CZ" altLang="cs-CZ" dirty="0">
                <a:solidFill>
                  <a:schemeClr val="tx1"/>
                </a:solidFill>
              </a:rPr>
              <a:t>na pojištění = pobyt na území </a:t>
            </a:r>
            <a:r>
              <a:rPr lang="cs-CZ" altLang="cs-CZ" dirty="0" smtClean="0">
                <a:solidFill>
                  <a:schemeClr val="tx1"/>
                </a:solidFill>
              </a:rPr>
              <a:t>ČR) 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u="sng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 smtClean="0">
                <a:solidFill>
                  <a:schemeClr val="tx1"/>
                </a:solidFill>
              </a:rPr>
              <a:t>Plátce </a:t>
            </a:r>
            <a:r>
              <a:rPr lang="cs-CZ" altLang="cs-CZ" b="1" dirty="0">
                <a:solidFill>
                  <a:schemeClr val="tx1"/>
                </a:solidFill>
              </a:rPr>
              <a:t>pojistného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Pojištěnec (zaměstnanec, OSVČ, ostatní uvedeni §5 z.48/1997).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Zaměstnavatel.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Stát (platí za státní pojištěnce).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1"/>
                </a:solidFill>
              </a:rPr>
              <a:t>SOCIÁLNÍ </a:t>
            </a:r>
            <a:r>
              <a:rPr lang="cs-CZ" altLang="cs-CZ" dirty="0" smtClean="0">
                <a:solidFill>
                  <a:schemeClr val="accent1"/>
                </a:solidFill>
              </a:rPr>
              <a:t>ZABEZPEČENÍ </a:t>
            </a:r>
            <a:r>
              <a:rPr lang="cs-CZ" altLang="cs-CZ" dirty="0" smtClean="0">
                <a:solidFill>
                  <a:schemeClr val="tx1"/>
                </a:solidFill>
              </a:rPr>
              <a:t>(účast  </a:t>
            </a:r>
            <a:r>
              <a:rPr lang="cs-CZ" altLang="cs-CZ" dirty="0">
                <a:solidFill>
                  <a:schemeClr val="tx1"/>
                </a:solidFill>
              </a:rPr>
              <a:t>na pojištění =</a:t>
            </a:r>
            <a:r>
              <a:rPr lang="en-US" altLang="cs-CZ" dirty="0">
                <a:solidFill>
                  <a:schemeClr val="tx1"/>
                </a:solidFill>
                <a:cs typeface="Arial" panose="020B0604020202020204" pitchFamily="34" charset="0"/>
              </a:rPr>
              <a:t>&gt;</a:t>
            </a:r>
            <a:r>
              <a:rPr lang="cs-CZ" altLang="cs-CZ" dirty="0">
                <a:solidFill>
                  <a:schemeClr val="tx1"/>
                </a:solidFill>
              </a:rPr>
              <a:t>  </a:t>
            </a:r>
            <a:r>
              <a:rPr lang="cs-CZ" altLang="cs-CZ" dirty="0" smtClean="0">
                <a:solidFill>
                  <a:schemeClr val="tx1"/>
                </a:solidFill>
              </a:rPr>
              <a:t>příjem dle §6 a §7 </a:t>
            </a:r>
            <a:r>
              <a:rPr lang="cs-CZ" altLang="cs-CZ" dirty="0" err="1" smtClean="0">
                <a:solidFill>
                  <a:schemeClr val="tx1"/>
                </a:solidFill>
              </a:rPr>
              <a:t>ZDP</a:t>
            </a:r>
            <a:r>
              <a:rPr lang="cs-CZ" altLang="cs-CZ" dirty="0" smtClean="0">
                <a:solidFill>
                  <a:schemeClr val="tx1"/>
                </a:solidFill>
              </a:rPr>
              <a:t>).  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u="sng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 smtClean="0">
                <a:solidFill>
                  <a:schemeClr val="tx1"/>
                </a:solidFill>
              </a:rPr>
              <a:t>Poplatník </a:t>
            </a:r>
            <a:r>
              <a:rPr lang="cs-CZ" altLang="cs-CZ" b="1" dirty="0">
                <a:solidFill>
                  <a:schemeClr val="tx1"/>
                </a:solidFill>
              </a:rPr>
              <a:t>pojistného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Zaměstnanec;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Zaměstnavatel;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OSVČ;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Osoby dobrovolně účastny důchodového pojištění.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</a:t>
            </a:r>
            <a:r>
              <a:rPr lang="cs-CZ" dirty="0" smtClean="0"/>
              <a:t>4 </a:t>
            </a:r>
            <a:r>
              <a:rPr lang="cs-CZ" dirty="0"/>
              <a:t>Odvody pojistného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612001"/>
            <a:ext cx="8000460" cy="509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400" dirty="0">
                <a:solidFill>
                  <a:schemeClr val="accent1"/>
                </a:solidFill>
              </a:rPr>
              <a:t>Účast na systému sociálního a zdravotního </a:t>
            </a:r>
            <a:r>
              <a:rPr lang="cs-CZ" sz="2400" dirty="0" smtClean="0">
                <a:solidFill>
                  <a:schemeClr val="accent1"/>
                </a:solidFill>
              </a:rPr>
              <a:t>pojištění</a:t>
            </a:r>
            <a:endParaRPr lang="cs-CZ" sz="24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0676045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127760"/>
            <a:ext cx="7939501" cy="3421938"/>
          </a:xfrm>
        </p:spPr>
        <p:txBody>
          <a:bodyPr>
            <a:noAutofit/>
          </a:bodyPr>
          <a:lstStyle/>
          <a:p>
            <a:pPr marL="114300" indent="0" eaLnBrk="1" hangingPunct="1">
              <a:lnSpc>
                <a:spcPct val="80000"/>
              </a:lnSpc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Pro výpočet pojistného je nutné identifikovat:</a:t>
            </a:r>
          </a:p>
          <a:p>
            <a:pPr marL="114300" indent="0" eaLnBrk="1" hangingPunct="1">
              <a:lnSpc>
                <a:spcPct val="80000"/>
              </a:lnSpc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Rozhodné </a:t>
            </a:r>
            <a:r>
              <a:rPr lang="cs-CZ" altLang="cs-CZ" dirty="0">
                <a:solidFill>
                  <a:schemeClr val="tx1"/>
                </a:solidFill>
              </a:rPr>
              <a:t>období </a:t>
            </a:r>
            <a:r>
              <a:rPr lang="cs-CZ" altLang="cs-CZ" dirty="0" smtClean="0">
                <a:solidFill>
                  <a:schemeClr val="tx1"/>
                </a:solidFill>
              </a:rPr>
              <a:t>( za jaké období je pojistné odváděno). 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Vyměřovací základ </a:t>
            </a:r>
            <a:r>
              <a:rPr lang="cs-CZ" altLang="cs-CZ" dirty="0" smtClean="0">
                <a:solidFill>
                  <a:schemeClr val="tx1"/>
                </a:solidFill>
              </a:rPr>
              <a:t>(z čeho se pojistné vypočítá).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Sazba pojistného </a:t>
            </a:r>
            <a:r>
              <a:rPr lang="cs-CZ" altLang="cs-CZ" dirty="0" smtClean="0">
                <a:solidFill>
                  <a:schemeClr val="tx1"/>
                </a:solidFill>
              </a:rPr>
              <a:t>(%).</a:t>
            </a:r>
          </a:p>
          <a:p>
            <a:pPr marL="114300" indent="0" eaLnBrk="1" hangingPunct="1">
              <a:lnSpc>
                <a:spcPct val="80000"/>
              </a:lnSpc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marL="114300" indent="0" eaLnBrk="1" hangingPunct="1">
              <a:lnSpc>
                <a:spcPct val="80000"/>
              </a:lnSpc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Rozhodné období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b="1" dirty="0" smtClean="0">
                <a:solidFill>
                  <a:schemeClr val="tx1"/>
                </a:solidFill>
              </a:rPr>
              <a:t>Kalendářní měsíc </a:t>
            </a:r>
            <a:r>
              <a:rPr lang="cs-CZ" altLang="cs-CZ" dirty="0" smtClean="0">
                <a:solidFill>
                  <a:schemeClr val="tx1"/>
                </a:solidFill>
              </a:rPr>
              <a:t>pro zaměstnance, osoby bez zdanitelných příjmů (pro </a:t>
            </a:r>
            <a:r>
              <a:rPr lang="cs-CZ" altLang="cs-CZ" dirty="0" err="1" smtClean="0">
                <a:solidFill>
                  <a:schemeClr val="tx1"/>
                </a:solidFill>
              </a:rPr>
              <a:t>ZP</a:t>
            </a:r>
            <a:r>
              <a:rPr lang="cs-CZ" altLang="cs-CZ" dirty="0" smtClean="0">
                <a:solidFill>
                  <a:schemeClr val="tx1"/>
                </a:solidFill>
              </a:rPr>
              <a:t>), státní pojištěnce (pro </a:t>
            </a:r>
            <a:r>
              <a:rPr lang="cs-CZ" altLang="cs-CZ" dirty="0" err="1" smtClean="0">
                <a:solidFill>
                  <a:schemeClr val="tx1"/>
                </a:solidFill>
              </a:rPr>
              <a:t>ZP</a:t>
            </a:r>
            <a:r>
              <a:rPr lang="cs-CZ" altLang="cs-CZ" dirty="0" smtClean="0">
                <a:solidFill>
                  <a:schemeClr val="tx1"/>
                </a:solidFill>
              </a:rPr>
              <a:t>).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Kalendářní rok pro</a:t>
            </a:r>
            <a:r>
              <a:rPr lang="cs-CZ" altLang="cs-CZ" b="1" dirty="0" smtClean="0">
                <a:solidFill>
                  <a:schemeClr val="tx1"/>
                </a:solidFill>
              </a:rPr>
              <a:t> </a:t>
            </a:r>
            <a:r>
              <a:rPr lang="cs-CZ" altLang="cs-CZ" dirty="0" smtClean="0">
                <a:solidFill>
                  <a:schemeClr val="tx1"/>
                </a:solidFill>
              </a:rPr>
              <a:t>osoby </a:t>
            </a:r>
            <a:r>
              <a:rPr lang="cs-CZ" altLang="cs-CZ" dirty="0">
                <a:solidFill>
                  <a:schemeClr val="tx1"/>
                </a:solidFill>
              </a:rPr>
              <a:t>samostatně výdělečně </a:t>
            </a:r>
            <a:r>
              <a:rPr lang="cs-CZ" altLang="cs-CZ" dirty="0" smtClean="0">
                <a:solidFill>
                  <a:schemeClr val="tx1"/>
                </a:solidFill>
              </a:rPr>
              <a:t>činné (viz § 7 </a:t>
            </a:r>
            <a:r>
              <a:rPr lang="cs-CZ" altLang="cs-CZ" dirty="0" err="1" smtClean="0">
                <a:solidFill>
                  <a:schemeClr val="tx1"/>
                </a:solidFill>
              </a:rPr>
              <a:t>ZDP</a:t>
            </a:r>
            <a:r>
              <a:rPr lang="cs-CZ" altLang="cs-CZ" dirty="0" smtClean="0">
                <a:solidFill>
                  <a:schemeClr val="tx1"/>
                </a:solidFill>
              </a:rPr>
              <a:t>).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Výpočet </a:t>
            </a:r>
            <a:r>
              <a:rPr lang="cs-CZ" altLang="cs-CZ" dirty="0">
                <a:solidFill>
                  <a:schemeClr val="accent1"/>
                </a:solidFill>
              </a:rPr>
              <a:t>pojistného </a:t>
            </a:r>
            <a:r>
              <a:rPr lang="cs-CZ" altLang="cs-CZ" dirty="0" smtClean="0">
                <a:solidFill>
                  <a:schemeClr val="accent1"/>
                </a:solidFill>
              </a:rPr>
              <a:t>  </a:t>
            </a:r>
            <a:r>
              <a:rPr lang="cs-CZ" altLang="cs-CZ" b="1" dirty="0" smtClean="0">
                <a:solidFill>
                  <a:schemeClr val="tx1"/>
                </a:solidFill>
              </a:rPr>
              <a:t>P </a:t>
            </a:r>
            <a:r>
              <a:rPr lang="cs-CZ" altLang="cs-CZ" b="1" dirty="0">
                <a:solidFill>
                  <a:schemeClr val="tx1"/>
                </a:solidFill>
              </a:rPr>
              <a:t>= </a:t>
            </a:r>
            <a:r>
              <a:rPr lang="cs-CZ" altLang="cs-CZ" b="1" dirty="0" err="1">
                <a:solidFill>
                  <a:schemeClr val="tx1"/>
                </a:solidFill>
              </a:rPr>
              <a:t>VZ</a:t>
            </a:r>
            <a:r>
              <a:rPr lang="cs-CZ" altLang="cs-CZ" b="1" dirty="0">
                <a:solidFill>
                  <a:schemeClr val="tx1"/>
                </a:solidFill>
              </a:rPr>
              <a:t> (RO) * 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dirty="0" err="1" smtClean="0">
                <a:solidFill>
                  <a:schemeClr val="tx1"/>
                </a:solidFill>
              </a:rPr>
              <a:t>VZ</a:t>
            </a:r>
            <a:r>
              <a:rPr lang="cs-CZ" altLang="cs-CZ" sz="1200" dirty="0" smtClean="0">
                <a:solidFill>
                  <a:schemeClr val="tx1"/>
                </a:solidFill>
              </a:rPr>
              <a:t>   = </a:t>
            </a:r>
            <a:r>
              <a:rPr lang="cs-CZ" altLang="cs-CZ" sz="1200" dirty="0">
                <a:solidFill>
                  <a:schemeClr val="tx1"/>
                </a:solidFill>
              </a:rPr>
              <a:t>vyměřovací základ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dirty="0" smtClean="0">
                <a:solidFill>
                  <a:schemeClr val="tx1"/>
                </a:solidFill>
              </a:rPr>
              <a:t>RO  </a:t>
            </a:r>
            <a:r>
              <a:rPr lang="cs-CZ" altLang="cs-CZ" sz="1200" dirty="0">
                <a:solidFill>
                  <a:schemeClr val="tx1"/>
                </a:solidFill>
              </a:rPr>
              <a:t>= rozhodné období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dirty="0">
                <a:solidFill>
                  <a:schemeClr val="tx1"/>
                </a:solidFill>
              </a:rPr>
              <a:t>S   </a:t>
            </a:r>
            <a:r>
              <a:rPr lang="cs-CZ" altLang="cs-CZ" sz="1200" dirty="0" smtClean="0">
                <a:solidFill>
                  <a:schemeClr val="tx1"/>
                </a:solidFill>
              </a:rPr>
              <a:t>  = </a:t>
            </a:r>
            <a:r>
              <a:rPr lang="cs-CZ" altLang="cs-CZ" sz="1200" dirty="0">
                <a:solidFill>
                  <a:schemeClr val="tx1"/>
                </a:solidFill>
              </a:rPr>
              <a:t>sazba příslušného pojistného </a:t>
            </a:r>
          </a:p>
          <a:p>
            <a:pPr eaLnBrk="1" hangingPunct="1"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</a:t>
            </a:r>
            <a:r>
              <a:rPr lang="cs-CZ" dirty="0" smtClean="0"/>
              <a:t>4 </a:t>
            </a:r>
            <a:r>
              <a:rPr lang="cs-CZ" dirty="0"/>
              <a:t>Odvody pojistného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612001"/>
            <a:ext cx="7560001" cy="607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Výpočet pojistného </a:t>
            </a:r>
            <a:r>
              <a:rPr lang="cs-CZ" dirty="0" err="1" smtClean="0">
                <a:solidFill>
                  <a:schemeClr val="accent1"/>
                </a:solidFill>
              </a:rPr>
              <a:t>S+Z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7562197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1" y="1343486"/>
            <a:ext cx="7620760" cy="305825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Pracovní nebo služební poměr;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Dohoda o pracovní činnosti;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Odměna za práci společníků s.r.o., komanditisty nebo člena družstva;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Funkční požitky poslanců, senátorů, uvolněných členů zastupitelstev;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Členství ve statutárních a jiných orgánech právnických osob.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>
                <a:solidFill>
                  <a:schemeClr val="accent1"/>
                </a:solidFill>
              </a:rPr>
              <a:t>Účast na pojištění </a:t>
            </a:r>
            <a:r>
              <a:rPr lang="cs-CZ" altLang="cs-CZ" dirty="0" smtClean="0">
                <a:solidFill>
                  <a:schemeClr val="accent1"/>
                </a:solidFill>
              </a:rPr>
              <a:t>nezakládá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Dohoda o provedení práce </a:t>
            </a:r>
            <a:r>
              <a:rPr lang="cs-CZ" altLang="cs-CZ" dirty="0" smtClean="0">
                <a:solidFill>
                  <a:schemeClr val="tx1"/>
                </a:solidFill>
              </a:rPr>
              <a:t>(</a:t>
            </a:r>
            <a:r>
              <a:rPr lang="cs-CZ" altLang="cs-CZ" dirty="0">
                <a:solidFill>
                  <a:schemeClr val="tx1"/>
                </a:solidFill>
              </a:rPr>
              <a:t>do 10 000 Kč/měsíc);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Zaměstnání tzv. malého rozsahu;  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Příjmy osvobozené či vyňaté z předmětu daně (</a:t>
            </a:r>
            <a:r>
              <a:rPr lang="cs-CZ" altLang="cs-CZ" dirty="0" err="1">
                <a:solidFill>
                  <a:schemeClr val="tx1"/>
                </a:solidFill>
              </a:rPr>
              <a:t>ZDP</a:t>
            </a:r>
            <a:r>
              <a:rPr lang="cs-CZ" altLang="cs-CZ" dirty="0">
                <a:solidFill>
                  <a:schemeClr val="tx1"/>
                </a:solidFill>
              </a:rPr>
              <a:t>).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</a:t>
            </a:r>
            <a:r>
              <a:rPr lang="cs-CZ" dirty="0" smtClean="0"/>
              <a:t>4 </a:t>
            </a:r>
            <a:r>
              <a:rPr lang="cs-CZ" dirty="0"/>
              <a:t>Odvody pojistného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Zaměstnanci z pohledu S + Z pojištění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7233348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502270"/>
            <a:ext cx="7560000" cy="2899472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Hrubá mzda, resp. úhrn </a:t>
            </a:r>
            <a:r>
              <a:rPr lang="cs-CZ" altLang="cs-CZ" dirty="0">
                <a:solidFill>
                  <a:schemeClr val="tx1"/>
                </a:solidFill>
              </a:rPr>
              <a:t>příjmů, které jsou </a:t>
            </a:r>
            <a:r>
              <a:rPr lang="cs-CZ" altLang="cs-CZ" dirty="0" smtClean="0">
                <a:solidFill>
                  <a:schemeClr val="tx1"/>
                </a:solidFill>
              </a:rPr>
              <a:t>předmětem daně </a:t>
            </a:r>
            <a:r>
              <a:rPr lang="cs-CZ" altLang="cs-CZ" dirty="0">
                <a:solidFill>
                  <a:schemeClr val="tx1"/>
                </a:solidFill>
              </a:rPr>
              <a:t>podle </a:t>
            </a:r>
            <a:r>
              <a:rPr lang="cs-CZ" altLang="cs-CZ" dirty="0" err="1" smtClean="0">
                <a:solidFill>
                  <a:schemeClr val="tx1"/>
                </a:solidFill>
              </a:rPr>
              <a:t>ZDP</a:t>
            </a:r>
            <a:endParaRPr lang="cs-CZ" altLang="cs-CZ" dirty="0" smtClean="0">
              <a:solidFill>
                <a:schemeClr val="tx1"/>
              </a:solidFill>
            </a:endParaRPr>
          </a:p>
          <a:p>
            <a:pPr algn="just" eaLnBrk="1" hangingPunct="1"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(</a:t>
            </a:r>
            <a:r>
              <a:rPr lang="cs-CZ" altLang="cs-CZ" dirty="0">
                <a:solidFill>
                  <a:schemeClr val="tx1"/>
                </a:solidFill>
              </a:rPr>
              <a:t>nezahrnuje </a:t>
            </a:r>
            <a:r>
              <a:rPr lang="cs-CZ" altLang="cs-CZ" dirty="0" smtClean="0">
                <a:solidFill>
                  <a:schemeClr val="tx1"/>
                </a:solidFill>
              </a:rPr>
              <a:t>se cestovné</a:t>
            </a:r>
            <a:r>
              <a:rPr lang="cs-CZ" altLang="cs-CZ" dirty="0">
                <a:solidFill>
                  <a:schemeClr val="tx1"/>
                </a:solidFill>
              </a:rPr>
              <a:t>, náhrady škod podle </a:t>
            </a:r>
            <a:r>
              <a:rPr lang="cs-CZ" altLang="cs-CZ" dirty="0" smtClean="0">
                <a:solidFill>
                  <a:schemeClr val="tx1"/>
                </a:solidFill>
              </a:rPr>
              <a:t>zákoníku práce, odstupné,</a:t>
            </a:r>
          </a:p>
          <a:p>
            <a:pPr algn="just" eaLnBrk="1" hangingPunct="1"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Jednorázová sociální </a:t>
            </a:r>
            <a:r>
              <a:rPr lang="cs-CZ" altLang="cs-CZ" dirty="0">
                <a:solidFill>
                  <a:schemeClr val="tx1"/>
                </a:solidFill>
              </a:rPr>
              <a:t>výpomoc..)</a:t>
            </a:r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Pro </a:t>
            </a:r>
            <a:r>
              <a:rPr lang="cs-CZ" altLang="cs-CZ" dirty="0">
                <a:solidFill>
                  <a:schemeClr val="tx1"/>
                </a:solidFill>
              </a:rPr>
              <a:t>zdravotní pojištění </a:t>
            </a:r>
            <a:r>
              <a:rPr lang="cs-CZ" altLang="cs-CZ" dirty="0" smtClean="0">
                <a:solidFill>
                  <a:schemeClr val="tx1"/>
                </a:solidFill>
              </a:rPr>
              <a:t>platí, že  </a:t>
            </a:r>
            <a:r>
              <a:rPr lang="cs-CZ" altLang="cs-CZ" dirty="0">
                <a:solidFill>
                  <a:schemeClr val="accent1"/>
                </a:solidFill>
              </a:rPr>
              <a:t>minimální vyměřovací základ = minimální mzda</a:t>
            </a:r>
          </a:p>
          <a:p>
            <a:pPr eaLnBrk="1" hangingPunct="1"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(nevztahuje se na státní </a:t>
            </a:r>
            <a:r>
              <a:rPr lang="cs-CZ" altLang="cs-CZ" dirty="0">
                <a:solidFill>
                  <a:schemeClr val="tx1"/>
                </a:solidFill>
              </a:rPr>
              <a:t>pojištěnce, </a:t>
            </a:r>
            <a:r>
              <a:rPr lang="cs-CZ" altLang="cs-CZ" dirty="0" smtClean="0">
                <a:solidFill>
                  <a:schemeClr val="tx1"/>
                </a:solidFill>
              </a:rPr>
              <a:t>osoby se </a:t>
            </a:r>
            <a:r>
              <a:rPr lang="cs-CZ" altLang="cs-CZ" dirty="0" err="1" smtClean="0">
                <a:solidFill>
                  <a:schemeClr val="tx1"/>
                </a:solidFill>
              </a:rPr>
              <a:t>ZPS</a:t>
            </a:r>
            <a:r>
              <a:rPr lang="cs-CZ" altLang="cs-CZ" dirty="0">
                <a:solidFill>
                  <a:schemeClr val="tx1"/>
                </a:solidFill>
              </a:rPr>
              <a:t>, </a:t>
            </a:r>
            <a:r>
              <a:rPr lang="cs-CZ" altLang="cs-CZ" dirty="0" smtClean="0">
                <a:solidFill>
                  <a:schemeClr val="tx1"/>
                </a:solidFill>
              </a:rPr>
              <a:t>osoby na nemocenské, atd.)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Je-li </a:t>
            </a:r>
            <a:r>
              <a:rPr lang="cs-CZ" altLang="cs-CZ" dirty="0">
                <a:solidFill>
                  <a:schemeClr val="tx1"/>
                </a:solidFill>
              </a:rPr>
              <a:t>vyměřovací základ nižší – zaměstnanec musí pojišťovně doplatit (do </a:t>
            </a:r>
            <a:r>
              <a:rPr lang="cs-CZ" altLang="cs-CZ" dirty="0" smtClean="0">
                <a:solidFill>
                  <a:schemeClr val="tx1"/>
                </a:solidFill>
              </a:rPr>
              <a:t>výše</a:t>
            </a:r>
          </a:p>
          <a:p>
            <a:pPr algn="just" eaLnBrk="1" hangingPunct="1"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13,5</a:t>
            </a:r>
            <a:r>
              <a:rPr lang="cs-CZ" altLang="cs-CZ" dirty="0">
                <a:solidFill>
                  <a:schemeClr val="tx1"/>
                </a:solidFill>
              </a:rPr>
              <a:t>% z minimální mzdy).</a:t>
            </a:r>
            <a:endParaRPr lang="cs-CZ" altLang="cs-CZ" u="sng" dirty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</a:t>
            </a:r>
            <a:r>
              <a:rPr lang="cs-CZ" dirty="0" smtClean="0"/>
              <a:t>4 </a:t>
            </a:r>
            <a:r>
              <a:rPr lang="cs-CZ" dirty="0"/>
              <a:t>Odvody pojistného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Vyměřovací základ zaměstnance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39418720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248937"/>
            <a:ext cx="7560000" cy="3152805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endParaRPr lang="cs-CZ" altLang="cs-CZ" b="1" dirty="0" smtClean="0">
              <a:solidFill>
                <a:srgbClr val="7BB620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Veřejné </a:t>
            </a:r>
            <a:r>
              <a:rPr lang="cs-CZ" altLang="cs-CZ" dirty="0">
                <a:solidFill>
                  <a:schemeClr val="accent1"/>
                </a:solidFill>
              </a:rPr>
              <a:t>zdravotní pojištění – 13, </a:t>
            </a:r>
            <a:r>
              <a:rPr lang="cs-CZ" altLang="cs-CZ" dirty="0" smtClean="0">
                <a:solidFill>
                  <a:schemeClr val="accent1"/>
                </a:solidFill>
              </a:rPr>
              <a:t>5 %</a:t>
            </a:r>
            <a:endParaRPr lang="cs-CZ" altLang="cs-CZ" dirty="0">
              <a:solidFill>
                <a:schemeClr val="accent1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(zaměstnanec podíl 4,5 % +  zaměstnavatel se podílí 9 %).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dirty="0">
                <a:solidFill>
                  <a:schemeClr val="accent1"/>
                </a:solidFill>
              </a:rPr>
              <a:t>Sociální zabezpečení – 31,3 %</a:t>
            </a:r>
          </a:p>
          <a:p>
            <a:pPr eaLnBrk="1" hangingPunct="1"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Zaměstnanec  </a:t>
            </a:r>
            <a:r>
              <a:rPr lang="cs-CZ" altLang="cs-CZ" dirty="0" smtClean="0">
                <a:solidFill>
                  <a:schemeClr val="tx1"/>
                </a:solidFill>
              </a:rPr>
              <a:t>podíl  </a:t>
            </a:r>
            <a:r>
              <a:rPr lang="cs-CZ" altLang="cs-CZ" dirty="0">
                <a:solidFill>
                  <a:schemeClr val="tx1"/>
                </a:solidFill>
              </a:rPr>
              <a:t>6,5 </a:t>
            </a:r>
            <a:r>
              <a:rPr lang="cs-CZ" altLang="cs-CZ" dirty="0" smtClean="0">
                <a:solidFill>
                  <a:schemeClr val="tx1"/>
                </a:solidFill>
              </a:rPr>
              <a:t>% </a:t>
            </a:r>
          </a:p>
          <a:p>
            <a:pPr eaLnBrk="1" hangingPunct="1"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(nemocenské 0 %; důchodové 6,5 %; státní politika  </a:t>
            </a:r>
            <a:r>
              <a:rPr lang="cs-CZ" altLang="cs-CZ" dirty="0">
                <a:solidFill>
                  <a:schemeClr val="tx1"/>
                </a:solidFill>
              </a:rPr>
              <a:t>zaměstnanosti </a:t>
            </a:r>
            <a:r>
              <a:rPr lang="cs-CZ" altLang="cs-CZ" dirty="0" smtClean="0">
                <a:solidFill>
                  <a:schemeClr val="tx1"/>
                </a:solidFill>
              </a:rPr>
              <a:t>0 %).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cs-CZ" altLang="cs-CZ" u="sng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Zaměstnavatel  podíl </a:t>
            </a:r>
            <a:r>
              <a:rPr lang="cs-CZ" altLang="cs-CZ" dirty="0">
                <a:solidFill>
                  <a:schemeClr val="tx1"/>
                </a:solidFill>
              </a:rPr>
              <a:t>24,8 </a:t>
            </a:r>
            <a:r>
              <a:rPr lang="cs-CZ" altLang="cs-CZ" dirty="0" smtClean="0">
                <a:solidFill>
                  <a:schemeClr val="tx1"/>
                </a:solidFill>
              </a:rPr>
              <a:t>% </a:t>
            </a:r>
          </a:p>
          <a:p>
            <a:pPr eaLnBrk="1" hangingPunct="1"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(nemocenské 2,1 %; důchodové  21,5 %; státní </a:t>
            </a:r>
            <a:r>
              <a:rPr lang="cs-CZ" altLang="cs-CZ" dirty="0">
                <a:solidFill>
                  <a:schemeClr val="tx1"/>
                </a:solidFill>
              </a:rPr>
              <a:t>politika zaměstnanosti </a:t>
            </a:r>
            <a:r>
              <a:rPr lang="cs-CZ" altLang="cs-CZ" dirty="0" smtClean="0">
                <a:solidFill>
                  <a:schemeClr val="tx1"/>
                </a:solidFill>
              </a:rPr>
              <a:t>1,2 %).</a:t>
            </a: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9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</a:t>
            </a:r>
            <a:r>
              <a:rPr lang="cs-CZ" dirty="0" smtClean="0"/>
              <a:t>4 </a:t>
            </a:r>
            <a:r>
              <a:rPr lang="cs-CZ" dirty="0"/>
              <a:t>Odvody pojistného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Sazby pojištění zaměstnanců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9279093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278673"/>
            <a:ext cx="7560000" cy="333793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100" dirty="0"/>
              <a:t> </a:t>
            </a:r>
            <a:r>
              <a:rPr lang="cs-CZ" altLang="cs-CZ" sz="1100" dirty="0">
                <a:solidFill>
                  <a:schemeClr val="tx1"/>
                </a:solidFill>
              </a:rPr>
              <a:t>= </a:t>
            </a:r>
            <a:r>
              <a:rPr lang="cs-CZ" altLang="cs-CZ" dirty="0">
                <a:solidFill>
                  <a:schemeClr val="tx1"/>
                </a:solidFill>
              </a:rPr>
              <a:t>osoby, mající příjmy ze  </a:t>
            </a:r>
            <a:r>
              <a:rPr lang="cs-CZ" altLang="cs-CZ" dirty="0" smtClean="0">
                <a:solidFill>
                  <a:schemeClr val="tx1"/>
                </a:solidFill>
              </a:rPr>
              <a:t>samostatné  </a:t>
            </a:r>
            <a:r>
              <a:rPr lang="cs-CZ" altLang="cs-CZ" dirty="0">
                <a:solidFill>
                  <a:schemeClr val="tx1"/>
                </a:solidFill>
              </a:rPr>
              <a:t>činnosti </a:t>
            </a:r>
            <a:r>
              <a:rPr lang="cs-CZ" altLang="cs-CZ" dirty="0" smtClean="0">
                <a:solidFill>
                  <a:schemeClr val="tx1"/>
                </a:solidFill>
              </a:rPr>
              <a:t>dle  </a:t>
            </a:r>
            <a:r>
              <a:rPr lang="cs-CZ" altLang="cs-CZ" dirty="0">
                <a:solidFill>
                  <a:schemeClr val="tx1"/>
                </a:solidFill>
              </a:rPr>
              <a:t>§7 </a:t>
            </a:r>
            <a:r>
              <a:rPr lang="cs-CZ" altLang="cs-CZ" dirty="0" err="1" smtClean="0">
                <a:solidFill>
                  <a:schemeClr val="tx1"/>
                </a:solidFill>
              </a:rPr>
              <a:t>ZDP</a:t>
            </a:r>
            <a:r>
              <a:rPr lang="cs-CZ" altLang="cs-CZ" dirty="0" smtClean="0">
                <a:solidFill>
                  <a:schemeClr val="tx1"/>
                </a:solidFill>
              </a:rPr>
              <a:t>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1"/>
                </a:solidFill>
              </a:rPr>
              <a:t>Vyměřovací základ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Pro OSVČ </a:t>
            </a:r>
            <a:r>
              <a:rPr lang="cs-CZ" altLang="cs-CZ" b="1" dirty="0">
                <a:solidFill>
                  <a:schemeClr val="tx1"/>
                </a:solidFill>
              </a:rPr>
              <a:t>neúčtující</a:t>
            </a:r>
            <a:r>
              <a:rPr lang="cs-CZ" altLang="cs-CZ" dirty="0">
                <a:solidFill>
                  <a:schemeClr val="tx1"/>
                </a:solidFill>
              </a:rPr>
              <a:t> 0,50 </a:t>
            </a:r>
            <a:r>
              <a:rPr lang="cs-CZ" altLang="cs-CZ" dirty="0" smtClean="0">
                <a:solidFill>
                  <a:schemeClr val="tx1"/>
                </a:solidFill>
              </a:rPr>
              <a:t>(příjmy - výdaje).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Pro OSVČ </a:t>
            </a:r>
            <a:r>
              <a:rPr lang="cs-CZ" altLang="cs-CZ" b="1" dirty="0">
                <a:solidFill>
                  <a:schemeClr val="tx1"/>
                </a:solidFill>
              </a:rPr>
              <a:t>účtující</a:t>
            </a:r>
            <a:r>
              <a:rPr lang="cs-CZ" altLang="cs-CZ" dirty="0">
                <a:solidFill>
                  <a:schemeClr val="tx1"/>
                </a:solidFill>
              </a:rPr>
              <a:t> 0,50 dílčího </a:t>
            </a:r>
            <a:r>
              <a:rPr lang="cs-CZ" altLang="cs-CZ" dirty="0" smtClean="0">
                <a:solidFill>
                  <a:schemeClr val="tx1"/>
                </a:solidFill>
              </a:rPr>
              <a:t>základu daně </a:t>
            </a:r>
            <a:r>
              <a:rPr lang="cs-CZ" altLang="cs-CZ" dirty="0">
                <a:solidFill>
                  <a:schemeClr val="tx1"/>
                </a:solidFill>
              </a:rPr>
              <a:t>příjmů ze  samostatné činnosti §7.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1"/>
                </a:solidFill>
              </a:rPr>
              <a:t>Sazby pojištění u OSVČ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Veřejné zdravotní pojištění – </a:t>
            </a:r>
            <a:r>
              <a:rPr lang="cs-CZ" altLang="cs-CZ" b="1" dirty="0">
                <a:solidFill>
                  <a:schemeClr val="tx1"/>
                </a:solidFill>
              </a:rPr>
              <a:t>13,5%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Důchodové pojištění a státní politika </a:t>
            </a:r>
            <a:r>
              <a:rPr lang="cs-CZ" altLang="cs-CZ" dirty="0" smtClean="0">
                <a:solidFill>
                  <a:schemeClr val="tx1"/>
                </a:solidFill>
              </a:rPr>
              <a:t>zaměstnanosti </a:t>
            </a:r>
            <a:r>
              <a:rPr lang="cs-CZ" altLang="cs-CZ" dirty="0">
                <a:solidFill>
                  <a:schemeClr val="tx1"/>
                </a:solidFill>
              </a:rPr>
              <a:t>– </a:t>
            </a:r>
            <a:r>
              <a:rPr lang="cs-CZ" altLang="cs-CZ" b="1" dirty="0">
                <a:solidFill>
                  <a:schemeClr val="tx1"/>
                </a:solidFill>
              </a:rPr>
              <a:t>29,2 % (28% + 1,2%)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Nemocenské pojištění – </a:t>
            </a:r>
            <a:r>
              <a:rPr lang="cs-CZ" altLang="cs-CZ" b="1" dirty="0">
                <a:solidFill>
                  <a:schemeClr val="tx1"/>
                </a:solidFill>
              </a:rPr>
              <a:t>2,1</a:t>
            </a:r>
            <a:r>
              <a:rPr lang="cs-CZ" altLang="cs-CZ" dirty="0">
                <a:solidFill>
                  <a:schemeClr val="tx1"/>
                </a:solidFill>
              </a:rPr>
              <a:t> % </a:t>
            </a:r>
            <a:r>
              <a:rPr lang="cs-CZ" altLang="cs-CZ" dirty="0" smtClean="0">
                <a:solidFill>
                  <a:schemeClr val="tx1"/>
                </a:solidFill>
              </a:rPr>
              <a:t>(placeno pouze dobrovolně).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Pozor na minimální vyměřovací základy </a:t>
            </a:r>
            <a:r>
              <a:rPr lang="cs-CZ" altLang="cs-CZ" dirty="0" err="1" smtClean="0">
                <a:solidFill>
                  <a:schemeClr val="tx1"/>
                </a:solidFill>
              </a:rPr>
              <a:t>S+Z</a:t>
            </a:r>
            <a:r>
              <a:rPr lang="cs-CZ" altLang="cs-CZ" dirty="0" smtClean="0">
                <a:solidFill>
                  <a:schemeClr val="tx1"/>
                </a:solidFill>
              </a:rPr>
              <a:t> pojistného u tzv. hlavní  činnosti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 a </a:t>
            </a:r>
            <a:r>
              <a:rPr lang="cs-CZ" altLang="cs-CZ" dirty="0">
                <a:solidFill>
                  <a:schemeClr val="tx1"/>
                </a:solidFill>
              </a:rPr>
              <a:t>v případě sociálního </a:t>
            </a:r>
            <a:r>
              <a:rPr lang="cs-CZ" altLang="cs-CZ" dirty="0" smtClean="0">
                <a:solidFill>
                  <a:schemeClr val="tx1"/>
                </a:solidFill>
              </a:rPr>
              <a:t>zabezpečení také u  vedlejší činnosti.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10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</a:t>
            </a:r>
            <a:r>
              <a:rPr lang="cs-CZ" dirty="0" smtClean="0"/>
              <a:t>4 </a:t>
            </a:r>
            <a:r>
              <a:rPr lang="cs-CZ" dirty="0"/>
              <a:t>Odvody pojistného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8251920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Osoby samostatně výdělečně činné a platby </a:t>
            </a:r>
            <a:r>
              <a:rPr lang="cs-CZ" sz="2500" dirty="0" err="1" smtClean="0">
                <a:solidFill>
                  <a:schemeClr val="accent1"/>
                </a:solidFill>
              </a:rPr>
              <a:t>S+Z</a:t>
            </a:r>
            <a:r>
              <a:rPr lang="cs-CZ" sz="2500" dirty="0" smtClean="0">
                <a:solidFill>
                  <a:schemeClr val="accent1"/>
                </a:solidFill>
              </a:rPr>
              <a:t> pojištění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40873120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1518</TotalTime>
  <Words>1112</Words>
  <Application>Microsoft Office PowerPoint</Application>
  <PresentationFormat>Předvádění na obrazovce (16:9)</PresentationFormat>
  <Paragraphs>197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Inter</vt:lpstr>
      <vt:lpstr>Simple Light</vt:lpstr>
      <vt:lpstr>Specializační studium Oceňování obchodních závodů (podniků) DANĚ – 4 Odvody pojistného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Martina Černíková</cp:lastModifiedBy>
  <cp:revision>219</cp:revision>
  <dcterms:modified xsi:type="dcterms:W3CDTF">2024-06-16T19:41:24Z</dcterms:modified>
</cp:coreProperties>
</file>