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0" r:id="rId4"/>
    <p:sldId id="261" r:id="rId5"/>
    <p:sldId id="262" r:id="rId6"/>
    <p:sldId id="265" r:id="rId7"/>
    <p:sldId id="266" r:id="rId8"/>
    <p:sldId id="267" r:id="rId9"/>
    <p:sldId id="268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58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F480DFA-A969-422A-8675-1AD45FE93184}" type="datetimeFigureOut">
              <a:rPr lang="cs-CZ" smtClean="0"/>
              <a:pPr/>
              <a:t>1.7.2018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70C68D-B4D1-48E7-A749-2D63EE9FF9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600400"/>
          </a:xfrm>
        </p:spPr>
        <p:txBody>
          <a:bodyPr>
            <a:normAutofit/>
          </a:bodyPr>
          <a:lstStyle/>
          <a:p>
            <a:r>
              <a:rPr lang="cs-CZ" sz="1400" dirty="0"/>
              <a:t>Studijní opora čerpá z materiálů, které vznikly v rámci ESF projektu č. </a:t>
            </a:r>
            <a:r>
              <a:rPr lang="cs-CZ" sz="1400"/>
              <a:t>CZ1.07/2.2.00/18.0027.</a:t>
            </a:r>
            <a:endParaRPr lang="cs-CZ" sz="1400" dirty="0"/>
          </a:p>
          <a:p>
            <a:r>
              <a:rPr lang="cs-CZ" sz="1400" b="1" dirty="0"/>
              <a:t> </a:t>
            </a:r>
            <a:endParaRPr lang="cs-CZ" sz="1400" dirty="0"/>
          </a:p>
          <a:p>
            <a:pPr algn="ctr"/>
            <a:r>
              <a:rPr lang="cs-CZ" cap="small" dirty="0" smtClean="0">
                <a:latin typeface="Times New Roman" pitchFamily="18" charset="0"/>
                <a:cs typeface="Times New Roman" pitchFamily="18" charset="0"/>
              </a:rPr>
              <a:t>PREVENCE </a:t>
            </a:r>
            <a:r>
              <a:rPr lang="cs-CZ" cap="small" dirty="0">
                <a:latin typeface="Times New Roman" pitchFamily="18" charset="0"/>
                <a:cs typeface="Times New Roman" pitchFamily="18" charset="0"/>
              </a:rPr>
              <a:t>ŠIKANY VE </a:t>
            </a:r>
            <a:r>
              <a:rPr lang="cs-CZ" cap="small" dirty="0" smtClean="0">
                <a:latin typeface="Times New Roman" pitchFamily="18" charset="0"/>
                <a:cs typeface="Times New Roman" pitchFamily="18" charset="0"/>
              </a:rPr>
              <a:t>ŠKOLE</a:t>
            </a: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b="1" cap="small" dirty="0" err="1" smtClean="0">
                <a:latin typeface="Times New Roman" pitchFamily="18" charset="0"/>
                <a:cs typeface="Times New Roman" pitchFamily="18" charset="0"/>
              </a:rPr>
              <a:t>Kyberšikana</a:t>
            </a:r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cap="small" dirty="0" smtClean="0">
                <a:latin typeface="Times New Roman" pitchFamily="18" charset="0"/>
                <a:cs typeface="Times New Roman" pitchFamily="18" charset="0"/>
              </a:rPr>
              <a:t>PhDr. Dana </a:t>
            </a:r>
            <a:r>
              <a:rPr lang="cs-CZ" sz="1400" b="1" cap="small" dirty="0" err="1" smtClean="0">
                <a:latin typeface="Times New Roman" pitchFamily="18" charset="0"/>
                <a:cs typeface="Times New Roman" pitchFamily="18" charset="0"/>
              </a:rPr>
              <a:t>Kasperová</a:t>
            </a:r>
            <a:r>
              <a:rPr lang="cs-CZ" sz="1400" b="1" cap="smal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cap="small" dirty="0" err="1" smtClean="0">
                <a:latin typeface="Times New Roman" pitchFamily="18" charset="0"/>
                <a:cs typeface="Times New Roman" pitchFamily="18" charset="0"/>
              </a:rPr>
              <a:t>Ph.D</a:t>
            </a:r>
            <a:r>
              <a:rPr lang="cs-CZ" sz="1400" b="1" cap="smal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cs-CZ" b="1" cap="small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rozpoznat </a:t>
            </a:r>
            <a:r>
              <a:rPr lang="cs-CZ" dirty="0" err="1" smtClean="0"/>
              <a:t>kyberšikanu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Nepřímé znaky </a:t>
            </a:r>
            <a:r>
              <a:rPr lang="cs-CZ" b="1" dirty="0" err="1" smtClean="0"/>
              <a:t>kyberšikany</a:t>
            </a:r>
            <a:r>
              <a:rPr lang="cs-CZ" dirty="0" smtClean="0"/>
              <a:t>: </a:t>
            </a:r>
          </a:p>
          <a:p>
            <a:pPr lvl="0"/>
            <a:r>
              <a:rPr lang="cs-CZ" dirty="0" smtClean="0"/>
              <a:t>rychle vypíná monitor nebo zavírá programy v počítači, když se přiblíží dospělí;</a:t>
            </a:r>
          </a:p>
          <a:p>
            <a:pPr lvl="0"/>
            <a:r>
              <a:rPr lang="cs-CZ" dirty="0" smtClean="0"/>
              <a:t>tráví u počítače dlouhé hodiny v noci;</a:t>
            </a:r>
          </a:p>
          <a:p>
            <a:pPr lvl="0"/>
            <a:r>
              <a:rPr lang="cs-CZ" dirty="0" smtClean="0"/>
              <a:t>vyhýbá se rozhovorům o tom, co na počítači vlastně dělá;</a:t>
            </a:r>
          </a:p>
          <a:p>
            <a:pPr lvl="0"/>
            <a:r>
              <a:rPr lang="cs-CZ" dirty="0" smtClean="0"/>
              <a:t>je nervózní, nejisté či posmutnělé při čtení SMS a emailů;</a:t>
            </a:r>
          </a:p>
          <a:p>
            <a:pPr lvl="0"/>
            <a:r>
              <a:rPr lang="cs-CZ" dirty="0" smtClean="0"/>
              <a:t>při odchodu od počítače je frustrované;</a:t>
            </a:r>
          </a:p>
          <a:p>
            <a:pPr lvl="0"/>
            <a:r>
              <a:rPr lang="cs-CZ" dirty="0" smtClean="0"/>
              <a:t>přehnaně se u počítače směje;</a:t>
            </a:r>
          </a:p>
          <a:p>
            <a:pPr lvl="0"/>
            <a:r>
              <a:rPr lang="cs-CZ" dirty="0" smtClean="0"/>
              <a:t>používá několik online účtů nebo adres, které ani nejsou jeho;</a:t>
            </a:r>
          </a:p>
          <a:p>
            <a:pPr lvl="0"/>
            <a:r>
              <a:rPr lang="cs-CZ" dirty="0" smtClean="0"/>
              <a:t>ve škole mohou být podezřelé smějící se hloučky u počítače.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 při výskytu </a:t>
            </a:r>
            <a:r>
              <a:rPr lang="cs-CZ" dirty="0" err="1" smtClean="0"/>
              <a:t>kyberšikany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cs-CZ" b="1" dirty="0" smtClean="0"/>
              <a:t>Co by měl udělat rodič nebo učitel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1) Uložit, vytisknout nebo jinak uchovat emaily, SMS či webové stránky od agresora. Později to poslouží jako důkazní materiál.</a:t>
            </a:r>
          </a:p>
          <a:p>
            <a:pPr lvl="0">
              <a:buNone/>
            </a:pPr>
            <a:r>
              <a:rPr lang="cs-CZ" dirty="0" smtClean="0"/>
              <a:t>2) Pokuste se zjistit, kdo je agresor (např. může o sobě uvádět některé údaje na internetu).</a:t>
            </a:r>
          </a:p>
          <a:p>
            <a:pPr lvl="0">
              <a:buNone/>
            </a:pPr>
            <a:r>
              <a:rPr lang="cs-CZ" dirty="0" smtClean="0"/>
              <a:t>3) Kontaktujte poskytovatele serveru, který agresor zneužívá a požádejte ho, aby mu zamezil přístup (např. na základě shromážděných materiálů dokládajících šikanování). </a:t>
            </a:r>
          </a:p>
          <a:p>
            <a:pPr lvl="0">
              <a:buNone/>
            </a:pPr>
            <a:r>
              <a:rPr lang="cs-CZ" dirty="0" smtClean="0"/>
              <a:t>4) Pokud má rodič podezření, že agresorem je spolužák či že se </a:t>
            </a:r>
            <a:r>
              <a:rPr lang="cs-CZ" dirty="0" err="1" smtClean="0"/>
              <a:t>kyberšikana</a:t>
            </a:r>
            <a:r>
              <a:rPr lang="cs-CZ" dirty="0" smtClean="0"/>
              <a:t> odehrává v prostorách školy, měl by o tom co nejdříve informovat vedení školy a třídního učitele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cs-CZ" b="1" dirty="0" smtClean="0"/>
              <a:t>Co by mělo udělat dítě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1) nekomunikovat s agresorem (neodpovídat na SMS či emaily, nesnažit se uvádět věci na pravou míru, vyvracet je. Cílem agresora je oběť vyprovokovat a jakákoli její reakce mu dává pocit síly. Naopak bez odezvy, neví na čem je a může ho to brzy přestat bavit.)</a:t>
            </a:r>
          </a:p>
          <a:p>
            <a:pPr lvl="0">
              <a:buNone/>
            </a:pPr>
            <a:r>
              <a:rPr lang="cs-CZ" dirty="0" smtClean="0"/>
              <a:t>2) změnit svou virtuální identitu (změnit SIM kartu, emailovou adresu, vystupovat pod jinou přezdívkou apod.);</a:t>
            </a:r>
          </a:p>
          <a:p>
            <a:pPr lvl="0">
              <a:buNone/>
            </a:pPr>
            <a:r>
              <a:rPr lang="cs-CZ" dirty="0" smtClean="0"/>
              <a:t>3) blokovat přístup (zablokovat si přijímání hovorů či emailů od útočníka. Jde o znesnadnění přístupu, neboť agresor může své virtuální identity měnit a nelze tedy další útoky zcela vyloučit.);</a:t>
            </a:r>
          </a:p>
          <a:p>
            <a:pPr lvl="0">
              <a:buNone/>
            </a:pPr>
            <a:r>
              <a:rPr lang="cs-CZ" dirty="0" smtClean="0"/>
              <a:t>4) nikde neuvádět svou skutečnou identitu (jméno, věk, telefon) ani žádné údaje o své rodině či kamarádech, podle nichž by mohl agresor oběť identifikovat;</a:t>
            </a:r>
          </a:p>
          <a:p>
            <a:pPr lvl="0">
              <a:buNone/>
            </a:pPr>
            <a:r>
              <a:rPr lang="cs-CZ" dirty="0" smtClean="0"/>
              <a:t>5) útok oznámit rodičům či jiným dospělým, jimž důvěřuje a kteří mu pomohou;</a:t>
            </a:r>
          </a:p>
          <a:p>
            <a:pPr lvl="0">
              <a:buNone/>
            </a:pPr>
            <a:r>
              <a:rPr lang="cs-CZ" dirty="0" smtClean="0"/>
              <a:t>6) zavolat na Linku bezpečí.</a:t>
            </a:r>
          </a:p>
          <a:p>
            <a:pPr>
              <a:buNone/>
            </a:pPr>
            <a:r>
              <a:rPr lang="cs-CZ" sz="2200" dirty="0" smtClean="0"/>
              <a:t>(VÁGNEROVÁ, 2011).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Pravidla pro ochranu před </a:t>
            </a:r>
            <a:r>
              <a:rPr lang="cs-CZ" dirty="0" err="1" smtClean="0"/>
              <a:t>kyberútočníky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respektujte ostatní uživatele („Nečiňte druhým to, co nechcete, aby jiní činili Vám!“);</a:t>
            </a:r>
          </a:p>
          <a:p>
            <a:pPr lvl="0"/>
            <a:r>
              <a:rPr lang="cs-CZ" dirty="0" smtClean="0"/>
              <a:t>dobře si rozmyslete co a komu odesíláte;</a:t>
            </a:r>
          </a:p>
          <a:p>
            <a:pPr lvl="0"/>
            <a:r>
              <a:rPr lang="cs-CZ" dirty="0" smtClean="0"/>
              <a:t>udržujte hesla k emailům apod. v tajnosti (nesdělujte je ani kamarádům);</a:t>
            </a:r>
          </a:p>
          <a:p>
            <a:pPr lvl="0"/>
            <a:r>
              <a:rPr lang="cs-CZ" dirty="0" smtClean="0"/>
              <a:t>nedávejte nikomu své osobní údaje (adresu, telefon, fotografie apod.);</a:t>
            </a:r>
          </a:p>
          <a:p>
            <a:pPr lvl="0"/>
            <a:r>
              <a:rPr lang="cs-CZ" dirty="0" smtClean="0"/>
              <a:t>pokud se s někým nechcete bavit, nebavte se!;</a:t>
            </a:r>
          </a:p>
          <a:p>
            <a:pPr lvl="0"/>
            <a:r>
              <a:rPr lang="cs-CZ" dirty="0" smtClean="0"/>
              <a:t>nikdy neodpovídejte na neslušné, hrubé či vulgární emaily, vzkazy apod.;</a:t>
            </a:r>
          </a:p>
          <a:p>
            <a:pPr lvl="0"/>
            <a:r>
              <a:rPr lang="cs-CZ" dirty="0" smtClean="0"/>
              <a:t>nedomlouvejte si schůzku po internetu (případně by o ní měli vždy vědět rodiče – pozor na </a:t>
            </a:r>
            <a:r>
              <a:rPr lang="cs-CZ" dirty="0" err="1" smtClean="0"/>
              <a:t>grooming</a:t>
            </a:r>
            <a:r>
              <a:rPr lang="cs-CZ" dirty="0" smtClean="0"/>
              <a:t>);</a:t>
            </a:r>
          </a:p>
          <a:p>
            <a:pPr lvl="0"/>
            <a:r>
              <a:rPr lang="cs-CZ" dirty="0" smtClean="0"/>
              <a:t>pokud Vás nějaký obrázek či email šokuje, okamžitě opusťte webovou stránku;</a:t>
            </a:r>
          </a:p>
          <a:p>
            <a:pPr lvl="0"/>
            <a:r>
              <a:rPr lang="cs-CZ" dirty="0" smtClean="0"/>
              <a:t>svěřte se rodičům či jiným dospělým, pokud Vás něco na internetu vyděsilo.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1600" dirty="0" smtClean="0"/>
              <a:t>(Vágnerová, 2011).</a:t>
            </a:r>
            <a:endParaRPr lang="cs-CZ" sz="23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Kyberšikana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err="1" smtClean="0"/>
              <a:t>Kyberšikana</a:t>
            </a:r>
            <a:r>
              <a:rPr lang="cs-CZ" sz="3600" dirty="0" smtClean="0"/>
              <a:t> (</a:t>
            </a:r>
            <a:r>
              <a:rPr lang="cs-CZ" sz="3600" dirty="0" err="1" smtClean="0"/>
              <a:t>cyberbullying</a:t>
            </a:r>
            <a:r>
              <a:rPr lang="cs-CZ" sz="3600" dirty="0" smtClean="0"/>
              <a:t>) je záměrné násilné chování, které využívá či spíše zneužívá moderní informační technologie – mobilní telefony, e-maily, pagery, internet, blogy apod. </a:t>
            </a:r>
          </a:p>
          <a:p>
            <a:pPr>
              <a:buNone/>
            </a:pP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Podobně jako klasické formy šikany definuje Kolář </a:t>
            </a:r>
            <a:r>
              <a:rPr lang="cs-CZ" sz="3600" dirty="0" err="1" smtClean="0"/>
              <a:t>kyberšikanu</a:t>
            </a:r>
            <a:r>
              <a:rPr lang="cs-CZ" sz="3600" dirty="0" smtClean="0"/>
              <a:t>: „Jeden nebo více žáků, úmyslně většinou opakovaně psychicky týrá a zraňuje spolužáka či spolužáky a používá k tomu novou informační a komunikační technologii – zejména internet a mobil.“ </a:t>
            </a:r>
          </a:p>
          <a:p>
            <a:pPr>
              <a:buNone/>
            </a:pPr>
            <a:r>
              <a:rPr lang="cs-CZ" sz="2000" dirty="0" smtClean="0"/>
              <a:t>     (KOLÁŘ, M.</a:t>
            </a:r>
            <a:r>
              <a:rPr lang="cs-CZ" sz="2000" i="1" dirty="0" smtClean="0"/>
              <a:t> Nová cesta k léčbě šikany</a:t>
            </a:r>
            <a:r>
              <a:rPr lang="cs-CZ" sz="2000" dirty="0" smtClean="0"/>
              <a:t>. Praha : Portál, 2011, s. 84.)</a:t>
            </a: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80120"/>
          </a:xfrm>
        </p:spPr>
        <p:txBody>
          <a:bodyPr>
            <a:noAutofit/>
          </a:bodyPr>
          <a:lstStyle/>
          <a:p>
            <a:r>
              <a:rPr lang="cs-CZ" sz="3600" dirty="0" smtClean="0"/>
              <a:t>Typické projevy </a:t>
            </a:r>
            <a:r>
              <a:rPr lang="cs-CZ" sz="3600" dirty="0" err="1" smtClean="0"/>
              <a:t>kyberšikany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sz="3200" dirty="0" smtClean="0"/>
              <a:t>zasílání urážlivých a zastrašujících zpráv prostřednictvím SMS a emailů („Uděláme ti ze života peklo! Dostaneš do huby! Budeš kňučet strachy!“);</a:t>
            </a:r>
          </a:p>
          <a:p>
            <a:pPr lvl="0"/>
            <a:r>
              <a:rPr lang="cs-CZ" sz="3200" dirty="0" smtClean="0"/>
              <a:t>rozesílání </a:t>
            </a:r>
            <a:r>
              <a:rPr lang="cs-CZ" sz="3200" dirty="0" err="1" smtClean="0"/>
              <a:t>dehonestujících</a:t>
            </a:r>
            <a:r>
              <a:rPr lang="cs-CZ" sz="3200" dirty="0" smtClean="0"/>
              <a:t> a ponižujících fotografií a videí (např. zvířat s tváří oběti);</a:t>
            </a:r>
          </a:p>
          <a:p>
            <a:pPr lvl="0"/>
            <a:r>
              <a:rPr lang="cs-CZ" sz="3200" dirty="0" smtClean="0"/>
              <a:t>vytváření webových stránek, kde je oběť zesměšňována, urážena (www. </a:t>
            </a:r>
            <a:r>
              <a:rPr lang="cs-CZ" sz="3200" dirty="0" err="1" smtClean="0"/>
              <a:t>zmlatsmudlu</a:t>
            </a:r>
            <a:r>
              <a:rPr lang="cs-CZ" sz="3200" dirty="0" smtClean="0"/>
              <a:t>. </a:t>
            </a:r>
            <a:r>
              <a:rPr lang="cs-CZ" sz="3200" dirty="0" err="1" smtClean="0"/>
              <a:t>cz</a:t>
            </a:r>
            <a:r>
              <a:rPr lang="cs-CZ" sz="3200" dirty="0" smtClean="0"/>
              <a:t>);</a:t>
            </a:r>
          </a:p>
          <a:p>
            <a:pPr lvl="0"/>
            <a:r>
              <a:rPr lang="cs-CZ" sz="3200" dirty="0" smtClean="0"/>
              <a:t>pořádání negativních internetových anket, kdo je nejošklivější, nejblbější atd.;</a:t>
            </a:r>
          </a:p>
          <a:p>
            <a:pPr lvl="0"/>
            <a:r>
              <a:rPr lang="cs-CZ" sz="3200" dirty="0" smtClean="0"/>
              <a:t>nahrávání scén s obětí (bití, kopání, svlékání, oběť na WC aj.).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Charakteristické rysy </a:t>
            </a:r>
            <a:r>
              <a:rPr lang="cs-CZ" b="1" dirty="0" err="1" smtClean="0"/>
              <a:t>kyberšikany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dirty="0" smtClean="0"/>
              <a:t>1) </a:t>
            </a:r>
            <a:r>
              <a:rPr lang="cs-CZ" b="1" dirty="0" smtClean="0"/>
              <a:t>Anonymita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Využití moderních komunikačních technologií k šikanování umožňuje, aby agresor zůstal anonymní. Oběť se tak nikdy nemusí dozvědět, kdo ji týral. </a:t>
            </a:r>
          </a:p>
          <a:p>
            <a:pPr>
              <a:buNone/>
            </a:pPr>
            <a:r>
              <a:rPr lang="cs-CZ" dirty="0" smtClean="0"/>
              <a:t>Výzkumy potvrzují, že téměř 40% obětí </a:t>
            </a:r>
            <a:r>
              <a:rPr lang="cs-CZ" dirty="0" err="1" smtClean="0"/>
              <a:t>kyberšikany</a:t>
            </a:r>
            <a:r>
              <a:rPr lang="cs-CZ" dirty="0" smtClean="0"/>
              <a:t> se nikdy nedozví identitu pachatele. </a:t>
            </a:r>
          </a:p>
          <a:p>
            <a:pPr>
              <a:buNone/>
            </a:pPr>
            <a:r>
              <a:rPr lang="cs-CZ" dirty="0" smtClean="0"/>
              <a:t>Agresor se často skrývá za přezdívky, skrytá čísla či smyšlené emailové adresy.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 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b="1" dirty="0" smtClean="0"/>
              <a:t>2) Nezávislost na místě a času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Kyberšikana</a:t>
            </a:r>
            <a:r>
              <a:rPr lang="cs-CZ" dirty="0" smtClean="0"/>
              <a:t> se může objevit kdykoli a kdekoli. </a:t>
            </a:r>
          </a:p>
          <a:p>
            <a:pPr>
              <a:buNone/>
            </a:pPr>
            <a:r>
              <a:rPr lang="cs-CZ" dirty="0" smtClean="0"/>
              <a:t>Agresor může svou oběť pronásledovat v jakémkoli čase i na místech, kde se dříve mohla oběť cítit bezpečně, kde hledala útočiště – např. doma.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cs-CZ" b="1" dirty="0" smtClean="0"/>
              <a:t>3) Proměna agresora a oběti</a:t>
            </a:r>
            <a:endParaRPr lang="cs-CZ" dirty="0" smtClean="0"/>
          </a:p>
          <a:p>
            <a:r>
              <a:rPr lang="cs-CZ" dirty="0" smtClean="0"/>
              <a:t>Agresorem bývá jedinec zdatný v informačních technologiích a to může dnes být prakticky kdokoli. Není zapotřebí, aby jedinec byl silný fyzicky či sociálně tak, jak  tomu obvykle bývá u běžných forem šikany. </a:t>
            </a:r>
          </a:p>
          <a:p>
            <a:r>
              <a:rPr lang="cs-CZ" dirty="0" smtClean="0"/>
              <a:t>Rovněž tak obětí se může stát kdokoli – nemusí to být outsideři z řad vrstevníků či děti mladší a slabší. Je však třeba zmínit, že vyšší riziko hrozí dětem, které jsou na mobilech či internetu závislé.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cs-CZ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cs-CZ" b="1" dirty="0" smtClean="0"/>
              <a:t>4) Opakované zraňování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Kyberšikana</a:t>
            </a:r>
            <a:r>
              <a:rPr lang="cs-CZ" dirty="0" smtClean="0"/>
              <a:t> je neukončenou záležitostí. </a:t>
            </a:r>
          </a:p>
          <a:p>
            <a:pPr>
              <a:buNone/>
            </a:pPr>
            <a:r>
              <a:rPr lang="cs-CZ" dirty="0" smtClean="0"/>
              <a:t>Urážlivé emaily či SMS se oběti znovu a znovu připomínají, opakovaně se k nim vrací, stále dokola je pročítá. </a:t>
            </a:r>
          </a:p>
          <a:p>
            <a:pPr>
              <a:buNone/>
            </a:pPr>
            <a:r>
              <a:rPr lang="cs-CZ" dirty="0" smtClean="0"/>
              <a:t>Cítí se bezmocně, obzvláště v případech, kdy jsou hrubé urážky její osoby vyvěšeny na webových stránkách a ona nemá šanci je vymazat či zrušit. Takové útoky pak v oběti vyvolávají pocit trvalého napětí a nikdy nekončícího a stále se opakujícího ataku.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rysy </a:t>
            </a:r>
            <a:r>
              <a:rPr lang="cs-CZ" sz="3200" b="1" dirty="0" err="1" smtClean="0"/>
              <a:t>kyberšikany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412777"/>
            <a:ext cx="8229600" cy="496855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cs-CZ" sz="2400" b="1" dirty="0" smtClean="0"/>
              <a:t>5) Početné publikum</a:t>
            </a:r>
            <a:endParaRPr lang="cs-CZ" sz="2400" dirty="0" smtClean="0"/>
          </a:p>
          <a:p>
            <a:pPr>
              <a:buNone/>
            </a:pPr>
            <a:r>
              <a:rPr lang="cs-CZ" sz="2400" dirty="0" err="1" smtClean="0"/>
              <a:t>Kyberšikana</a:t>
            </a:r>
            <a:r>
              <a:rPr lang="cs-CZ" sz="2400" dirty="0" smtClean="0"/>
              <a:t> se vyznačuje značně početným obecenstvem, zvláště v případech, kdy se jedná o </a:t>
            </a:r>
            <a:r>
              <a:rPr lang="cs-CZ" sz="2400" dirty="0" err="1" smtClean="0"/>
              <a:t>kyberšikanu</a:t>
            </a:r>
            <a:r>
              <a:rPr lang="cs-CZ" sz="2400" dirty="0" smtClean="0"/>
              <a:t> prostřednictvím webových stránek. </a:t>
            </a:r>
          </a:p>
          <a:p>
            <a:pPr>
              <a:buNone/>
            </a:pPr>
            <a:r>
              <a:rPr lang="cs-CZ" sz="2400" dirty="0" smtClean="0"/>
              <a:t>Vyvěsí-li agresor ponižující fotografii jednou na internet, pak si ji může zkopírovat a dále šířit kdokoli. </a:t>
            </a:r>
          </a:p>
          <a:p>
            <a:pPr>
              <a:buNone/>
            </a:pPr>
            <a:r>
              <a:rPr lang="cs-CZ" sz="2400" dirty="0" smtClean="0"/>
              <a:t>Oběti často pociťují úzkostné obavy z veřejného ponížení, které mohou sledovat tisíce lidí, což jejich utrpení násobí. 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cs-CZ" sz="2000" b="1" dirty="0" smtClean="0"/>
              <a:t>6) Rychlé šíření a obtížná kontrola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Je velmi obtížné kontrolovat elektronicky posílané zprávy, proto většinou trvá delší dobu, než se objeví nějaký problém.</a:t>
            </a:r>
          </a:p>
          <a:p>
            <a:pPr>
              <a:buNone/>
            </a:pPr>
            <a:r>
              <a:rPr lang="cs-CZ" sz="2000" dirty="0" smtClean="0"/>
              <a:t> Dětem jsou mobilní telefony či internet běžně dostupné, což umožňuje rychlé šíření a stále větší „oblibu“ </a:t>
            </a:r>
            <a:r>
              <a:rPr lang="cs-CZ" sz="2000" dirty="0" err="1" smtClean="0"/>
              <a:t>kyberšikany</a:t>
            </a:r>
            <a:r>
              <a:rPr lang="cs-CZ" sz="2000" dirty="0" smtClean="0"/>
              <a:t>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1600" dirty="0" smtClean="0"/>
              <a:t>(VÁGNEROVÁ, K. a kol. </a:t>
            </a:r>
            <a:r>
              <a:rPr lang="cs-CZ" sz="1600" i="1" dirty="0" smtClean="0"/>
              <a:t>Minimalizace šikany : Praktické rady pro rodiče</a:t>
            </a:r>
            <a:r>
              <a:rPr lang="cs-CZ" sz="1600" dirty="0" smtClean="0"/>
              <a:t>. Praha : Portál, 2011.)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405</Words>
  <Application>Microsoft Office PowerPoint</Application>
  <PresentationFormat>Předvádění na obrazovce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Administrativní</vt:lpstr>
      <vt:lpstr>        </vt:lpstr>
      <vt:lpstr>Kyberšikana</vt:lpstr>
      <vt:lpstr>Typické projevy kyberšikany</vt:lpstr>
      <vt:lpstr> Charakteristické rysy kyberšikany</vt:lpstr>
      <vt:lpstr>             </vt:lpstr>
      <vt:lpstr>  </vt:lpstr>
      <vt:lpstr>    </vt:lpstr>
      <vt:lpstr>rysy kyberšikany</vt:lpstr>
      <vt:lpstr>   </vt:lpstr>
      <vt:lpstr>Jak rozpoznat kyberšikanu?</vt:lpstr>
      <vt:lpstr>Intervence při výskytu kyberšikany</vt:lpstr>
      <vt:lpstr>Intervence</vt:lpstr>
      <vt:lpstr>      Pravidla pro ochranu před kyberútočníky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Dana Kasperová</dc:creator>
  <cp:lastModifiedBy>Oto Dymokurský</cp:lastModifiedBy>
  <cp:revision>19</cp:revision>
  <dcterms:created xsi:type="dcterms:W3CDTF">2012-03-29T11:08:25Z</dcterms:created>
  <dcterms:modified xsi:type="dcterms:W3CDTF">2018-07-01T08:04:09Z</dcterms:modified>
</cp:coreProperties>
</file>