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4" r:id="rId10"/>
    <p:sldId id="272" r:id="rId11"/>
    <p:sldId id="273" r:id="rId12"/>
    <p:sldId id="271" r:id="rId13"/>
    <p:sldId id="269" r:id="rId14"/>
    <p:sldId id="263" r:id="rId15"/>
    <p:sldId id="266" r:id="rId16"/>
    <p:sldId id="280" r:id="rId17"/>
    <p:sldId id="283" r:id="rId18"/>
    <p:sldId id="285" r:id="rId19"/>
    <p:sldId id="284" r:id="rId20"/>
    <p:sldId id="281" r:id="rId21"/>
    <p:sldId id="282" r:id="rId22"/>
    <p:sldId id="268" r:id="rId23"/>
    <p:sldId id="279" r:id="rId24"/>
    <p:sldId id="278" r:id="rId25"/>
    <p:sldId id="277" r:id="rId26"/>
    <p:sldId id="276" r:id="rId27"/>
    <p:sldId id="267" r:id="rId28"/>
    <p:sldId id="275" r:id="rId29"/>
    <p:sldId id="294" r:id="rId30"/>
    <p:sldId id="293" r:id="rId31"/>
    <p:sldId id="292" r:id="rId32"/>
    <p:sldId id="291" r:id="rId33"/>
    <p:sldId id="290" r:id="rId34"/>
    <p:sldId id="288" r:id="rId35"/>
    <p:sldId id="289" r:id="rId36"/>
    <p:sldId id="287" r:id="rId37"/>
    <p:sldId id="296" r:id="rId38"/>
    <p:sldId id="295" r:id="rId39"/>
    <p:sldId id="264" r:id="rId40"/>
    <p:sldId id="286" r:id="rId41"/>
    <p:sldId id="265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94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89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74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8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93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25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0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81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95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4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2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05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Potřeby pohybu, </a:t>
            </a:r>
            <a:r>
              <a:rPr lang="cs-CZ" b="1" dirty="0" smtClean="0"/>
              <a:t>aktivity</a:t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b="1" dirty="0"/>
              <a:t>a dýchání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552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Poruchy postoje, sedu a chůze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Pohyb, chůze</a:t>
            </a:r>
          </a:p>
          <a:p>
            <a:r>
              <a:rPr lang="cs-CZ" dirty="0"/>
              <a:t> „přestřelující pohyby“ – centrální  porucha, nervozita, stres, duševní porucha</a:t>
            </a:r>
          </a:p>
          <a:p>
            <a:r>
              <a:rPr lang="cs-CZ" dirty="0"/>
              <a:t> Stereotypní pohyby – opakování  určitých pohybů</a:t>
            </a:r>
          </a:p>
          <a:p>
            <a:r>
              <a:rPr lang="cs-CZ" dirty="0"/>
              <a:t>Omezená pohyblivost</a:t>
            </a:r>
          </a:p>
          <a:p>
            <a:r>
              <a:rPr lang="cs-CZ" dirty="0"/>
              <a:t> Pohybové ochuzení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130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Poruchy postoje, sedu a chůze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Křeče – mimovolní svalové stahy  spojené se zvýšeným svalovým  napětím a svalovou ztuhlostí</a:t>
            </a:r>
          </a:p>
          <a:p>
            <a:r>
              <a:rPr lang="cs-CZ" dirty="0"/>
              <a:t>Tonické = napínací</a:t>
            </a:r>
          </a:p>
          <a:p>
            <a:r>
              <a:rPr lang="cs-CZ" dirty="0"/>
              <a:t>Tetanie</a:t>
            </a:r>
          </a:p>
          <a:p>
            <a:r>
              <a:rPr lang="cs-CZ" dirty="0" err="1" smtClean="0"/>
              <a:t>Crampus</a:t>
            </a:r>
            <a:r>
              <a:rPr lang="cs-CZ" dirty="0" smtClean="0"/>
              <a:t> </a:t>
            </a:r>
            <a:r>
              <a:rPr lang="cs-CZ" dirty="0"/>
              <a:t>– lýtková křeč</a:t>
            </a:r>
          </a:p>
          <a:p>
            <a:r>
              <a:rPr lang="cs-CZ" dirty="0"/>
              <a:t>Klonické – stažení (záškuby)</a:t>
            </a:r>
          </a:p>
          <a:p>
            <a:r>
              <a:rPr lang="cs-CZ" dirty="0"/>
              <a:t>Chorea, myoklonie</a:t>
            </a:r>
          </a:p>
          <a:p>
            <a:r>
              <a:rPr lang="cs-CZ" dirty="0"/>
              <a:t>Tonicko-klonické – kombinace obou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5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Poruchy postoje, sedu a chůze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Obrny – organicky podmíněné poruchy  svalové hybnosti, neúplná = paréza X  úplná = plegie</a:t>
            </a:r>
          </a:p>
          <a:p>
            <a:r>
              <a:rPr lang="cs-CZ" dirty="0"/>
              <a:t>Centrální obrna – patologický proces v  oblasti pyramidové dráhy</a:t>
            </a:r>
          </a:p>
          <a:p>
            <a:r>
              <a:rPr lang="cs-CZ" dirty="0"/>
              <a:t> Periferní obrna – porucha motorického neuronu</a:t>
            </a:r>
          </a:p>
          <a:p>
            <a:r>
              <a:rPr lang="cs-CZ" dirty="0"/>
              <a:t> Poruchy citlivosti – postižení senzitivních vláken</a:t>
            </a:r>
          </a:p>
          <a:p>
            <a:r>
              <a:rPr lang="cs-CZ" dirty="0"/>
              <a:t>Hyperestezie X hypestezie</a:t>
            </a:r>
          </a:p>
          <a:p>
            <a:r>
              <a:rPr lang="cs-CZ" dirty="0"/>
              <a:t>Dysestezie, parestezie</a:t>
            </a:r>
          </a:p>
          <a:p>
            <a:r>
              <a:rPr lang="cs-CZ" dirty="0"/>
              <a:t> Anestezie, </a:t>
            </a:r>
            <a:r>
              <a:rPr lang="cs-CZ" dirty="0" err="1"/>
              <a:t>hypanalgezie</a:t>
            </a:r>
            <a:r>
              <a:rPr lang="cs-CZ" dirty="0"/>
              <a:t>, analgezie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417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Imobilizační syndrom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Vzniká a vyvíjí se při dlouhodobé imobilitě, vážná porucha zdraví, zvyšují se zdravotní rizika, extrémní vypětí pro OŠE personál </a:t>
            </a:r>
          </a:p>
          <a:p>
            <a:r>
              <a:rPr lang="cs-CZ" b="1" dirty="0"/>
              <a:t>Projevy imobilizačního syndromu: </a:t>
            </a:r>
          </a:p>
          <a:p>
            <a:r>
              <a:rPr lang="cs-CZ" dirty="0"/>
              <a:t>na pohybovém systému (úbytek svalové hmoty, osteoporóza z </a:t>
            </a:r>
            <a:r>
              <a:rPr lang="cs-CZ" dirty="0" err="1"/>
              <a:t>inaktivity</a:t>
            </a:r>
            <a:r>
              <a:rPr lang="cs-CZ" dirty="0"/>
              <a:t>, ankylóza) </a:t>
            </a:r>
          </a:p>
          <a:p>
            <a:r>
              <a:rPr lang="cs-CZ" dirty="0"/>
              <a:t>na kardiovaskulárním systému (ortostatická hypotenze, klesá výkonnost srdce, riziko embolie) </a:t>
            </a:r>
          </a:p>
          <a:p>
            <a:r>
              <a:rPr lang="cs-CZ" dirty="0"/>
              <a:t>na dýchacím systému (omezený pohyb hrudníku, pokles vitální kapacity plic, zhoršené odkašlávání až pneumonie)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545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Pohyb – sběr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Vyšetření hybnosti nemocného </a:t>
            </a:r>
            <a:endParaRPr lang="cs-CZ" dirty="0"/>
          </a:p>
          <a:p>
            <a:r>
              <a:rPr lang="cs-CZ" dirty="0"/>
              <a:t>Standardizované testy </a:t>
            </a:r>
          </a:p>
          <a:p>
            <a:r>
              <a:rPr lang="cs-CZ" dirty="0"/>
              <a:t>Screeningový test mobility – diferenciální diagnostika, identifikace činností s vysokým rizikem </a:t>
            </a:r>
          </a:p>
          <a:p>
            <a:r>
              <a:rPr lang="cs-CZ" dirty="0"/>
              <a:t>Fyzikální vyšetření, MMSE, ADL </a:t>
            </a:r>
          </a:p>
          <a:p>
            <a:r>
              <a:rPr lang="cs-CZ" dirty="0"/>
              <a:t>Laboratorní + další odborná vyšetření </a:t>
            </a:r>
          </a:p>
          <a:p>
            <a:r>
              <a:rPr lang="cs-CZ" dirty="0"/>
              <a:t>(KO, biochemie, EKG, </a:t>
            </a:r>
            <a:r>
              <a:rPr lang="cs-CZ" dirty="0" err="1"/>
              <a:t>Holter</a:t>
            </a:r>
            <a:r>
              <a:rPr lang="cs-CZ" dirty="0"/>
              <a:t>, ORL, EEG)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05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Vyšetření hybnosti nemocného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Sledují se základní rysy stoje a </a:t>
            </a:r>
            <a:r>
              <a:rPr lang="cs-CZ" dirty="0" smtClean="0"/>
              <a:t>chůze</a:t>
            </a:r>
            <a:endParaRPr lang="cs-CZ" dirty="0"/>
          </a:p>
          <a:p>
            <a:r>
              <a:rPr lang="cs-CZ" dirty="0"/>
              <a:t>Hodnotí se svalová slabost (zákl. </a:t>
            </a:r>
            <a:r>
              <a:rPr lang="cs-CZ" dirty="0" err="1"/>
              <a:t>neurol</a:t>
            </a:r>
            <a:r>
              <a:rPr lang="cs-CZ" dirty="0"/>
              <a:t>. vyš.- parézy, sval. hypotonie) </a:t>
            </a:r>
          </a:p>
          <a:p>
            <a:r>
              <a:rPr lang="cs-CZ" dirty="0"/>
              <a:t>Změny základny při stoji a chůzi. </a:t>
            </a:r>
          </a:p>
          <a:p>
            <a:r>
              <a:rPr lang="cs-CZ" dirty="0"/>
              <a:t>Manévry ve stoji. </a:t>
            </a:r>
          </a:p>
          <a:p>
            <a:r>
              <a:rPr lang="cs-CZ" dirty="0"/>
              <a:t>Při chůzi: délka kroku, kadence (rychlost a pravidelnost kroku), plynulost pohybů při chůzi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869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Pohyb -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Mobilizace </a:t>
            </a:r>
          </a:p>
          <a:p>
            <a:r>
              <a:rPr lang="cs-CZ" dirty="0"/>
              <a:t>Kondiční cvičení </a:t>
            </a:r>
          </a:p>
          <a:p>
            <a:r>
              <a:rPr lang="cs-CZ" dirty="0"/>
              <a:t>Aktivní cvičení na rozsah pohybů </a:t>
            </a:r>
          </a:p>
          <a:p>
            <a:r>
              <a:rPr lang="cs-CZ" dirty="0"/>
              <a:t>Pasivní cvičení </a:t>
            </a:r>
          </a:p>
          <a:p>
            <a:r>
              <a:rPr lang="cs-CZ" dirty="0"/>
              <a:t>Cvičení proti odporu </a:t>
            </a:r>
          </a:p>
          <a:p>
            <a:r>
              <a:rPr lang="cs-CZ" dirty="0"/>
              <a:t>Prevence </a:t>
            </a:r>
            <a:r>
              <a:rPr lang="cs-CZ" dirty="0" err="1"/>
              <a:t>trombembolické</a:t>
            </a:r>
            <a:r>
              <a:rPr lang="cs-CZ" dirty="0"/>
              <a:t> nemoci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989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dirty="0"/>
              <a:t>Pohyb -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i="1" dirty="0"/>
              <a:t>Prevence pádů </a:t>
            </a:r>
            <a:endParaRPr lang="cs-CZ" b="1" dirty="0"/>
          </a:p>
          <a:p>
            <a:r>
              <a:rPr lang="cs-CZ" dirty="0"/>
              <a:t>Pečlivě vyhodnotit příčinu každého pádu, zaměřit se na prevenci </a:t>
            </a:r>
          </a:p>
          <a:p>
            <a:r>
              <a:rPr lang="cs-CZ" dirty="0"/>
              <a:t>Používat systémy nouzové signalizace pro případ nemožnosti vstát po pádu </a:t>
            </a:r>
          </a:p>
          <a:p>
            <a:r>
              <a:rPr lang="cs-CZ" dirty="0"/>
              <a:t>Zajistit bezpečné prostředí, vhodná obuv, chodítko… </a:t>
            </a:r>
          </a:p>
          <a:p>
            <a:r>
              <a:rPr lang="cs-CZ" dirty="0"/>
              <a:t>Používání chráničů kyčlí (hip </a:t>
            </a:r>
            <a:r>
              <a:rPr lang="cs-CZ" dirty="0" err="1"/>
              <a:t>protektors</a:t>
            </a:r>
            <a:r>
              <a:rPr lang="cs-CZ" dirty="0"/>
              <a:t>), protiskluzové podložky </a:t>
            </a:r>
          </a:p>
          <a:p>
            <a:r>
              <a:rPr lang="cs-CZ" dirty="0"/>
              <a:t>Bezpečné polohovatelné lůžko, postranice…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622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Imobilizační syndrom -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Posoudit rizika vzhledem ke zdravotnímu stavu pacienta. </a:t>
            </a:r>
          </a:p>
          <a:p>
            <a:r>
              <a:rPr lang="cs-CZ" dirty="0"/>
              <a:t>Polohování podle plánu. </a:t>
            </a:r>
          </a:p>
          <a:p>
            <a:r>
              <a:rPr lang="cs-CZ" dirty="0"/>
              <a:t>Péče o kůži. </a:t>
            </a:r>
          </a:p>
          <a:p>
            <a:r>
              <a:rPr lang="cs-CZ" dirty="0"/>
              <a:t>Kontrola stavu kůže na predilekčních místech, používat antidekubitní pomůcky. </a:t>
            </a:r>
          </a:p>
          <a:p>
            <a:r>
              <a:rPr lang="cs-CZ" dirty="0"/>
              <a:t>Sledování příjmu tekutin a vhodné stravy, zajistit vyváženou stravu. </a:t>
            </a:r>
          </a:p>
          <a:p>
            <a:r>
              <a:rPr lang="cs-CZ" dirty="0"/>
              <a:t>Péče o pravidelnou stolici. </a:t>
            </a:r>
          </a:p>
          <a:p>
            <a:r>
              <a:rPr lang="cs-CZ" dirty="0"/>
              <a:t>Sledování močení, zabránit dlouhodobé katetrizaci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081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Imobilizační syndrom -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Pátrat po příznacích infekce. </a:t>
            </a:r>
            <a:br>
              <a:rPr lang="cs-CZ" dirty="0"/>
            </a:br>
            <a:r>
              <a:rPr lang="cs-CZ" dirty="0"/>
              <a:t>Vést pacienta k pravidelnému cvičení, nacvičovat nebo udržovat pacienta v soběstačnosti. </a:t>
            </a:r>
            <a:br>
              <a:rPr lang="cs-CZ" dirty="0"/>
            </a:br>
            <a:r>
              <a:rPr lang="cs-CZ" dirty="0"/>
              <a:t>Vést pacienta k odkašlávání, kontrolovat dýchání. </a:t>
            </a:r>
            <a:br>
              <a:rPr lang="cs-CZ" dirty="0"/>
            </a:br>
            <a:r>
              <a:rPr lang="cs-CZ" dirty="0"/>
              <a:t>Zabezpečit stimulaci během dne, zabránit spánkové inverzi. </a:t>
            </a:r>
            <a:br>
              <a:rPr lang="cs-CZ" dirty="0"/>
            </a:br>
            <a:r>
              <a:rPr lang="cs-CZ" dirty="0"/>
              <a:t>Ptát se na pacientovu bolest a řešit ji podle indikace. </a:t>
            </a:r>
            <a:br>
              <a:rPr lang="cs-CZ" dirty="0"/>
            </a:br>
            <a:r>
              <a:rPr lang="pl-PL" dirty="0"/>
              <a:t>Dbát na bezpečnost pacienta, zabránit pádu. </a:t>
            </a:r>
            <a:br>
              <a:rPr lang="pl-PL" dirty="0"/>
            </a:br>
            <a:r>
              <a:rPr lang="cs-CZ" dirty="0"/>
              <a:t>Zajistit bandáž dolních končetin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80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Pohyb a aktivita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Pohyb je biologickou potřebou všech živých bytostí </a:t>
            </a:r>
          </a:p>
          <a:p>
            <a:r>
              <a:rPr lang="cs-CZ" dirty="0"/>
              <a:t>Člověk ji může zcela vypustit a psychická odezva na neuspokojení nemusí být dramatická </a:t>
            </a:r>
          </a:p>
          <a:p>
            <a:r>
              <a:rPr lang="cs-CZ" dirty="0"/>
              <a:t>Pro jiného člověka je prostředkem relaxace, pozitivních emocí a prostředkem zachování tělesného a duševního zdraví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65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Potřeba dýchání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976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Potřeba dýchání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Základní biologická potřeba, předpoklad lidské existence (bez vzduchu můžeme být max. 3 min.) 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Proces uspokojování – automaticky, neuvědoměle 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Pro správnou regulaci činnosti dýchacího ústrojí je nezbytná správná činnost ovládání mozkových center, činnost nervů a dýchacích svalů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969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Dýchání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respirace </a:t>
            </a:r>
            <a:r>
              <a:rPr lang="cs-CZ" i="1" dirty="0"/>
              <a:t>s</a:t>
            </a:r>
            <a:r>
              <a:rPr lang="cs-CZ" dirty="0"/>
              <a:t>ložitý komplex činností, které zajišťují výměnu plynů mezi vnějším prostředím a plícemi ( zevní dýchání) a vnitřním prostředím (krví) a tkáněmi (vnitřní dýchání) </a:t>
            </a:r>
          </a:p>
          <a:p>
            <a:pPr>
              <a:lnSpc>
                <a:spcPct val="120000"/>
              </a:lnSpc>
            </a:pPr>
            <a:r>
              <a:rPr lang="cs-CZ" dirty="0"/>
              <a:t>hrudní (žeberní) dýchání – ženy </a:t>
            </a:r>
          </a:p>
          <a:p>
            <a:pPr>
              <a:lnSpc>
                <a:spcPct val="120000"/>
              </a:lnSpc>
            </a:pPr>
            <a:r>
              <a:rPr lang="cs-CZ" dirty="0"/>
              <a:t>Břišní (brániční) dýchání –muži </a:t>
            </a:r>
          </a:p>
          <a:p>
            <a:pPr>
              <a:lnSpc>
                <a:spcPct val="120000"/>
              </a:lnSpc>
            </a:pPr>
            <a:r>
              <a:rPr lang="cs-CZ" dirty="0"/>
              <a:t>Respiraci tvoří vdech (</a:t>
            </a:r>
            <a:r>
              <a:rPr lang="cs-CZ" dirty="0" err="1"/>
              <a:t>inspirium</a:t>
            </a:r>
            <a:r>
              <a:rPr lang="cs-CZ" dirty="0"/>
              <a:t>) a výdech (</a:t>
            </a:r>
            <a:r>
              <a:rPr lang="cs-CZ" dirty="0" err="1"/>
              <a:t>expirium</a:t>
            </a:r>
            <a:r>
              <a:rPr lang="cs-CZ" dirty="0"/>
              <a:t>) </a:t>
            </a:r>
          </a:p>
          <a:p>
            <a:pPr>
              <a:lnSpc>
                <a:spcPct val="120000"/>
              </a:lnSpc>
            </a:pPr>
            <a:r>
              <a:rPr lang="cs-CZ" dirty="0"/>
              <a:t>Ventilace – proudění vzduchu dýchacími cestami k plicím a zpět </a:t>
            </a:r>
          </a:p>
          <a:p>
            <a:pPr>
              <a:lnSpc>
                <a:spcPct val="120000"/>
              </a:lnSpc>
            </a:pPr>
            <a:endParaRPr lang="cs-CZ" dirty="0"/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19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Význam dýchání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cs-CZ" dirty="0"/>
              <a:t>Společně s činností kardiovaskulárního aparátu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látkovou přeměnou slouží udržení homeostázy </a:t>
            </a:r>
          </a:p>
          <a:p>
            <a:pPr algn="just">
              <a:lnSpc>
                <a:spcPct val="110000"/>
              </a:lnSpc>
            </a:pPr>
            <a:r>
              <a:rPr lang="cs-CZ" dirty="0"/>
              <a:t>Příjem O2 a výdej CO2 slouží k výživě tělesných buněk </a:t>
            </a:r>
          </a:p>
          <a:p>
            <a:pPr algn="just">
              <a:lnSpc>
                <a:spcPct val="110000"/>
              </a:lnSpc>
            </a:pPr>
            <a:r>
              <a:rPr lang="cs-CZ" dirty="0"/>
              <a:t>Oxidace tkání, vylučování (oxid uhličitý) </a:t>
            </a:r>
          </a:p>
          <a:p>
            <a:pPr algn="just">
              <a:lnSpc>
                <a:spcPct val="110000"/>
              </a:lnSpc>
            </a:pPr>
            <a:r>
              <a:rPr lang="cs-CZ" dirty="0"/>
              <a:t>Základní význam pro všechny životní procesy (psychickou činnost, metabolismus, CNS,...) </a:t>
            </a:r>
          </a:p>
          <a:p>
            <a:pPr algn="just">
              <a:lnSpc>
                <a:spcPct val="110000"/>
              </a:lnSpc>
            </a:pPr>
            <a:r>
              <a:rPr lang="cs-CZ" dirty="0"/>
              <a:t>Nerespirační funkce (harmonie zvukových projevů, řeč, hlas, hra na dechové nástroje, </a:t>
            </a:r>
          </a:p>
          <a:p>
            <a:pPr algn="just">
              <a:lnSpc>
                <a:spcPct val="110000"/>
              </a:lnSpc>
            </a:pPr>
            <a:r>
              <a:rPr lang="cs-CZ" dirty="0"/>
              <a:t>Podpůrné funkce (adaptace, obranyschopnost – kašel, kýchání, termoregulace) </a:t>
            </a:r>
          </a:p>
          <a:p>
            <a:pPr algn="just">
              <a:lnSpc>
                <a:spcPct val="110000"/>
              </a:lnSpc>
            </a:pPr>
            <a:endParaRPr lang="cs-CZ" dirty="0"/>
          </a:p>
          <a:p>
            <a:pPr algn="just">
              <a:lnSpc>
                <a:spcPct val="110000"/>
              </a:lnSpc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476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Faktory ovlivňující dýchání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Biologicko-fyziologické </a:t>
            </a:r>
            <a:r>
              <a:rPr lang="cs-CZ" dirty="0"/>
              <a:t>faktory </a:t>
            </a:r>
          </a:p>
          <a:p>
            <a:r>
              <a:rPr lang="cs-CZ" dirty="0" smtClean="0"/>
              <a:t>Psychicko-duchovní </a:t>
            </a:r>
            <a:r>
              <a:rPr lang="cs-CZ" dirty="0"/>
              <a:t>faktory </a:t>
            </a:r>
          </a:p>
          <a:p>
            <a:r>
              <a:rPr lang="cs-CZ" dirty="0" smtClean="0"/>
              <a:t>Sociálně-kulturní </a:t>
            </a:r>
            <a:r>
              <a:rPr lang="cs-CZ" dirty="0"/>
              <a:t>faktory </a:t>
            </a:r>
          </a:p>
          <a:p>
            <a:r>
              <a:rPr lang="cs-CZ" dirty="0" smtClean="0"/>
              <a:t>Faktory </a:t>
            </a:r>
            <a:r>
              <a:rPr lang="cs-CZ" dirty="0"/>
              <a:t>životního prostředí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02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Biologicko-fyziologické faktory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Účinnost dýchání závisí na</a:t>
            </a:r>
            <a:r>
              <a:rPr lang="cs-CZ" dirty="0"/>
              <a:t>: </a:t>
            </a:r>
          </a:p>
          <a:p>
            <a:r>
              <a:rPr lang="cs-CZ" dirty="0"/>
              <a:t>Správné ventilaci plic </a:t>
            </a:r>
          </a:p>
          <a:p>
            <a:r>
              <a:rPr lang="cs-CZ" dirty="0"/>
              <a:t>Správné distribuci vzduchu v plicích </a:t>
            </a:r>
          </a:p>
          <a:p>
            <a:r>
              <a:rPr lang="cs-CZ" dirty="0"/>
              <a:t>Správné difuzi </a:t>
            </a:r>
          </a:p>
          <a:p>
            <a:r>
              <a:rPr lang="cs-CZ" dirty="0"/>
              <a:t>Správné </a:t>
            </a:r>
            <a:r>
              <a:rPr lang="cs-CZ" dirty="0" err="1"/>
              <a:t>perfuzi</a:t>
            </a:r>
            <a:r>
              <a:rPr lang="cs-CZ" dirty="0"/>
              <a:t> (plicní cirkulaci)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573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Psychicko duchovní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pneuma</a:t>
            </a:r>
            <a:r>
              <a:rPr lang="cs-CZ" dirty="0"/>
              <a:t>“ = duše člověka </a:t>
            </a:r>
          </a:p>
          <a:p>
            <a:r>
              <a:rPr lang="cs-CZ" dirty="0"/>
              <a:t>Člověk zemře = „vypustí duši“ </a:t>
            </a:r>
          </a:p>
          <a:p>
            <a:r>
              <a:rPr lang="cs-CZ" dirty="0"/>
              <a:t>Propojení mezi dýcháním a emocionálním stavem člověka („mi bere dech“, „zůstat bez dechu“, „je zde dusno“…) </a:t>
            </a:r>
          </a:p>
          <a:p>
            <a:r>
              <a:rPr lang="cs-CZ" dirty="0"/>
              <a:t>Negativní emoce – hyperventilace </a:t>
            </a:r>
          </a:p>
          <a:p>
            <a:r>
              <a:rPr lang="cs-CZ" dirty="0"/>
              <a:t>Vliv dýchání na psychiku – dušnost zdrojem negativních emocí (bezmocnost)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96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Plicní ventilace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Dechový objem </a:t>
            </a:r>
          </a:p>
          <a:p>
            <a:r>
              <a:rPr lang="cs-CZ" dirty="0"/>
              <a:t>500 ml </a:t>
            </a:r>
          </a:p>
          <a:p>
            <a:r>
              <a:rPr lang="cs-CZ" dirty="0"/>
              <a:t>Inspirační rezervní objem </a:t>
            </a:r>
          </a:p>
          <a:p>
            <a:r>
              <a:rPr lang="cs-CZ" dirty="0"/>
              <a:t>3300 ml </a:t>
            </a:r>
          </a:p>
          <a:p>
            <a:r>
              <a:rPr lang="cs-CZ" dirty="0"/>
              <a:t>Expirační rezervní objem </a:t>
            </a:r>
          </a:p>
          <a:p>
            <a:r>
              <a:rPr lang="cs-CZ" dirty="0"/>
              <a:t>1200 ml </a:t>
            </a:r>
          </a:p>
          <a:p>
            <a:r>
              <a:rPr lang="cs-CZ" dirty="0"/>
              <a:t>Vitální kapacita plic </a:t>
            </a:r>
          </a:p>
          <a:p>
            <a:r>
              <a:rPr lang="cs-CZ" dirty="0"/>
              <a:t>5000 ml </a:t>
            </a:r>
          </a:p>
          <a:p>
            <a:r>
              <a:rPr lang="cs-CZ" dirty="0"/>
              <a:t>Reziduální objem </a:t>
            </a:r>
          </a:p>
          <a:p>
            <a:r>
              <a:rPr lang="cs-CZ" dirty="0"/>
              <a:t>1700 ml </a:t>
            </a:r>
          </a:p>
          <a:p>
            <a:r>
              <a:rPr lang="cs-CZ" dirty="0"/>
              <a:t>Funkční reziduální objem </a:t>
            </a:r>
          </a:p>
          <a:p>
            <a:r>
              <a:rPr lang="cs-CZ" dirty="0"/>
              <a:t>2900 ml </a:t>
            </a:r>
          </a:p>
          <a:p>
            <a:r>
              <a:rPr lang="cs-CZ" dirty="0"/>
              <a:t>Totální plicní kapacita </a:t>
            </a:r>
          </a:p>
          <a:p>
            <a:r>
              <a:rPr lang="cs-CZ" dirty="0"/>
              <a:t>6700 ml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3048" y="1916284"/>
            <a:ext cx="3790922" cy="407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3775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Vztah dýchání a psychiky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  <p:pic>
        <p:nvPicPr>
          <p:cNvPr id="5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47657" y="1600200"/>
            <a:ext cx="564868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6739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Sociálně-kulturní faktory a faktory životního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Nelze od sebe oddělit </a:t>
            </a:r>
          </a:p>
          <a:p>
            <a:r>
              <a:rPr lang="cs-CZ" dirty="0"/>
              <a:t>Složení atmosféry: 21 % O2, 79 % N, 0,04 % CO2 a vzácné plyny </a:t>
            </a:r>
          </a:p>
          <a:p>
            <a:r>
              <a:rPr lang="cs-CZ" dirty="0"/>
              <a:t>Vydechovaný vzduch: 15 – 16 % O2, 79 % N a vzácných plynů, 5 – 6 % CO2 </a:t>
            </a:r>
          </a:p>
          <a:p>
            <a:r>
              <a:rPr lang="cs-CZ" dirty="0"/>
              <a:t>Složení </a:t>
            </a:r>
            <a:r>
              <a:rPr lang="cs-CZ" dirty="0" err="1"/>
              <a:t>atm</a:t>
            </a:r>
            <a:r>
              <a:rPr lang="cs-CZ" dirty="0"/>
              <a:t>. vzduchu ovlivňuje zdraví, pocit pohody, spokojenosti </a:t>
            </a:r>
          </a:p>
          <a:p>
            <a:r>
              <a:rPr lang="cs-CZ" dirty="0"/>
              <a:t>Vzduch = nositel škodlivin a zdroj nemocí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49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Význam tělesné aktivity pro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Zlepšení zdravotního stavu </a:t>
            </a:r>
          </a:p>
          <a:p>
            <a:r>
              <a:rPr lang="cs-CZ" dirty="0"/>
              <a:t>Uvolnění duševního napětí, lepší spánek, zpevnění pohybového aparátu </a:t>
            </a:r>
          </a:p>
          <a:p>
            <a:r>
              <a:rPr lang="cs-CZ" dirty="0"/>
              <a:t>Ochrana před nemocemi </a:t>
            </a:r>
          </a:p>
          <a:p>
            <a:r>
              <a:rPr lang="cs-CZ" dirty="0"/>
              <a:t>Snížení rizika IM, neuróz, úzkostí, depresí, snížení bolestí, udržení optimální hmotnosti, brání obezitě </a:t>
            </a:r>
          </a:p>
          <a:p>
            <a:r>
              <a:rPr lang="cs-CZ" dirty="0"/>
              <a:t>Zvýšení výkonnosti orgánů </a:t>
            </a:r>
          </a:p>
          <a:p>
            <a:r>
              <a:rPr lang="cs-CZ" dirty="0"/>
              <a:t>Lepší prokrvení, dýchání, činnost srdce, hybnost kloubů, udržení a růst svalové síly </a:t>
            </a:r>
          </a:p>
          <a:p>
            <a:r>
              <a:rPr lang="cs-CZ" dirty="0"/>
              <a:t>Navození pozitivních emocí a zlepšení duševního zdraví </a:t>
            </a:r>
          </a:p>
          <a:p>
            <a:r>
              <a:rPr lang="cs-CZ" dirty="0"/>
              <a:t>Prodloužení délky života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5191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Poruchy dýchání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Fyziologická frekvence dýchání: </a:t>
            </a:r>
          </a:p>
          <a:p>
            <a:pPr>
              <a:lnSpc>
                <a:spcPct val="120000"/>
              </a:lnSpc>
            </a:pPr>
            <a:r>
              <a:rPr lang="cs-CZ" dirty="0"/>
              <a:t>Novorozenec – 40 – 60/min </a:t>
            </a:r>
          </a:p>
          <a:p>
            <a:pPr>
              <a:lnSpc>
                <a:spcPct val="120000"/>
              </a:lnSpc>
            </a:pPr>
            <a:r>
              <a:rPr lang="cs-CZ" dirty="0"/>
              <a:t>Kojenec – 25 – 35/min </a:t>
            </a:r>
          </a:p>
          <a:p>
            <a:pPr>
              <a:lnSpc>
                <a:spcPct val="120000"/>
              </a:lnSpc>
            </a:pPr>
            <a:r>
              <a:rPr lang="cs-CZ" dirty="0"/>
              <a:t>Dospělý – 14 – 20/min </a:t>
            </a:r>
          </a:p>
          <a:p>
            <a:pPr>
              <a:lnSpc>
                <a:spcPct val="120000"/>
              </a:lnSpc>
            </a:pPr>
            <a:r>
              <a:rPr lang="cs-CZ" dirty="0"/>
              <a:t>Eupnoe = normální dýchání </a:t>
            </a:r>
          </a:p>
          <a:p>
            <a:pPr>
              <a:lnSpc>
                <a:spcPct val="120000"/>
              </a:lnSpc>
            </a:pPr>
            <a:r>
              <a:rPr lang="cs-CZ" dirty="0"/>
              <a:t>Tachypnoe = zrychlené dýchání </a:t>
            </a:r>
          </a:p>
          <a:p>
            <a:pPr>
              <a:lnSpc>
                <a:spcPct val="120000"/>
              </a:lnSpc>
            </a:pPr>
            <a:r>
              <a:rPr lang="cs-CZ" dirty="0"/>
              <a:t>omezení dýchací plochy </a:t>
            </a:r>
          </a:p>
          <a:p>
            <a:pPr>
              <a:lnSpc>
                <a:spcPct val="120000"/>
              </a:lnSpc>
            </a:pPr>
            <a:r>
              <a:rPr lang="cs-CZ" dirty="0"/>
              <a:t> nedostatky transportu při anemii </a:t>
            </a:r>
          </a:p>
          <a:p>
            <a:pPr>
              <a:lnSpc>
                <a:spcPct val="120000"/>
              </a:lnSpc>
            </a:pPr>
            <a:r>
              <a:rPr lang="cs-CZ" dirty="0"/>
              <a:t>Bradypnoe = zpomalené dýchání </a:t>
            </a:r>
          </a:p>
          <a:p>
            <a:pPr>
              <a:lnSpc>
                <a:spcPct val="120000"/>
              </a:lnSpc>
            </a:pPr>
            <a:r>
              <a:rPr lang="cs-CZ" dirty="0"/>
              <a:t>centrální příčiny </a:t>
            </a:r>
          </a:p>
          <a:p>
            <a:pPr>
              <a:lnSpc>
                <a:spcPct val="120000"/>
              </a:lnSpc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8274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Poruchy dýchání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Dyspnoe = subjektivní pocit nedostatku vzduchu </a:t>
            </a:r>
          </a:p>
          <a:p>
            <a:pPr>
              <a:lnSpc>
                <a:spcPct val="120000"/>
              </a:lnSpc>
            </a:pPr>
            <a:r>
              <a:rPr lang="cs-CZ" dirty="0"/>
              <a:t>Pulmonální </a:t>
            </a:r>
          </a:p>
          <a:p>
            <a:pPr>
              <a:lnSpc>
                <a:spcPct val="120000"/>
              </a:lnSpc>
            </a:pPr>
            <a:r>
              <a:rPr lang="cs-CZ" dirty="0"/>
              <a:t>Vlání nosních chřípí </a:t>
            </a:r>
          </a:p>
          <a:p>
            <a:pPr>
              <a:lnSpc>
                <a:spcPct val="120000"/>
              </a:lnSpc>
            </a:pPr>
            <a:r>
              <a:rPr lang="cs-CZ" dirty="0"/>
              <a:t>Kardiální </a:t>
            </a:r>
          </a:p>
          <a:p>
            <a:pPr>
              <a:lnSpc>
                <a:spcPct val="120000"/>
              </a:lnSpc>
            </a:pPr>
            <a:r>
              <a:rPr lang="cs-CZ" dirty="0"/>
              <a:t>Cirkulační dušnost </a:t>
            </a:r>
          </a:p>
          <a:p>
            <a:pPr>
              <a:lnSpc>
                <a:spcPct val="120000"/>
              </a:lnSpc>
            </a:pPr>
            <a:r>
              <a:rPr lang="cs-CZ" dirty="0"/>
              <a:t>Acidobazická dušnost </a:t>
            </a:r>
          </a:p>
          <a:p>
            <a:pPr>
              <a:lnSpc>
                <a:spcPct val="120000"/>
              </a:lnSpc>
            </a:pPr>
            <a:r>
              <a:rPr lang="cs-CZ" dirty="0"/>
              <a:t>Cerebrální dušnost </a:t>
            </a:r>
          </a:p>
          <a:p>
            <a:pPr>
              <a:lnSpc>
                <a:spcPct val="120000"/>
              </a:lnSpc>
            </a:pPr>
            <a:r>
              <a:rPr lang="cs-CZ" dirty="0"/>
              <a:t>Psychická dušnost </a:t>
            </a:r>
          </a:p>
          <a:p>
            <a:pPr>
              <a:lnSpc>
                <a:spcPct val="120000"/>
              </a:lnSpc>
            </a:pPr>
            <a:r>
              <a:rPr lang="cs-CZ" dirty="0"/>
              <a:t>Apnoe = zástava dýchání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2951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Pohyby hrudníku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Interkostální </a:t>
            </a:r>
            <a:r>
              <a:rPr lang="cs-CZ" dirty="0" err="1"/>
              <a:t>retrakce</a:t>
            </a:r>
            <a:r>
              <a:rPr lang="cs-CZ" dirty="0"/>
              <a:t> – vtahování mezižeberních prostor </a:t>
            </a:r>
          </a:p>
          <a:p>
            <a:pPr>
              <a:lnSpc>
                <a:spcPct val="120000"/>
              </a:lnSpc>
            </a:pPr>
            <a:r>
              <a:rPr lang="cs-CZ" dirty="0" err="1"/>
              <a:t>Substernální</a:t>
            </a:r>
            <a:r>
              <a:rPr lang="cs-CZ" dirty="0"/>
              <a:t> </a:t>
            </a:r>
            <a:r>
              <a:rPr lang="cs-CZ" dirty="0" err="1"/>
              <a:t>retrakce</a:t>
            </a:r>
            <a:r>
              <a:rPr lang="cs-CZ" dirty="0"/>
              <a:t> – vtahování hrudní kosti </a:t>
            </a:r>
          </a:p>
          <a:p>
            <a:pPr>
              <a:lnSpc>
                <a:spcPct val="120000"/>
              </a:lnSpc>
            </a:pPr>
            <a:r>
              <a:rPr lang="cs-CZ" dirty="0" err="1"/>
              <a:t>Suprasternální</a:t>
            </a:r>
            <a:r>
              <a:rPr lang="cs-CZ" dirty="0"/>
              <a:t> </a:t>
            </a:r>
            <a:r>
              <a:rPr lang="cs-CZ" dirty="0" err="1"/>
              <a:t>retrakce</a:t>
            </a:r>
            <a:r>
              <a:rPr lang="cs-CZ" dirty="0"/>
              <a:t> – vtahování prostoru nad sternem </a:t>
            </a:r>
          </a:p>
          <a:p>
            <a:pPr>
              <a:lnSpc>
                <a:spcPct val="120000"/>
              </a:lnSpc>
            </a:pPr>
            <a:r>
              <a:rPr lang="cs-CZ" dirty="0" err="1"/>
              <a:t>Supraklavikulární</a:t>
            </a:r>
            <a:r>
              <a:rPr lang="cs-CZ" dirty="0"/>
              <a:t> </a:t>
            </a:r>
            <a:r>
              <a:rPr lang="cs-CZ" dirty="0" err="1"/>
              <a:t>retrakce</a:t>
            </a:r>
            <a:r>
              <a:rPr lang="cs-CZ" dirty="0"/>
              <a:t> – vtahování prostoru nad klavikulami </a:t>
            </a:r>
          </a:p>
          <a:p>
            <a:pPr>
              <a:lnSpc>
                <a:spcPct val="120000"/>
              </a:lnSpc>
            </a:pPr>
            <a:r>
              <a:rPr lang="cs-CZ" dirty="0"/>
              <a:t>Tracheální vtahování – vtahování průdušnice dovnitř a dolů při </a:t>
            </a:r>
            <a:r>
              <a:rPr lang="cs-CZ" dirty="0" err="1"/>
              <a:t>inspiriu</a:t>
            </a:r>
            <a:r>
              <a:rPr lang="cs-CZ" dirty="0"/>
              <a:t> </a:t>
            </a:r>
          </a:p>
          <a:p>
            <a:pPr>
              <a:lnSpc>
                <a:spcPct val="120000"/>
              </a:lnSpc>
            </a:pPr>
            <a:r>
              <a:rPr lang="cs-CZ" dirty="0"/>
              <a:t>Paradoxní dýchání –vydouvání hrudní stěny přes poražené mezižeberní prostory </a:t>
            </a:r>
          </a:p>
          <a:p>
            <a:pPr>
              <a:lnSpc>
                <a:spcPct val="120000"/>
              </a:lnSpc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2794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Rytmus dýchání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Cheyne-Stokesovo</a:t>
            </a:r>
            <a:r>
              <a:rPr lang="cs-CZ" dirty="0"/>
              <a:t> dýchání</a:t>
            </a:r>
          </a:p>
          <a:p>
            <a:r>
              <a:rPr lang="cs-CZ" dirty="0"/>
              <a:t>Onemocnění srdce, CNS</a:t>
            </a:r>
          </a:p>
          <a:p>
            <a:r>
              <a:rPr lang="cs-CZ" dirty="0"/>
              <a:t> Umírající pacienti</a:t>
            </a:r>
          </a:p>
          <a:p>
            <a:r>
              <a:rPr lang="cs-CZ" dirty="0"/>
              <a:t>Těžké oddychování při agonii (nejtěžší forma)</a:t>
            </a:r>
          </a:p>
          <a:p>
            <a:r>
              <a:rPr lang="cs-CZ" dirty="0"/>
              <a:t>Poškozené dýchací centrum, nedostatečná výměna kyslíku a oxidu uhličitého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013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Kussmaulovo</a:t>
            </a:r>
            <a:r>
              <a:rPr lang="cs-CZ" b="1" dirty="0"/>
              <a:t> dýchání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Acidóza</a:t>
            </a:r>
          </a:p>
          <a:p>
            <a:r>
              <a:rPr lang="cs-CZ" dirty="0"/>
              <a:t>Diabetické kóma</a:t>
            </a:r>
          </a:p>
          <a:p>
            <a:r>
              <a:rPr lang="cs-CZ" dirty="0"/>
              <a:t>Uremické kóma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579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Biotovo</a:t>
            </a:r>
            <a:r>
              <a:rPr lang="cs-CZ" b="1" dirty="0"/>
              <a:t> dýchání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Poruchy dechového centra při poranění mozku, zvýšeném intrakraniálním tlaku</a:t>
            </a:r>
          </a:p>
          <a:p>
            <a:r>
              <a:rPr lang="cs-CZ" dirty="0"/>
              <a:t>Fyziologicky u novorozenců (zejména dříve narozených)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6892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Kašel a vykašlávání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Vyvolávající příčiny:</a:t>
            </a:r>
          </a:p>
          <a:p>
            <a:r>
              <a:rPr lang="cs-CZ" dirty="0"/>
              <a:t>Dráždivé plyny</a:t>
            </a:r>
          </a:p>
          <a:p>
            <a:r>
              <a:rPr lang="cs-CZ" dirty="0"/>
              <a:t>Onemocnění dýchacích cest</a:t>
            </a:r>
          </a:p>
          <a:p>
            <a:r>
              <a:rPr lang="cs-CZ" dirty="0"/>
              <a:t>Cizí tělesa v trávicí nebo dýchací trubici</a:t>
            </a:r>
          </a:p>
          <a:p>
            <a:r>
              <a:rPr lang="cs-CZ" b="1" dirty="0"/>
              <a:t>Dělení dle příčin</a:t>
            </a:r>
            <a:r>
              <a:rPr lang="cs-CZ" dirty="0"/>
              <a:t>:</a:t>
            </a:r>
          </a:p>
          <a:p>
            <a:r>
              <a:rPr lang="cs-CZ" dirty="0"/>
              <a:t>Produktivní</a:t>
            </a:r>
          </a:p>
          <a:p>
            <a:r>
              <a:rPr lang="cs-CZ" dirty="0"/>
              <a:t>Suchý</a:t>
            </a:r>
          </a:p>
          <a:p>
            <a:r>
              <a:rPr lang="cs-CZ" dirty="0"/>
              <a:t>Dráždivý</a:t>
            </a:r>
          </a:p>
          <a:p>
            <a:r>
              <a:rPr lang="cs-CZ" dirty="0"/>
              <a:t>Neurotický</a:t>
            </a:r>
          </a:p>
          <a:p>
            <a:r>
              <a:rPr lang="cs-CZ" dirty="0"/>
              <a:t>Kardiální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0762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Kašel a vykašlávání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Sputum:</a:t>
            </a:r>
          </a:p>
          <a:p>
            <a:r>
              <a:rPr lang="cs-CZ" dirty="0"/>
              <a:t> hlenové až </a:t>
            </a:r>
            <a:r>
              <a:rPr lang="cs-CZ" dirty="0" err="1"/>
              <a:t>hleno</a:t>
            </a:r>
            <a:r>
              <a:rPr lang="cs-CZ" dirty="0"/>
              <a:t>-hnisavé</a:t>
            </a:r>
          </a:p>
          <a:p>
            <a:r>
              <a:rPr lang="cs-CZ" dirty="0"/>
              <a:t> žlutozelené, hnisavé</a:t>
            </a:r>
          </a:p>
          <a:p>
            <a:r>
              <a:rPr lang="cs-CZ" dirty="0"/>
              <a:t>narůžovělé (s příměsí krve)</a:t>
            </a:r>
          </a:p>
          <a:p>
            <a:r>
              <a:rPr lang="cs-CZ" dirty="0"/>
              <a:t>krvavé, světlé (při krvácení z plic)</a:t>
            </a:r>
          </a:p>
          <a:p>
            <a:r>
              <a:rPr lang="cs-CZ" dirty="0"/>
              <a:t>s charakteristickým zápachem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1313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Dýchání – sběr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Hodnocení dýchání: </a:t>
            </a:r>
          </a:p>
          <a:p>
            <a:r>
              <a:rPr lang="cs-CZ" dirty="0"/>
              <a:t>Frekvence dýchání </a:t>
            </a:r>
          </a:p>
          <a:p>
            <a:r>
              <a:rPr lang="cs-CZ" dirty="0"/>
              <a:t>Charakter dýchání </a:t>
            </a:r>
          </a:p>
          <a:p>
            <a:r>
              <a:rPr lang="cs-CZ" dirty="0"/>
              <a:t>Plicní ventilace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2792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Dýchání – sběr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i="1" dirty="0"/>
              <a:t>Rozhovor s nemocným – otázky: </a:t>
            </a:r>
          </a:p>
          <a:p>
            <a:r>
              <a:rPr lang="cs-CZ" dirty="0"/>
              <a:t>Respirační problémy </a:t>
            </a:r>
          </a:p>
          <a:p>
            <a:r>
              <a:rPr lang="cs-CZ" dirty="0"/>
              <a:t>Anamnéza respiračního onemocnění </a:t>
            </a:r>
          </a:p>
          <a:p>
            <a:r>
              <a:rPr lang="cs-CZ" dirty="0"/>
              <a:t>Současné a předcházející kardiovaskulární problémy </a:t>
            </a:r>
          </a:p>
          <a:p>
            <a:r>
              <a:rPr lang="cs-CZ" dirty="0"/>
              <a:t>Životní styl </a:t>
            </a:r>
          </a:p>
          <a:p>
            <a:r>
              <a:rPr lang="cs-CZ" dirty="0"/>
              <a:t>Kašel, sputum </a:t>
            </a:r>
          </a:p>
          <a:p>
            <a:r>
              <a:rPr lang="cs-CZ" dirty="0"/>
              <a:t>Bolesti na hrudníku </a:t>
            </a:r>
          </a:p>
          <a:p>
            <a:r>
              <a:rPr lang="cs-CZ" dirty="0"/>
              <a:t>Rizikové faktory </a:t>
            </a:r>
          </a:p>
          <a:p>
            <a:r>
              <a:rPr lang="cs-CZ" dirty="0"/>
              <a:t>Užívání léků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55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Faktory ovlivňující pohyb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i="1" dirty="0"/>
              <a:t>1.Fyziologicko-biologické faktory: </a:t>
            </a:r>
          </a:p>
          <a:p>
            <a:r>
              <a:rPr lang="cs-CZ" dirty="0"/>
              <a:t>Funkční schopnost pohybového aparátu, smyslových orgánů, věk, nemoc </a:t>
            </a:r>
          </a:p>
          <a:p>
            <a:r>
              <a:rPr lang="cs-CZ" b="1" i="1" dirty="0"/>
              <a:t>2.Psychicko-duchovní faktory: </a:t>
            </a:r>
          </a:p>
          <a:p>
            <a:r>
              <a:rPr lang="cs-CZ" dirty="0"/>
              <a:t>Emocionální ladění, typ osobnosti, hierarchie hodnot, </a:t>
            </a:r>
            <a:r>
              <a:rPr lang="cs-CZ" dirty="0" err="1"/>
              <a:t>sebekoncepce</a:t>
            </a:r>
            <a:r>
              <a:rPr lang="cs-CZ" dirty="0"/>
              <a:t>, sebeúcta </a:t>
            </a:r>
          </a:p>
          <a:p>
            <a:r>
              <a:rPr lang="cs-CZ" b="1" i="1" dirty="0"/>
              <a:t>3.Sociálně-kulturní faktory: </a:t>
            </a:r>
          </a:p>
          <a:p>
            <a:r>
              <a:rPr lang="cs-CZ" dirty="0"/>
              <a:t>Způsob života, povolání, role, status, finanční možnosti </a:t>
            </a:r>
          </a:p>
          <a:p>
            <a:r>
              <a:rPr lang="cs-CZ" b="1" i="1" dirty="0"/>
              <a:t>4.Faktory životního prostředí: </a:t>
            </a:r>
          </a:p>
          <a:p>
            <a:r>
              <a:rPr lang="cs-CZ" dirty="0"/>
              <a:t>Geografické a klimakterické podmínky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6741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Dýchání – ošetřovatelské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b="1" i="1" dirty="0"/>
              <a:t>Nácvik správného dýchání: </a:t>
            </a:r>
          </a:p>
          <a:p>
            <a:pPr>
              <a:lnSpc>
                <a:spcPct val="120000"/>
              </a:lnSpc>
            </a:pPr>
            <a:r>
              <a:rPr lang="cs-CZ" dirty="0"/>
              <a:t>až 80% lidí dýchá „špatně“, nevyužívá dostatečně plicní kapacitu, nesportuje, dýchání je především hrudní, povrchové, se zrychlenou frekvencí, životospráva, životní styl </a:t>
            </a:r>
          </a:p>
          <a:p>
            <a:pPr>
              <a:lnSpc>
                <a:spcPct val="120000"/>
              </a:lnSpc>
            </a:pPr>
            <a:r>
              <a:rPr lang="cs-CZ" dirty="0"/>
              <a:t>V čistém prostředí, provést očistu dýchacích cest –vysmrkat se, odkašlat, provádět pomalé hluboké dechy </a:t>
            </a:r>
          </a:p>
          <a:p>
            <a:pPr>
              <a:lnSpc>
                <a:spcPct val="120000"/>
              </a:lnSpc>
            </a:pPr>
            <a:r>
              <a:rPr lang="cs-CZ" dirty="0"/>
              <a:t>Plný jogínský dech – břišní – hrudní – podklíčkový </a:t>
            </a:r>
          </a:p>
          <a:p>
            <a:pPr>
              <a:lnSpc>
                <a:spcPct val="120000"/>
              </a:lnSpc>
            </a:pPr>
            <a:r>
              <a:rPr lang="cs-CZ" dirty="0"/>
              <a:t>Kondiční cvičení, nácvik relaxace </a:t>
            </a:r>
          </a:p>
          <a:p>
            <a:pPr>
              <a:lnSpc>
                <a:spcPct val="120000"/>
              </a:lnSpc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7742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Dýchání – ošetřovatelské intervence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Poloha nemocného</a:t>
            </a:r>
          </a:p>
          <a:p>
            <a:r>
              <a:rPr lang="cs-CZ" dirty="0"/>
              <a:t> Poloha v natažení</a:t>
            </a:r>
          </a:p>
          <a:p>
            <a:r>
              <a:rPr lang="cs-CZ" dirty="0"/>
              <a:t>Poloha půlměsíce</a:t>
            </a:r>
          </a:p>
          <a:p>
            <a:r>
              <a:rPr lang="cs-CZ" dirty="0"/>
              <a:t>„Jezdecká pozice“</a:t>
            </a:r>
          </a:p>
          <a:p>
            <a:r>
              <a:rPr lang="cs-CZ" b="1" dirty="0"/>
              <a:t>Dechová gymnastika</a:t>
            </a:r>
          </a:p>
          <a:p>
            <a:r>
              <a:rPr lang="cs-CZ" dirty="0"/>
              <a:t> </a:t>
            </a:r>
            <a:r>
              <a:rPr lang="cs-CZ" b="1" dirty="0"/>
              <a:t>Podpora expektorace</a:t>
            </a:r>
          </a:p>
          <a:p>
            <a:r>
              <a:rPr lang="cs-CZ" dirty="0"/>
              <a:t> </a:t>
            </a:r>
            <a:r>
              <a:rPr lang="cs-CZ" b="1" dirty="0"/>
              <a:t>Prevence pneumonií a </a:t>
            </a:r>
            <a:r>
              <a:rPr lang="cs-CZ" b="1" dirty="0" err="1"/>
              <a:t>atelektáz</a:t>
            </a:r>
            <a:r>
              <a:rPr lang="cs-CZ" b="1" dirty="0"/>
              <a:t>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5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Fyziologicko – biologické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Pohybový aparát – svaly, kosti, chrupavky a tkáně </a:t>
            </a:r>
          </a:p>
          <a:p>
            <a:r>
              <a:rPr lang="cs-CZ" dirty="0"/>
              <a:t>Fyziologie hybnosti </a:t>
            </a:r>
          </a:p>
          <a:p>
            <a:r>
              <a:rPr lang="cs-CZ" dirty="0"/>
              <a:t>Opěrný motorický systém </a:t>
            </a:r>
          </a:p>
          <a:p>
            <a:r>
              <a:rPr lang="cs-CZ" dirty="0"/>
              <a:t>Pohybový motorický systém </a:t>
            </a:r>
          </a:p>
          <a:p>
            <a:r>
              <a:rPr lang="cs-CZ" dirty="0"/>
              <a:t>Mechanika těla </a:t>
            </a:r>
          </a:p>
          <a:p>
            <a:r>
              <a:rPr lang="cs-CZ" dirty="0"/>
              <a:t>Postoj, rovnováha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50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Poruchy hybnosti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1.Poloha nemocného </a:t>
            </a:r>
          </a:p>
          <a:p>
            <a:pPr>
              <a:lnSpc>
                <a:spcPct val="120000"/>
              </a:lnSpc>
            </a:pPr>
            <a:r>
              <a:rPr lang="cs-CZ" dirty="0"/>
              <a:t>Aktivní poloha – zaujímá zdravý člověk </a:t>
            </a:r>
          </a:p>
          <a:p>
            <a:pPr>
              <a:lnSpc>
                <a:spcPct val="120000"/>
              </a:lnSpc>
            </a:pPr>
            <a:r>
              <a:rPr lang="cs-CZ" dirty="0"/>
              <a:t>Pasivní poloha – typická pro nemocného v bezvědomí a ochrnutého </a:t>
            </a:r>
          </a:p>
          <a:p>
            <a:pPr>
              <a:lnSpc>
                <a:spcPct val="120000"/>
              </a:lnSpc>
            </a:pPr>
            <a:r>
              <a:rPr lang="cs-CZ" dirty="0"/>
              <a:t>Polohy vynucené – úlevové – zvláštní druh aktivních poloh </a:t>
            </a:r>
          </a:p>
          <a:p>
            <a:pPr>
              <a:lnSpc>
                <a:spcPct val="120000"/>
              </a:lnSpc>
            </a:pPr>
            <a:r>
              <a:rPr lang="cs-CZ" dirty="0"/>
              <a:t>Poloha </a:t>
            </a:r>
            <a:r>
              <a:rPr lang="cs-CZ" dirty="0" err="1"/>
              <a:t>ortopnoická</a:t>
            </a:r>
            <a:r>
              <a:rPr lang="cs-CZ" dirty="0"/>
              <a:t> </a:t>
            </a:r>
          </a:p>
          <a:p>
            <a:pPr>
              <a:lnSpc>
                <a:spcPct val="120000"/>
              </a:lnSpc>
            </a:pPr>
            <a:r>
              <a:rPr lang="cs-CZ" dirty="0"/>
              <a:t>Poloha </a:t>
            </a:r>
            <a:r>
              <a:rPr lang="cs-CZ" dirty="0" err="1"/>
              <a:t>Fowlerova</a:t>
            </a:r>
            <a:r>
              <a:rPr lang="cs-CZ" dirty="0"/>
              <a:t> </a:t>
            </a:r>
          </a:p>
          <a:p>
            <a:pPr>
              <a:lnSpc>
                <a:spcPct val="120000"/>
              </a:lnSpc>
            </a:pPr>
            <a:r>
              <a:rPr lang="cs-CZ" dirty="0"/>
              <a:t>Poloha na boku </a:t>
            </a:r>
          </a:p>
          <a:p>
            <a:pPr>
              <a:lnSpc>
                <a:spcPct val="120000"/>
              </a:lnSpc>
            </a:pPr>
            <a:r>
              <a:rPr lang="cs-CZ" dirty="0"/>
              <a:t>Poloha na břiše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971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Rizika vzniku pádů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Posturální hypotenze – snažit se o pomalou změnu polohy, dostatek fyzické aktivity, zvýšit příjem tekutin, zdvižení podhlavníku na 30°, bandáže DK </a:t>
            </a:r>
          </a:p>
          <a:p>
            <a:pPr>
              <a:lnSpc>
                <a:spcPct val="120000"/>
              </a:lnSpc>
            </a:pPr>
            <a:r>
              <a:rPr lang="cs-CZ" dirty="0"/>
              <a:t>Polypragmazie – pokusit se o redukci medikace </a:t>
            </a:r>
          </a:p>
          <a:p>
            <a:pPr>
              <a:lnSpc>
                <a:spcPct val="120000"/>
              </a:lnSpc>
            </a:pPr>
            <a:r>
              <a:rPr lang="cs-CZ" dirty="0"/>
              <a:t>Psychofarmaka, hypnotika – edukace pacienta, nefarmakologické postupy řešení nespavosti. </a:t>
            </a:r>
          </a:p>
          <a:p>
            <a:pPr>
              <a:lnSpc>
                <a:spcPct val="120000"/>
              </a:lnSpc>
            </a:pPr>
            <a:r>
              <a:rPr lang="cs-CZ" dirty="0"/>
              <a:t>Poruchy chůze a rovnováhy – používat vhodnou obuv a pomůcky, posilovat svaly DK. </a:t>
            </a:r>
          </a:p>
          <a:p>
            <a:pPr>
              <a:lnSpc>
                <a:spcPct val="120000"/>
              </a:lnSpc>
            </a:pPr>
            <a:r>
              <a:rPr lang="cs-CZ" dirty="0"/>
              <a:t>Svalová slabost – omezení rozsahu pohybu – cvičením normalizovat pohyblivost, postupná zátěž. </a:t>
            </a:r>
          </a:p>
          <a:p>
            <a:pPr>
              <a:lnSpc>
                <a:spcPct val="120000"/>
              </a:lnSpc>
            </a:pPr>
            <a:r>
              <a:rPr lang="cs-CZ" dirty="0"/>
              <a:t>Rizika bydlení – zhodnotit rizika – osvětlení, madla, odstranění překážek, stabilní nábytek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610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Důsledky pádů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cs-CZ" b="1" dirty="0"/>
              <a:t>Poranění </a:t>
            </a:r>
            <a:r>
              <a:rPr lang="cs-CZ" dirty="0"/>
              <a:t>– zlomeniny 5-10 % (nejčastěji zlomeniny krčku stehenní kosti, </a:t>
            </a:r>
            <a:r>
              <a:rPr lang="cs-CZ" dirty="0" err="1"/>
              <a:t>Collesova</a:t>
            </a:r>
            <a:endParaRPr lang="cs-CZ" dirty="0"/>
          </a:p>
          <a:p>
            <a:pPr algn="just">
              <a:lnSpc>
                <a:spcPct val="120000"/>
              </a:lnSpc>
            </a:pPr>
            <a:r>
              <a:rPr lang="cs-CZ" dirty="0"/>
              <a:t>zlomenina předloktí, kompresivní zlomeniny obratlů), popáleniny, opařeniny, kontuze měkkých tkání – 10 %</a:t>
            </a:r>
          </a:p>
          <a:p>
            <a:pPr algn="just">
              <a:lnSpc>
                <a:spcPct val="120000"/>
              </a:lnSpc>
            </a:pPr>
            <a:r>
              <a:rPr lang="cs-CZ" dirty="0"/>
              <a:t> </a:t>
            </a:r>
            <a:r>
              <a:rPr lang="cs-CZ" b="1" dirty="0"/>
              <a:t>Nemožnost vstát </a:t>
            </a:r>
            <a:r>
              <a:rPr lang="cs-CZ" dirty="0"/>
              <a:t>– hrozí podchlazení, popř. </a:t>
            </a:r>
            <a:r>
              <a:rPr lang="cs-CZ" dirty="0" err="1"/>
              <a:t>rabdomyolýza</a:t>
            </a:r>
            <a:r>
              <a:rPr lang="cs-CZ" dirty="0"/>
              <a:t> – </a:t>
            </a:r>
            <a:r>
              <a:rPr lang="cs-CZ" dirty="0" err="1"/>
              <a:t>kompartment</a:t>
            </a:r>
            <a:r>
              <a:rPr lang="cs-CZ" dirty="0"/>
              <a:t> syndrom </a:t>
            </a:r>
            <a:r>
              <a:rPr lang="cs-CZ" dirty="0" smtClean="0"/>
              <a:t>či renální </a:t>
            </a:r>
            <a:r>
              <a:rPr lang="cs-CZ" dirty="0"/>
              <a:t>selhání. Zvláště problémová je situace u osob s obezitou, těžkou osteoartrózou </a:t>
            </a:r>
            <a:r>
              <a:rPr lang="cs-CZ" dirty="0" smtClean="0"/>
              <a:t>nebo svalovou </a:t>
            </a:r>
            <a:r>
              <a:rPr lang="cs-CZ" dirty="0" err="1"/>
              <a:t>dekondicí</a:t>
            </a:r>
            <a:endParaRPr lang="cs-CZ" dirty="0"/>
          </a:p>
          <a:p>
            <a:pPr algn="just">
              <a:lnSpc>
                <a:spcPct val="120000"/>
              </a:lnSpc>
            </a:pPr>
            <a:r>
              <a:rPr lang="cs-CZ" dirty="0"/>
              <a:t> </a:t>
            </a:r>
            <a:r>
              <a:rPr lang="cs-CZ" b="1" dirty="0"/>
              <a:t>Syndrom </a:t>
            </a:r>
            <a:r>
              <a:rPr lang="cs-CZ" b="1" dirty="0" err="1"/>
              <a:t>dekondicionace</a:t>
            </a:r>
            <a:r>
              <a:rPr lang="cs-CZ" dirty="0"/>
              <a:t> = imobilizační  syndrom</a:t>
            </a:r>
          </a:p>
          <a:p>
            <a:pPr algn="just">
              <a:lnSpc>
                <a:spcPct val="120000"/>
              </a:lnSpc>
            </a:pPr>
            <a:r>
              <a:rPr lang="cs-CZ" b="1" dirty="0"/>
              <a:t>Ztráta soběstačnosti a autonomie </a:t>
            </a:r>
            <a:r>
              <a:rPr lang="cs-CZ" dirty="0"/>
              <a:t>(umístění do trvalé ústavní péče)</a:t>
            </a:r>
          </a:p>
          <a:p>
            <a:pPr algn="just">
              <a:lnSpc>
                <a:spcPct val="120000"/>
              </a:lnSpc>
            </a:pPr>
            <a:r>
              <a:rPr lang="cs-CZ" b="1" dirty="0"/>
              <a:t>Úzkost a deprese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67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Poruchy hybnosti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Poruchy postoje, sedu a chůze</a:t>
            </a:r>
          </a:p>
          <a:p>
            <a:pPr algn="just"/>
            <a:r>
              <a:rPr lang="cs-CZ" b="1" dirty="0"/>
              <a:t>Postoj</a:t>
            </a:r>
            <a:r>
              <a:rPr lang="cs-CZ" dirty="0"/>
              <a:t> – porucha organická nebo  psychická (strnulý, disharmonický, nejistý)</a:t>
            </a:r>
          </a:p>
          <a:p>
            <a:pPr algn="just"/>
            <a:r>
              <a:rPr lang="cs-CZ" dirty="0"/>
              <a:t> </a:t>
            </a:r>
            <a:r>
              <a:rPr lang="cs-CZ" b="1" dirty="0"/>
              <a:t>Sed</a:t>
            </a:r>
            <a:r>
              <a:rPr lang="cs-CZ" dirty="0"/>
              <a:t> – onemocnění kloubů, ztráta držení těla při nemocech páteře, parézách, psychické příčiny – deprese, psychózy</a:t>
            </a:r>
          </a:p>
          <a:p>
            <a:pPr algn="just"/>
            <a:r>
              <a:rPr lang="cs-CZ" dirty="0"/>
              <a:t> </a:t>
            </a:r>
            <a:r>
              <a:rPr lang="cs-CZ" b="1" dirty="0"/>
              <a:t>Vadné držení těla </a:t>
            </a:r>
            <a:r>
              <a:rPr lang="cs-CZ" dirty="0"/>
              <a:t>– kyfóza, lordóza, skolióza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817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1733</Words>
  <Application>Microsoft Office PowerPoint</Application>
  <PresentationFormat>Předvádění na obrazovce (4:3)</PresentationFormat>
  <Paragraphs>309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Motiv systému Office</vt:lpstr>
      <vt:lpstr>Potřeby pohybu, aktivity  a dýchání</vt:lpstr>
      <vt:lpstr>Pohyb a aktivita </vt:lpstr>
      <vt:lpstr>Význam tělesné aktivity pro člověka</vt:lpstr>
      <vt:lpstr>Faktory ovlivňující pohyb</vt:lpstr>
      <vt:lpstr>Fyziologicko – biologické faktory</vt:lpstr>
      <vt:lpstr>Poruchy hybnosti</vt:lpstr>
      <vt:lpstr>Rizika vzniku pádů</vt:lpstr>
      <vt:lpstr>Důsledky pádů</vt:lpstr>
      <vt:lpstr>Poruchy hybnosti</vt:lpstr>
      <vt:lpstr>Poruchy postoje, sedu a chůze </vt:lpstr>
      <vt:lpstr>Poruchy postoje, sedu a chůze </vt:lpstr>
      <vt:lpstr>Poruchy postoje, sedu a chůze </vt:lpstr>
      <vt:lpstr>Imobilizační syndrom</vt:lpstr>
      <vt:lpstr>Pohyb – sběr informací</vt:lpstr>
      <vt:lpstr>Vyšetření hybnosti nemocného</vt:lpstr>
      <vt:lpstr>Pohyb - intervence</vt:lpstr>
      <vt:lpstr>Pohyb - intervence</vt:lpstr>
      <vt:lpstr>Imobilizační syndrom - intervence</vt:lpstr>
      <vt:lpstr>Imobilizační syndrom - intervence</vt:lpstr>
      <vt:lpstr>Potřeba dýchání</vt:lpstr>
      <vt:lpstr>Potřeba dýchání</vt:lpstr>
      <vt:lpstr>Dýchání </vt:lpstr>
      <vt:lpstr>Význam dýchání</vt:lpstr>
      <vt:lpstr>Faktory ovlivňující dýchání</vt:lpstr>
      <vt:lpstr>Biologicko-fyziologické faktory </vt:lpstr>
      <vt:lpstr>Psychicko duchovní faktory</vt:lpstr>
      <vt:lpstr>Plicní ventilace</vt:lpstr>
      <vt:lpstr>Vztah dýchání a psychiky</vt:lpstr>
      <vt:lpstr>Sociálně-kulturní faktory a faktory životního prostředí</vt:lpstr>
      <vt:lpstr>Poruchy dýchání</vt:lpstr>
      <vt:lpstr>Poruchy dýchání</vt:lpstr>
      <vt:lpstr>Pohyby hrudníku</vt:lpstr>
      <vt:lpstr>Rytmus dýchání</vt:lpstr>
      <vt:lpstr>Kussmaulovo dýchání</vt:lpstr>
      <vt:lpstr>Biotovo dýchání</vt:lpstr>
      <vt:lpstr>Kašel a vykašlávání</vt:lpstr>
      <vt:lpstr>Kašel a vykašlávání</vt:lpstr>
      <vt:lpstr>Dýchání – sběr informací</vt:lpstr>
      <vt:lpstr>Dýchání – sběr informací</vt:lpstr>
      <vt:lpstr>Dýchání – ošetřovatelské intervence</vt:lpstr>
      <vt:lpstr>Dýchání – ošetřovatelské intervence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bianca.tomiskova</dc:creator>
  <cp:lastModifiedBy>dell</cp:lastModifiedBy>
  <cp:revision>10</cp:revision>
  <dcterms:created xsi:type="dcterms:W3CDTF">2016-06-21T07:27:36Z</dcterms:created>
  <dcterms:modified xsi:type="dcterms:W3CDTF">2020-10-28T19:47:36Z</dcterms:modified>
</cp:coreProperties>
</file>