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8" r:id="rId2"/>
    <p:sldId id="313" r:id="rId3"/>
    <p:sldId id="374" r:id="rId4"/>
    <p:sldId id="373" r:id="rId5"/>
    <p:sldId id="372" r:id="rId6"/>
    <p:sldId id="370" r:id="rId7"/>
    <p:sldId id="371" r:id="rId8"/>
    <p:sldId id="369" r:id="rId9"/>
    <p:sldId id="368" r:id="rId10"/>
    <p:sldId id="367" r:id="rId11"/>
    <p:sldId id="366" r:id="rId12"/>
    <p:sldId id="365" r:id="rId13"/>
    <p:sldId id="364" r:id="rId14"/>
    <p:sldId id="363" r:id="rId15"/>
    <p:sldId id="362" r:id="rId16"/>
    <p:sldId id="361" r:id="rId17"/>
    <p:sldId id="359" r:id="rId18"/>
    <p:sldId id="360" r:id="rId19"/>
    <p:sldId id="357" r:id="rId20"/>
    <p:sldId id="358" r:id="rId21"/>
    <p:sldId id="356" r:id="rId22"/>
    <p:sldId id="355" r:id="rId23"/>
    <p:sldId id="354" r:id="rId24"/>
    <p:sldId id="375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C14"/>
    <a:srgbClr val="917959"/>
    <a:srgbClr val="966626"/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5" autoAdjust="0"/>
    <p:restoredTop sz="94659"/>
  </p:normalViewPr>
  <p:slideViewPr>
    <p:cSldViewPr snapToGrid="0" snapToObjects="1">
      <p:cViewPr varScale="1">
        <p:scale>
          <a:sx n="144" d="100"/>
          <a:sy n="144" d="100"/>
        </p:scale>
        <p:origin x="-132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03.06.2024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8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https://bushman.cz/bavlna-nebo-organicka-bavlna-rozdil-ktery-pocitite/</a:t>
            </a:r>
          </a:p>
          <a:p>
            <a:r>
              <a:rPr lang="cs-CZ" dirty="0" smtClean="0"/>
              <a:t>https://www.flowee.cz/159-archiv-2017/esprit/veda/3290-ovce-neni-tupa-dokaze-poznat-cloveka-z-fotografie#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15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https://www.mazlickoviny.cz/clanek/ovce-ziva-zahradni-sekacka/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64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https://ekapo.cz/magazin/na-slovicko-o-bavlne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50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1" y="3672911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xmlns="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2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6D1710-1B25-8C43-A698-8A427B5D4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1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9507" y="4709992"/>
            <a:ext cx="301652" cy="300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3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xmlns="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1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471ADA-FDBC-B041-AB6E-863BFF6D1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2" y="4802400"/>
            <a:ext cx="1220711" cy="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xmlns="" id="{C2BCB195-1673-3A47-9233-C54678E827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1" y="770787"/>
            <a:ext cx="7560001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xmlns="" id="{1529CB40-EF22-A849-8FDD-F1920C607CC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3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257175" indent="-17145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accent1"/>
                </a:solidFill>
              </a:defRPr>
            </a:lvl1pPr>
            <a:lvl2pPr marL="257175" indent="1905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2pPr>
            <a:lvl3pPr marL="257175" indent="5334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3pPr>
            <a:lvl4pPr marL="257175" indent="8763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4pPr>
            <a:lvl5pPr marL="257175" indent="1219200" algn="l">
              <a:lnSpc>
                <a:spcPct val="100000"/>
              </a:lnSpc>
              <a:buClrTx/>
              <a:buSzTx/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41CE9D-2D8C-B142-9806-5CE4F01C6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81333" cy="10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7"/>
            <a:ext cx="8520603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19507" y="4709992"/>
            <a:ext cx="301652" cy="300050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75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3" r:id="rId3"/>
  </p:sldLayoutIdLst>
  <p:transition spd="med"/>
  <p:hf hdr="0" dt="0"/>
  <p:txStyles>
    <p:title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57175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7538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0967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4396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17825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1254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24683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28112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154136" marR="0" indent="-306161" algn="l" defTabSz="6858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35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611189" y="1707654"/>
            <a:ext cx="7921625" cy="857250"/>
          </a:xfrm>
        </p:spPr>
        <p:txBody>
          <a:bodyPr>
            <a:noAutofit/>
          </a:bodyPr>
          <a:lstStyle/>
          <a:p>
            <a:pPr algn="ctr"/>
            <a:r>
              <a:rPr lang="cs-CZ" b="1" dirty="0"/>
              <a:t>Textilní vlákna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 smtClean="0"/>
              <a:t>2. přednáška</a:t>
            </a:r>
            <a:endParaRPr lang="cs-CZ" sz="2800" dirty="0"/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1622775" y="3975906"/>
            <a:ext cx="5941219" cy="46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 anchor="b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/>
            <a:r>
              <a:rPr lang="cs-CZ" sz="1600" dirty="0" smtClean="0"/>
              <a:t>Ing. Miroslava </a:t>
            </a:r>
            <a:r>
              <a:rPr lang="cs-CZ" sz="1600" dirty="0" err="1" smtClean="0"/>
              <a:t>Pechočiaková</a:t>
            </a:r>
            <a:r>
              <a:rPr lang="cs-CZ" sz="1600" dirty="0" smtClean="0"/>
              <a:t>, Ph.D.</a:t>
            </a:r>
          </a:p>
          <a:p>
            <a:pPr algn="ctr" hangingPunct="1"/>
            <a:r>
              <a:rPr lang="cs-CZ" sz="1600" dirty="0" smtClean="0"/>
              <a:t>Prof. Ing. Jiří </a:t>
            </a:r>
            <a:r>
              <a:rPr lang="cs-CZ" sz="1600" dirty="0" err="1" smtClean="0"/>
              <a:t>Militký</a:t>
            </a:r>
            <a:r>
              <a:rPr lang="cs-CZ" sz="1600" dirty="0" smtClean="0"/>
              <a:t>, CSc. EUR ING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4746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11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95536" y="412939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hlavním uhlíkovým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84461" y="1081831"/>
            <a:ext cx="803504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1. Hlavní řetězec typu </a:t>
            </a:r>
            <a:r>
              <a:rPr lang="cs-CZ" altLang="cs-CZ" sz="1800" b="1" dirty="0">
                <a:cs typeface="Times New Roman" panose="02020603050405020304" pitchFamily="18" charset="0"/>
              </a:rPr>
              <a:t>-CH</a:t>
            </a:r>
            <a:r>
              <a:rPr lang="cs-CZ" altLang="cs-CZ" sz="1800" b="1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1800" b="1" dirty="0">
                <a:cs typeface="Times New Roman" panose="02020603050405020304" pitchFamily="18" charset="0"/>
              </a:rPr>
              <a:t>-CHR-CH</a:t>
            </a:r>
            <a:r>
              <a:rPr lang="cs-CZ" altLang="cs-CZ" sz="1800" b="1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1800" b="1" dirty="0">
                <a:cs typeface="Times New Roman" panose="02020603050405020304" pitchFamily="18" charset="0"/>
              </a:rPr>
              <a:t>-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buAutoNum type="alphaLcParenR"/>
            </a:pPr>
            <a:r>
              <a:rPr lang="cs-CZ" altLang="cs-CZ" sz="1800" b="1" i="1" dirty="0" err="1">
                <a:cs typeface="Times New Roman" panose="02020603050405020304" pitchFamily="18" charset="0"/>
              </a:rPr>
              <a:t>polyolefíny</a:t>
            </a:r>
            <a:r>
              <a:rPr lang="cs-CZ" altLang="cs-CZ" sz="1800" i="1" dirty="0">
                <a:cs typeface="Times New Roman" panose="02020603050405020304" pitchFamily="18" charset="0"/>
              </a:rPr>
              <a:t> (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polyetylén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PE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-H</a:t>
            </a:r>
            <a:r>
              <a:rPr lang="cs-CZ" altLang="cs-CZ" sz="1800" i="1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cs-CZ" altLang="cs-CZ" sz="1800" i="1" dirty="0">
                <a:solidFill>
                  <a:schemeClr val="hlink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polypropylén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PP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u="sng" dirty="0" smtClean="0">
                <a:cs typeface="Times New Roman" panose="02020603050405020304" pitchFamily="18" charset="0"/>
              </a:rPr>
              <a:t>R </a:t>
            </a:r>
            <a:r>
              <a:rPr lang="cs-CZ" altLang="cs-CZ" sz="1800" u="sng" dirty="0">
                <a:cs typeface="Times New Roman" panose="02020603050405020304" pitchFamily="18" charset="0"/>
              </a:rPr>
              <a:t>je -CH</a:t>
            </a:r>
            <a:r>
              <a:rPr lang="cs-CZ" altLang="cs-CZ" sz="1800" u="sng" baseline="-30000" dirty="0">
                <a:cs typeface="Times New Roman" panose="02020603050405020304" pitchFamily="18" charset="0"/>
              </a:rPr>
              <a:t>3</a:t>
            </a:r>
            <a:r>
              <a:rPr lang="cs-CZ" altLang="cs-CZ" sz="1800" u="sng" dirty="0"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cs-CZ" altLang="cs-CZ" sz="1800" dirty="0">
                <a:cs typeface="Times New Roman" panose="02020603050405020304" pitchFamily="18" charset="0"/>
              </a:rPr>
              <a:t>Polypropylénový řetězec lze vyjádřit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vzorcem</a:t>
            </a:r>
          </a:p>
          <a:p>
            <a:pPr algn="just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cs-CZ" altLang="cs-CZ" sz="1800" dirty="0">
                <a:cs typeface="Times New Roman" panose="02020603050405020304" pitchFamily="18" charset="0"/>
              </a:rPr>
              <a:t>Struktura 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polypropylénu</a:t>
            </a:r>
          </a:p>
          <a:p>
            <a:pPr algn="ctr">
              <a:lnSpc>
                <a:spcPct val="90000"/>
              </a:lnSpc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b) </a:t>
            </a:r>
            <a:r>
              <a:rPr lang="cs-CZ" altLang="cs-CZ" sz="1800" b="1" i="1" dirty="0">
                <a:cs typeface="Times New Roman" panose="02020603050405020304" pitchFamily="18" charset="0"/>
              </a:rPr>
              <a:t>vinylové polymery</a:t>
            </a:r>
            <a:r>
              <a:rPr lang="cs-CZ" altLang="cs-CZ" sz="1800" i="1" dirty="0">
                <a:cs typeface="Times New Roman" panose="02020603050405020304" pitchFamily="18" charset="0"/>
              </a:rPr>
              <a:t> (polyvinylchlorid </a:t>
            </a:r>
            <a:r>
              <a:rPr lang="cs-CZ" altLang="cs-CZ" sz="1800" dirty="0">
                <a:cs typeface="Times New Roman" panose="02020603050405020304" pitchFamily="18" charset="0"/>
              </a:rPr>
              <a:t>PVC</a:t>
            </a:r>
            <a:r>
              <a:rPr lang="cs-CZ" altLang="cs-CZ" sz="1800" i="1" dirty="0">
                <a:cs typeface="Times New Roman" panose="02020603050405020304" pitchFamily="18" charset="0"/>
              </a:rPr>
              <a:t>)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Cl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c) </a:t>
            </a:r>
            <a:r>
              <a:rPr lang="cs-CZ" altLang="cs-CZ" sz="1800" b="1" i="1" dirty="0" err="1">
                <a:cs typeface="Times New Roman" panose="02020603050405020304" pitchFamily="18" charset="0"/>
              </a:rPr>
              <a:t>polynitrily</a:t>
            </a:r>
            <a:r>
              <a:rPr lang="cs-CZ" altLang="cs-CZ" sz="1800" i="1" dirty="0">
                <a:cs typeface="Times New Roman" panose="02020603050405020304" pitchFamily="18" charset="0"/>
              </a:rPr>
              <a:t> (</a:t>
            </a:r>
            <a:r>
              <a:rPr lang="cs-CZ" altLang="cs-CZ" sz="1800" i="1" dirty="0">
                <a:solidFill>
                  <a:srgbClr val="924C14"/>
                </a:solidFill>
                <a:cs typeface="Times New Roman" panose="02020603050405020304" pitchFamily="18" charset="0"/>
              </a:rPr>
              <a:t>polyakrylonitril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PAN</a:t>
            </a:r>
            <a:r>
              <a:rPr lang="cs-CZ" altLang="cs-CZ" sz="1800" i="1" dirty="0">
                <a:cs typeface="Times New Roman" panose="02020603050405020304" pitchFamily="18" charset="0"/>
              </a:rPr>
              <a:t>)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CN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d)</a:t>
            </a:r>
            <a:r>
              <a:rPr lang="cs-CZ" altLang="cs-CZ" sz="1800" b="1" dirty="0"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err="1">
                <a:cs typeface="Times New Roman" panose="02020603050405020304" pitchFamily="18" charset="0"/>
              </a:rPr>
              <a:t>polyalkoholy</a:t>
            </a:r>
            <a:r>
              <a:rPr lang="cs-CZ" altLang="cs-CZ" sz="1800" i="1" dirty="0">
                <a:cs typeface="Times New Roman" panose="02020603050405020304" pitchFamily="18" charset="0"/>
              </a:rPr>
              <a:t> (</a:t>
            </a:r>
            <a:r>
              <a:rPr lang="cs-CZ" altLang="cs-CZ" sz="1800" i="1" dirty="0" err="1">
                <a:cs typeface="Times New Roman" panose="02020603050405020304" pitchFamily="18" charset="0"/>
              </a:rPr>
              <a:t>polyvinylalkohol</a:t>
            </a:r>
            <a:r>
              <a:rPr lang="cs-CZ" altLang="cs-CZ" sz="1800" i="1" dirty="0"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cs typeface="Times New Roman" panose="02020603050405020304" pitchFamily="18" charset="0"/>
              </a:rPr>
              <a:t>PVA</a:t>
            </a:r>
            <a:r>
              <a:rPr lang="cs-CZ" altLang="cs-CZ" sz="1800" i="1" dirty="0">
                <a:cs typeface="Times New Roman" panose="02020603050405020304" pitchFamily="18" charset="0"/>
              </a:rPr>
              <a:t>) 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OH</a:t>
            </a:r>
            <a:endParaRPr lang="cs-CZ" altLang="cs-CZ" sz="1800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1800" i="1" dirty="0">
                <a:cs typeface="Times New Roman" panose="02020603050405020304" pitchFamily="18" charset="0"/>
              </a:rPr>
              <a:t>e)</a:t>
            </a:r>
            <a:r>
              <a:rPr lang="cs-CZ" altLang="cs-CZ" sz="1800" b="1" dirty="0"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err="1">
                <a:cs typeface="Times New Roman" panose="02020603050405020304" pitchFamily="18" charset="0"/>
              </a:rPr>
              <a:t>polykyseliny</a:t>
            </a:r>
            <a:r>
              <a:rPr lang="cs-CZ" altLang="cs-CZ" sz="1800" i="1" dirty="0">
                <a:cs typeface="Times New Roman" panose="02020603050405020304" pitchFamily="18" charset="0"/>
              </a:rPr>
              <a:t> (polyvinylacetát)  </a:t>
            </a:r>
            <a:r>
              <a:rPr lang="cs-CZ" altLang="cs-CZ" sz="1800" u="sng" dirty="0">
                <a:cs typeface="Times New Roman" panose="02020603050405020304" pitchFamily="18" charset="0"/>
              </a:rPr>
              <a:t>R je </a:t>
            </a:r>
            <a:r>
              <a:rPr lang="cs-CZ" altLang="cs-CZ" sz="1800" b="1" u="sng" dirty="0">
                <a:cs typeface="Times New Roman" panose="02020603050405020304" pitchFamily="18" charset="0"/>
              </a:rPr>
              <a:t>-</a:t>
            </a:r>
            <a:r>
              <a:rPr lang="cs-CZ" altLang="cs-CZ" sz="1800" u="sng" dirty="0">
                <a:cs typeface="Times New Roman" panose="02020603050405020304" pitchFamily="18" charset="0"/>
              </a:rPr>
              <a:t>OCOCH</a:t>
            </a:r>
            <a:r>
              <a:rPr lang="cs-CZ" altLang="cs-CZ" sz="1800" u="sng" baseline="-30000" dirty="0">
                <a:cs typeface="Times New Roman" panose="02020603050405020304" pitchFamily="18" charset="0"/>
              </a:rPr>
              <a:t>3</a:t>
            </a:r>
            <a:endParaRPr lang="cs-CZ" sz="18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84" y="1898065"/>
            <a:ext cx="320040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2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12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62068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hlavním uhlíkovým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639788" y="1403924"/>
            <a:ext cx="8064500" cy="3258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 lnSpcReduction="10000"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1800" dirty="0" smtClean="0">
                <a:solidFill>
                  <a:schemeClr val="tx1"/>
                </a:solidFill>
              </a:rPr>
              <a:t>2. </a:t>
            </a:r>
            <a:r>
              <a:rPr lang="cs-CZ" sz="1800" i="1" dirty="0" smtClean="0">
                <a:solidFill>
                  <a:schemeClr val="tx1"/>
                </a:solidFill>
              </a:rPr>
              <a:t>Hlavní řetězec typu 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-CR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1800" i="1" dirty="0" smtClean="0">
                <a:solidFill>
                  <a:schemeClr val="tx1"/>
                </a:solidFill>
              </a:rPr>
              <a:t>resp. </a:t>
            </a:r>
            <a:r>
              <a:rPr lang="cs-CZ" sz="1800" dirty="0" smtClean="0">
                <a:solidFill>
                  <a:schemeClr val="tx1"/>
                </a:solidFill>
              </a:rPr>
              <a:t>-CR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-CR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a) </a:t>
            </a:r>
            <a:r>
              <a:rPr lang="cs-CZ" sz="1800" b="1" i="1" dirty="0" err="1" smtClean="0">
                <a:solidFill>
                  <a:schemeClr val="tx1"/>
                </a:solidFill>
              </a:rPr>
              <a:t>vinylidenové</a:t>
            </a:r>
            <a:r>
              <a:rPr lang="cs-CZ" sz="1800" b="1" i="1" dirty="0" smtClean="0">
                <a:solidFill>
                  <a:schemeClr val="tx1"/>
                </a:solidFill>
              </a:rPr>
              <a:t> polymery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err="1" smtClean="0">
                <a:solidFill>
                  <a:schemeClr val="tx1"/>
                </a:solidFill>
              </a:rPr>
              <a:t>polyvinylidenchlorid</a:t>
            </a:r>
            <a:r>
              <a:rPr lang="cs-CZ" sz="1800" i="1" dirty="0" smtClean="0">
                <a:solidFill>
                  <a:schemeClr val="tx1"/>
                </a:solidFill>
              </a:rPr>
              <a:t>) </a:t>
            </a:r>
            <a:br>
              <a:rPr lang="cs-CZ" sz="1800" i="1" dirty="0" smtClean="0">
                <a:solidFill>
                  <a:schemeClr val="tx1"/>
                </a:solidFill>
              </a:rPr>
            </a:br>
            <a:r>
              <a:rPr lang="cs-CZ" sz="1800" i="1" dirty="0" smtClean="0">
                <a:solidFill>
                  <a:schemeClr val="tx1"/>
                </a:solidFill>
              </a:rPr>
              <a:t>              </a:t>
            </a:r>
            <a:r>
              <a:rPr lang="cs-CZ" sz="1800" b="1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-CCl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</a:t>
            </a: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b) </a:t>
            </a:r>
            <a:r>
              <a:rPr lang="cs-CZ" sz="1800" b="1" i="1" dirty="0" smtClean="0">
                <a:solidFill>
                  <a:schemeClr val="tx1"/>
                </a:solidFill>
              </a:rPr>
              <a:t>plně halogenované </a:t>
            </a:r>
            <a:r>
              <a:rPr lang="cs-CZ" sz="1800" b="1" i="1" dirty="0" err="1" smtClean="0">
                <a:solidFill>
                  <a:schemeClr val="tx1"/>
                </a:solidFill>
              </a:rPr>
              <a:t>polyolefíny</a:t>
            </a:r>
            <a:r>
              <a:rPr lang="cs-CZ" sz="1800" b="1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err="1" smtClean="0">
                <a:solidFill>
                  <a:schemeClr val="tx1"/>
                </a:solidFill>
              </a:rPr>
              <a:t>polytetrafuoretylén</a:t>
            </a:r>
            <a:r>
              <a:rPr lang="cs-CZ" sz="1800" i="1" dirty="0" smtClean="0">
                <a:solidFill>
                  <a:schemeClr val="tx1"/>
                </a:solidFill>
              </a:rPr>
              <a:t>)</a:t>
            </a: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                 </a:t>
            </a:r>
            <a:r>
              <a:rPr lang="cs-CZ" sz="1800" b="1" i="1" dirty="0" smtClean="0">
                <a:solidFill>
                  <a:schemeClr val="tx1"/>
                </a:solidFill>
              </a:rPr>
              <a:t>-</a:t>
            </a:r>
            <a:r>
              <a:rPr lang="cs-CZ" sz="1800" i="1" dirty="0" smtClean="0">
                <a:solidFill>
                  <a:schemeClr val="tx1"/>
                </a:solidFill>
              </a:rPr>
              <a:t>CF</a:t>
            </a:r>
            <a:r>
              <a:rPr lang="cs-CZ" sz="1800" i="1" baseline="-25000" dirty="0" smtClean="0">
                <a:solidFill>
                  <a:schemeClr val="tx1"/>
                </a:solidFill>
              </a:rPr>
              <a:t>2</a:t>
            </a:r>
            <a:r>
              <a:rPr lang="cs-CZ" sz="1800" i="1" dirty="0" smtClean="0">
                <a:solidFill>
                  <a:schemeClr val="tx1"/>
                </a:solidFill>
              </a:rPr>
              <a:t>-CF</a:t>
            </a:r>
            <a:r>
              <a:rPr lang="cs-CZ" sz="1800" i="1" baseline="-25000" dirty="0" smtClean="0">
                <a:solidFill>
                  <a:schemeClr val="tx1"/>
                </a:solidFill>
              </a:rPr>
              <a:t>2</a:t>
            </a:r>
            <a:r>
              <a:rPr lang="cs-CZ" sz="1800" i="1" dirty="0" smtClean="0">
                <a:solidFill>
                  <a:schemeClr val="tx1"/>
                </a:solidFill>
              </a:rPr>
              <a:t>-</a:t>
            </a:r>
          </a:p>
          <a:p>
            <a:pPr hangingPunct="1"/>
            <a:endParaRPr lang="cs-CZ" sz="1800" i="1" dirty="0" smtClean="0">
              <a:solidFill>
                <a:schemeClr val="tx1"/>
              </a:solidFill>
            </a:endParaRPr>
          </a:p>
          <a:p>
            <a:pPr hangingPunct="1"/>
            <a:r>
              <a:rPr lang="cs-CZ" sz="1800" i="1" dirty="0" smtClean="0">
                <a:solidFill>
                  <a:schemeClr val="tx1"/>
                </a:solidFill>
              </a:rPr>
              <a:t>3. Hlavní řetězec typu </a:t>
            </a:r>
            <a:r>
              <a:rPr lang="cs-CZ" sz="1800" dirty="0" smtClean="0">
                <a:solidFill>
                  <a:schemeClr val="tx1"/>
                </a:solidFill>
              </a:rPr>
              <a:t>-CR=CH-CH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-CH</a:t>
            </a:r>
            <a:r>
              <a:rPr lang="cs-CZ" sz="1800" baseline="-25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–</a:t>
            </a:r>
          </a:p>
          <a:p>
            <a:pPr marL="457200" indent="-457200" hangingPunct="1">
              <a:buFontTx/>
              <a:buAutoNum type="alphaLcParenR"/>
            </a:pPr>
            <a:r>
              <a:rPr lang="cs-CZ" sz="1800" b="1" i="1" dirty="0" err="1" smtClean="0">
                <a:solidFill>
                  <a:schemeClr val="tx1"/>
                </a:solidFill>
              </a:rPr>
              <a:t>polydieny</a:t>
            </a:r>
            <a:r>
              <a:rPr lang="cs-CZ" sz="1800" b="1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</a:rPr>
              <a:t>(</a:t>
            </a:r>
            <a:r>
              <a:rPr lang="cs-CZ" sz="1800" i="1" dirty="0" err="1" smtClean="0">
                <a:solidFill>
                  <a:schemeClr val="tx1"/>
                </a:solidFill>
              </a:rPr>
              <a:t>polybutadienPBD</a:t>
            </a:r>
            <a:r>
              <a:rPr lang="cs-CZ" sz="1800" i="1" dirty="0" smtClean="0">
                <a:solidFill>
                  <a:schemeClr val="tx1"/>
                </a:solidFill>
              </a:rPr>
              <a:t>) </a:t>
            </a:r>
            <a:r>
              <a:rPr lang="cs-CZ" sz="1800" dirty="0" smtClean="0">
                <a:solidFill>
                  <a:schemeClr val="tx1"/>
                </a:solidFill>
              </a:rPr>
              <a:t>R</a:t>
            </a:r>
            <a:r>
              <a:rPr lang="cs-CZ" sz="1800" i="1" dirty="0" smtClean="0">
                <a:solidFill>
                  <a:schemeClr val="tx1"/>
                </a:solidFill>
              </a:rPr>
              <a:t> je </a:t>
            </a:r>
            <a:r>
              <a:rPr lang="cs-CZ" sz="1800" dirty="0" smtClean="0">
                <a:solidFill>
                  <a:schemeClr val="tx1"/>
                </a:solidFill>
              </a:rPr>
              <a:t>-H</a:t>
            </a:r>
            <a:r>
              <a:rPr lang="cs-CZ" sz="1800" i="1" dirty="0" smtClean="0">
                <a:solidFill>
                  <a:schemeClr val="tx1"/>
                </a:solidFill>
              </a:rPr>
              <a:t>., (</a:t>
            </a:r>
            <a:r>
              <a:rPr lang="cs-CZ" sz="1800" i="1" dirty="0" err="1" smtClean="0">
                <a:solidFill>
                  <a:schemeClr val="tx1"/>
                </a:solidFill>
              </a:rPr>
              <a:t>polyizoprenPIP</a:t>
            </a:r>
            <a:r>
              <a:rPr lang="cs-CZ" sz="1800" i="1" dirty="0" smtClean="0">
                <a:solidFill>
                  <a:schemeClr val="tx1"/>
                </a:solidFill>
              </a:rPr>
              <a:t>) </a:t>
            </a:r>
            <a:r>
              <a:rPr lang="cs-CZ" sz="1800" dirty="0" smtClean="0">
                <a:solidFill>
                  <a:schemeClr val="tx1"/>
                </a:solidFill>
              </a:rPr>
              <a:t>R</a:t>
            </a:r>
            <a:r>
              <a:rPr lang="cs-CZ" sz="1800" i="1" dirty="0" smtClean="0">
                <a:solidFill>
                  <a:schemeClr val="tx1"/>
                </a:solidFill>
              </a:rPr>
              <a:t> je </a:t>
            </a:r>
            <a:r>
              <a:rPr lang="cs-CZ" sz="1800" b="1" dirty="0" smtClean="0">
                <a:solidFill>
                  <a:schemeClr val="tx1"/>
                </a:solidFill>
              </a:rPr>
              <a:t>-</a:t>
            </a:r>
            <a:r>
              <a:rPr lang="cs-CZ" sz="1800" dirty="0" smtClean="0">
                <a:solidFill>
                  <a:schemeClr val="tx1"/>
                </a:solidFill>
              </a:rPr>
              <a:t>CH</a:t>
            </a:r>
            <a:r>
              <a:rPr lang="cs-CZ" sz="1800" baseline="-25000" dirty="0" smtClean="0">
                <a:solidFill>
                  <a:schemeClr val="tx1"/>
                </a:solidFill>
              </a:rPr>
              <a:t>3</a:t>
            </a:r>
          </a:p>
          <a:p>
            <a:pPr marL="0" indent="0" hangingPunct="1"/>
            <a:endParaRPr lang="cs-CZ" sz="1800" i="1" baseline="-25000" dirty="0" smtClean="0">
              <a:solidFill>
                <a:schemeClr val="tx1"/>
              </a:solidFill>
            </a:endParaRPr>
          </a:p>
          <a:p>
            <a:pPr marL="0" indent="0" hangingPunct="1"/>
            <a:r>
              <a:rPr lang="cs-CZ" sz="1800" i="1" dirty="0" smtClean="0">
                <a:solidFill>
                  <a:srgbClr val="FF0000"/>
                </a:solidFill>
              </a:rPr>
              <a:t>Vlákna ze skupiny 1 a 2 vznikají typicky polymerací vinylových monomerů obecného vzorce </a:t>
            </a:r>
            <a:r>
              <a:rPr lang="cs-CZ" sz="1800" dirty="0" smtClean="0">
                <a:solidFill>
                  <a:srgbClr val="FF0000"/>
                </a:solidFill>
              </a:rPr>
              <a:t>CH</a:t>
            </a:r>
            <a:r>
              <a:rPr lang="cs-CZ" sz="1800" baseline="-25000" dirty="0" smtClean="0">
                <a:solidFill>
                  <a:srgbClr val="FF0000"/>
                </a:solidFill>
              </a:rPr>
              <a:t>2</a:t>
            </a:r>
            <a:r>
              <a:rPr lang="cs-CZ" sz="1800" dirty="0" smtClean="0">
                <a:solidFill>
                  <a:srgbClr val="FF0000"/>
                </a:solidFill>
              </a:rPr>
              <a:t>=CHR.</a:t>
            </a:r>
          </a:p>
          <a:p>
            <a:pPr algn="ctr" hangingPunct="1">
              <a:lnSpc>
                <a:spcPct val="9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3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číslo snímku 1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13</a:t>
            </a:fld>
            <a:endParaRPr lang="cs-CZ"/>
          </a:p>
        </p:txBody>
      </p:sp>
      <p:sp>
        <p:nvSpPr>
          <p:cNvPr id="20" name="Zástupný symbol pro obsah 9"/>
          <p:cNvSpPr txBox="1">
            <a:spLocks/>
          </p:cNvSpPr>
          <p:nvPr/>
        </p:nvSpPr>
        <p:spPr>
          <a:xfrm>
            <a:off x="575754" y="882728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>
              <a:lnSpc>
                <a:spcPct val="90000"/>
              </a:lnSpc>
            </a:pPr>
            <a:r>
              <a:rPr lang="en-US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Dva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monomery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A-R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-A a B-R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-B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které mají na obou koncích reaktivní skupiny A </a:t>
            </a:r>
            <a:r>
              <a:rPr lang="cs-CZ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</a:t>
            </a:r>
            <a:r>
              <a:rPr lang="en-US" altLang="cs-CZ" sz="1800" dirty="0" smtClean="0">
                <a:solidFill>
                  <a:schemeClr val="tx1"/>
                </a:solidFill>
              </a:rPr>
              <a:t> </a:t>
            </a:r>
          </a:p>
          <a:p>
            <a:pPr marL="0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-A-B- v hlavním řetězci vzniká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odštěpením nízkomolekulární látky AB. Jde o typickou kondenzační reakci typu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B-R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-B-A-R</a:t>
            </a:r>
            <a:r>
              <a:rPr lang="cs-CZ" altLang="cs-CZ" sz="1800" baseline="-300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1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-A</a:t>
            </a:r>
          </a:p>
          <a:p>
            <a:pPr algn="just" hangingPunct="1">
              <a:lnSpc>
                <a:spcPct val="90000"/>
              </a:lnSpc>
            </a:pPr>
            <a:endParaRPr lang="en-US" altLang="cs-CZ" sz="1800" dirty="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ctr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N -</a:t>
            </a:r>
            <a:endParaRPr lang="en-US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a)</a:t>
            </a:r>
            <a:r>
              <a:rPr lang="cs-CZ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bílkoviny</a:t>
            </a:r>
            <a:r>
              <a:rPr lang="cs-CZ" altLang="cs-CZ" sz="1800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 (vlna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WO</a:t>
            </a:r>
            <a:r>
              <a:rPr lang="cs-CZ" altLang="cs-CZ" sz="1800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, přírodní hedvábí 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SE</a:t>
            </a:r>
            <a:r>
              <a:rPr lang="cs-CZ" altLang="cs-CZ" sz="1800" i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) </a:t>
            </a: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 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CO-NH-</a:t>
            </a: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 bílkovin (polypeptidů) je vyjádřena vzorcem </a:t>
            </a:r>
          </a:p>
          <a:p>
            <a:pPr algn="ctr" hangingPunct="1">
              <a:lnSpc>
                <a:spcPct val="90000"/>
              </a:lnSpc>
            </a:pP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Výchozí jsou tzv.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  <a:sym typeface="Math1" pitchFamily="2" charset="2"/>
              </a:rPr>
              <a:t>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-aminokyseliny.</a:t>
            </a:r>
            <a:endParaRPr lang="cs-CZ" altLang="cs-CZ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95536" y="267606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54" y="3635255"/>
            <a:ext cx="3886200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655656"/>
            <a:ext cx="1806575" cy="18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51" y="3449788"/>
            <a:ext cx="2539328" cy="16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79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14</a:t>
            </a:fld>
            <a:endParaRPr lang="cs-CZ"/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2.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 txBox="1">
            <a:spLocks/>
          </p:cNvSpPr>
          <p:nvPr/>
        </p:nvSpPr>
        <p:spPr>
          <a:xfrm>
            <a:off x="606711" y="1099603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N -</a:t>
            </a:r>
          </a:p>
          <a:p>
            <a:pPr algn="just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b ) 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polyamidy</a:t>
            </a:r>
            <a:r>
              <a:rPr lang="cs-CZ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(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PA</a:t>
            </a:r>
            <a:r>
              <a:rPr lang="cs-CZ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).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 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CO-NH-</a:t>
            </a:r>
          </a:p>
          <a:p>
            <a:pPr marL="144000"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  Polyamid typu PA 6.6 (</a:t>
            </a:r>
            <a:r>
              <a:rPr lang="cs-CZ" altLang="cs-CZ" sz="1800" b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Nylon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)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je kondenzační produkt kyseliny adipové</a:t>
            </a:r>
            <a:b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 </a:t>
            </a:r>
            <a:r>
              <a:rPr lang="cs-CZ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hexametyléndiaminu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 algn="r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</a:t>
            </a:r>
            <a:r>
              <a:rPr lang="cs-CZ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 polyamidu PA 6.6</a:t>
            </a:r>
          </a:p>
          <a:p>
            <a:pPr marL="0"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  <a:p>
            <a:pPr marL="0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Polyamid typu PA 6 (Nylon 6 a dříve </a:t>
            </a:r>
            <a:r>
              <a:rPr lang="cs-CZ" altLang="cs-CZ" sz="1800" b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Silon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)</a:t>
            </a:r>
            <a:r>
              <a:rPr lang="cs-CZ" alt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je kondenzačním produktem kyseliny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  <a:sym typeface="Math1" pitchFamily="2" charset="2"/>
              </a:rPr>
              <a:t>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 </a:t>
            </a:r>
            <a:r>
              <a:rPr lang="cs-CZ" altLang="cs-CZ" sz="18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aminokapronové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</a:p>
          <a:p>
            <a:pPr algn="ctr" hangingPunct="1">
              <a:lnSpc>
                <a:spcPct val="9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							    </a:t>
            </a:r>
          </a:p>
          <a:p>
            <a:pPr algn="r" hangingPunct="1">
              <a:lnSpc>
                <a:spcPct val="90000"/>
              </a:lnSpc>
            </a:pPr>
            <a:r>
              <a:rPr lang="cs-CZ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 polyamidu PA6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62068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6680"/>
            <a:ext cx="60198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58461"/>
            <a:ext cx="5562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72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15</a:t>
            </a:fld>
            <a:endParaRPr lang="cs-CZ"/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2.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 txBox="1">
            <a:spLocks/>
          </p:cNvSpPr>
          <p:nvPr/>
        </p:nvSpPr>
        <p:spPr>
          <a:xfrm>
            <a:off x="575754" y="1208212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endParaRPr lang="en-US" altLang="cs-CZ" sz="1800" b="1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cs-CZ" altLang="cs-CZ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6" y="62068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55380" y="1041825"/>
            <a:ext cx="8064127" cy="3762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- N 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endParaRPr lang="cs-CZ" altLang="cs-CZ" sz="1800" b="1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cs-CZ" altLang="cs-CZ" sz="1800" b="1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c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>
                <a:latin typeface="+mj-lt"/>
              </a:rPr>
              <a:t>polyuretan</a:t>
            </a:r>
            <a:r>
              <a:rPr lang="cs-CZ" sz="1800" dirty="0">
                <a:latin typeface="+mj-lt"/>
              </a:rPr>
              <a:t>y (EL</a:t>
            </a:r>
            <a:r>
              <a:rPr lang="cs-CZ" sz="1800" dirty="0" smtClean="0">
                <a:latin typeface="+mj-lt"/>
              </a:rPr>
              <a:t>) - Typická skupina </a:t>
            </a:r>
            <a:r>
              <a:rPr lang="cs-CZ" sz="1800" dirty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NH-CO-O-</a:t>
            </a: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d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 err="1" smtClean="0">
                <a:latin typeface="+mj-lt"/>
              </a:rPr>
              <a:t>polymočovina</a:t>
            </a:r>
            <a:r>
              <a:rPr lang="cs-CZ" sz="1800" dirty="0" smtClean="0">
                <a:latin typeface="+mj-lt"/>
              </a:rPr>
              <a:t> -Typická skupina </a:t>
            </a:r>
            <a:r>
              <a:rPr lang="cs-CZ" sz="1800" b="1" dirty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NH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CO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NH-</a:t>
            </a: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e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 err="1" smtClean="0">
                <a:latin typeface="+mj-lt"/>
              </a:rPr>
              <a:t>polyiminy</a:t>
            </a:r>
            <a:r>
              <a:rPr lang="cs-CZ" sz="1800" dirty="0" smtClean="0">
                <a:latin typeface="+mj-lt"/>
              </a:rPr>
              <a:t> - Typická skupina </a:t>
            </a:r>
            <a:r>
              <a:rPr lang="cs-CZ" sz="1800" b="1" dirty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NR</a:t>
            </a:r>
            <a:r>
              <a:rPr lang="cs-CZ" sz="1800" b="1" dirty="0" smtClean="0">
                <a:latin typeface="+mj-lt"/>
              </a:rPr>
              <a:t>-</a:t>
            </a:r>
          </a:p>
          <a:p>
            <a:pPr>
              <a:lnSpc>
                <a:spcPct val="125000"/>
              </a:lnSpc>
            </a:pPr>
            <a:r>
              <a:rPr lang="cs-CZ" sz="1800" dirty="0" smtClean="0">
                <a:latin typeface="+mj-lt"/>
              </a:rPr>
              <a:t>f</a:t>
            </a:r>
            <a:r>
              <a:rPr lang="cs-CZ" sz="1800" dirty="0">
                <a:latin typeface="+mj-lt"/>
              </a:rPr>
              <a:t>) </a:t>
            </a:r>
            <a:r>
              <a:rPr lang="cs-CZ" sz="1800" b="1" dirty="0" smtClean="0">
                <a:latin typeface="+mj-lt"/>
              </a:rPr>
              <a:t>polyimidy</a:t>
            </a:r>
            <a:r>
              <a:rPr lang="cs-CZ" sz="1800" dirty="0" smtClean="0">
                <a:latin typeface="+mj-lt"/>
              </a:rPr>
              <a:t> - Typická skupina</a:t>
            </a:r>
          </a:p>
          <a:p>
            <a:pPr>
              <a:lnSpc>
                <a:spcPct val="125000"/>
              </a:lnSpc>
            </a:pPr>
            <a:endParaRPr lang="cs-CZ" sz="1800" b="1" dirty="0">
              <a:latin typeface="+mj-lt"/>
            </a:endParaRPr>
          </a:p>
          <a:p>
            <a:pPr>
              <a:lnSpc>
                <a:spcPct val="125000"/>
              </a:lnSpc>
            </a:pPr>
            <a:endParaRPr lang="cs-CZ" sz="1800" b="1" dirty="0" smtClean="0">
              <a:latin typeface="+mj-lt"/>
            </a:endParaRPr>
          </a:p>
          <a:p>
            <a:pPr>
              <a:lnSpc>
                <a:spcPct val="125000"/>
              </a:lnSpc>
            </a:pPr>
            <a:endParaRPr lang="cs-CZ" sz="1800" b="1" dirty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cs-CZ" sz="1800" i="1" dirty="0" smtClean="0">
                <a:latin typeface="+mj-lt"/>
              </a:rPr>
              <a:t>Standardní způsob </a:t>
            </a:r>
            <a:r>
              <a:rPr lang="cs-CZ" sz="1800" i="1" dirty="0">
                <a:latin typeface="+mj-lt"/>
              </a:rPr>
              <a:t>přípravy vláken syntetických je zde </a:t>
            </a:r>
            <a:r>
              <a:rPr lang="cs-CZ" sz="1800" i="1" dirty="0" smtClean="0">
                <a:latin typeface="+mj-lt"/>
              </a:rPr>
              <a:t>polykondenzace</a:t>
            </a:r>
            <a:br>
              <a:rPr lang="cs-CZ" sz="1800" i="1" dirty="0" smtClean="0">
                <a:latin typeface="+mj-lt"/>
              </a:rPr>
            </a:br>
            <a:r>
              <a:rPr lang="cs-CZ" sz="1800" i="1" dirty="0" smtClean="0">
                <a:latin typeface="+mj-lt"/>
              </a:rPr>
              <a:t>(</a:t>
            </a:r>
            <a:r>
              <a:rPr lang="cs-CZ" sz="1800" i="1" dirty="0">
                <a:latin typeface="+mj-lt"/>
              </a:rPr>
              <a:t>i </a:t>
            </a:r>
            <a:r>
              <a:rPr lang="cs-CZ" sz="1800" i="1" dirty="0" smtClean="0">
                <a:latin typeface="+mj-lt"/>
              </a:rPr>
              <a:t>když lze některé polyamidy </a:t>
            </a:r>
            <a:r>
              <a:rPr lang="cs-CZ" sz="1800" i="1" dirty="0">
                <a:latin typeface="+mj-lt"/>
              </a:rPr>
              <a:t>připravovat </a:t>
            </a:r>
            <a:r>
              <a:rPr lang="cs-CZ" sz="1800" i="1" dirty="0" smtClean="0">
                <a:latin typeface="+mj-lt"/>
              </a:rPr>
              <a:t>polymerací </a:t>
            </a:r>
            <a:r>
              <a:rPr lang="cs-CZ" sz="1800" i="1" dirty="0" err="1" smtClean="0">
                <a:latin typeface="+mj-lt"/>
              </a:rPr>
              <a:t>laktámů</a:t>
            </a:r>
            <a:r>
              <a:rPr lang="cs-CZ" sz="1800" i="1" dirty="0">
                <a:latin typeface="+mj-lt"/>
              </a:rPr>
              <a:t>).</a:t>
            </a:r>
          </a:p>
        </p:txBody>
      </p:sp>
      <p:pic>
        <p:nvPicPr>
          <p:cNvPr id="13" name="Obrázek 12"/>
          <p:cNvPicPr/>
          <p:nvPr/>
        </p:nvPicPr>
        <p:blipFill rotWithShape="1">
          <a:blip r:embed="rId2"/>
          <a:srcRect l="38194" t="58201" r="36342" b="26220"/>
          <a:stretch/>
        </p:blipFill>
        <p:spPr bwMode="auto">
          <a:xfrm>
            <a:off x="4157657" y="2674825"/>
            <a:ext cx="3024336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5317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16</a:t>
            </a:fld>
            <a:endParaRPr lang="cs-CZ"/>
          </a:p>
        </p:txBody>
      </p:sp>
      <p:sp>
        <p:nvSpPr>
          <p:cNvPr id="18" name="Zástupný symbol pro obsah 9"/>
          <p:cNvSpPr txBox="1">
            <a:spLocks/>
          </p:cNvSpPr>
          <p:nvPr/>
        </p:nvSpPr>
        <p:spPr>
          <a:xfrm>
            <a:off x="575754" y="931277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</a:t>
            </a: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hangingPunct="1">
              <a:lnSpc>
                <a:spcPct val="90000"/>
              </a:lnSpc>
            </a:pPr>
            <a:endParaRPr lang="en-US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a) </a:t>
            </a:r>
            <a:r>
              <a:rPr lang="cs-CZ" altLang="cs-CZ" sz="1800" b="1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celulóza a její deriváty</a:t>
            </a:r>
            <a:r>
              <a:rPr lang="cs-CZ" altLang="cs-CZ" sz="1800" dirty="0" smtClean="0">
                <a:solidFill>
                  <a:srgbClr val="924C14"/>
                </a:solidFill>
                <a:cs typeface="Times New Roman" panose="02020603050405020304" pitchFamily="18" charset="0"/>
              </a:rPr>
              <a:t> (bavlna CO viskóza CV)</a:t>
            </a:r>
            <a:r>
              <a:rPr lang="cs-CZ" altLang="cs-CZ" sz="1800" dirty="0" smtClean="0">
                <a:cs typeface="Times New Roman" panose="02020603050405020304" pitchFamily="18" charset="0"/>
              </a:rPr>
              <a:t>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Typická skupina - heterocykl se zabudovaným kyslíkem a třemi -OH- skupinami</a:t>
            </a:r>
          </a:p>
          <a:p>
            <a:pPr algn="just" hangingPunct="1">
              <a:lnSpc>
                <a:spcPct val="90000"/>
              </a:lnSpc>
            </a:pPr>
            <a:r>
              <a:rPr lang="en-US" altLang="cs-CZ" sz="1800" dirty="0" smtClean="0">
                <a:cs typeface="Times New Roman" panose="02020603050405020304" pitchFamily="18" charset="0"/>
              </a:rPr>
              <a:t> </a:t>
            </a:r>
          </a:p>
          <a:p>
            <a:pPr algn="just" hangingPunct="1">
              <a:lnSpc>
                <a:spcPct val="90000"/>
              </a:lnSpc>
            </a:pPr>
            <a:endParaRPr lang="en-US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cs-CZ" altLang="cs-CZ" sz="1800" dirty="0" smtClean="0">
              <a:cs typeface="Times New Roman" panose="02020603050405020304" pitchFamily="18" charset="0"/>
            </a:endParaRPr>
          </a:p>
          <a:p>
            <a:pPr algn="just" hangingPunct="1">
              <a:lnSpc>
                <a:spcPct val="90000"/>
              </a:lnSpc>
            </a:pPr>
            <a:endParaRPr lang="en-US" altLang="cs-CZ" sz="1800" dirty="0" smtClean="0">
              <a:cs typeface="Times New Roman" panose="02020603050405020304" pitchFamily="18" charset="0"/>
            </a:endParaRPr>
          </a:p>
          <a:p>
            <a:pPr algn="ctr" hangingPunct="1">
              <a:lnSpc>
                <a:spcPct val="90000"/>
              </a:lnSpc>
            </a:pPr>
            <a:r>
              <a:rPr lang="en-US" altLang="cs-CZ" sz="1800" dirty="0" smtClean="0">
                <a:cs typeface="Times New Roman" panose="02020603050405020304" pitchFamily="18" charset="0"/>
              </a:rPr>
              <a:t> </a:t>
            </a:r>
          </a:p>
          <a:p>
            <a:pPr algn="ctr" hangingPunct="1">
              <a:lnSpc>
                <a:spcPct val="90000"/>
              </a:lnSpc>
            </a:pPr>
            <a:r>
              <a:rPr lang="en-US" altLang="cs-CZ" sz="1800" dirty="0" smtClean="0">
                <a:cs typeface="Times New Roman" panose="02020603050405020304" pitchFamily="18" charset="0"/>
              </a:rPr>
              <a:t>	</a:t>
            </a:r>
          </a:p>
          <a:p>
            <a:pPr algn="ctr" hangingPunct="1">
              <a:lnSpc>
                <a:spcPct val="90000"/>
              </a:lnSpc>
            </a:pPr>
            <a:r>
              <a:rPr lang="cs-CZ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cs-CZ" sz="1400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Struktura</a:t>
            </a:r>
            <a:r>
              <a:rPr lang="en-US" altLang="cs-CZ" sz="14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400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celulózy</a:t>
            </a:r>
            <a:endParaRPr lang="en-US" altLang="cs-CZ" sz="1400" i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95536" y="392737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00" y="2250717"/>
            <a:ext cx="5781672" cy="18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58"/>
            <a:ext cx="3038800" cy="24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6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17</a:t>
            </a:fld>
            <a:endParaRPr lang="cs-CZ"/>
          </a:p>
        </p:txBody>
      </p:sp>
      <p:sp>
        <p:nvSpPr>
          <p:cNvPr id="13" name="Zástupný symbol pro obsah 9"/>
          <p:cNvSpPr txBox="1">
            <a:spLocks/>
          </p:cNvSpPr>
          <p:nvPr/>
        </p:nvSpPr>
        <p:spPr>
          <a:xfrm>
            <a:off x="640743" y="957217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85725" indent="0"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 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</a:t>
            </a:r>
            <a:endParaRPr lang="cs-CZ" altLang="cs-CZ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5725" indent="0" algn="just" hangingPunct="1">
              <a:lnSpc>
                <a:spcPct val="90000"/>
              </a:lnSpc>
            </a:pPr>
            <a:r>
              <a:rPr lang="cs-CZ" altLang="cs-C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cs-CZ" sz="1800" dirty="0">
                <a:solidFill>
                  <a:schemeClr val="tx1"/>
                </a:solidFill>
                <a:cs typeface="Times New Roman" panose="02020603050405020304" pitchFamily="18" charset="0"/>
              </a:rPr>
              <a:t>) </a:t>
            </a:r>
            <a:r>
              <a:rPr lang="cs-CZ" altLang="cs-CZ" sz="1800" b="1" dirty="0">
                <a:solidFill>
                  <a:srgbClr val="924C14"/>
                </a:solidFill>
                <a:cs typeface="Times New Roman" panose="02020603050405020304" pitchFamily="18" charset="0"/>
              </a:rPr>
              <a:t>Stabilní</a:t>
            </a:r>
            <a:r>
              <a:rPr lang="cs-CZ" altLang="cs-CZ" sz="1800" dirty="0">
                <a:solidFill>
                  <a:srgbClr val="924C14"/>
                </a:solidFill>
              </a:rPr>
              <a:t> </a:t>
            </a:r>
            <a:r>
              <a:rPr lang="cs-CZ" altLang="cs-CZ" sz="1800" b="1" dirty="0">
                <a:solidFill>
                  <a:srgbClr val="924C14"/>
                </a:solidFill>
                <a:cs typeface="Times New Roman" panose="02020603050405020304" pitchFamily="18" charset="0"/>
              </a:rPr>
              <a:t>deriváty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800" b="1" dirty="0">
                <a:solidFill>
                  <a:srgbClr val="924C14"/>
                </a:solidFill>
                <a:cs typeface="Times New Roman" panose="02020603050405020304" pitchFamily="18" charset="0"/>
              </a:rPr>
              <a:t>celulóz</a:t>
            </a:r>
            <a:r>
              <a:rPr lang="cs-CZ" altLang="cs-CZ" sz="1800" b="1" dirty="0">
                <a:solidFill>
                  <a:srgbClr val="924C14"/>
                </a:solidFill>
              </a:rPr>
              <a:t>y 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(</a:t>
            </a:r>
            <a:r>
              <a:rPr lang="en-US" altLang="cs-CZ" sz="1800" dirty="0" err="1">
                <a:solidFill>
                  <a:srgbClr val="924C14"/>
                </a:solidFill>
                <a:cs typeface="Times New Roman" panose="02020603050405020304" pitchFamily="18" charset="0"/>
              </a:rPr>
              <a:t>acet</a:t>
            </a:r>
            <a:r>
              <a:rPr lang="cs-CZ" altLang="cs-CZ" sz="1800" dirty="0">
                <a:solidFill>
                  <a:srgbClr val="924C14"/>
                </a:solidFill>
              </a:rPr>
              <a:t>á</a:t>
            </a:r>
            <a:r>
              <a:rPr lang="en-US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t</a:t>
            </a:r>
            <a:r>
              <a:rPr lang="cs-CZ" altLang="cs-CZ" sz="1800" dirty="0">
                <a:solidFill>
                  <a:srgbClr val="924C14"/>
                </a:solidFill>
              </a:rPr>
              <a:t>, nitrát</a:t>
            </a:r>
            <a:r>
              <a:rPr lang="cs-CZ" altLang="cs-CZ" sz="1800" dirty="0">
                <a:solidFill>
                  <a:srgbClr val="924C14"/>
                </a:solidFill>
                <a:cs typeface="Times New Roman" panose="02020603050405020304" pitchFamily="18" charset="0"/>
              </a:rPr>
              <a:t> )</a:t>
            </a:r>
          </a:p>
          <a:p>
            <a:pPr marL="428625" indent="-342900" algn="ctr" hangingPunct="1">
              <a:lnSpc>
                <a:spcPct val="90000"/>
              </a:lnSpc>
              <a:buAutoNum type="arabicPeriod"/>
            </a:pPr>
            <a:endParaRPr lang="en-US" altLang="cs-CZ" sz="1800" dirty="0" smtClean="0">
              <a:cs typeface="Times New Roman" panose="02020603050405020304" pitchFamily="18" charset="0"/>
            </a:endParaRP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5536" y="340952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15" name="Picture 11" descr="cellulose_ace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5" y="1419420"/>
            <a:ext cx="7200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ellulose_nit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93" y="3005522"/>
            <a:ext cx="6553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01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18</a:t>
            </a:fld>
            <a:endParaRPr lang="cs-CZ"/>
          </a:p>
        </p:txBody>
      </p:sp>
      <p:sp>
        <p:nvSpPr>
          <p:cNvPr id="14" name="Zástupný symbol pro obsah 9"/>
          <p:cNvSpPr txBox="1">
            <a:spLocks/>
          </p:cNvSpPr>
          <p:nvPr/>
        </p:nvSpPr>
        <p:spPr>
          <a:xfrm>
            <a:off x="575754" y="1080434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5536" y="412652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93657" y="1543260"/>
            <a:ext cx="802869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b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cs-CZ" altLang="cs-CZ" sz="1800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  </a:t>
            </a:r>
            <a:r>
              <a:rPr lang="cs-CZ" altLang="cs-CZ" sz="1800" b="1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polyestery</a:t>
            </a:r>
            <a:r>
              <a:rPr lang="cs-CZ" altLang="cs-CZ" sz="1800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 ( </a:t>
            </a:r>
            <a:r>
              <a:rPr lang="cs-CZ" altLang="cs-CZ" sz="1800" dirty="0" smtClean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PES)  </a:t>
            </a:r>
            <a:r>
              <a:rPr lang="cs-CZ" altLang="cs-CZ" sz="1800" dirty="0" smtClean="0">
                <a:latin typeface="+mj-lt"/>
                <a:cs typeface="Times New Roman" panose="02020603050405020304" pitchFamily="18" charset="0"/>
              </a:rPr>
              <a:t>Typická 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skupina -CO-O-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Nejznámějším představitelem je </a:t>
            </a:r>
            <a:r>
              <a:rPr lang="cs-CZ" altLang="cs-CZ" sz="1800" dirty="0" err="1">
                <a:latin typeface="+mj-lt"/>
                <a:cs typeface="Times New Roman" panose="02020603050405020304" pitchFamily="18" charset="0"/>
              </a:rPr>
              <a:t>polyetylénglykoltereftalát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jako produkt kyseliny </a:t>
            </a:r>
            <a:r>
              <a:rPr lang="cs-CZ" altLang="cs-CZ" sz="1800" dirty="0" err="1">
                <a:latin typeface="+mj-lt"/>
                <a:cs typeface="Times New Roman" panose="02020603050405020304" pitchFamily="18" charset="0"/>
              </a:rPr>
              <a:t>tereftalové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a </a:t>
            </a:r>
            <a:r>
              <a:rPr lang="cs-CZ" altLang="cs-CZ" sz="1800" dirty="0" err="1">
                <a:latin typeface="+mj-lt"/>
                <a:cs typeface="Times New Roman" panose="02020603050405020304" pitchFamily="18" charset="0"/>
              </a:rPr>
              <a:t>etylénglykolu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. Jeho řetězec lze vyjádřit </a:t>
            </a:r>
            <a:r>
              <a:rPr lang="cs-CZ" altLang="cs-CZ" sz="1800" dirty="0" smtClean="0">
                <a:latin typeface="+mj-lt"/>
                <a:cs typeface="Times New Roman" panose="02020603050405020304" pitchFamily="18" charset="0"/>
              </a:rPr>
              <a:t>vzorcem: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1800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 smtClean="0">
                <a:latin typeface="+mj-lt"/>
                <a:cs typeface="Times New Roman" panose="02020603050405020304" pitchFamily="18" charset="0"/>
              </a:rPr>
              <a:t>Struktura polyesteru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i="1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(CH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3  </a:t>
            </a:r>
            <a:r>
              <a:rPr lang="en-US" altLang="cs-CZ" sz="1800" dirty="0" err="1">
                <a:latin typeface="+mj-lt"/>
                <a:cs typeface="Times New Roman" panose="02020603050405020304" pitchFamily="18" charset="0"/>
              </a:rPr>
              <a:t>trimetylen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       (CH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en-US" altLang="cs-CZ" sz="1800" baseline="-25000" dirty="0">
                <a:latin typeface="+mj-lt"/>
                <a:cs typeface="Times New Roman" panose="02020603050405020304" pitchFamily="18" charset="0"/>
              </a:rPr>
              <a:t>4  </a:t>
            </a:r>
            <a:r>
              <a:rPr lang="en-US" altLang="cs-CZ" sz="1800" dirty="0" err="1">
                <a:latin typeface="+mj-lt"/>
                <a:cs typeface="Times New Roman" panose="02020603050405020304" pitchFamily="18" charset="0"/>
              </a:rPr>
              <a:t>butylen</a:t>
            </a:r>
            <a:r>
              <a:rPr lang="en-US" altLang="cs-CZ" sz="1800" dirty="0">
                <a:latin typeface="+mj-lt"/>
                <a:cs typeface="Times New Roman" panose="02020603050405020304" pitchFamily="18" charset="0"/>
              </a:rPr>
              <a:t> 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04" y="2556198"/>
            <a:ext cx="67818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34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19</a:t>
            </a:fld>
            <a:endParaRPr lang="cs-CZ"/>
          </a:p>
        </p:txBody>
      </p:sp>
      <p:sp>
        <p:nvSpPr>
          <p:cNvPr id="17" name="Zástupný symbol pro obsah 9"/>
          <p:cNvSpPr txBox="1">
            <a:spLocks/>
          </p:cNvSpPr>
          <p:nvPr/>
        </p:nvSpPr>
        <p:spPr>
          <a:xfrm>
            <a:off x="467742" y="989643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cs-CZ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bez</a:t>
            </a:r>
            <a:r>
              <a:rPr lang="en-US" altLang="cs-CZ" sz="1800" b="1" i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dusíkaté</a:t>
            </a:r>
            <a:r>
              <a:rPr lang="en-US" altLang="cs-CZ" sz="18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cs-CZ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</a:t>
            </a:r>
            <a:r>
              <a:rPr lang="en-US" altLang="cs-CZ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-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38270" y="412939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heterogenním hlavním řetězcem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61421" y="1242118"/>
            <a:ext cx="787082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+mj-lt"/>
              </a:rPr>
              <a:t>c) </a:t>
            </a:r>
            <a:r>
              <a:rPr lang="cs-CZ" sz="1800" b="1" dirty="0" err="1" smtClean="0">
                <a:latin typeface="+mj-lt"/>
              </a:rPr>
              <a:t>polyoxidy</a:t>
            </a:r>
            <a:r>
              <a:rPr lang="cs-CZ" sz="1800" b="1" dirty="0" smtClean="0">
                <a:latin typeface="+mj-lt"/>
              </a:rPr>
              <a:t>(</a:t>
            </a:r>
            <a:r>
              <a:rPr lang="cs-CZ" sz="1800" b="1" dirty="0" err="1" smtClean="0">
                <a:latin typeface="+mj-lt"/>
              </a:rPr>
              <a:t>polyétery</a:t>
            </a:r>
            <a:r>
              <a:rPr lang="cs-CZ" sz="1800" b="1" dirty="0" smtClean="0">
                <a:latin typeface="+mj-lt"/>
              </a:rPr>
              <a:t>, </a:t>
            </a:r>
            <a:r>
              <a:rPr lang="cs-CZ" sz="1800" b="1" dirty="0" err="1" smtClean="0">
                <a:latin typeface="+mj-lt"/>
              </a:rPr>
              <a:t>polyacetály</a:t>
            </a:r>
            <a:r>
              <a:rPr lang="cs-CZ" sz="1800" b="1" dirty="0" smtClean="0">
                <a:latin typeface="+mj-lt"/>
              </a:rPr>
              <a:t>) </a:t>
            </a:r>
            <a:r>
              <a:rPr lang="cs-CZ" sz="1800" dirty="0" smtClean="0">
                <a:latin typeface="+mj-lt"/>
              </a:rPr>
              <a:t>Typická skupina -O-</a:t>
            </a:r>
            <a:br>
              <a:rPr lang="cs-CZ" sz="1800" dirty="0" smtClean="0">
                <a:latin typeface="+mj-lt"/>
              </a:rPr>
            </a:br>
            <a:r>
              <a:rPr lang="cs-CZ" sz="1800" dirty="0" smtClean="0">
                <a:latin typeface="+mj-lt"/>
              </a:rPr>
              <a:t>     </a:t>
            </a:r>
            <a:r>
              <a:rPr lang="cs-CZ" sz="1800" dirty="0" err="1" smtClean="0">
                <a:latin typeface="+mj-lt"/>
              </a:rPr>
              <a:t>Poly</a:t>
            </a:r>
            <a:r>
              <a:rPr lang="cs-CZ" sz="1800" dirty="0" smtClean="0">
                <a:latin typeface="+mj-lt"/>
              </a:rPr>
              <a:t>(</a:t>
            </a:r>
            <a:r>
              <a:rPr lang="cs-CZ" sz="1800" dirty="0" err="1" smtClean="0">
                <a:latin typeface="+mj-lt"/>
              </a:rPr>
              <a:t>etereterketon</a:t>
            </a:r>
            <a:r>
              <a:rPr lang="cs-CZ" sz="1800" dirty="0" smtClean="0">
                <a:latin typeface="+mj-lt"/>
              </a:rPr>
              <a:t>) PEEK</a:t>
            </a:r>
          </a:p>
          <a:p>
            <a:endParaRPr lang="cs-CZ" sz="1800" dirty="0" smtClean="0">
              <a:latin typeface="+mj-lt"/>
            </a:endParaRPr>
          </a:p>
          <a:p>
            <a:r>
              <a:rPr lang="cs-CZ" sz="1800" dirty="0" smtClean="0">
                <a:latin typeface="+mj-lt"/>
              </a:rPr>
              <a:t> </a:t>
            </a:r>
          </a:p>
          <a:p>
            <a:endParaRPr lang="cs-CZ" sz="1200" dirty="0" smtClean="0">
              <a:latin typeface="+mj-lt"/>
            </a:endParaRPr>
          </a:p>
          <a:p>
            <a:pPr algn="r"/>
            <a:r>
              <a:rPr lang="cs-CZ" i="1" dirty="0" smtClean="0">
                <a:latin typeface="+mj-lt"/>
              </a:rPr>
              <a:t>Struktura </a:t>
            </a:r>
            <a:r>
              <a:rPr lang="cs-CZ" i="1" dirty="0" err="1" smtClean="0">
                <a:latin typeface="+mj-lt"/>
              </a:rPr>
              <a:t>polyéteréterketon</a:t>
            </a:r>
            <a:endParaRPr lang="cs-CZ" i="1" dirty="0" smtClean="0">
              <a:latin typeface="+mj-lt"/>
            </a:endParaRPr>
          </a:p>
          <a:p>
            <a:r>
              <a:rPr lang="cs-CZ" sz="1800" dirty="0" smtClean="0">
                <a:latin typeface="+mj-lt"/>
              </a:rPr>
              <a:t>d) </a:t>
            </a:r>
            <a:r>
              <a:rPr lang="cs-CZ" sz="1800" b="1" dirty="0" smtClean="0">
                <a:latin typeface="+mj-lt"/>
              </a:rPr>
              <a:t>polysulfidy </a:t>
            </a:r>
            <a:r>
              <a:rPr lang="cs-CZ" sz="1800" dirty="0" smtClean="0">
                <a:latin typeface="+mj-lt"/>
              </a:rPr>
              <a:t>(</a:t>
            </a:r>
            <a:r>
              <a:rPr lang="cs-CZ" sz="1800" dirty="0" err="1" smtClean="0">
                <a:latin typeface="+mj-lt"/>
              </a:rPr>
              <a:t>thioestery</a:t>
            </a:r>
            <a:r>
              <a:rPr lang="cs-CZ" sz="1800" dirty="0" smtClean="0">
                <a:latin typeface="+mj-lt"/>
              </a:rPr>
              <a:t>) </a:t>
            </a:r>
            <a:r>
              <a:rPr lang="cs-CZ" sz="1800" dirty="0" err="1" smtClean="0">
                <a:latin typeface="+mj-lt"/>
              </a:rPr>
              <a:t>Typickáskupina</a:t>
            </a:r>
            <a:r>
              <a:rPr lang="cs-CZ" sz="1800" dirty="0" smtClean="0">
                <a:latin typeface="+mj-lt"/>
              </a:rPr>
              <a:t> -S-</a:t>
            </a:r>
          </a:p>
          <a:p>
            <a:r>
              <a:rPr lang="cs-CZ" sz="1800" dirty="0" smtClean="0">
                <a:latin typeface="+mj-lt"/>
              </a:rPr>
              <a:t>e) </a:t>
            </a:r>
            <a:r>
              <a:rPr lang="cs-CZ" sz="1800" b="1" dirty="0" err="1" smtClean="0">
                <a:latin typeface="+mj-lt"/>
              </a:rPr>
              <a:t>polysolfony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dirty="0" smtClean="0">
                <a:latin typeface="+mj-lt"/>
              </a:rPr>
              <a:t>Typická skupina 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SO</a:t>
            </a:r>
            <a:r>
              <a:rPr lang="cs-CZ" sz="1800" baseline="-25000" dirty="0" smtClean="0">
                <a:latin typeface="+mj-lt"/>
              </a:rPr>
              <a:t>2</a:t>
            </a:r>
            <a:r>
              <a:rPr lang="cs-CZ" sz="1800" dirty="0" smtClean="0">
                <a:latin typeface="+mj-lt"/>
              </a:rPr>
              <a:t>- </a:t>
            </a:r>
          </a:p>
          <a:p>
            <a:r>
              <a:rPr lang="cs-CZ" sz="1800" dirty="0" smtClean="0">
                <a:latin typeface="+mj-lt"/>
              </a:rPr>
              <a:t>f) </a:t>
            </a:r>
            <a:r>
              <a:rPr lang="cs-CZ" sz="1800" b="1" dirty="0" err="1" smtClean="0">
                <a:latin typeface="+mj-lt"/>
              </a:rPr>
              <a:t>polyanhydridy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dirty="0" smtClean="0">
                <a:latin typeface="+mj-lt"/>
              </a:rPr>
              <a:t>Typická skupina 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CO-O-CO-</a:t>
            </a:r>
          </a:p>
          <a:p>
            <a:r>
              <a:rPr lang="cs-CZ" sz="1800" dirty="0" smtClean="0">
                <a:latin typeface="+mj-lt"/>
              </a:rPr>
              <a:t>g) </a:t>
            </a:r>
            <a:r>
              <a:rPr lang="cs-CZ" sz="1800" b="1" dirty="0" smtClean="0">
                <a:latin typeface="+mj-lt"/>
              </a:rPr>
              <a:t>polykarbonáty </a:t>
            </a:r>
            <a:r>
              <a:rPr lang="cs-CZ" sz="1800" dirty="0" smtClean="0">
                <a:latin typeface="+mj-lt"/>
              </a:rPr>
              <a:t>Typická skupina -O-CO-O-</a:t>
            </a:r>
          </a:p>
          <a:p>
            <a:r>
              <a:rPr lang="cs-CZ" sz="1800" dirty="0" smtClean="0">
                <a:latin typeface="+mj-lt"/>
              </a:rPr>
              <a:t>h) </a:t>
            </a:r>
            <a:r>
              <a:rPr lang="cs-CZ" sz="1800" b="1" dirty="0" err="1" smtClean="0">
                <a:latin typeface="+mj-lt"/>
              </a:rPr>
              <a:t>polysulfony</a:t>
            </a:r>
            <a:r>
              <a:rPr lang="cs-CZ" sz="1800" b="1" dirty="0" smtClean="0">
                <a:latin typeface="+mj-lt"/>
              </a:rPr>
              <a:t> </a:t>
            </a:r>
            <a:r>
              <a:rPr lang="cs-CZ" sz="1800" dirty="0" err="1" smtClean="0">
                <a:latin typeface="+mj-lt"/>
              </a:rPr>
              <a:t>Typickáskupina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b="1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SO</a:t>
            </a:r>
            <a:r>
              <a:rPr lang="cs-CZ" sz="1800" baseline="-25000" dirty="0" smtClean="0">
                <a:latin typeface="+mj-lt"/>
              </a:rPr>
              <a:t>2</a:t>
            </a:r>
            <a:r>
              <a:rPr lang="cs-CZ" sz="1800" dirty="0" smtClean="0">
                <a:latin typeface="+mj-lt"/>
              </a:rPr>
              <a:t>-</a:t>
            </a:r>
          </a:p>
          <a:p>
            <a:endParaRPr lang="cs-CZ" sz="1200" dirty="0" smtClean="0">
              <a:latin typeface="+mj-lt"/>
            </a:endParaRPr>
          </a:p>
          <a:p>
            <a:r>
              <a:rPr lang="cs-CZ" sz="1800" dirty="0" smtClean="0">
                <a:latin typeface="+mj-lt"/>
              </a:rPr>
              <a:t>Typický způsob přípravy syntetických vláken zde je </a:t>
            </a:r>
            <a:r>
              <a:rPr lang="cs-CZ" sz="1800" b="1" dirty="0" smtClean="0">
                <a:latin typeface="+mj-lt"/>
              </a:rPr>
              <a:t>polykondenzace. </a:t>
            </a:r>
            <a:endParaRPr lang="cs-CZ" sz="1800" b="1" dirty="0">
              <a:latin typeface="+mj-lt"/>
            </a:endParaRPr>
          </a:p>
        </p:txBody>
      </p:sp>
      <p:pic>
        <p:nvPicPr>
          <p:cNvPr id="20" name="Obrázek 19"/>
          <p:cNvPicPr/>
          <p:nvPr/>
        </p:nvPicPr>
        <p:blipFill rotWithShape="1">
          <a:blip r:embed="rId2"/>
          <a:srcRect l="23137" t="50338" r="58939" b="41058"/>
          <a:stretch/>
        </p:blipFill>
        <p:spPr bwMode="auto">
          <a:xfrm>
            <a:off x="3061381" y="1838223"/>
            <a:ext cx="3208020" cy="866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3177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20</a:t>
            </a:fld>
            <a:endParaRPr lang="cs-CZ"/>
          </a:p>
        </p:txBody>
      </p:sp>
      <p:sp>
        <p:nvSpPr>
          <p:cNvPr id="12" name="Zástupný symbol pro obsah 9"/>
          <p:cNvSpPr txBox="1">
            <a:spLocks/>
          </p:cNvSpPr>
          <p:nvPr/>
        </p:nvSpPr>
        <p:spPr>
          <a:xfrm>
            <a:off x="507252" y="1270918"/>
            <a:ext cx="8064500" cy="43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>
              <a:lnSpc>
                <a:spcPct val="90000"/>
              </a:lnSpc>
            </a:pPr>
            <a:r>
              <a:rPr lang="cs-CZ" sz="1800" b="1" dirty="0" err="1" smtClean="0">
                <a:solidFill>
                  <a:schemeClr val="tx1"/>
                </a:solidFill>
              </a:rPr>
              <a:t>polysiloxany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</a:p>
          <a:p>
            <a:pPr marL="0" hangingPunct="1">
              <a:lnSpc>
                <a:spcPct val="90000"/>
              </a:lnSpc>
            </a:pPr>
            <a:r>
              <a:rPr lang="cs-CZ" sz="1800" dirty="0" smtClean="0">
                <a:solidFill>
                  <a:schemeClr val="tx1"/>
                </a:solidFill>
              </a:rPr>
              <a:t>Typická skupina</a:t>
            </a:r>
          </a:p>
          <a:p>
            <a:pPr marL="0" hangingPunct="1">
              <a:lnSpc>
                <a:spcPct val="90000"/>
              </a:lnSpc>
            </a:pPr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>
              <a:solidFill>
                <a:schemeClr val="tx1"/>
              </a:solidFill>
            </a:endParaRPr>
          </a:p>
          <a:p>
            <a:pPr marL="0" hangingPunct="1"/>
            <a:r>
              <a:rPr lang="cs-CZ" sz="1800" dirty="0" smtClean="0">
                <a:solidFill>
                  <a:schemeClr val="tx1"/>
                </a:solidFill>
              </a:rPr>
              <a:t>Silikonový kaučuk R je -CH</a:t>
            </a:r>
            <a:r>
              <a:rPr lang="cs-CZ" sz="1800" baseline="-25000" dirty="0" smtClean="0">
                <a:solidFill>
                  <a:schemeClr val="tx1"/>
                </a:solidFill>
              </a:rPr>
              <a:t>3</a:t>
            </a: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  <a:p>
            <a:pPr algn="r" hangingPunct="1"/>
            <a:endParaRPr lang="cs-CZ" sz="1400" i="1" dirty="0" smtClean="0">
              <a:solidFill>
                <a:schemeClr val="tx1"/>
              </a:solidFill>
            </a:endParaRPr>
          </a:p>
          <a:p>
            <a:pPr algn="r" hangingPunct="1"/>
            <a:endParaRPr lang="cs-CZ" sz="1400" i="1" dirty="0">
              <a:solidFill>
                <a:schemeClr val="tx1"/>
              </a:solidFill>
            </a:endParaRPr>
          </a:p>
          <a:p>
            <a:pPr algn="r" hangingPunct="1"/>
            <a:endParaRPr lang="cs-CZ" sz="1400" i="1" dirty="0" smtClean="0">
              <a:solidFill>
                <a:schemeClr val="tx1"/>
              </a:solidFill>
            </a:endParaRPr>
          </a:p>
          <a:p>
            <a:pPr algn="ctr" hangingPunct="1"/>
            <a:r>
              <a:rPr lang="cs-CZ" sz="1400" i="1" dirty="0" smtClean="0">
                <a:solidFill>
                  <a:schemeClr val="tx1"/>
                </a:solidFill>
              </a:rPr>
              <a:t>                                                                                                   Struktura </a:t>
            </a:r>
            <a:r>
              <a:rPr lang="cs-CZ" sz="1400" i="1" dirty="0" err="1" smtClean="0">
                <a:solidFill>
                  <a:schemeClr val="tx1"/>
                </a:solidFill>
              </a:rPr>
              <a:t>polysiloxanu</a:t>
            </a:r>
            <a:r>
              <a:rPr lang="cs-CZ" sz="1400" i="1" dirty="0" smtClean="0">
                <a:solidFill>
                  <a:schemeClr val="tx1"/>
                </a:solidFill>
              </a:rPr>
              <a:t> </a:t>
            </a:r>
          </a:p>
          <a:p>
            <a:pPr marL="0" hangingPunct="1">
              <a:lnSpc>
                <a:spcPct val="90000"/>
              </a:lnSpc>
            </a:pPr>
            <a:endParaRPr lang="cs-CZ" altLang="cs-CZ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7034" y="38176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Vlákna </a:t>
            </a:r>
            <a:r>
              <a:rPr lang="cs-CZ" sz="2100" b="1" dirty="0">
                <a:solidFill>
                  <a:srgbClr val="924C14"/>
                </a:solidFill>
                <a:latin typeface="+mn-lt"/>
              </a:rPr>
              <a:t>s </a:t>
            </a:r>
            <a:r>
              <a:rPr lang="cs-CZ" sz="2100" b="1" dirty="0" smtClean="0">
                <a:solidFill>
                  <a:srgbClr val="924C14"/>
                </a:solidFill>
                <a:latin typeface="+mn-lt"/>
              </a:rPr>
              <a:t>hlavním řetězcem neobsahujícím uhlík</a:t>
            </a:r>
            <a:endParaRPr lang="cs-CZ" sz="2100" dirty="0">
              <a:solidFill>
                <a:srgbClr val="924C14"/>
              </a:solidFill>
              <a:latin typeface="+mn-lt"/>
            </a:endParaRPr>
          </a:p>
        </p:txBody>
      </p:sp>
      <p:pic>
        <p:nvPicPr>
          <p:cNvPr id="14" name="Obrázek 13"/>
          <p:cNvPicPr/>
          <p:nvPr/>
        </p:nvPicPr>
        <p:blipFill rotWithShape="1">
          <a:blip r:embed="rId2"/>
          <a:srcRect l="15377" t="44092" r="65112" b="31805"/>
          <a:stretch/>
        </p:blipFill>
        <p:spPr bwMode="auto">
          <a:xfrm>
            <a:off x="3516481" y="942210"/>
            <a:ext cx="2411065" cy="1511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/>
          <p:cNvPicPr/>
          <p:nvPr/>
        </p:nvPicPr>
        <p:blipFill rotWithShape="1">
          <a:blip r:embed="rId2"/>
          <a:srcRect l="37698" t="47619" r="32705" b="16814"/>
          <a:stretch/>
        </p:blipFill>
        <p:spPr bwMode="auto">
          <a:xfrm>
            <a:off x="2464268" y="2598703"/>
            <a:ext cx="3600400" cy="230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2302622" y="439797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767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3234749"/>
            <a:ext cx="6400800" cy="74688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257175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538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0967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4396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17825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85725" indent="0" algn="ctr" hangingPunct="1">
              <a:buNone/>
            </a:pPr>
            <a:r>
              <a:rPr lang="cs-CZ" sz="2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Textilní vlákna</a:t>
            </a:r>
            <a:endParaRPr lang="cs-CZ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60234" y="3821848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Ing. Miroslava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Pechočiaková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</p:txBody>
      </p:sp>
      <p:sp>
        <p:nvSpPr>
          <p:cNvPr id="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1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717415" y="1515050"/>
            <a:ext cx="6464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Nové možnosti rozvoje vzdělávání na Technické univerzitě v Liberci</a:t>
            </a:r>
          </a:p>
          <a:p>
            <a:pPr algn="ctr"/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Specifický cíl A2: Rozvoj v oblasti distanční výuky, online výuky a </a:t>
            </a:r>
            <a:r>
              <a:rPr lang="cs-CZ" sz="1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blended</a:t>
            </a:r>
            <a:r>
              <a:rPr lang="cs-CZ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learning</a:t>
            </a:r>
          </a:p>
          <a:p>
            <a:pPr algn="ctr"/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NPO_TUL_MSMT-16598/2022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 descr="https://opp.cuni.cz/OPP-85-version1-_npo1_252_67_bwfilter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9" y="5708206"/>
            <a:ext cx="24003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s://opp.cuni.cz/OPP-85-version1-_npo2_142_64_bwfilter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39" y="5736781"/>
            <a:ext cx="13525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s://opp.cuni.cz/OPP-85-version1-_npo3_127_6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69" y="5746306"/>
            <a:ext cx="12096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972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21</a:t>
            </a:fld>
            <a:endParaRPr lang="cs-CZ"/>
          </a:p>
        </p:txBody>
      </p:sp>
      <p:sp>
        <p:nvSpPr>
          <p:cNvPr id="49" name="Obdélník 48"/>
          <p:cNvSpPr/>
          <p:nvPr/>
        </p:nvSpPr>
        <p:spPr>
          <a:xfrm>
            <a:off x="343655" y="412939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70" algn="ctr"/>
            <a:r>
              <a:rPr lang="cs-CZ" altLang="cs-CZ" sz="2100" b="1" dirty="0">
                <a:solidFill>
                  <a:srgbClr val="924C14"/>
                </a:solidFill>
                <a:latin typeface="+mj-lt"/>
                <a:cs typeface="Times New Roman" panose="02020603050405020304" pitchFamily="18" charset="0"/>
              </a:rPr>
              <a:t>Nepolymerní vlákna (anorganická)</a:t>
            </a:r>
            <a:r>
              <a:rPr lang="en-US" altLang="cs-CZ" sz="2100" dirty="0">
                <a:solidFill>
                  <a:srgbClr val="924C14"/>
                </a:solidFill>
                <a:latin typeface="+mj-lt"/>
              </a:rPr>
              <a:t> 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50" name="Zástupný symbol pro obsah 2"/>
          <p:cNvSpPr txBox="1">
            <a:spLocks/>
          </p:cNvSpPr>
          <p:nvPr/>
        </p:nvSpPr>
        <p:spPr>
          <a:xfrm>
            <a:off x="575754" y="1193626"/>
            <a:ext cx="8064500" cy="3417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just" hangingPunct="1">
              <a:lnSpc>
                <a:spcPct val="125000"/>
              </a:lnSpc>
            </a:pPr>
            <a:r>
              <a:rPr lang="en-US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a)</a:t>
            </a: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kovy a slitiny 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(vlákna hliníková, měděná, stříbrná, ocelová, mosazná)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b)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nekovy a jednoduché sloučeniny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(vlákna uhlíková, křemíková, bórová)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(oxidy: SiO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ZrO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Al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ThO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(nitridy: nitrid bóru BN)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(karbidy: karbid bóru B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karbid křemíku </a:t>
            </a:r>
            <a:r>
              <a:rPr lang="cs-CZ" altLang="cs-CZ" sz="1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SiC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c)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skleněná vlákna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 složení SiO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B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Al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altLang="cs-CZ" sz="1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cs-CZ" altLang="cs-CZ" sz="18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MgO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K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O, Na</a:t>
            </a:r>
            <a:r>
              <a:rPr lang="cs-CZ" altLang="cs-CZ" sz="1800" baseline="-25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O)</a:t>
            </a:r>
          </a:p>
          <a:p>
            <a:pPr algn="just" hangingPunct="1">
              <a:lnSpc>
                <a:spcPct val="125000"/>
              </a:lnSpc>
            </a:pP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d)</a:t>
            </a:r>
            <a:r>
              <a:rPr lang="cs-CZ" altLang="cs-CZ" sz="1800" b="1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minerální vlákna</a:t>
            </a:r>
            <a:r>
              <a:rPr lang="cs-CZ" altLang="cs-CZ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(azbest, čedič, láva, struska) — křemičitany uhlíku, hořčíku, vápníku</a:t>
            </a:r>
          </a:p>
          <a:p>
            <a:pPr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24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22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94571" y="328300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délky I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655007" y="876432"/>
            <a:ext cx="8064500" cy="3833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/>
            <a:r>
              <a:rPr lang="cs-CZ" sz="1800" b="1" dirty="0" smtClean="0">
                <a:solidFill>
                  <a:srgbClr val="924C14"/>
                </a:solidFill>
              </a:rPr>
              <a:t>Vlákna nevhodná pro klasické textilní zpracování</a:t>
            </a:r>
          </a:p>
          <a:p>
            <a:pPr marL="0" algn="just" hangingPunct="1"/>
            <a:endParaRPr lang="cs-CZ" sz="1000" b="1" dirty="0" smtClean="0">
              <a:solidFill>
                <a:srgbClr val="924C14"/>
              </a:solidFill>
            </a:endParaRP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</a:rPr>
              <a:t>Nano</a:t>
            </a:r>
            <a:r>
              <a:rPr lang="cs-CZ" sz="1800" b="1" dirty="0" smtClean="0">
                <a:solidFill>
                  <a:schemeClr val="tx1"/>
                </a:solidFill>
              </a:rPr>
              <a:t>-vlákna </a:t>
            </a:r>
            <a:r>
              <a:rPr lang="cs-CZ" sz="1800" dirty="0" smtClean="0">
                <a:solidFill>
                  <a:schemeClr val="tx1"/>
                </a:solidFill>
              </a:rPr>
              <a:t>(tloušťka 50 - 500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r>
              <a:rPr lang="cs-CZ" sz="1800" dirty="0" smtClean="0">
                <a:solidFill>
                  <a:schemeClr val="tx1"/>
                </a:solidFill>
              </a:rPr>
              <a:t>), ve fázi výroby se formují do vlákenné spleti (velmi tenké membrány). Mají extrémně veliké povrchové plochy (až tisíce m</a:t>
            </a:r>
            <a:r>
              <a:rPr lang="cs-CZ" sz="1800" baseline="30000" dirty="0" smtClean="0">
                <a:solidFill>
                  <a:schemeClr val="tx1"/>
                </a:solidFill>
              </a:rPr>
              <a:t>2</a:t>
            </a:r>
            <a:r>
              <a:rPr lang="cs-CZ" sz="1800" dirty="0" smtClean="0">
                <a:solidFill>
                  <a:schemeClr val="tx1"/>
                </a:solidFill>
              </a:rPr>
              <a:t>/g) takže mají vysokou porositu při velmi malých rozměrech pórů. Pokud jsou připravovány z roztoku dochází k tomu, že zbytkové rozpouštědlo umožňuje spojení vláken ve spleti kohezními vazbami. Takováto struktura je pak dostatečně pevná, umožňuje snadný transport vlhkosti při nízké prodyšnosti vzduchu.</a:t>
            </a: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Vlákna pro kompozita </a:t>
            </a:r>
            <a:r>
              <a:rPr lang="cs-CZ" sz="1800" dirty="0" smtClean="0">
                <a:solidFill>
                  <a:schemeClr val="tx1"/>
                </a:solidFill>
              </a:rPr>
              <a:t>(</a:t>
            </a:r>
            <a:r>
              <a:rPr lang="cs-CZ" sz="1800" dirty="0" err="1" smtClean="0">
                <a:solidFill>
                  <a:schemeClr val="tx1"/>
                </a:solidFill>
              </a:rPr>
              <a:t>whiskers</a:t>
            </a:r>
            <a:r>
              <a:rPr lang="cs-CZ" sz="1800" dirty="0" smtClean="0">
                <a:solidFill>
                  <a:schemeClr val="tx1"/>
                </a:solidFill>
              </a:rPr>
              <a:t>, monokrystaly, polykrystaly - délka 0,1 mm, tloušťka kolem 1 </a:t>
            </a:r>
            <a:r>
              <a:rPr lang="el-GR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1800" dirty="0" smtClean="0">
                <a:solidFill>
                  <a:schemeClr val="tx1"/>
                </a:solidFill>
              </a:rPr>
              <a:t>m). Používají se jako zesílení do kompozit, kde zvyšují pevnost resp. modul a snižují tepelnou roztažnost i hmotnost výrobků.</a:t>
            </a:r>
          </a:p>
          <a:p>
            <a:pPr algn="just"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02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23</a:t>
            </a:fld>
            <a:endParaRPr lang="cs-CZ"/>
          </a:p>
        </p:txBody>
      </p:sp>
      <p:sp>
        <p:nvSpPr>
          <p:cNvPr id="655" name="Obdélník 654"/>
          <p:cNvSpPr/>
          <p:nvPr/>
        </p:nvSpPr>
        <p:spPr>
          <a:xfrm>
            <a:off x="294571" y="283463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délky II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656" name="Zástupný symbol pro obsah 2"/>
          <p:cNvSpPr txBox="1">
            <a:spLocks/>
          </p:cNvSpPr>
          <p:nvPr/>
        </p:nvSpPr>
        <p:spPr>
          <a:xfrm>
            <a:off x="557156" y="838076"/>
            <a:ext cx="8207747" cy="3605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hangingPunct="1"/>
            <a:r>
              <a:rPr lang="cs-CZ" sz="1800" b="1" dirty="0" smtClean="0">
                <a:solidFill>
                  <a:srgbClr val="924C14"/>
                </a:solidFill>
                <a:latin typeface="+mj-lt"/>
              </a:rPr>
              <a:t>Vlákna vhodná pro klasické textilní zpracování</a:t>
            </a:r>
          </a:p>
          <a:p>
            <a:pPr hangingPunct="1"/>
            <a:endParaRPr lang="cs-CZ" sz="800" b="1" dirty="0" smtClean="0">
              <a:solidFill>
                <a:srgbClr val="924C14"/>
              </a:solidFill>
              <a:latin typeface="+mj-lt"/>
            </a:endParaRP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  <a:latin typeface="+mj-lt"/>
              </a:rPr>
              <a:t>Staplová</a:t>
            </a:r>
            <a:r>
              <a:rPr lang="cs-CZ" sz="1800" b="1" dirty="0" smtClean="0">
                <a:solidFill>
                  <a:schemeClr val="tx1"/>
                </a:solidFill>
                <a:latin typeface="+mj-lt"/>
              </a:rPr>
              <a:t> vlákna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: (délka je 3 - 10 cm, tloušťka 10 - 20 </a:t>
            </a:r>
            <a:r>
              <a:rPr lang="el-GR" sz="1800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μ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m). Přírodní vlákna (s výjimkou přírodního hedvábí) jsou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staplová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. U vláken chemických se konečné délky dosahuje buď řezáním nebo trháním. Důvodem není pouze požadavek směsování s přírodními vlákny, ale zejména unikátní vlastnosti přízí ze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staplových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vláken zejména pro oděvní účely. </a:t>
            </a:r>
          </a:p>
          <a:p>
            <a:pPr marL="0" hangingPunct="1"/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hangingPunct="1"/>
            <a:r>
              <a:rPr lang="cs-CZ" sz="1800" b="1" dirty="0" smtClean="0">
                <a:solidFill>
                  <a:schemeClr val="tx1"/>
                </a:solidFill>
                <a:latin typeface="+mj-lt"/>
              </a:rPr>
              <a:t>Nekonečná vlákna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a) hedvábí (jemnost je 2 - 2000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dtex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) - monofilové,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multifilové</a:t>
            </a:r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b)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kabílky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(až 10 000 </a:t>
            </a:r>
            <a:r>
              <a:rPr lang="cs-CZ" sz="1800" dirty="0" err="1" smtClean="0">
                <a:solidFill>
                  <a:schemeClr val="tx1"/>
                </a:solidFill>
                <a:latin typeface="+mj-lt"/>
              </a:rPr>
              <a:t>dtex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c) kabely (více než 100 000 vláken) </a:t>
            </a:r>
          </a:p>
          <a:p>
            <a:pPr marL="0" hangingPunct="1"/>
            <a:r>
              <a:rPr lang="cs-CZ" sz="1800" dirty="0" smtClean="0">
                <a:solidFill>
                  <a:schemeClr val="tx1"/>
                </a:solidFill>
                <a:latin typeface="+mj-lt"/>
              </a:rPr>
              <a:t>Jediným reprezentantem „nekonečných“ přírodních vláken je přírodní hedvábí jehož délka se pohybuje v rozmezí 1 - 2,5 km. </a:t>
            </a:r>
          </a:p>
          <a:p>
            <a:pPr hangingPunct="1"/>
            <a:endParaRPr lang="cs-CZ" sz="1800" dirty="0">
              <a:solidFill>
                <a:srgbClr val="924C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235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24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03165" y="445366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</a:t>
            </a:r>
            <a:r>
              <a:rPr lang="cs-CZ" sz="2100" b="1" dirty="0">
                <a:solidFill>
                  <a:srgbClr val="924C14"/>
                </a:solidFill>
              </a:rPr>
              <a:t>tepelných projevů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1760" y="1322658"/>
            <a:ext cx="8207747" cy="251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Reaktoplasty </a:t>
            </a:r>
            <a:r>
              <a:rPr lang="cs-CZ" sz="1800" dirty="0" smtClean="0">
                <a:solidFill>
                  <a:schemeClr val="tx1"/>
                </a:solidFill>
              </a:rPr>
              <a:t>(termosety): </a:t>
            </a:r>
          </a:p>
          <a:p>
            <a:pPr marL="0" algn="just" hangingPunct="1"/>
            <a:r>
              <a:rPr lang="cs-CZ" sz="1800" dirty="0" smtClean="0">
                <a:solidFill>
                  <a:schemeClr val="tx1"/>
                </a:solidFill>
              </a:rPr>
              <a:t>Zvyšováním teploty reagují(vytvrzují se) a tvoří netavitelný nerozpustný polymer. Patří sem přírodní vlákna. Nedají se tvarovat permanentně teplem (žehlení je jen přechodná stabilizace tvaru působením tepla a vlhka).</a:t>
            </a:r>
          </a:p>
          <a:p>
            <a:pPr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Termoplasty: </a:t>
            </a:r>
            <a:r>
              <a:rPr lang="cs-CZ" sz="1800" dirty="0" smtClean="0">
                <a:solidFill>
                  <a:schemeClr val="tx1"/>
                </a:solidFill>
              </a:rPr>
              <a:t>Zvyšováním teploty měknou a ochlazováním tuhnou. Jsou tavitelné (někdy za rozkladu). Patří sem syntetická vlákna. Dají se permanentně tvarovat působením tepla v kombinaci s vlhkem (fixace, žehlení).</a:t>
            </a: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algn="just"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562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10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25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445397" y="354798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100" b="1" dirty="0" smtClean="0">
                <a:solidFill>
                  <a:srgbClr val="924C14"/>
                </a:solidFill>
              </a:rPr>
              <a:t>Dělení podle mechanických </a:t>
            </a:r>
            <a:r>
              <a:rPr lang="cs-CZ" sz="2100" b="1" dirty="0">
                <a:solidFill>
                  <a:srgbClr val="924C14"/>
                </a:solidFill>
              </a:rPr>
              <a:t>projevů </a:t>
            </a:r>
            <a:endParaRPr lang="cs-CZ" sz="2100" dirty="0">
              <a:solidFill>
                <a:srgbClr val="924C14"/>
              </a:solidFill>
              <a:latin typeface="+mj-lt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04130" y="1016388"/>
            <a:ext cx="8207747" cy="5052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/>
            <a:r>
              <a:rPr lang="cs-CZ" sz="1800" b="1" dirty="0" smtClean="0">
                <a:solidFill>
                  <a:schemeClr val="tx1"/>
                </a:solidFill>
              </a:rPr>
              <a:t>Elastomery: </a:t>
            </a:r>
            <a:r>
              <a:rPr lang="cs-CZ" sz="1800" dirty="0" smtClean="0">
                <a:solidFill>
                  <a:schemeClr val="tx1"/>
                </a:solidFill>
              </a:rPr>
              <a:t>Jsou snadno deformovatelné a deformace je z větší části vratná. Elastomer má schopnost prakticky úplného elastického zotavení po deformacích řádově ve stovkách procent. </a:t>
            </a: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</a:rPr>
              <a:t>Fibroplasty</a:t>
            </a:r>
            <a:r>
              <a:rPr lang="cs-CZ" sz="1800" b="1" dirty="0" smtClean="0">
                <a:solidFill>
                  <a:schemeClr val="tx1"/>
                </a:solidFill>
              </a:rPr>
              <a:t>: </a:t>
            </a:r>
            <a:r>
              <a:rPr lang="cs-CZ" sz="1800" dirty="0" smtClean="0">
                <a:solidFill>
                  <a:schemeClr val="tx1"/>
                </a:solidFill>
              </a:rPr>
              <a:t>Jsou při běžných teplotách použití houževnaté. Jejich T</a:t>
            </a:r>
            <a:r>
              <a:rPr lang="cs-CZ" sz="1800" baseline="-25000" dirty="0" smtClean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 je vyšší než teplota používání. V oblasti teplot 0.8 T</a:t>
            </a:r>
            <a:r>
              <a:rPr lang="cs-CZ" sz="1800" baseline="-25000" dirty="0" smtClean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 již dochází k plastickému chování. Teoretická pevnost je úměrná E</a:t>
            </a:r>
            <a:r>
              <a:rPr lang="cs-CZ" sz="1800" baseline="30000" dirty="0" smtClean="0">
                <a:solidFill>
                  <a:schemeClr val="tx1"/>
                </a:solidFill>
              </a:rPr>
              <a:t>0.75</a:t>
            </a:r>
            <a:r>
              <a:rPr lang="cs-CZ" sz="1800" dirty="0" smtClean="0">
                <a:solidFill>
                  <a:schemeClr val="tx1"/>
                </a:solidFill>
              </a:rPr>
              <a:t>, kde E je </a:t>
            </a:r>
            <a:r>
              <a:rPr lang="cs-CZ" sz="1800" dirty="0" err="1" smtClean="0">
                <a:solidFill>
                  <a:schemeClr val="tx1"/>
                </a:solidFill>
              </a:rPr>
              <a:t>Youngův</a:t>
            </a:r>
            <a:r>
              <a:rPr lang="cs-CZ" sz="1800" dirty="0" smtClean="0">
                <a:solidFill>
                  <a:schemeClr val="tx1"/>
                </a:solidFill>
              </a:rPr>
              <a:t> modul pružnosti. Většina syntetických vláken patří do této skupiny.</a:t>
            </a:r>
          </a:p>
          <a:p>
            <a:pPr marL="0" algn="just" hangingPunct="1"/>
            <a:r>
              <a:rPr lang="cs-CZ" sz="1800" b="1" dirty="0" err="1" smtClean="0">
                <a:solidFill>
                  <a:schemeClr val="tx1"/>
                </a:solidFill>
              </a:rPr>
              <a:t>Duroplasty</a:t>
            </a:r>
            <a:r>
              <a:rPr lang="cs-CZ" sz="1800" b="1" dirty="0" smtClean="0">
                <a:solidFill>
                  <a:schemeClr val="tx1"/>
                </a:solidFill>
              </a:rPr>
              <a:t>: </a:t>
            </a:r>
            <a:r>
              <a:rPr lang="cs-CZ" sz="1800" dirty="0" smtClean="0">
                <a:solidFill>
                  <a:schemeClr val="tx1"/>
                </a:solidFill>
              </a:rPr>
              <a:t>Jsou při běžných teplotách použití tuhé a křehké. Typický je křehký lom způsobený vznikem trhlin. Jejich T</a:t>
            </a:r>
            <a:r>
              <a:rPr lang="cs-CZ" sz="1800" baseline="-25000" dirty="0" smtClean="0">
                <a:solidFill>
                  <a:schemeClr val="tx1"/>
                </a:solidFill>
              </a:rPr>
              <a:t>g</a:t>
            </a:r>
            <a:r>
              <a:rPr lang="cs-CZ" sz="1800" dirty="0" smtClean="0">
                <a:solidFill>
                  <a:schemeClr val="tx1"/>
                </a:solidFill>
              </a:rPr>
              <a:t> je podstatně vyšší než teplota použití. Teoretická pevnost je E</a:t>
            </a:r>
            <a:r>
              <a:rPr lang="cs-CZ" sz="1800" baseline="30000" dirty="0" smtClean="0">
                <a:solidFill>
                  <a:schemeClr val="tx1"/>
                </a:solidFill>
              </a:rPr>
              <a:t>0.8</a:t>
            </a:r>
            <a:r>
              <a:rPr lang="cs-CZ" sz="1800" dirty="0" smtClean="0">
                <a:solidFill>
                  <a:schemeClr val="tx1"/>
                </a:solidFill>
              </a:rPr>
              <a:t>.</a:t>
            </a: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r>
              <a:rPr lang="cs-CZ" sz="1800" i="1" dirty="0" smtClean="0">
                <a:solidFill>
                  <a:schemeClr val="tx1"/>
                </a:solidFill>
              </a:rPr>
              <a:t>Mechanické chování vláken je silně ovlivněno vztahem mezi T</a:t>
            </a:r>
            <a:r>
              <a:rPr lang="cs-CZ" sz="1800" i="1" baseline="-25000" dirty="0" smtClean="0">
                <a:solidFill>
                  <a:schemeClr val="tx1"/>
                </a:solidFill>
              </a:rPr>
              <a:t>g </a:t>
            </a:r>
            <a:r>
              <a:rPr lang="cs-CZ" sz="1800" i="1" dirty="0" smtClean="0">
                <a:solidFill>
                  <a:schemeClr val="tx1"/>
                </a:solidFill>
              </a:rPr>
              <a:t>(teplotou zeskelnění) a teplotou jejich použití (obyčejně za studena tj. kolem 20 - 30°C).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algn="just" hangingPunct="1"/>
            <a:endParaRPr lang="cs-CZ" sz="1800" dirty="0" smtClean="0">
              <a:solidFill>
                <a:schemeClr val="tx1"/>
              </a:solidFill>
            </a:endParaRPr>
          </a:p>
          <a:p>
            <a:pPr algn="just" hangingPunct="1"/>
            <a:endParaRPr lang="cs-CZ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872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468313" y="629120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 smtClean="0">
                <a:latin typeface="Myriad Pro" pitchFamily="34" charset="0"/>
              </a:rPr>
              <a:t>2. přednáška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338514" y="746592"/>
            <a:ext cx="8064896" cy="72008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Textilie </a:t>
            </a:r>
            <a:r>
              <a:rPr lang="cs-CZ" b="1" dirty="0"/>
              <a:t>dle geometrie</a:t>
            </a:r>
            <a:endParaRPr lang="cs-CZ" dirty="0"/>
          </a:p>
        </p:txBody>
      </p:sp>
      <p:graphicFrame>
        <p:nvGraphicFramePr>
          <p:cNvPr id="10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387315"/>
              </p:ext>
            </p:extLst>
          </p:nvPr>
        </p:nvGraphicFramePr>
        <p:xfrm>
          <a:off x="900795" y="1637033"/>
          <a:ext cx="6840760" cy="2455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750"/>
                <a:gridCol w="2280505"/>
                <a:gridCol w="2280505"/>
              </a:tblGrid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lineární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plošné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prostorové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vlákna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tkaniny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plsti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příze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pleteniny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špalky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nitě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netkané textilie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3D tkaniny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1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pleteno-tkaniny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3D pleteniny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534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8"/>
          <p:cNvSpPr>
            <a:spLocks noGrp="1"/>
          </p:cNvSpPr>
          <p:nvPr>
            <p:ph type="title"/>
          </p:nvPr>
        </p:nvSpPr>
        <p:spPr>
          <a:xfrm>
            <a:off x="675150" y="490358"/>
            <a:ext cx="7587661" cy="41836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Základní charakteristiky </a:t>
            </a:r>
            <a:r>
              <a:rPr lang="cs-CZ" b="1" dirty="0"/>
              <a:t>vláken</a:t>
            </a:r>
            <a:endParaRPr lang="cs-CZ" dirty="0"/>
          </a:p>
        </p:txBody>
      </p:sp>
      <p:sp>
        <p:nvSpPr>
          <p:cNvPr id="8" name="Zástupný symbol pro obsah 9"/>
          <p:cNvSpPr txBox="1">
            <a:spLocks/>
          </p:cNvSpPr>
          <p:nvPr/>
        </p:nvSpPr>
        <p:spPr>
          <a:xfrm>
            <a:off x="1026134" y="1142070"/>
            <a:ext cx="6399313" cy="2552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Tloušťka vláken je o několik řádů menší než délka.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Tloušťka běžných vláken: d =10</a:t>
            </a:r>
            <a:r>
              <a:rPr lang="cs-CZ" sz="1600" baseline="30000" dirty="0" smtClean="0">
                <a:solidFill>
                  <a:schemeClr val="tx1"/>
                </a:solidFill>
              </a:rPr>
              <a:t>-6</a:t>
            </a:r>
            <a:r>
              <a:rPr lang="cs-CZ" sz="1600" dirty="0" smtClean="0">
                <a:solidFill>
                  <a:schemeClr val="tx1"/>
                </a:solidFill>
              </a:rPr>
              <a:t>–10</a:t>
            </a:r>
            <a:r>
              <a:rPr lang="cs-CZ" sz="1600" baseline="30000" dirty="0" smtClean="0">
                <a:solidFill>
                  <a:schemeClr val="tx1"/>
                </a:solidFill>
              </a:rPr>
              <a:t>-4 </a:t>
            </a:r>
            <a:r>
              <a:rPr lang="cs-CZ" sz="1600" dirty="0" smtClean="0">
                <a:solidFill>
                  <a:schemeClr val="tx1"/>
                </a:solidFill>
              </a:rPr>
              <a:t>m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Délka v rozsahu l =10</a:t>
            </a:r>
            <a:r>
              <a:rPr lang="cs-CZ" sz="1600" baseline="30000" dirty="0" smtClean="0">
                <a:solidFill>
                  <a:schemeClr val="tx1"/>
                </a:solidFill>
              </a:rPr>
              <a:t>-2</a:t>
            </a:r>
            <a:r>
              <a:rPr lang="cs-CZ" sz="1600" dirty="0" smtClean="0">
                <a:solidFill>
                  <a:schemeClr val="tx1"/>
                </a:solidFill>
              </a:rPr>
              <a:t>–10</a:t>
            </a:r>
            <a:r>
              <a:rPr lang="cs-CZ" sz="1600" baseline="30000" dirty="0" smtClean="0">
                <a:solidFill>
                  <a:schemeClr val="tx1"/>
                </a:solidFill>
              </a:rPr>
              <a:t>-1 </a:t>
            </a:r>
            <a:r>
              <a:rPr lang="cs-CZ" sz="1600" dirty="0" smtClean="0">
                <a:solidFill>
                  <a:schemeClr val="tx1"/>
                </a:solidFill>
              </a:rPr>
              <a:t>m. 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Poměr l/d=10</a:t>
            </a:r>
            <a:r>
              <a:rPr lang="cs-CZ" sz="1600" baseline="30000" dirty="0" smtClean="0">
                <a:solidFill>
                  <a:schemeClr val="tx1"/>
                </a:solidFill>
              </a:rPr>
              <a:t>3</a:t>
            </a:r>
            <a:r>
              <a:rPr lang="cs-CZ" sz="1600" dirty="0" smtClean="0">
                <a:solidFill>
                  <a:schemeClr val="tx1"/>
                </a:solidFill>
              </a:rPr>
              <a:t> ukazuje, že převažujícím rozměrem je délka.</a:t>
            </a:r>
          </a:p>
          <a:p>
            <a:pPr marL="0" algn="just" hangingPunct="1">
              <a:lnSpc>
                <a:spcPct val="125000"/>
              </a:lnSpc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U vláken přírodních je délka i tloušťka dána podmínkami růstu vláken a je ovlivnitelná člověkem pouze nepřímo.</a:t>
            </a:r>
          </a:p>
          <a:p>
            <a:pPr marL="0" algn="just" hangingPunct="1">
              <a:lnSpc>
                <a:spcPct val="125000"/>
              </a:lnSpc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U vláken chemických a syntetických je možné měnit nejen</a:t>
            </a:r>
          </a:p>
          <a:p>
            <a:pPr marL="0" algn="just" hangingPunct="1">
              <a:lnSpc>
                <a:spcPct val="12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délku a tloušťku, ale také tvar příčného řezu záměrně. </a:t>
            </a:r>
          </a:p>
          <a:p>
            <a:pPr marL="0" algn="just" hangingPunct="1">
              <a:lnSpc>
                <a:spcPct val="150000"/>
              </a:lnSpc>
            </a:pP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40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8"/>
          <p:cNvSpPr>
            <a:spLocks noGrp="1"/>
          </p:cNvSpPr>
          <p:nvPr>
            <p:ph type="title"/>
          </p:nvPr>
        </p:nvSpPr>
        <p:spPr>
          <a:xfrm>
            <a:off x="615357" y="548680"/>
            <a:ext cx="8280920" cy="720080"/>
          </a:xfrm>
        </p:spPr>
        <p:txBody>
          <a:bodyPr>
            <a:normAutofit/>
          </a:bodyPr>
          <a:lstStyle/>
          <a:p>
            <a:r>
              <a:rPr lang="cs-CZ" b="1" dirty="0" smtClean="0"/>
              <a:t>Rozdělení vláken z dle jejich původu</a:t>
            </a:r>
            <a:endParaRPr lang="cs-CZ" b="1" dirty="0"/>
          </a:p>
        </p:txBody>
      </p:sp>
      <p:sp>
        <p:nvSpPr>
          <p:cNvPr id="21" name="Obdélník 20"/>
          <p:cNvSpPr/>
          <p:nvPr/>
        </p:nvSpPr>
        <p:spPr>
          <a:xfrm>
            <a:off x="1001949" y="1556088"/>
            <a:ext cx="6060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b="1" dirty="0"/>
              <a:t>1. Přírodní</a:t>
            </a:r>
          </a:p>
          <a:p>
            <a:pPr lvl="1"/>
            <a:r>
              <a:rPr lang="cs-CZ" sz="1800" dirty="0" smtClean="0"/>
              <a:t>     - organická - </a:t>
            </a:r>
            <a:r>
              <a:rPr lang="cs-CZ" sz="1800" dirty="0"/>
              <a:t>rostlinná</a:t>
            </a:r>
          </a:p>
          <a:p>
            <a:r>
              <a:rPr lang="cs-CZ" sz="1800" dirty="0"/>
              <a:t>    </a:t>
            </a:r>
            <a:r>
              <a:rPr lang="cs-CZ" sz="1800" dirty="0" smtClean="0"/>
              <a:t>                    - </a:t>
            </a:r>
            <a:r>
              <a:rPr lang="cs-CZ" sz="1800" dirty="0"/>
              <a:t>živočišná</a:t>
            </a:r>
          </a:p>
          <a:p>
            <a:pPr lvl="1"/>
            <a:r>
              <a:rPr lang="cs-CZ" sz="1800" dirty="0" smtClean="0"/>
              <a:t>     - anorganická </a:t>
            </a:r>
            <a:r>
              <a:rPr lang="cs-CZ" sz="1800" dirty="0"/>
              <a:t>(minerální</a:t>
            </a:r>
            <a:r>
              <a:rPr lang="cs-CZ" sz="1800" dirty="0" smtClean="0"/>
              <a:t>)</a:t>
            </a:r>
          </a:p>
          <a:p>
            <a:pPr lvl="1"/>
            <a:endParaRPr lang="cs-CZ" sz="1800" dirty="0"/>
          </a:p>
          <a:p>
            <a:pPr lvl="0"/>
            <a:r>
              <a:rPr lang="cs-CZ" sz="1800" b="1" dirty="0"/>
              <a:t>2. Chemická</a:t>
            </a:r>
          </a:p>
          <a:p>
            <a:pPr lvl="1"/>
            <a:r>
              <a:rPr lang="cs-CZ" sz="1800" dirty="0" smtClean="0"/>
              <a:t>     - organická - </a:t>
            </a:r>
            <a:r>
              <a:rPr lang="cs-CZ" sz="1800" dirty="0"/>
              <a:t>z přírodních polymerů</a:t>
            </a:r>
          </a:p>
          <a:p>
            <a:r>
              <a:rPr lang="cs-CZ" sz="1800" dirty="0"/>
              <a:t> 	</a:t>
            </a:r>
            <a:r>
              <a:rPr lang="cs-CZ" sz="1800" dirty="0" smtClean="0"/>
              <a:t>          - </a:t>
            </a:r>
            <a:r>
              <a:rPr lang="cs-CZ" sz="1800" dirty="0"/>
              <a:t>ze syntetických polymerů</a:t>
            </a:r>
          </a:p>
          <a:p>
            <a:pPr lvl="0"/>
            <a:r>
              <a:rPr lang="cs-CZ" sz="1800" dirty="0"/>
              <a:t>     </a:t>
            </a:r>
            <a:r>
              <a:rPr lang="cs-CZ" sz="1800" dirty="0" smtClean="0"/>
              <a:t>- </a:t>
            </a:r>
            <a:r>
              <a:rPr lang="cs-CZ" sz="1800" dirty="0"/>
              <a:t>anorganická</a:t>
            </a: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09" y="2617576"/>
            <a:ext cx="3175050" cy="2108233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r="10340"/>
          <a:stretch/>
        </p:blipFill>
        <p:spPr>
          <a:xfrm>
            <a:off x="5846109" y="548680"/>
            <a:ext cx="3175049" cy="18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5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9"/>
          <p:cNvSpPr txBox="1">
            <a:spLocks/>
          </p:cNvSpPr>
          <p:nvPr/>
        </p:nvSpPr>
        <p:spPr>
          <a:xfrm>
            <a:off x="468313" y="380739"/>
            <a:ext cx="8064500" cy="439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1800" b="1" dirty="0" smtClean="0">
                <a:solidFill>
                  <a:schemeClr val="tx1"/>
                </a:solidFill>
              </a:rPr>
              <a:t>Rostlinná vlákna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ze semen (bavlna, kapok)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ze stonků (len, konopí, juta, ramie, </a:t>
            </a:r>
            <a:r>
              <a:rPr lang="cs-CZ" sz="1800" dirty="0" err="1" smtClean="0">
                <a:solidFill>
                  <a:schemeClr val="tx1"/>
                </a:solidFill>
              </a:rPr>
              <a:t>kenaf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listů (sisal, manilské konopí,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novozélandský len)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plodů (kokos)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hangingPunct="1"/>
            <a:r>
              <a:rPr lang="cs-CZ" sz="1800" b="1" dirty="0" smtClean="0">
                <a:solidFill>
                  <a:schemeClr val="tx1"/>
                </a:solidFill>
              </a:rPr>
              <a:t>Živočišná vlákna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keratinová (ovčí vlna, mohér, kašmír, králičí, velbloudí,</a:t>
            </a:r>
          </a:p>
          <a:p>
            <a:pPr marL="85725" indent="0" hangingPunct="1"/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  lamí srst, žíně, ostatní chlupy a srsti)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fibroinová (pravé hedvábí, plané(</a:t>
            </a:r>
            <a:r>
              <a:rPr lang="cs-CZ" sz="1800" dirty="0" err="1" smtClean="0">
                <a:solidFill>
                  <a:schemeClr val="tx1"/>
                </a:solidFill>
              </a:rPr>
              <a:t>tusah</a:t>
            </a:r>
            <a:r>
              <a:rPr lang="cs-CZ" sz="1800" dirty="0" smtClean="0">
                <a:solidFill>
                  <a:schemeClr val="tx1"/>
                </a:solidFill>
              </a:rPr>
              <a:t>))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ostatní ze svalů a šlach</a:t>
            </a:r>
          </a:p>
          <a:p>
            <a:pPr hangingPunct="1"/>
            <a:r>
              <a:rPr lang="cs-CZ" sz="1800" dirty="0" smtClean="0">
                <a:solidFill>
                  <a:schemeClr val="tx1"/>
                </a:solidFill>
              </a:rPr>
              <a:t> </a:t>
            </a:r>
          </a:p>
          <a:p>
            <a:pPr hangingPunct="1"/>
            <a:r>
              <a:rPr lang="cs-CZ" sz="1800" b="1" dirty="0" smtClean="0">
                <a:solidFill>
                  <a:schemeClr val="tx1"/>
                </a:solidFill>
              </a:rPr>
              <a:t>Anorganická vlákna</a:t>
            </a:r>
          </a:p>
          <a:p>
            <a:pPr hangingPunct="1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minerálů (azbest)</a:t>
            </a:r>
          </a:p>
          <a:p>
            <a:pPr hangingPunct="1"/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0"/>
            <a:ext cx="2339752" cy="2525001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807203"/>
            <a:ext cx="2339751" cy="2336297"/>
          </a:xfrm>
          <a:prstGeom prst="rect">
            <a:avLst/>
          </a:prstGeom>
        </p:spPr>
      </p:pic>
      <p:sp>
        <p:nvSpPr>
          <p:cNvPr id="22" name="Zástupný symbol pro číslo snímku 21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6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4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9"/>
          <p:cNvSpPr txBox="1">
            <a:spLocks/>
          </p:cNvSpPr>
          <p:nvPr/>
        </p:nvSpPr>
        <p:spPr>
          <a:xfrm>
            <a:off x="539750" y="1004114"/>
            <a:ext cx="8064500" cy="5472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rm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125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Z přírodních polymerů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celulózy</a:t>
            </a:r>
          </a:p>
          <a:p>
            <a:pPr marL="685800" lvl="1" indent="-285750" hangingPunct="1">
              <a:lnSpc>
                <a:spcPct val="125000"/>
              </a:lnSpc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regenerovaná celulóza (viskóza, </a:t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měďnatá vlákna, modifikace)</a:t>
            </a:r>
          </a:p>
          <a:p>
            <a:pPr marL="685800" lvl="1" indent="-285750" hangingPunct="1">
              <a:lnSpc>
                <a:spcPct val="125000"/>
              </a:lnSpc>
              <a:buFontTx/>
              <a:buChar char="-"/>
            </a:pPr>
            <a:r>
              <a:rPr lang="cs-CZ" sz="1800" dirty="0">
                <a:solidFill>
                  <a:schemeClr val="tx1"/>
                </a:solidFill>
              </a:rPr>
              <a:t>deriváty celulózy (acetát, </a:t>
            </a:r>
            <a:r>
              <a:rPr lang="cs-CZ" sz="1800" dirty="0" err="1">
                <a:solidFill>
                  <a:schemeClr val="tx1"/>
                </a:solidFill>
              </a:rPr>
              <a:t>triacetát</a:t>
            </a:r>
            <a:r>
              <a:rPr lang="cs-CZ" sz="1800" dirty="0">
                <a:solidFill>
                  <a:schemeClr val="tx1"/>
                </a:solidFill>
              </a:rPr>
              <a:t>, </a:t>
            </a:r>
            <a:r>
              <a:rPr lang="cs-CZ" sz="1800" dirty="0" err="1">
                <a:solidFill>
                  <a:schemeClr val="tx1"/>
                </a:solidFill>
              </a:rPr>
              <a:t>semidiacetát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 vodních řas (alginátová)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rostlinných bílkovin (</a:t>
            </a:r>
            <a:r>
              <a:rPr lang="cs-CZ" sz="1800" dirty="0" err="1" smtClean="0">
                <a:solidFill>
                  <a:schemeClr val="tx1"/>
                </a:solidFill>
              </a:rPr>
              <a:t>sojová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zeinová</a:t>
            </a:r>
            <a:r>
              <a:rPr lang="cs-CZ" sz="1800" dirty="0" smtClean="0">
                <a:solidFill>
                  <a:schemeClr val="tx1"/>
                </a:solidFill>
              </a:rPr>
              <a:t>, z podzemnice olejné)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živočišných bílkovin (</a:t>
            </a:r>
            <a:r>
              <a:rPr lang="cs-CZ" sz="1800" dirty="0" err="1" smtClean="0">
                <a:solidFill>
                  <a:schemeClr val="tx1"/>
                </a:solidFill>
              </a:rPr>
              <a:t>kaseinová</a:t>
            </a:r>
            <a:r>
              <a:rPr lang="cs-CZ" sz="1800" dirty="0" smtClean="0">
                <a:solidFill>
                  <a:schemeClr val="tx1"/>
                </a:solidFill>
              </a:rPr>
              <a:t>, keratinová, fibroinová, kolagenová)</a:t>
            </a:r>
          </a:p>
          <a:p>
            <a:pPr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 </a:t>
            </a:r>
            <a:r>
              <a:rPr lang="cs-CZ" sz="1800" dirty="0" err="1" smtClean="0">
                <a:solidFill>
                  <a:schemeClr val="tx1"/>
                </a:solidFill>
              </a:rPr>
              <a:t>polyizoprénu</a:t>
            </a:r>
            <a:r>
              <a:rPr lang="cs-CZ" sz="1800" dirty="0" smtClean="0">
                <a:solidFill>
                  <a:schemeClr val="tx1"/>
                </a:solidFill>
              </a:rPr>
              <a:t> (přírodní kaučuk – gumová)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50" y="0"/>
            <a:ext cx="2292450" cy="2466667"/>
          </a:xfrm>
          <a:prstGeom prst="rect">
            <a:avLst/>
          </a:prstGeom>
        </p:spPr>
      </p:pic>
      <p:sp>
        <p:nvSpPr>
          <p:cNvPr id="17" name="Zástupný symbol pro číslo snímku 16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840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číslo snímku 17"/>
          <p:cNvSpPr>
            <a:spLocks noGrp="1"/>
          </p:cNvSpPr>
          <p:nvPr>
            <p:ph type="sldNum" sz="quarter" idx="2"/>
          </p:nvPr>
        </p:nvSpPr>
        <p:spPr>
          <a:xfrm>
            <a:off x="8783627" y="4709992"/>
            <a:ext cx="237532" cy="300050"/>
          </a:xfrm>
        </p:spPr>
        <p:txBody>
          <a:bodyPr/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9" name="Zástupný symbol pro obsah 9"/>
          <p:cNvSpPr txBox="1">
            <a:spLocks/>
          </p:cNvSpPr>
          <p:nvPr/>
        </p:nvSpPr>
        <p:spPr>
          <a:xfrm>
            <a:off x="643512" y="420993"/>
            <a:ext cx="8195688" cy="415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91424" bIns="91424" anchor="t" anchorCtr="0">
            <a:noAutofit/>
          </a:bodyPr>
          <a:lstStyle>
            <a:lvl1pPr marL="257175" marR="0" indent="-17145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accent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257175" marR="0" indent="1905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257175" marR="0" indent="5334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257175" marR="0" indent="8763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57175" marR="0" indent="1219200" algn="l" defTabSz="6858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cap="none" spc="0" baseline="0"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1254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24683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28112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3154136" marR="0" indent="-306161" algn="l" defTabSz="6858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35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>
              <a:lnSpc>
                <a:spcPct val="145000"/>
              </a:lnSpc>
            </a:pPr>
            <a:r>
              <a:rPr lang="cs-CZ" sz="1600" b="1" dirty="0" smtClean="0">
                <a:solidFill>
                  <a:schemeClr val="tx1"/>
                </a:solidFill>
              </a:rPr>
              <a:t>Ze syntetických polymerů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sloučeniny s </a:t>
            </a:r>
            <a:r>
              <a:rPr lang="cs-CZ" sz="1600" dirty="0" err="1" smtClean="0">
                <a:solidFill>
                  <a:schemeClr val="tx1"/>
                </a:solidFill>
              </a:rPr>
              <a:t>heterořetězcem</a:t>
            </a:r>
            <a:r>
              <a:rPr lang="cs-CZ" sz="1600" dirty="0" smtClean="0">
                <a:solidFill>
                  <a:schemeClr val="tx1"/>
                </a:solidFill>
              </a:rPr>
              <a:t> (polyamidy, polyestery polyuretany)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sloučeniny s řetězcem uhlíkovým (</a:t>
            </a:r>
            <a:r>
              <a:rPr lang="cs-CZ" sz="1600" dirty="0" err="1" smtClean="0">
                <a:solidFill>
                  <a:schemeClr val="tx1"/>
                </a:solidFill>
              </a:rPr>
              <a:t>polyolefíny</a:t>
            </a:r>
            <a:r>
              <a:rPr lang="cs-CZ" sz="1600" dirty="0" smtClean="0">
                <a:solidFill>
                  <a:schemeClr val="tx1"/>
                </a:solidFill>
              </a:rPr>
              <a:t>, polyetyleny, polypropyleny, polystyreny, </a:t>
            </a:r>
            <a:r>
              <a:rPr lang="cs-CZ" sz="1600" dirty="0" err="1" smtClean="0">
                <a:solidFill>
                  <a:schemeClr val="tx1"/>
                </a:solidFill>
              </a:rPr>
              <a:t>polvinylchloridy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polytetrafluoretylény</a:t>
            </a:r>
            <a:r>
              <a:rPr lang="cs-CZ" sz="1600" dirty="0" smtClean="0">
                <a:solidFill>
                  <a:schemeClr val="tx1"/>
                </a:solidFill>
              </a:rPr>
              <a:t>, polyakrylonitrily, </a:t>
            </a:r>
            <a:r>
              <a:rPr lang="cs-CZ" sz="1600" dirty="0" err="1" smtClean="0">
                <a:solidFill>
                  <a:schemeClr val="tx1"/>
                </a:solidFill>
              </a:rPr>
              <a:t>polyvinylalkoholy</a:t>
            </a:r>
            <a:r>
              <a:rPr lang="cs-CZ" sz="1600" dirty="0" smtClean="0">
                <a:solidFill>
                  <a:schemeClr val="tx1"/>
                </a:solidFill>
              </a:rPr>
              <a:t>)</a:t>
            </a:r>
          </a:p>
          <a:p>
            <a:pPr hangingPunct="1">
              <a:lnSpc>
                <a:spcPct val="145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 </a:t>
            </a:r>
          </a:p>
          <a:p>
            <a:pPr hangingPunct="1">
              <a:lnSpc>
                <a:spcPct val="145000"/>
              </a:lnSpc>
            </a:pPr>
            <a:r>
              <a:rPr lang="cs-CZ" sz="1600" b="1" dirty="0" smtClean="0">
                <a:solidFill>
                  <a:schemeClr val="tx1"/>
                </a:solidFill>
              </a:rPr>
              <a:t>Chemická – anorganická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 kovů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 čistého (Au, </a:t>
            </a:r>
            <a:r>
              <a:rPr lang="cs-CZ" sz="1600" dirty="0" err="1" smtClean="0">
                <a:solidFill>
                  <a:schemeClr val="tx1"/>
                </a:solidFill>
              </a:rPr>
              <a:t>Ag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Cu</a:t>
            </a:r>
            <a:r>
              <a:rPr lang="cs-CZ" sz="1600" dirty="0" smtClean="0">
                <a:solidFill>
                  <a:schemeClr val="tx1"/>
                </a:solidFill>
              </a:rPr>
              <a:t>, </a:t>
            </a:r>
            <a:r>
              <a:rPr lang="cs-CZ" sz="1600" dirty="0" err="1" smtClean="0">
                <a:solidFill>
                  <a:schemeClr val="tx1"/>
                </a:solidFill>
              </a:rPr>
              <a:t>Fe</a:t>
            </a:r>
            <a:r>
              <a:rPr lang="cs-CZ" sz="1600" dirty="0" smtClean="0">
                <a:solidFill>
                  <a:schemeClr val="tx1"/>
                </a:solidFill>
              </a:rPr>
              <a:t>, Al)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ze slitin (mosazná, chromniklová)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ze sloučenin uhlíku (uhlíková, grafitová, karbonová)</a:t>
            </a:r>
          </a:p>
          <a:p>
            <a:pPr hangingPunct="1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ze sloučenin křemíku (křemenná, skleněná, keramická, strusková, kamenná, čedičová)</a:t>
            </a:r>
          </a:p>
        </p:txBody>
      </p:sp>
    </p:spTree>
    <p:extLst>
      <p:ext uri="{BB962C8B-B14F-4D97-AF65-F5344CB8AC3E}">
        <p14:creationId xmlns:p14="http://schemas.microsoft.com/office/powerpoint/2010/main" val="720372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10</a:t>
            </a:fld>
            <a:endParaRPr lang="cs-CZ"/>
          </a:p>
        </p:txBody>
      </p:sp>
      <p:pic>
        <p:nvPicPr>
          <p:cNvPr id="11" name="Zástupný symbol pro obsa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1" y="136349"/>
            <a:ext cx="2113782" cy="2308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1" y="2444886"/>
            <a:ext cx="2113782" cy="231195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98" y="137204"/>
            <a:ext cx="2111832" cy="230981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03" y="2447020"/>
            <a:ext cx="2111831" cy="2309816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38722" y="2444886"/>
            <a:ext cx="251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Vlákna vyráběná člověkem mají mnoho variací tvaru průřezu, délky a jemností. Můžou být vyráběna tzv. na míru danému použití.</a:t>
            </a:r>
            <a:endParaRPr lang="cs-CZ" sz="18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03" y="135070"/>
            <a:ext cx="2111831" cy="23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9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FT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24C14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1181</Words>
  <Application>Microsoft Office PowerPoint</Application>
  <PresentationFormat>Předvádění na obrazovce (16:9)</PresentationFormat>
  <Paragraphs>263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</vt:lpstr>
      <vt:lpstr>Math1</vt:lpstr>
      <vt:lpstr>Myriad Pro</vt:lpstr>
      <vt:lpstr>Times New Roman</vt:lpstr>
      <vt:lpstr>Wingdings</vt:lpstr>
      <vt:lpstr>Simple Light</vt:lpstr>
      <vt:lpstr>Textilní vlákna  2. přednáška</vt:lpstr>
      <vt:lpstr>Prezentace aplikace PowerPoint</vt:lpstr>
      <vt:lpstr>Textilie dle geometrie</vt:lpstr>
      <vt:lpstr>Základní charakteristiky vláken</vt:lpstr>
      <vt:lpstr>Rozdělení vláken z dle jejich původu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Mirka</dc:creator>
  <cp:lastModifiedBy>Mirka</cp:lastModifiedBy>
  <cp:revision>139</cp:revision>
  <dcterms:modified xsi:type="dcterms:W3CDTF">2024-06-03T06:46:04Z</dcterms:modified>
</cp:coreProperties>
</file>