
<file path=[Content_Types].xml><?xml version="1.0" encoding="utf-8"?>
<Types xmlns="http://schemas.openxmlformats.org/package/2006/content-types">
  <Default Extension="emf" ContentType="image/x-emf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4"/>
  </p:notesMasterIdLst>
  <p:handoutMasterIdLst>
    <p:handoutMasterId r:id="rId25"/>
  </p:handoutMasterIdLst>
  <p:sldIdLst>
    <p:sldId id="308" r:id="rId2"/>
    <p:sldId id="312" r:id="rId3"/>
    <p:sldId id="323" r:id="rId4"/>
    <p:sldId id="324" r:id="rId5"/>
    <p:sldId id="325" r:id="rId6"/>
    <p:sldId id="326" r:id="rId7"/>
    <p:sldId id="327" r:id="rId8"/>
    <p:sldId id="328" r:id="rId9"/>
    <p:sldId id="342" r:id="rId10"/>
    <p:sldId id="343" r:id="rId11"/>
    <p:sldId id="329" r:id="rId12"/>
    <p:sldId id="330" r:id="rId13"/>
    <p:sldId id="334" r:id="rId14"/>
    <p:sldId id="335" r:id="rId15"/>
    <p:sldId id="337" r:id="rId16"/>
    <p:sldId id="341" r:id="rId17"/>
    <p:sldId id="338" r:id="rId18"/>
    <p:sldId id="339" r:id="rId19"/>
    <p:sldId id="340" r:id="rId20"/>
    <p:sldId id="336" r:id="rId21"/>
    <p:sldId id="351" r:id="rId22"/>
    <p:sldId id="322" r:id="rId23"/>
  </p:sldIdLst>
  <p:sldSz cx="9144000" cy="5143500" type="screen16x9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1pPr>
    <a:lvl2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2pPr>
    <a:lvl3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3pPr>
    <a:lvl4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4pPr>
    <a:lvl5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5pPr>
    <a:lvl6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6pPr>
    <a:lvl7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7pPr>
    <a:lvl8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8pPr>
    <a:lvl9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BB620"/>
    <a:srgbClr val="82C11C"/>
    <a:srgbClr val="5948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/>
      <a:tcStyle>
        <a:tcBdr/>
        <a:fill>
          <a:solidFill>
            <a:srgbClr val="FFF1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5DBDE"/>
          </a:solidFill>
        </a:fill>
      </a:tcStyle>
    </a:wholeTbl>
    <a:band2H>
      <a:tcTxStyle/>
      <a:tcStyle>
        <a:tcBdr/>
        <a:fill>
          <a:solidFill>
            <a:srgbClr val="EBEEE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8FFCD"/>
          </a:solidFill>
        </a:fill>
      </a:tcStyle>
    </a:wholeTbl>
    <a:band2H>
      <a:tcTxStyle/>
      <a:tcStyle>
        <a:tcBdr/>
        <a:fill>
          <a:solidFill>
            <a:srgbClr val="FCFF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4830"/>
  </p:normalViewPr>
  <p:slideViewPr>
    <p:cSldViewPr snapToGrid="0" snapToObjects="1">
      <p:cViewPr varScale="1">
        <p:scale>
          <a:sx n="103" d="100"/>
          <a:sy n="103" d="100"/>
        </p:scale>
        <p:origin x="184" y="10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86" d="100"/>
          <a:sy n="86" d="100"/>
        </p:scale>
        <p:origin x="2720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1C68B45-3651-144C-9B42-ECFFE31510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8957582-AB2F-6945-BF77-BD7DE7B090C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B667F0-AAF2-1C40-8CBB-C161C73BDB1E}" type="datetimeFigureOut">
              <a:rPr lang="en-CZ" smtClean="0"/>
              <a:t>10/24/23</a:t>
            </a:fld>
            <a:endParaRPr lang="en-CZ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4A7D9-EF62-3A47-86DF-C907FD53C55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CZ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BA8DF4-B159-1F45-A0BE-816E4D0C71C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F7A96C-A851-C743-AA2E-E27D6B4FD2D8}" type="slidenum">
              <a:rPr lang="en-CZ" smtClean="0"/>
              <a:t>‹#›</a:t>
            </a:fld>
            <a:endParaRPr lang="en-CZ"/>
          </a:p>
        </p:txBody>
      </p:sp>
    </p:spTree>
    <p:extLst>
      <p:ext uri="{BB962C8B-B14F-4D97-AF65-F5344CB8AC3E}">
        <p14:creationId xmlns:p14="http://schemas.microsoft.com/office/powerpoint/2010/main" val="240187187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Shape 10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07" name="Shape 10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latinLnBrk="0">
      <a:defRPr sz="1400">
        <a:latin typeface="+mn-lt"/>
        <a:ea typeface="+mn-ea"/>
        <a:cs typeface="+mn-cs"/>
        <a:sym typeface="Arial"/>
      </a:defRPr>
    </a:lvl1pPr>
    <a:lvl2pPr indent="228600" latinLnBrk="0">
      <a:defRPr sz="1400">
        <a:latin typeface="+mn-lt"/>
        <a:ea typeface="+mn-ea"/>
        <a:cs typeface="+mn-cs"/>
        <a:sym typeface="Arial"/>
      </a:defRPr>
    </a:lvl2pPr>
    <a:lvl3pPr indent="457200" latinLnBrk="0">
      <a:defRPr sz="1400">
        <a:latin typeface="+mn-lt"/>
        <a:ea typeface="+mn-ea"/>
        <a:cs typeface="+mn-cs"/>
        <a:sym typeface="Arial"/>
      </a:defRPr>
    </a:lvl3pPr>
    <a:lvl4pPr indent="685800" latinLnBrk="0">
      <a:defRPr sz="1400">
        <a:latin typeface="+mn-lt"/>
        <a:ea typeface="+mn-ea"/>
        <a:cs typeface="+mn-cs"/>
        <a:sym typeface="Arial"/>
      </a:defRPr>
    </a:lvl4pPr>
    <a:lvl5pPr indent="914400" latinLnBrk="0">
      <a:defRPr sz="1400">
        <a:latin typeface="+mn-lt"/>
        <a:ea typeface="+mn-ea"/>
        <a:cs typeface="+mn-cs"/>
        <a:sym typeface="Arial"/>
      </a:defRPr>
    </a:lvl5pPr>
    <a:lvl6pPr indent="1143000" latinLnBrk="0">
      <a:defRPr sz="1400">
        <a:latin typeface="+mn-lt"/>
        <a:ea typeface="+mn-ea"/>
        <a:cs typeface="+mn-cs"/>
        <a:sym typeface="Arial"/>
      </a:defRPr>
    </a:lvl6pPr>
    <a:lvl7pPr indent="1371600" latinLnBrk="0">
      <a:defRPr sz="1400">
        <a:latin typeface="+mn-lt"/>
        <a:ea typeface="+mn-ea"/>
        <a:cs typeface="+mn-cs"/>
        <a:sym typeface="Arial"/>
      </a:defRPr>
    </a:lvl7pPr>
    <a:lvl8pPr indent="1600200" latinLnBrk="0">
      <a:defRPr sz="1400">
        <a:latin typeface="+mn-lt"/>
        <a:ea typeface="+mn-ea"/>
        <a:cs typeface="+mn-cs"/>
        <a:sym typeface="Arial"/>
      </a:defRPr>
    </a:lvl8pPr>
    <a:lvl9pPr indent="1828800" latinLnBrk="0">
      <a:defRPr sz="1400">
        <a:latin typeface="+mn-lt"/>
        <a:ea typeface="+mn-ea"/>
        <a:cs typeface="+mn-cs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Body Level One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3672909"/>
            <a:ext cx="7560001" cy="1218591"/>
          </a:xfrm>
          <a:prstGeom prst="rect">
            <a:avLst/>
          </a:prstGeom>
        </p:spPr>
        <p:txBody>
          <a:bodyPr lIns="0" anchor="b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6" name="Title Text">
            <a:extLst>
              <a:ext uri="{FF2B5EF4-FFF2-40B4-BE49-F238E27FC236}">
                <a16:creationId xmlns:a16="http://schemas.microsoft.com/office/drawing/2014/main" id="{A72E2942-9AC5-6E47-9216-30E885FB5BDC}"/>
              </a:ext>
            </a:extLst>
          </p:cNvPr>
          <p:cNvSpPr txBox="1">
            <a:spLocks noGrp="1"/>
          </p:cNvSpPr>
          <p:nvPr>
            <p:ph type="title" hasCustomPrompt="1"/>
          </p:nvPr>
        </p:nvSpPr>
        <p:spPr>
          <a:xfrm>
            <a:off x="251999" y="1470590"/>
            <a:ext cx="7560000" cy="1661409"/>
          </a:xfrm>
          <a:prstGeom prst="rect">
            <a:avLst/>
          </a:prstGeom>
        </p:spPr>
        <p:txBody>
          <a:bodyPr lIns="0" anchor="t" anchorCtr="0"/>
          <a:lstStyle>
            <a:lvl1pPr>
              <a:defRPr sz="4800">
                <a:solidFill>
                  <a:schemeClr val="bg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38D13DA-EAC2-5A46-B69D-7C51B19AA71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1" y="252000"/>
            <a:ext cx="8640000" cy="79582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_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79430" y="4690756"/>
            <a:ext cx="341728" cy="338522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86CB4B4D-7CA3-9044-876B-883B54F8677D}" type="slidenum">
              <a:rPr lang="en-CZ" smtClean="0"/>
              <a:pPr/>
              <a:t>‹#›</a:t>
            </a:fld>
            <a:endParaRPr lang="en-CZ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D00B212-B963-B541-AB2C-C86A83561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001" y="1682229"/>
            <a:ext cx="7560000" cy="1800000"/>
          </a:xfrm>
        </p:spPr>
        <p:txBody>
          <a:bodyPr lIns="0" anchor="t">
            <a:normAutofit/>
          </a:bodyPr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pPr algn="l"/>
            <a:endParaRPr lang="en-CZ" sz="4000" dirty="0">
              <a:solidFill>
                <a:schemeClr val="bg1"/>
              </a:solidFill>
            </a:endParaRPr>
          </a:p>
        </p:txBody>
      </p:sp>
      <p:sp>
        <p:nvSpPr>
          <p:cNvPr id="12" name="Body Level One…">
            <a:extLst>
              <a:ext uri="{FF2B5EF4-FFF2-40B4-BE49-F238E27FC236}">
                <a16:creationId xmlns:a16="http://schemas.microsoft.com/office/drawing/2014/main" id="{97640F16-C798-1940-98D0-41B3CDD4C872}"/>
              </a:ext>
            </a:extLst>
          </p:cNvPr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118800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5AFCFD-2557-F445-BA06-2078DC8B49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9743000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_AND_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Title Text"/>
          <p:cNvSpPr txBox="1">
            <a:spLocks noGrp="1"/>
          </p:cNvSpPr>
          <p:nvPr>
            <p:ph type="title" hasCustomPrompt="1"/>
          </p:nvPr>
        </p:nvSpPr>
        <p:spPr>
          <a:xfrm>
            <a:off x="252000" y="826625"/>
            <a:ext cx="7560000" cy="572701"/>
          </a:xfrm>
          <a:prstGeom prst="rect">
            <a:avLst/>
          </a:prstGeom>
        </p:spPr>
        <p:txBody>
          <a:bodyPr lIns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dirty="0"/>
              <a:t>Title Text</a:t>
            </a:r>
          </a:p>
        </p:txBody>
      </p:sp>
      <p:sp>
        <p:nvSpPr>
          <p:cNvPr id="29" name="Body Level One…"/>
          <p:cNvSpPr txBox="1">
            <a:spLocks noGrp="1"/>
          </p:cNvSpPr>
          <p:nvPr>
            <p:ph type="body" idx="1" hasCustomPrompt="1"/>
          </p:nvPr>
        </p:nvSpPr>
        <p:spPr>
          <a:xfrm>
            <a:off x="252000" y="1592352"/>
            <a:ext cx="7560000" cy="2809390"/>
          </a:xfrm>
          <a:prstGeom prst="rect">
            <a:avLst/>
          </a:prstGeom>
        </p:spPr>
        <p:txBody>
          <a:bodyPr lIns="0">
            <a:normAutofit/>
          </a:bodyPr>
          <a:lstStyle>
            <a:lvl1pPr>
              <a:defRPr sz="16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3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7" name="Body Level One…">
            <a:extLst>
              <a:ext uri="{FF2B5EF4-FFF2-40B4-BE49-F238E27FC236}">
                <a16:creationId xmlns:a16="http://schemas.microsoft.com/office/drawing/2014/main" id="{7960F43F-42F7-D641-9024-48C8559868BA}"/>
              </a:ext>
            </a:extLst>
          </p:cNvPr>
          <p:cNvSpPr txBox="1">
            <a:spLocks noGrp="1"/>
          </p:cNvSpPr>
          <p:nvPr>
            <p:ph type="body" sz="quarter" idx="10" hasCustomPrompt="1"/>
          </p:nvPr>
        </p:nvSpPr>
        <p:spPr>
          <a:xfrm>
            <a:off x="117529" y="252001"/>
            <a:ext cx="7560001" cy="360000"/>
          </a:xfrm>
          <a:prstGeom prst="rect">
            <a:avLst/>
          </a:prstGeom>
        </p:spPr>
        <p:txBody>
          <a:bodyPr lIns="0" tIns="0" anchor="t" anchorCtr="0">
            <a:noAutofit/>
          </a:bodyPr>
          <a:lstStyle>
            <a:lvl1pPr marL="342900" indent="-228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accent1"/>
                </a:solidFill>
              </a:defRPr>
            </a:lvl1pPr>
            <a:lvl2pPr marL="342900" indent="2540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2pPr>
            <a:lvl3pPr marL="342900" indent="7112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3pPr>
            <a:lvl4pPr marL="342900" indent="11684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4pPr>
            <a:lvl5pPr marL="342900" indent="1625600" algn="l">
              <a:lnSpc>
                <a:spcPct val="100000"/>
              </a:lnSpc>
              <a:buClrTx/>
              <a:buSzTx/>
              <a:buFontTx/>
              <a:buNone/>
              <a:defRPr sz="1400">
                <a:solidFill>
                  <a:schemeClr val="bg1"/>
                </a:solidFill>
              </a:defRPr>
            </a:lvl5pPr>
          </a:lstStyle>
          <a:p>
            <a:r>
              <a:rPr dirty="0"/>
              <a:t>Body Level On</a:t>
            </a:r>
            <a:r>
              <a:rPr lang="cs-CZ" dirty="0"/>
              <a:t>e</a:t>
            </a:r>
            <a:endParaRPr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B93317D-4140-7D4A-9D0D-1891C87F0B9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00" y="4802400"/>
            <a:ext cx="1306320" cy="108000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311699" y="445025"/>
            <a:ext cx="8520602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311699" y="1152475"/>
            <a:ext cx="8520602" cy="341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rmAutofit/>
          </a:bodyPr>
          <a:lstStyle/>
          <a:p>
            <a:r>
              <a:rPr dirty="0"/>
              <a:t>Body Level One</a:t>
            </a:r>
          </a:p>
          <a:p>
            <a:pPr lvl="1"/>
            <a:r>
              <a:rPr dirty="0"/>
              <a:t>Body Level Two</a:t>
            </a:r>
          </a:p>
          <a:p>
            <a:pPr lvl="2"/>
            <a:r>
              <a:rPr dirty="0"/>
              <a:t>Body Level Three</a:t>
            </a:r>
          </a:p>
          <a:p>
            <a:pPr lvl="3"/>
            <a:r>
              <a:rPr dirty="0"/>
              <a:t>Body Level Four</a:t>
            </a:r>
          </a:p>
          <a:p>
            <a:pPr lvl="4"/>
            <a:r>
              <a:rPr dirty="0"/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8684345" y="4700819"/>
            <a:ext cx="336813" cy="318396"/>
          </a:xfrm>
          <a:prstGeom prst="rect">
            <a:avLst/>
          </a:prstGeom>
          <a:ln w="12700">
            <a:miter lim="400000"/>
          </a:ln>
        </p:spPr>
        <p:txBody>
          <a:bodyPr wrap="none" lIns="91424" tIns="91424" rIns="91424" bIns="91424" anchor="ctr">
            <a:spAutoFit/>
          </a:bodyPr>
          <a:lstStyle>
            <a:lvl1pPr algn="r">
              <a:defRPr sz="1000">
                <a:solidFill>
                  <a:schemeClr val="accent2">
                    <a:lumOff val="21764"/>
                  </a:schemeClr>
                </a:solidFill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0" r:id="rId2"/>
    <p:sldLayoutId id="2147483651" r:id="rId3"/>
  </p:sldLayoutIdLst>
  <p:transition spd="med"/>
  <p:hf hdr="0" ftr="0" dt="0"/>
  <p:txStyles>
    <p:titleStyle>
      <a:lvl1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l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"/>
        </a:defRPr>
      </a:lvl9pPr>
    </p:titleStyle>
    <p:bodyStyle>
      <a:lvl1pPr marL="457200" marR="0" indent="-342900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1pPr>
      <a:lvl2pPr marL="1005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2pPr>
      <a:lvl3pPr marL="1462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3pPr>
      <a:lvl4pPr marL="1919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4pPr>
      <a:lvl5pPr marL="23767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5pPr>
      <a:lvl6pPr marL="28339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6pPr>
      <a:lvl7pPr marL="32911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●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7pPr>
      <a:lvl8pPr marL="37483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○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8pPr>
      <a:lvl9pPr marL="4205514" marR="0" indent="-408214" algn="l" defTabSz="914400" rtl="0" latinLnBrk="0">
        <a:lnSpc>
          <a:spcPct val="115000"/>
        </a:lnSpc>
        <a:spcBef>
          <a:spcPts val="0"/>
        </a:spcBef>
        <a:spcAft>
          <a:spcPts val="0"/>
        </a:spcAft>
        <a:buClr>
          <a:schemeClr val="accent2">
            <a:lumOff val="21764"/>
          </a:schemeClr>
        </a:buClr>
        <a:buSzPts val="1800"/>
        <a:buFont typeface="Arial"/>
        <a:buChar char="■"/>
        <a:tabLst/>
        <a:defRPr sz="1800" b="0" i="0" u="none" strike="noStrike" cap="none" spc="0" baseline="0">
          <a:solidFill>
            <a:schemeClr val="accent2">
              <a:lumOff val="21764"/>
            </a:schemeClr>
          </a:solidFill>
          <a:uFillTx/>
          <a:latin typeface="+mn-lt"/>
          <a:ea typeface="+mn-ea"/>
          <a:cs typeface="+mn-cs"/>
          <a:sym typeface="Arial"/>
        </a:defRPr>
      </a:lvl9pPr>
    </p:bodyStyle>
    <p:otherStyle>
      <a:lvl1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9144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8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8.png"/><Relationship Id="rId4" Type="http://schemas.openxmlformats.org/officeDocument/2006/relationships/image" Target="../media/image1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8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8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8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8.png"/><Relationship Id="rId4" Type="http://schemas.openxmlformats.org/officeDocument/2006/relationships/image" Target="../media/image1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>
          <a:xfrm>
            <a:off x="118800" y="3672909"/>
            <a:ext cx="8145443" cy="1218591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doc. JUDr. Ing. Bohumil Poláček, Ph.D., MBA, LLM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485 352 360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bohumil.polacek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</a:t>
            </a:r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tul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8602" y="1395775"/>
            <a:ext cx="8145442" cy="1661409"/>
          </a:xfrm>
        </p:spPr>
        <p:txBody>
          <a:bodyPr>
            <a:normAutofit fontScale="90000"/>
          </a:bodyPr>
          <a:lstStyle/>
          <a:p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Specializační studium</a:t>
            </a:r>
            <a:b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27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Oceňování obchodních závodů (podniků)</a:t>
            </a:r>
            <a:br>
              <a:rPr lang="cs-CZ" sz="10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</a:br>
            <a:r>
              <a:rPr lang="cs-CZ" sz="46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sz="46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46D2B131-BB47-5040-AB4D-1BF0EC6C34D3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8145443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pic>
        <p:nvPicPr>
          <p:cNvPr id="5" name="Obrázek 4" descr="TUL 4">
            <a:extLst>
              <a:ext uri="{FF2B5EF4-FFF2-40B4-BE49-F238E27FC236}">
                <a16:creationId xmlns:a16="http://schemas.microsoft.com/office/drawing/2014/main" id="{0EF01913-D2BB-2C4B-A25C-BA34D45D7A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4967" y="71977"/>
            <a:ext cx="1592073" cy="82804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6" name="Group 7">
            <a:extLst>
              <a:ext uri="{FF2B5EF4-FFF2-40B4-BE49-F238E27FC236}">
                <a16:creationId xmlns:a16="http://schemas.microsoft.com/office/drawing/2014/main" id="{13A2FEAC-23D1-82C1-6F7E-4BFE616BE42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392611" y="251364"/>
            <a:ext cx="3745169" cy="469265"/>
            <a:chOff x="4955" y="445"/>
            <a:chExt cx="5474" cy="739"/>
          </a:xfrm>
        </p:grpSpPr>
        <p:pic>
          <p:nvPicPr>
            <p:cNvPr id="7" name="Obrázek 6">
              <a:extLst>
                <a:ext uri="{FF2B5EF4-FFF2-40B4-BE49-F238E27FC236}">
                  <a16:creationId xmlns:a16="http://schemas.microsoft.com/office/drawing/2014/main" id="{E22E7024-13EC-96B3-5A13-7621851FB35F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466" t="14285" r="19435" b="75397"/>
            <a:stretch>
              <a:fillRect/>
            </a:stretch>
          </p:blipFill>
          <p:spPr bwMode="auto">
            <a:xfrm>
              <a:off x="7797" y="445"/>
              <a:ext cx="1449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8" name="Obrázek 7">
              <a:extLst>
                <a:ext uri="{FF2B5EF4-FFF2-40B4-BE49-F238E27FC236}">
                  <a16:creationId xmlns:a16="http://schemas.microsoft.com/office/drawing/2014/main" id="{FC7C6112-E44B-721B-0AE2-B3F25E227552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052" t="35423" r="67107" b="20689"/>
            <a:stretch>
              <a:fillRect/>
            </a:stretch>
          </p:blipFill>
          <p:spPr bwMode="auto">
            <a:xfrm>
              <a:off x="9244" y="447"/>
              <a:ext cx="1185" cy="73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3B633457-8704-C50A-8268-EBD68B6BDFE7}"/>
                </a:ext>
              </a:extLst>
            </p:cNvPr>
            <p:cNvPicPr>
              <a:picLocks noChangeAspect="1" noEditPoints="1" noChangeArrowheads="1" noChangeShapeType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258" t="28252" r="363" b="26340"/>
            <a:stretch>
              <a:fillRect/>
            </a:stretch>
          </p:blipFill>
          <p:spPr bwMode="auto">
            <a:xfrm>
              <a:off x="4955" y="447"/>
              <a:ext cx="2843" cy="7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04746387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770785"/>
            <a:ext cx="7560000" cy="280939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Určení kalkulované úrokové míry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kapitalizovaných čistých výnosů je metoda „netto“ (</a:t>
            </a:r>
            <a:r>
              <a:rPr lang="cs-CZ" sz="1400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equity</a:t>
            </a:r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), proto kalkulovaná úroková míra představuje v principu náklady vlastního kapitálu</a:t>
            </a:r>
          </a:p>
          <a:p>
            <a:pPr lvl="1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 zjednodušení se vychází z porovnání s jinými možnými investicemi – volba má odpovídat bázi hodnoty.</a:t>
            </a:r>
          </a:p>
          <a:p>
            <a:pPr lvl="2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Objektivizovaná hodnota</a:t>
            </a:r>
          </a:p>
          <a:p>
            <a:pPr lvl="3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bezriziková výnosová míra</a:t>
            </a:r>
          </a:p>
          <a:p>
            <a:pPr lvl="3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riziková prémie</a:t>
            </a:r>
          </a:p>
          <a:p>
            <a:pPr lvl="2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Investiční hodnota (pro subjektivní ocenění)</a:t>
            </a:r>
          </a:p>
          <a:p>
            <a:pPr lvl="3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úroková míra přijímaných úvěrů</a:t>
            </a:r>
          </a:p>
          <a:p>
            <a:pPr lvl="3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průměrná rentabilita odvětví nebo oboru</a:t>
            </a:r>
          </a:p>
          <a:p>
            <a:pPr lvl="3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průměrná výnosnost na kapitálovém trhu</a:t>
            </a:r>
          </a:p>
          <a:p>
            <a:pPr lvl="3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možnost alternativní investice</a:t>
            </a:r>
          </a:p>
          <a:p>
            <a:pPr lvl="2"/>
            <a:r>
              <a:rPr lang="cs-CZ" sz="1400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</a:t>
            </a:r>
          </a:p>
          <a:p>
            <a:pPr lvl="3"/>
            <a:r>
              <a:rPr lang="cs-CZ" sz="140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model CAPM</a:t>
            </a:r>
            <a:endParaRPr lang="cs-CZ" sz="1400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2409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10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2.m4a">
            <a:hlinkClick r:id="" action="ppaction://media"/>
            <a:extLst>
              <a:ext uri="{FF2B5EF4-FFF2-40B4-BE49-F238E27FC236}">
                <a16:creationId xmlns:a16="http://schemas.microsoft.com/office/drawing/2014/main" id="{BD6D78B7-47A8-5D88-3C5D-9E8526DE04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65762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87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1057135"/>
                <a:ext cx="7560000" cy="2809390"/>
              </a:xfrm>
            </p:spPr>
            <p:txBody>
              <a:bodyPr>
                <a:noAutofit/>
              </a:bodyPr>
              <a:lstStyle/>
              <a:p>
                <a:r>
                  <a:rPr lang="cs-CZ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Propočet výnosové hodnoty analytickou metodou</a:t>
                </a:r>
              </a:p>
              <a:p>
                <a:endParaRPr lang="cs-CZ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7985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cs-CZ" sz="1400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</a:t>
                </a:r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odhad odnímatelného čistého výnosu pro rok </a:t>
                </a:r>
                <a:r>
                  <a:rPr lang="cs-CZ" sz="14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t</a:t>
                </a:r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prognózy</a:t>
                </a:r>
                <a:endParaRPr lang="cs-CZ" sz="14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798513" algn="l"/>
                    <a:tab pos="971550" algn="l"/>
                  </a:tabLst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cs-CZ" sz="1400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	</a:t>
                </a:r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délka období, pro které jsme schopni v jednotlivých letech odhadnout čistý 		výnos (délka první fáze)</a:t>
                </a:r>
                <a:endParaRPr lang="cs-CZ" sz="1400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798513" algn="l"/>
                    <a:tab pos="971550" algn="l"/>
                  </a:tabLst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cs-CZ" sz="1400">
                        <a:latin typeface="Cambria Math" panose="02040503050406030204" pitchFamily="18" charset="0"/>
                      </a:rPr>
                      <m:t>Č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cs-CZ" sz="1400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trvalá velikost odnímatelného čistého výnosu ve druhé fázi uvažovaného 			horizontu (stabilní úroveň odnímatelných čistých výnosů)</a:t>
                </a:r>
              </a:p>
              <a:p>
                <a:pPr marL="444500" indent="0">
                  <a:buNone/>
                  <a:tabLst>
                    <a:tab pos="798513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sz="1400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</a:t>
                </a:r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kalkulovaná úroková míra na úrovni nákladů vlastního kapitálu</a:t>
                </a:r>
                <a:endParaRPr lang="cs-CZ" sz="14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798513" algn="l"/>
                  </a:tabLst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𝑔</m:t>
                    </m:r>
                  </m:oMath>
                </a14:m>
                <a:r>
                  <a:rPr lang="cs-CZ" sz="1400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</a:t>
                </a:r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dlouhodobé očekávané tempo růstu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1057135"/>
                <a:ext cx="7560000" cy="2809390"/>
              </a:xfrm>
              <a:blipFill>
                <a:blip r:embed="rId4"/>
                <a:stretch>
                  <a:fillRect l="-168" b="-1801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17902" y="4690756"/>
            <a:ext cx="30325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11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84A9F412-ABFF-2641-A2A1-ADD0197CCC0C}"/>
                  </a:ext>
                </a:extLst>
              </p:cNvPr>
              <p:cNvSpPr/>
              <p:nvPr/>
            </p:nvSpPr>
            <p:spPr>
              <a:xfrm>
                <a:off x="2377060" y="1629836"/>
                <a:ext cx="3309880" cy="698140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>
                          <a:latin typeface="Cambria Math" panose="02040503050406030204" pitchFamily="18" charset="0"/>
                        </a:rPr>
                        <m:t>=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>
                                      <a:latin typeface="Cambria Math" panose="02040503050406030204" pitchFamily="18" charset="0"/>
                                    </a:rPr>
                                    <m:t>Č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cs-CZ">
                                          <a:latin typeface="Cambria Math" panose="02040503050406030204" pitchFamily="18" charset="0"/>
                                        </a:rPr>
                                        <m:t>1+ </m:t>
                                      </m:r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𝑖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sub>
                                      </m:sSub>
                                    </m:e>
                                  </m:d>
                                </m:e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  <m:r>
                        <a:rPr lang="cs-CZ">
                          <a:latin typeface="Cambria Math" panose="02040503050406030204" pitchFamily="18" charset="0"/>
                        </a:rPr>
                        <m:t>+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cs-CZ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𝑉</m:t>
                          </m:r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</m:sub>
                          </m:sSub>
                          <m:r>
                            <a:rPr lang="cs-CZ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𝑔</m:t>
                          </m:r>
                        </m:den>
                      </m:f>
                      <m:r>
                        <a:rPr lang="cs-CZ">
                          <a:latin typeface="Cambria Math" panose="02040503050406030204" pitchFamily="18" charset="0"/>
                        </a:rPr>
                        <m:t> ∙ 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>
                              <a:latin typeface="Cambria Math" panose="02040503050406030204" pitchFamily="18" charset="0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>
                                      <a:latin typeface="Cambria Math" panose="02040503050406030204" pitchFamily="18" charset="0"/>
                                    </a:rPr>
                                    <m:t>1+ 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𝑘</m:t>
                                      </m:r>
                                    </m:sub>
                                  </m:sSub>
                                </m:e>
                              </m:d>
                            </m:e>
                            <m:sup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sup>
                          </m:sSup>
                        </m:den>
                      </m:f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2" name="Obdélník 1">
                <a:extLst>
                  <a:ext uri="{FF2B5EF4-FFF2-40B4-BE49-F238E27FC236}">
                    <a16:creationId xmlns:a16="http://schemas.microsoft.com/office/drawing/2014/main" id="{84A9F412-ABFF-2641-A2A1-ADD0197CCC0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77060" y="1629836"/>
                <a:ext cx="3309880" cy="698140"/>
              </a:xfrm>
              <a:prstGeom prst="rect">
                <a:avLst/>
              </a:prstGeom>
              <a:blipFill>
                <a:blip r:embed="rId5"/>
                <a:stretch>
                  <a:fillRect l="-3448" t="-92857" b="-1482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Nový záznam 73.m4a">
            <a:hlinkClick r:id="" action="ppaction://media"/>
            <a:extLst>
              <a:ext uri="{FF2B5EF4-FFF2-40B4-BE49-F238E27FC236}">
                <a16:creationId xmlns:a16="http://schemas.microsoft.com/office/drawing/2014/main" id="{DC2B245D-1FB4-7A31-177A-3355D8B86F3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0980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84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1" y="1057135"/>
                <a:ext cx="7560000" cy="3382420"/>
              </a:xfrm>
            </p:spPr>
            <p:txBody>
              <a:bodyPr>
                <a:noAutofit/>
              </a:bodyPr>
              <a:lstStyle/>
              <a:p>
                <a:r>
                  <a:rPr lang="cs-CZ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Propočet výnosové hodnoty paušální metodou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Č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∙</m:t>
                          </m:r>
                          <m:d>
                            <m:d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1−</m:t>
                              </m:r>
                              <m:f>
                                <m:f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𝑖𝑛𝑓</m:t>
                                      </m:r>
                                    </m:sub>
                                  </m:sSub>
                                </m:num>
                                <m:den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𝑟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𝐼</m:t>
                                      </m:r>
                                      <m:d>
                                        <m:d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𝑉𝐾</m:t>
                                          </m:r>
                                        </m:e>
                                      </m:d>
                                    </m:sub>
                                  </m:sSub>
                                </m:den>
                              </m:f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𝑖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𝑘</m:t>
                              </m:r>
                              <m:d>
                                <m:d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𝑟</m:t>
                                  </m:r>
                                </m:e>
                              </m:d>
                            </m:sub>
                          </m:sSub>
                        </m:den>
                      </m:f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  <a:tabLst>
                    <a:tab pos="661988" algn="l"/>
                  </a:tabLst>
                </a:pPr>
                <a:endParaRPr lang="cs-CZ" sz="1400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  <a:tabLst>
                    <a:tab pos="661988" algn="l"/>
                    <a:tab pos="835025" algn="l"/>
                  </a:tabLst>
                </a:pPr>
                <a14:m>
                  <m:oMath xmlns:m="http://schemas.openxmlformats.org/officeDocument/2006/math">
                    <m:r>
                      <a:rPr lang="cs-CZ" sz="1400" i="1">
                        <a:latin typeface="Cambria Math" panose="02040503050406030204" pitchFamily="18" charset="0"/>
                      </a:rPr>
                      <m:t>𝑇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Č</m:t>
                    </m:r>
                    <m:r>
                      <a:rPr lang="cs-CZ" sz="14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	trvale odnímatelný čistý výnos v cenách k datu ocenění</a:t>
                </a:r>
                <a:endParaRPr lang="cs-CZ" sz="14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  <a:tabLst>
                    <a:tab pos="661988" algn="l"/>
                    <a:tab pos="83502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𝑖𝑛𝑓</m:t>
                        </m:r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	míra inflace</a:t>
                </a:r>
                <a:endParaRPr lang="cs-CZ" sz="1400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lnSpc>
                    <a:spcPct val="100000"/>
                  </a:lnSpc>
                  <a:buNone/>
                  <a:tabLst>
                    <a:tab pos="661988" algn="l"/>
                    <a:tab pos="83502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𝑟</m:t>
                        </m:r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𝐼</m:t>
                        </m:r>
                        <m:d>
                          <m:dPr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𝑉𝐾</m:t>
                            </m:r>
                          </m:e>
                        </m:d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	rentabilita vlastního investovaného kapitálu (podíl předpokládaného </a:t>
                </a:r>
                <a:r>
                  <a:rPr lang="cs-CZ" sz="14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TČV</a:t>
                </a:r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v 			prvním budoucím roce a výše účetní hodnoty vlastního kapitálu (vztahujícímu 		se k hlavnímu provozu) k datu ocenění </a:t>
                </a:r>
              </a:p>
              <a:p>
                <a:pPr marL="114300" indent="0">
                  <a:buNone/>
                  <a:tabLst>
                    <a:tab pos="661988" algn="l"/>
                    <a:tab pos="83502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4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cs-CZ" sz="1400" i="1">
                            <a:latin typeface="Cambria Math" panose="02040503050406030204" pitchFamily="18" charset="0"/>
                          </a:rPr>
                          <m:t>𝑘</m:t>
                        </m:r>
                        <m:d>
                          <m:dPr>
                            <m:ctrlPr>
                              <a:rPr lang="cs-CZ" sz="1400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cs-CZ" sz="1400" i="1">
                                <a:latin typeface="Cambria Math" panose="02040503050406030204" pitchFamily="18" charset="0"/>
                              </a:rPr>
                              <m:t>𝑟</m:t>
                            </m:r>
                          </m:e>
                        </m:d>
                      </m:sub>
                    </m:sSub>
                  </m:oMath>
                </a14:m>
                <a:r>
                  <a:rPr lang="cs-CZ" sz="14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	kapitalizační míra na úrovni reálných nákladů vlastního kapitálu (očištěná o 			inflaci)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1" y="1057135"/>
                <a:ext cx="7560000" cy="3382420"/>
              </a:xfrm>
              <a:blipFill>
                <a:blip r:embed="rId4"/>
                <a:stretch>
                  <a:fillRect l="-16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0270" y="4690756"/>
            <a:ext cx="32088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4.m4a">
            <a:hlinkClick r:id="" action="ppaction://media"/>
            <a:extLst>
              <a:ext uri="{FF2B5EF4-FFF2-40B4-BE49-F238E27FC236}">
                <a16:creationId xmlns:a16="http://schemas.microsoft.com/office/drawing/2014/main" id="{D011ED11-A694-0EB2-EAEF-FB7978A429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9843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51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1592352"/>
                <a:ext cx="8631300" cy="2809390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endParaRPr lang="en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r>
                  <a:rPr lang="cs-CZ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Vyžaduje použít hodnoty vlastního kapitálu</a:t>
                </a:r>
                <a:endParaRPr lang="en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r>
                  <a:rPr lang="cs-CZ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Jen v případě, že se výnosová a substanční metoda od sebe příliš neliší (do 10 %)</a:t>
                </a:r>
              </a:p>
              <a:p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cs-CZ" i="1">
                          <a:latin typeface="Cambria Math" panose="02040503050406030204" pitchFamily="18" charset="0"/>
                        </a:rPr>
                        <m:t>𝐻</m:t>
                      </m:r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𝑉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∙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𝑆</m:t>
                          </m:r>
                        </m:num>
                        <m:den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</m:den>
                      </m:f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574675" algn="l"/>
                  </a:tabLst>
                </a:pPr>
                <a14:m>
                  <m:oMath xmlns:m="http://schemas.openxmlformats.org/officeDocument/2006/math">
                    <m:r>
                      <a:rPr lang="cs-CZ" sz="1200" i="1">
                        <a:latin typeface="Cambria Math" panose="02040503050406030204" pitchFamily="18" charset="0"/>
                      </a:rPr>
                      <m:t>𝑉</m:t>
                    </m:r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 	= výnosová hodnota</a:t>
                </a:r>
              </a:p>
              <a:p>
                <a:pPr marL="444500" indent="0">
                  <a:buNone/>
                  <a:tabLst>
                    <a:tab pos="574675" algn="l"/>
                  </a:tabLst>
                </a:pPr>
                <a14:m>
                  <m:oMath xmlns:m="http://schemas.openxmlformats.org/officeDocument/2006/math">
                    <m:r>
                      <a:rPr lang="cs-CZ" sz="1200" i="1">
                        <a:latin typeface="Cambria Math" panose="02040503050406030204" pitchFamily="18" charset="0"/>
                      </a:rPr>
                      <m:t>𝑆</m:t>
                    </m:r>
                    <m:r>
                      <a:rPr lang="cs-CZ" sz="1200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substanční hodnota</a:t>
                </a:r>
              </a:p>
              <a:p>
                <a:pPr marL="444500" indent="0">
                  <a:buNone/>
                  <a:tabLst>
                    <a:tab pos="574675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𝑥</m:t>
                        </m:r>
                      </m:e>
                      <m:sub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váhy</a:t>
                </a:r>
                <a:endParaRPr lang="en-CZ" sz="12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1592352"/>
                <a:ext cx="8631300" cy="2809390"/>
              </a:xfrm>
              <a:blipFill>
                <a:blip r:embed="rId4"/>
                <a:stretch>
                  <a:fillRect l="-147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5460" y="4690756"/>
            <a:ext cx="35190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8168336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1999" y="770785"/>
            <a:ext cx="8443113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6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střední hodnoty (</a:t>
            </a:r>
            <a:r>
              <a:rPr lang="cs-CZ" sz="2600" dirty="0" err="1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Schmalenbachova</a:t>
            </a:r>
            <a:r>
              <a:rPr lang="cs-CZ" sz="26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metoda)</a:t>
            </a:r>
            <a:endParaRPr lang="en-CZ" sz="260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288602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5.m4a">
            <a:hlinkClick r:id="" action="ppaction://media"/>
            <a:extLst>
              <a:ext uri="{FF2B5EF4-FFF2-40B4-BE49-F238E27FC236}">
                <a16:creationId xmlns:a16="http://schemas.microsoft.com/office/drawing/2014/main" id="{A6DBB8F2-261A-9AFF-816E-CB306C7692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10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1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1999" y="1470800"/>
                <a:ext cx="8110603" cy="3230019"/>
              </a:xfrm>
            </p:spPr>
            <p:txBody>
              <a:bodyPr>
                <a:no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cs-CZ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Kapitalizovaný mimořádný čistý výnos = rozdíl mezi celkovým čistým výnosem podniku a čistým výnosem dosaženým při obvyklým zúročení vloženého kapitálu. </a:t>
                </a:r>
                <a:endParaRPr lang="en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r>
                  <a:rPr lang="cs-CZ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Kalkulovaná úroková míra je stanovena na úrovni nákladů vlastního kapitálu.</a:t>
                </a: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𝑆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𝑛</m:t>
                          </m:r>
                        </m:sup>
                        <m:e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Č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𝑉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𝑘</m:t>
                                  </m:r>
                                </m:sub>
                              </m:s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𝑆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sub>
                              </m:sSub>
                            </m:num>
                            <m:den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(1+ 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𝑖</m:t>
                                      </m:r>
                                    </m:e>
                                    <m:sub>
                                      <m:sSub>
                                        <m:sSub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sSubPr>
                                        <m:e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𝑘</m:t>
                                          </m:r>
                                        </m:e>
                                        <m:sub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2</m:t>
                                          </m:r>
                                        </m:sub>
                                      </m:sSub>
                                    </m:sub>
                                  </m:s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)</m:t>
                                  </m:r>
                                </m:e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p>
                              </m:sSup>
                            </m:den>
                          </m:f>
                        </m:e>
                      </m:nary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  <a:tabLst>
                    <a:tab pos="433388" algn="l"/>
                  </a:tabLst>
                </a:pPr>
                <a:endParaRPr lang="cs-CZ" sz="1200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444500" indent="0">
                  <a:buNone/>
                  <a:tabLst>
                    <a:tab pos="433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𝑆</m:t>
                        </m:r>
                      </m:e>
                      <m:sub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substanční hodnota netto (vložený kapitál založený na reprodukčních cenách)</a:t>
                </a:r>
              </a:p>
              <a:p>
                <a:pPr marL="444500" indent="0">
                  <a:buNone/>
                  <a:tabLst>
                    <a:tab pos="433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Č</m:t>
                        </m:r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𝑉</m:t>
                        </m:r>
                      </m:e>
                      <m:sub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celkový čistý výnos</a:t>
                </a:r>
              </a:p>
              <a:p>
                <a:pPr marL="444500" indent="0">
                  <a:buNone/>
                  <a:tabLst>
                    <a:tab pos="433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zúročení vloženého kapitálu</a:t>
                </a:r>
              </a:p>
              <a:p>
                <a:pPr marL="444500" indent="0">
                  <a:buNone/>
                  <a:tabLst>
                    <a:tab pos="433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latin typeface="Cambria Math" panose="02040503050406030204" pitchFamily="18" charset="0"/>
                          </a:rPr>
                          <m:t>𝑖</m:t>
                        </m:r>
                      </m:e>
                      <m:sub>
                        <m:sSub>
                          <m:sSubPr>
                            <m:ctrlPr>
                              <a:rPr lang="cs-CZ" sz="12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cs-CZ" sz="1200" i="1">
                                <a:latin typeface="Cambria Math" panose="02040503050406030204" pitchFamily="18" charset="0"/>
                              </a:rPr>
                              <m:t>𝑘</m:t>
                            </m:r>
                          </m:e>
                          <m:sub>
                            <m:r>
                              <a:rPr lang="cs-CZ" sz="12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</m:sub>
                    </m:sSub>
                  </m:oMath>
                </a14:m>
                <a:r>
                  <a:rPr lang="cs-CZ" sz="1200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	= zúročení vloženého kapitálu pro investora (vyšší)</a:t>
                </a:r>
              </a:p>
              <a:p>
                <a:pPr marL="114300" indent="0">
                  <a:buNone/>
                  <a:tabLst>
                    <a:tab pos="433388" algn="l"/>
                  </a:tabLst>
                </a:pPr>
                <a:endParaRPr lang="cs-CZ" sz="14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sz="1400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1999" y="1470800"/>
                <a:ext cx="8110603" cy="3230019"/>
              </a:xfrm>
              <a:blipFill>
                <a:blip r:embed="rId4"/>
                <a:stretch>
                  <a:fillRect l="-156" r="-625" b="-273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5459" y="4690756"/>
            <a:ext cx="349419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8110604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8110604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2400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kapitalizovaných mimořádných čistých výnosů</a:t>
            </a:r>
            <a:endParaRPr lang="en-CZ" sz="2400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1999" y="4911493"/>
            <a:ext cx="1279495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6.m4a">
            <a:hlinkClick r:id="" action="ppaction://media"/>
            <a:extLst>
              <a:ext uri="{FF2B5EF4-FFF2-40B4-BE49-F238E27FC236}">
                <a16:creationId xmlns:a16="http://schemas.microsoft.com/office/drawing/2014/main" id="{EA52E67F-A68B-F403-EAC2-D0A192EAB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33284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18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Economic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Value</a:t>
            </a:r>
            <a:r>
              <a:rPr lang="cs-CZ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Added</a:t>
            </a:r>
            <a:endParaRPr lang="cs-CZ" i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Základním principem je měření ekonomického zisku.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Ekonomického zisku dosahuje podnik po uhrazení běžných nákladů i nákladů kapitálu.</a:t>
            </a:r>
          </a:p>
          <a:p>
            <a:pPr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Podobně jako u metody DCF lze použít metody ocenění EVA entity, </a:t>
            </a:r>
            <a:r>
              <a:rPr lang="cs-CZ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equity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a APV. Dále se budeme věnovat metodě EVA entity. 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8666" y="4690756"/>
            <a:ext cx="32249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ekonomické přidané hodnoty (EVA)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7.m4a">
            <a:hlinkClick r:id="" action="ppaction://media"/>
            <a:extLst>
              <a:ext uri="{FF2B5EF4-FFF2-40B4-BE49-F238E27FC236}">
                <a16:creationId xmlns:a16="http://schemas.microsoft.com/office/drawing/2014/main" id="{3DA38BC4-50FD-37EC-9D9B-0B5E611193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26703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73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057135"/>
            <a:ext cx="7560000" cy="3025008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Základní schéma výpočtu pro metodu EVA entity</a:t>
            </a:r>
            <a:endParaRPr lang="en-CZ" b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  Tržní hodnota provozně potřebných (operačních) aktiv</a:t>
            </a:r>
          </a:p>
          <a:p>
            <a:pPr marL="114300" indent="0">
              <a:buNone/>
            </a:pP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 Tržní hodnota neoperačních aktiv</a:t>
            </a:r>
          </a:p>
          <a:p>
            <a:pPr marL="114300" indent="0">
              <a:buNone/>
            </a:pPr>
            <a:r>
              <a:rPr lang="cs-CZ" u="sng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– Tržní hodnota úročených závazků</a:t>
            </a:r>
          </a:p>
          <a:p>
            <a:pPr marL="114300" indent="0">
              <a:buNone/>
            </a:pP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= </a:t>
            </a:r>
            <a:r>
              <a:rPr lang="cs-CZ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vlastního kapitálu</a:t>
            </a:r>
          </a:p>
          <a:p>
            <a:pPr marL="114300" indent="0">
              <a:buNone/>
            </a:pP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  Čistá operační aktiva (NOA)</a:t>
            </a:r>
          </a:p>
          <a:p>
            <a:pPr marL="114300" indent="0">
              <a:buNone/>
            </a:pPr>
            <a:r>
              <a:rPr lang="cs-CZ" u="sng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 Tržní přidaná hodnota (MVA)</a:t>
            </a:r>
          </a:p>
          <a:p>
            <a:pPr marL="114300" indent="0">
              <a:buNone/>
            </a:pP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= </a:t>
            </a:r>
            <a:r>
              <a:rPr lang="cs-CZ" b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Tržní hodnota operačních aktiv</a:t>
            </a:r>
            <a:endParaRPr lang="en-CZ" b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2409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8.m4a">
            <a:hlinkClick r:id="" action="ppaction://media"/>
            <a:extLst>
              <a:ext uri="{FF2B5EF4-FFF2-40B4-BE49-F238E27FC236}">
                <a16:creationId xmlns:a16="http://schemas.microsoft.com/office/drawing/2014/main" id="{9CECBD68-6E25-5A79-CCBD-C94CEDF10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04521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98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2000" y="612001"/>
                <a:ext cx="7560000" cy="3992656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r>
                  <a:rPr lang="cs-CZ" b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Dvoufázová metoda</a:t>
                </a:r>
                <a:endParaRPr lang="en-CZ" b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en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endParaRPr lang="cs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endParaRPr lang="cs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endParaRPr lang="cs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sub>
                    </m:sSub>
                  </m:oMath>
                </a14:m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hodnota vlastního kapitálu podniku (hodnota netto)</a:t>
                </a: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𝑁𝑂𝐴</m:t>
                        </m:r>
                      </m:e>
                      <m:sub>
                        <m:r>
                          <a:rPr lang="cs-CZ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čistá operační aktiva k datu ocenění</a:t>
                </a: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𝑁𝑂𝐴</m:t>
                        </m:r>
                      </m:e>
                      <m:sub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  <m:r>
                          <a:rPr lang="cs-CZ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−1</m:t>
                        </m:r>
                      </m:sub>
                    </m:sSub>
                  </m:oMath>
                </a14:m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čistá operační aktiva ke konci předchozího roku, tj. k počátku roku </a:t>
                </a:r>
                <a:r>
                  <a:rPr lang="cs-CZ" sz="12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t</a:t>
                </a: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r>
                      <a:rPr lang="cs-CZ" sz="12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</m:oMath>
                </a14:m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	= počet let explicitně plánovaných EVA</a:t>
                </a: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𝑁𝑂𝑃𝐴𝑇</m:t>
                        </m:r>
                      </m:e>
                      <m:sub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𝑡</m:t>
                        </m:r>
                      </m:sub>
                    </m:sSub>
                  </m:oMath>
                </a14:m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operační výsledek hospodaření po dani v roce </a:t>
                </a:r>
                <a:r>
                  <a:rPr lang="cs-CZ" sz="12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t</a:t>
                </a:r>
                <a:endParaRPr lang="cs-CZ" sz="1200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r>
                      <a:rPr lang="cs-CZ" sz="1200" i="1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𝑊𝐴𝐶</m:t>
                    </m:r>
                  </m:oMath>
                </a14:m>
                <a:r>
                  <a:rPr lang="cs-CZ" sz="12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C </a:t>
                </a:r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průměrné vážené náklady kapitálu</a:t>
                </a:r>
                <a:endParaRPr lang="cs-CZ" sz="1200" i="1" dirty="0">
                  <a:solidFill>
                    <a:schemeClr val="tx1"/>
                  </a:solidFill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𝐷</m:t>
                        </m:r>
                      </m:e>
                      <m:sub>
                        <m:r>
                          <a:rPr lang="cs-CZ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hodnota úročených dluhů k datu ocenění</a:t>
                </a:r>
              </a:p>
              <a:p>
                <a:pPr marL="584200" indent="0">
                  <a:buNone/>
                  <a:tabLst>
                    <a:tab pos="1195388" algn="l"/>
                  </a:tabLst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cs-CZ" sz="1200" i="1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lang="cs-CZ" sz="120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	= ostatní, tj. neoperační aktiva k datu ocenění</a:t>
                </a:r>
              </a:p>
              <a:p>
                <a:pPr marL="584200" indent="0">
                  <a:buNone/>
                  <a:tabLst>
                    <a:tab pos="1195388" algn="l"/>
                  </a:tabLst>
                </a:pPr>
                <a:r>
                  <a:rPr lang="cs-CZ" sz="12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MVA	</a:t>
                </a:r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= tržní přidaná hodnota (</a:t>
                </a:r>
                <a:r>
                  <a:rPr lang="cs-CZ" sz="12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Market </a:t>
                </a:r>
                <a:r>
                  <a:rPr lang="cs-CZ" sz="1200" i="1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Value</a:t>
                </a:r>
                <a:r>
                  <a:rPr lang="cs-CZ" sz="1200" i="1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sz="1200" i="1" dirty="0" err="1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Added</a:t>
                </a:r>
                <a:r>
                  <a:rPr lang="cs-CZ" sz="1200" dirty="0">
                    <a:solidFill>
                      <a:schemeClr val="tx1"/>
                    </a:solidFill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)</a:t>
                </a: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2000" y="612001"/>
                <a:ext cx="7560000" cy="3992656"/>
              </a:xfrm>
              <a:blipFill>
                <a:blip r:embed="rId4"/>
                <a:stretch>
                  <a:fillRect b="-63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3476" y="4690756"/>
            <a:ext cx="31768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sp>
        <p:nvSpPr>
          <p:cNvPr id="2" name="Pravá složená závorka 1">
            <a:extLst>
              <a:ext uri="{FF2B5EF4-FFF2-40B4-BE49-F238E27FC236}">
                <a16:creationId xmlns:a16="http://schemas.microsoft.com/office/drawing/2014/main" id="{8C495416-E7F7-2646-8B70-340F598F6A60}"/>
              </a:ext>
            </a:extLst>
          </p:cNvPr>
          <p:cNvSpPr/>
          <p:nvPr/>
        </p:nvSpPr>
        <p:spPr>
          <a:xfrm rot="5400000">
            <a:off x="4616323" y="-437871"/>
            <a:ext cx="335898" cy="4876802"/>
          </a:xfrm>
          <a:prstGeom prst="rightBrace">
            <a:avLst>
              <a:gd name="adj1" fmla="val 8333"/>
              <a:gd name="adj2" fmla="val 50000"/>
            </a:avLst>
          </a:prstGeom>
          <a:noFill/>
          <a:ln w="25400" cap="flat">
            <a:solidFill>
              <a:schemeClr val="accent1"/>
            </a:solidFill>
            <a:prstDash val="solid"/>
            <a:round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91439" tIns="45719" rIns="91439" bIns="45719" numCol="1" spcCol="38100" rtlCol="0" anchor="t">
            <a:noAutofit/>
          </a:bodyPr>
          <a:lstStyle/>
          <a:p>
            <a: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cs-CZ" sz="18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C0C29C3B-E9CF-8741-A78D-394A414E24F2}"/>
              </a:ext>
            </a:extLst>
          </p:cNvPr>
          <p:cNvSpPr txBox="1"/>
          <p:nvPr/>
        </p:nvSpPr>
        <p:spPr>
          <a:xfrm>
            <a:off x="4582887" y="2214175"/>
            <a:ext cx="402770" cy="215444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cs-CZ" sz="1400" b="0" i="1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  <a:sym typeface="Arial"/>
              </a:rPr>
              <a:t>MVA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565CC41D-539B-6143-B9A9-3B8D4525EFA6}"/>
                  </a:ext>
                </a:extLst>
              </p:cNvPr>
              <p:cNvSpPr/>
              <p:nvPr/>
            </p:nvSpPr>
            <p:spPr>
              <a:xfrm>
                <a:off x="1279072" y="1111593"/>
                <a:ext cx="7010400" cy="698140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𝐻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𝑛</m:t>
                          </m:r>
                        </m:sub>
                      </m:sSub>
                      <m:r>
                        <a:rPr lang="cs-CZ">
                          <a:latin typeface="Cambria Math" panose="02040503050406030204" pitchFamily="18" charset="0"/>
                        </a:rPr>
                        <m:t>= 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𝑁𝑂𝐴</m:t>
                          </m:r>
                        </m:e>
                        <m:sub>
                          <m:r>
                            <a:rPr lang="cs-CZ">
                              <a:latin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cs-CZ">
                          <a:latin typeface="Cambria Math" panose="02040503050406030204" pitchFamily="18" charset="0"/>
                        </a:rPr>
                        <m:t>+</m:t>
                      </m:r>
                      <m:nary>
                        <m:naryPr>
                          <m:chr m:val="∑"/>
                          <m:limLoc m:val="undOvr"/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naryPr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>
                              <a:latin typeface="Cambria Math" panose="02040503050406030204" pitchFamily="18" charset="0"/>
                            </a:rPr>
                            <m:t>=1</m:t>
                          </m:r>
                        </m:sub>
                        <m:sup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𝑇</m:t>
                          </m:r>
                        </m:sup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fPr>
                                <m:num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𝑁𝑂𝑃𝐴𝑇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b>
                                  </m:sSub>
                                  <m:r>
                                    <a:rPr lang="cs-CZ">
                                      <a:latin typeface="Cambria Math" panose="02040503050406030204" pitchFamily="18" charset="0"/>
                                    </a:rPr>
                                    <m:t>−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𝑊𝐴𝐶𝐶</m:t>
                                  </m:r>
                                  <m:r>
                                    <a:rPr lang="cs-CZ">
                                      <a:latin typeface="Cambria Math" panose="02040503050406030204" pitchFamily="18" charset="0"/>
                                    </a:rPr>
                                    <m:t>∙</m:t>
                                  </m:r>
                                  <m:sSub>
                                    <m:sSub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𝑁𝑂𝐴</m:t>
                                      </m:r>
                                    </m:e>
                                    <m:sub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  <m:r>
                                        <a:rPr lang="cs-CZ">
                                          <a:latin typeface="Cambria Math" panose="02040503050406030204" pitchFamily="18" charset="0"/>
                                        </a:rPr>
                                        <m:t>−1</m:t>
                                      </m:r>
                                    </m:sub>
                                  </m:sSub>
                                </m:num>
                                <m:den>
                                  <m:sSup>
                                    <m:sSup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sSupPr>
                                    <m:e>
                                      <m:d>
                                        <m:dPr>
                                          <m:ctrlP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</m:ctrlPr>
                                        </m:dPr>
                                        <m:e>
                                          <m:r>
                                            <a:rPr lang="cs-CZ">
                                              <a:latin typeface="Cambria Math" panose="02040503050406030204" pitchFamily="18" charset="0"/>
                                            </a:rPr>
                                            <m:t>1+</m:t>
                                          </m:r>
                                          <m:r>
                                            <a:rPr lang="cs-CZ" i="1">
                                              <a:latin typeface="Cambria Math" panose="02040503050406030204" pitchFamily="18" charset="0"/>
                                            </a:rPr>
                                            <m:t>𝑊𝐴𝐶𝐶</m:t>
                                          </m:r>
                                        </m:e>
                                      </m:d>
                                    </m:e>
                                    <m:sup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𝑡</m:t>
                                      </m:r>
                                    </m:sup>
                                  </m:sSup>
                                </m:den>
                              </m:f>
                            </m:e>
                          </m:d>
                          <m:r>
                            <a:rPr lang="cs-CZ">
                              <a:latin typeface="Cambria Math" panose="02040503050406030204" pitchFamily="18" charset="0"/>
                            </a:rPr>
                            <m:t>+ </m:t>
                          </m:r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𝑁𝑂𝑃𝐴𝑇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  <m:r>
                                    <a:rPr lang="cs-CZ">
                                      <a:latin typeface="Cambria Math" panose="02040503050406030204" pitchFamily="18" charset="0"/>
                                    </a:rPr>
                                    <m:t>+1</m:t>
                                  </m:r>
                                </m:sub>
                              </m:sSub>
                              <m:r>
                                <a:rPr lang="cs-CZ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𝑊𝐴𝐶𝐶</m:t>
                              </m:r>
                              <m:r>
                                <a:rPr lang="cs-CZ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𝑁𝑂𝐴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b>
                              </m:sSub>
                            </m:num>
                            <m:den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𝑊𝐴𝐶𝐶</m:t>
                              </m:r>
                              <m:r>
                                <a:rPr lang="cs-CZ">
                                  <a:latin typeface="Cambria Math" panose="02040503050406030204" pitchFamily="18" charset="0"/>
                                </a:rPr>
                                <m:t>∙</m:t>
                              </m:r>
                              <m:sSup>
                                <m:sSup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d>
                                    <m:dPr>
                                      <m:ctrlP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</m:ctrlPr>
                                    </m:dPr>
                                    <m:e>
                                      <m:r>
                                        <a:rPr lang="cs-CZ">
                                          <a:latin typeface="Cambria Math" panose="02040503050406030204" pitchFamily="18" charset="0"/>
                                        </a:rPr>
                                        <m:t>1+</m:t>
                                      </m:r>
                                      <m:r>
                                        <a:rPr lang="cs-CZ" i="1">
                                          <a:latin typeface="Cambria Math" panose="02040503050406030204" pitchFamily="18" charset="0"/>
                                        </a:rPr>
                                        <m:t>𝑊𝐴𝐶𝐶</m:t>
                                      </m:r>
                                    </m:e>
                                  </m:d>
                                </m:e>
                                <m:sup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sup>
                              </m:sSup>
                            </m:den>
                          </m:f>
                          <m:r>
                            <a:rPr lang="cs-CZ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𝐷</m:t>
                              </m:r>
                            </m:e>
                            <m:sub>
                              <m:r>
                                <a:rPr lang="cs-CZ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r>
                            <a:rPr lang="cs-CZ">
                              <a:latin typeface="Cambria Math" panose="02040503050406030204" pitchFamily="18" charset="0"/>
                            </a:rPr>
                            <m:t>+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𝐴</m:t>
                              </m:r>
                            </m:e>
                            <m:sub>
                              <m:r>
                                <a:rPr lang="cs-CZ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</m:e>
                      </m:nary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11" name="Obdélník 10">
                <a:extLst>
                  <a:ext uri="{FF2B5EF4-FFF2-40B4-BE49-F238E27FC236}">
                    <a16:creationId xmlns:a16="http://schemas.microsoft.com/office/drawing/2014/main" id="{565CC41D-539B-6143-B9A9-3B8D4525EFA6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79072" y="1111593"/>
                <a:ext cx="7010400" cy="698140"/>
              </a:xfrm>
              <a:prstGeom prst="rect">
                <a:avLst/>
              </a:prstGeom>
              <a:blipFill>
                <a:blip r:embed="rId5"/>
                <a:stretch>
                  <a:fillRect t="-91071" b="-148214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Nový záznam 79.m4a">
            <a:hlinkClick r:id="" action="ppaction://media"/>
            <a:extLst>
              <a:ext uri="{FF2B5EF4-FFF2-40B4-BE49-F238E27FC236}">
                <a16:creationId xmlns:a16="http://schemas.microsoft.com/office/drawing/2014/main" id="{6B4AD4EC-25BF-7291-67CB-8621429F24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99796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01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1" y="1050792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NOPAT</a:t>
            </a:r>
          </a:p>
          <a:p>
            <a:pPr marL="114300" indent="0">
              <a:buNone/>
            </a:pPr>
            <a:endParaRPr lang="en-CZ" b="1" i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Net </a:t>
            </a:r>
            <a:r>
              <a:rPr lang="cs-CZ" i="1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Operating</a:t>
            </a:r>
            <a:r>
              <a:rPr lang="cs-CZ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Profit </a:t>
            </a:r>
            <a:r>
              <a:rPr lang="cs-CZ" i="1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After</a:t>
            </a:r>
            <a:r>
              <a:rPr lang="cs-CZ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Taxes</a:t>
            </a:r>
            <a:endParaRPr lang="cs-CZ" i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Vychází z VH za účetní období nebo z provozního VH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vyloučení z finančních nákladů placených úroků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vyloučení mimořádných položek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započítání vlivu změn vlastního kapitálu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posouzení provozní (operační) potřebnosti dlouhodobého a krátkodobého finančního majetku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vyloučení výnosů a nákladů provozně nepotřebného majetku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8666" y="4690756"/>
            <a:ext cx="32249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0.m4a">
            <a:hlinkClick r:id="" action="ppaction://media"/>
            <a:extLst>
              <a:ext uri="{FF2B5EF4-FFF2-40B4-BE49-F238E27FC236}">
                <a16:creationId xmlns:a16="http://schemas.microsoft.com/office/drawing/2014/main" id="{36225F36-CE6A-79FC-32B2-B04B7ECFC73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38115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57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43486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NOA</a:t>
            </a:r>
          </a:p>
          <a:p>
            <a:pPr marL="114300" indent="0">
              <a:buNone/>
            </a:pPr>
            <a:endParaRPr lang="en-CZ" b="1" i="1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Net </a:t>
            </a:r>
            <a:r>
              <a:rPr lang="cs-CZ" i="1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Operating</a:t>
            </a:r>
            <a:r>
              <a:rPr lang="cs-CZ" i="1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</a:t>
            </a:r>
            <a:r>
              <a:rPr lang="cs-CZ" i="1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Assets</a:t>
            </a:r>
            <a:endParaRPr lang="cs-CZ" i="1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Východiskem pro výpočet NOA je rozvaha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 celkových aktiv se vydělí neoperační aktiva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aktiva se sníží o neúročený cizí kapitál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vyloučí se mimořádné položky</a:t>
            </a:r>
          </a:p>
          <a:p>
            <a:pPr lvl="1"/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účetní aktiva se převedou na „skutečná“ aktiva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97064" y="4690756"/>
            <a:ext cx="32409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19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1.m4a">
            <a:hlinkClick r:id="" action="ppaction://media"/>
            <a:extLst>
              <a:ext uri="{FF2B5EF4-FFF2-40B4-BE49-F238E27FC236}">
                <a16:creationId xmlns:a16="http://schemas.microsoft.com/office/drawing/2014/main" id="{A714A0E5-CCA7-9DA9-4A89-FD5AB0DA46B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0715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6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na základě analýzy výnosů 2/2</a:t>
            </a:r>
          </a:p>
          <a:p>
            <a:pPr lvl="1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kapitalizovaných čistých výnosů</a:t>
            </a:r>
          </a:p>
          <a:p>
            <a:pPr lvl="1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Kombinované (korigované) výnosové metody</a:t>
            </a:r>
          </a:p>
          <a:p>
            <a:pPr lvl="2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střední hodnoty (</a:t>
            </a:r>
            <a:r>
              <a:rPr lang="cs-CZ" b="1" dirty="0" err="1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Schmalenbachova</a:t>
            </a: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 metoda)</a:t>
            </a:r>
          </a:p>
          <a:p>
            <a:pPr lvl="2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kapitalizovaných mimořádných čistých výnosů</a:t>
            </a:r>
          </a:p>
          <a:p>
            <a:pPr lvl="1"/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ekonomické přidané hodnoty (EVA)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9580" y="4690756"/>
            <a:ext cx="261578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Obsah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1213738870"/>
      </p:ext>
    </p:extLst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251999" y="612001"/>
                <a:ext cx="8725745" cy="4088818"/>
              </a:xfrm>
            </p:spPr>
            <p:txBody>
              <a:bodyPr>
                <a:noAutofit/>
              </a:bodyPr>
              <a:lstStyle/>
              <a:p>
                <a:pPr marL="114300" indent="0">
                  <a:buNone/>
                </a:pPr>
                <a:r>
                  <a:rPr lang="cs-CZ" b="1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Ukazatel EVA</a:t>
                </a:r>
                <a:endParaRPr lang="en-CZ" b="1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en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r>
                  <a:rPr lang="cs-CZ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čistý výnos z provozní činnosti podniku snížený o náklady kapitálu (vlastního i cizího)</a:t>
                </a:r>
              </a:p>
              <a:p>
                <a:pPr marL="114300" indent="0">
                  <a:buNone/>
                </a:pPr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Vzorec pomocí nákladů na kapitál (</a:t>
                </a:r>
                <a:r>
                  <a:rPr lang="cs-CZ" i="1" dirty="0" err="1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Capital</a:t>
                </a: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i="1" dirty="0" err="1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Charge</a:t>
                </a: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)</a:t>
                </a:r>
              </a:p>
              <a:p>
                <a:pPr marL="114300" indent="0" algn="ctr">
                  <a:buNone/>
                </a:pPr>
                <a:r>
                  <a:rPr lang="cs-CZ" sz="1200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Operační ekonomický zisk = Operační zisk – Celkový náklad na kapitál</a:t>
                </a:r>
              </a:p>
              <a:p>
                <a:pPr marL="114300" indent="0">
                  <a:buNone/>
                </a:pPr>
                <a:endParaRPr lang="cs-CZ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𝐸𝑉𝐴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𝑁𝑂𝑃𝐴𝑇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−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𝑁𝑂𝐴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∙ 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𝑊𝐴𝐶𝐶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</m:oMath>
                  </m:oMathPara>
                </a14:m>
                <a:endParaRPr lang="cs-CZ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endParaRPr lang="cs-CZ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Vzorec pomocí 0hodnotového rozpětí (</a:t>
                </a:r>
                <a:r>
                  <a:rPr lang="cs-CZ" i="1" dirty="0" err="1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Value</a:t>
                </a: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i="1" dirty="0" err="1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Spread</a:t>
                </a: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)</a:t>
                </a:r>
              </a:p>
              <a:p>
                <a:pPr marL="114300" indent="0" algn="ctr">
                  <a:buNone/>
                </a:pPr>
                <a:r>
                  <a:rPr lang="cs-CZ" sz="1200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Operační ekonomický zisk = (Operační rentabilita – WACC) </a:t>
                </a: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  <a:sym typeface="Symbol" pitchFamily="2" charset="2"/>
                  </a:rPr>
                  <a:t></a:t>
                </a:r>
                <a:r>
                  <a:rPr lang="cs-CZ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 </a:t>
                </a:r>
                <a:r>
                  <a:rPr lang="cs-CZ" sz="1200" i="1" dirty="0">
                    <a:latin typeface="Inter" panose="02000503000000020004" pitchFamily="2" charset="0"/>
                    <a:ea typeface="Inter" panose="02000503000000020004" pitchFamily="2" charset="0"/>
                    <a:cs typeface="Inter" panose="02000503000000020004" pitchFamily="2" charset="0"/>
                  </a:rPr>
                  <a:t>Operační aktiva</a:t>
                </a:r>
              </a:p>
              <a:p>
                <a:pPr marL="114300" indent="0" algn="ctr">
                  <a:buNone/>
                </a:pPr>
                <a:endParaRPr lang="en-CZ" sz="1200" i="1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  <a:p>
                <a:pPr marL="11430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𝐸𝑉𝐴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</m:sub>
                      </m:sSub>
                      <m:r>
                        <a:rPr lang="cs-CZ" i="1">
                          <a:latin typeface="Cambria Math" panose="02040503050406030204" pitchFamily="18" charset="0"/>
                        </a:rPr>
                        <m:t>=</m:t>
                      </m:r>
                      <m:d>
                        <m:d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fPr>
                            <m:num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𝑁𝑂𝑃𝐴𝑇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</m:sub>
                              </m:sSub>
                            </m:num>
                            <m:den>
                              <m:sSub>
                                <m:sSubPr>
                                  <m:ctrlPr>
                                    <a:rPr lang="cs-CZ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𝑁𝑂𝐴</m:t>
                                  </m:r>
                                </m:e>
                                <m:sub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𝑡</m:t>
                                  </m:r>
                                  <m:r>
                                    <a:rPr lang="cs-CZ" i="1">
                                      <a:latin typeface="Cambria Math" panose="02040503050406030204" pitchFamily="18" charset="0"/>
                                    </a:rPr>
                                    <m:t>−1</m:t>
                                  </m:r>
                                </m:sub>
                              </m:sSub>
                            </m:den>
                          </m:f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cs-CZ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𝑊𝐴𝐶𝐶</m:t>
                              </m:r>
                            </m:e>
                            <m:sub>
                              <m:r>
                                <a:rPr lang="cs-CZ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sub>
                          </m:sSub>
                        </m:e>
                      </m:d>
                      <m:r>
                        <a:rPr lang="cs-CZ" i="1">
                          <a:latin typeface="Cambria Math" panose="02040503050406030204" pitchFamily="18" charset="0"/>
                        </a:rPr>
                        <m:t>∙ </m:t>
                      </m:r>
                      <m:sSub>
                        <m:sSubPr>
                          <m:ctrlPr>
                            <a:rPr lang="cs-CZ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𝑁𝑂𝐴</m:t>
                          </m:r>
                        </m:e>
                        <m:sub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𝑡</m:t>
                          </m:r>
                          <m:r>
                            <a:rPr lang="cs-CZ" i="1">
                              <a:latin typeface="Cambria Math" panose="02040503050406030204" pitchFamily="18" charset="0"/>
                            </a:rPr>
                            <m:t>−1</m:t>
                          </m:r>
                        </m:sub>
                      </m:sSub>
                    </m:oMath>
                  </m:oMathPara>
                </a14:m>
                <a:endParaRPr lang="en-CZ" i="1" dirty="0">
                  <a:latin typeface="Inter" panose="02000503000000020004" pitchFamily="2" charset="0"/>
                  <a:ea typeface="Inter" panose="02000503000000020004" pitchFamily="2" charset="0"/>
                  <a:cs typeface="Inter" panose="02000503000000020004" pitchFamily="2" charset="0"/>
                </a:endParaRPr>
              </a:p>
            </p:txBody>
          </p:sp>
        </mc:Choice>
        <mc:Fallback xmlns="">
          <p:sp>
            <p:nvSpPr>
              <p:cNvPr id="3" name="Text Placeholder 2">
                <a:extLst>
                  <a:ext uri="{FF2B5EF4-FFF2-40B4-BE49-F238E27FC236}">
                    <a16:creationId xmlns:a16="http://schemas.microsoft.com/office/drawing/2014/main" id="{4C9C22D5-F411-4F47-A18E-FE74300B1E1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251999" y="612001"/>
                <a:ext cx="8725745" cy="4088818"/>
              </a:xfrm>
              <a:blipFill>
                <a:blip r:embed="rId4"/>
                <a:stretch>
                  <a:fillRect l="-145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679429" y="4690756"/>
            <a:ext cx="363363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20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8038634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8038634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1999" y="4911493"/>
            <a:ext cx="1268141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82.m4a">
            <a:hlinkClick r:id="" action="ppaction://media"/>
            <a:extLst>
              <a:ext uri="{FF2B5EF4-FFF2-40B4-BE49-F238E27FC236}">
                <a16:creationId xmlns:a16="http://schemas.microsoft.com/office/drawing/2014/main" id="{B967E132-BFE3-A030-CF78-5A2983B917F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235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22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pPr marL="114300" indent="0">
              <a:buNone/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 audiozáznamu jsou užity výňatky z děl následujících autorů:</a:t>
            </a:r>
          </a:p>
          <a:p>
            <a:pPr marL="114300" indent="0">
              <a:buNone/>
            </a:pPr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algn="just">
              <a:spcAft>
                <a:spcPts val="600"/>
              </a:spcAft>
              <a:tabLst>
                <a:tab pos="2865755" algn="ctr"/>
              </a:tabLst>
            </a:pP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KISLINGEROVÁ, E. 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Oceňování podniku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2. vydání. Praha: C. H. Beck, 2001. 367 s. ISBN 80-7179-529-1.</a:t>
            </a:r>
          </a:p>
          <a:p>
            <a:pPr algn="just">
              <a:spcAft>
                <a:spcPts val="600"/>
              </a:spcAft>
              <a:tabLst>
                <a:tab pos="2865755" algn="ctr"/>
              </a:tabLst>
            </a:pP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MAŘÍK, M. a kol. 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Metody oceňování podniku. Proces ocenění, základní metody a postupy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4. vydání. Praha: EKOPRESS, 2018. 551 s. ISBN 978-80-87865-38-5.</a:t>
            </a:r>
          </a:p>
          <a:p>
            <a:pPr algn="just">
              <a:tabLst>
                <a:tab pos="2865755" algn="ctr"/>
              </a:tabLst>
            </a:pP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	MAŘÍK, M. a kol. </a:t>
            </a:r>
            <a:r>
              <a:rPr lang="cs-CZ" sz="1400" i="1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Metody oceňování podniku pro pokročilé. Hlubší pohled na vybrané problémy</a:t>
            </a:r>
            <a:r>
              <a:rPr lang="cs-CZ" sz="14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 2. vydání. Praha: EKOPRESS, 2018. 548 s. ISBN 978-80-87865-42-2.</a:t>
            </a: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03476" y="4690756"/>
            <a:ext cx="31768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21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Citace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</p:spTree>
    <p:extLst>
      <p:ext uri="{BB962C8B-B14F-4D97-AF65-F5344CB8AC3E}">
        <p14:creationId xmlns:p14="http://schemas.microsoft.com/office/powerpoint/2010/main" val="2688086204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22E07845-6198-AF48-9339-1C648FC1AFF9}"/>
              </a:ext>
            </a:extLst>
          </p:cNvPr>
          <p:cNvSpPr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doc. JUDr. Ing. Bohumil Poláček, Ph.D., MBA, LLM</a:t>
            </a:r>
          </a:p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vedoucí Centra oceňování majetku</a:t>
            </a:r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+420 </a:t>
            </a:r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485 352 360</a:t>
            </a:r>
            <a:endParaRPr lang="en-CZ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bohumil.polacek</a:t>
            </a:r>
            <a:r>
              <a:rPr lang="en-CZ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@tul.cz</a:t>
            </a:r>
            <a:endParaRPr lang="cs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 err="1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www.com.tul.cz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CFE6B1C1-900E-C94C-B7F9-DE5CD093B3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Děkuji za pozornost</a:t>
            </a:r>
          </a:p>
        </p:txBody>
      </p:sp>
      <p:sp>
        <p:nvSpPr>
          <p:cNvPr id="4" name="Text Placeholder 1">
            <a:extLst>
              <a:ext uri="{FF2B5EF4-FFF2-40B4-BE49-F238E27FC236}">
                <a16:creationId xmlns:a16="http://schemas.microsoft.com/office/drawing/2014/main" id="{EF6CC599-39E0-F842-8506-4BFF90C0858F}"/>
              </a:ext>
            </a:extLst>
          </p:cNvPr>
          <p:cNvSpPr txBox="1">
            <a:spLocks/>
          </p:cNvSpPr>
          <p:nvPr/>
        </p:nvSpPr>
        <p:spPr>
          <a:xfrm>
            <a:off x="118800" y="501041"/>
            <a:ext cx="7560001" cy="2880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 anchor="b" anchorCtr="0">
            <a:noAutofit/>
          </a:bodyPr>
          <a:lstStyle>
            <a:lvl1pPr marL="342900" marR="0" indent="-228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342900" marR="0" indent="2540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342900" marR="0" indent="7112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342900" marR="0" indent="11684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342900" marR="0" indent="162560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solidFill>
                  <a:schemeClr val="bg1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28339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32911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●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37483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○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4205514" marR="0" indent="-408214" algn="l" defTabSz="914400" rtl="0" latinLnBrk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2">
                  <a:lumOff val="21764"/>
                </a:schemeClr>
              </a:buClr>
              <a:buSzPts val="1800"/>
              <a:buFont typeface="Arial"/>
              <a:buChar char="■"/>
              <a:tabLst/>
              <a:defRPr sz="1800" b="0" i="0" u="none" strike="noStrike" cap="none" spc="0" baseline="0">
                <a:solidFill>
                  <a:schemeClr val="accent2">
                    <a:lumOff val="21764"/>
                  </a:schemeClr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sz="1200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  <a:endParaRPr lang="en-CZ" sz="1200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649010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Autofit/>
          </a:bodyPr>
          <a:lstStyle/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používána jako metoda „netto“ – výnosovou hodnotu počítáme z výnosů pouze pro vlastníky</a:t>
            </a:r>
          </a:p>
          <a:p>
            <a:pPr marL="114300" indent="0">
              <a:buNone/>
            </a:pPr>
            <a:endParaRPr lang="cs-CZ" u="sng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>
              <a:spcAft>
                <a:spcPts val="600"/>
              </a:spcAft>
            </a:pPr>
            <a:r>
              <a:rPr lang="cs-CZ" u="sng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2 varianty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:</a:t>
            </a:r>
          </a:p>
          <a:p>
            <a:pPr lvl="1">
              <a:spcAft>
                <a:spcPts val="600"/>
              </a:spcAft>
            </a:pP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čistý výnos podniku je určován za základě rozdílů mezi příjmy a výdaji, tedy </a:t>
            </a: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peněžních toků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čistý výnos podniku je odvozován především z </a:t>
            </a: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upravených výsledků hospodaření</a:t>
            </a:r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, tedy z rozdílů účetně chápaných výnosů a nákladů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3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r>
              <a:rPr lang="cs-CZ" dirty="0">
                <a:solidFill>
                  <a:schemeClr val="accent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Metoda kapitalizovaných čistých výnosů</a:t>
            </a:r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65.m4a">
            <a:hlinkClick r:id="" action="ppaction://media"/>
            <a:extLst>
              <a:ext uri="{FF2B5EF4-FFF2-40B4-BE49-F238E27FC236}">
                <a16:creationId xmlns:a16="http://schemas.microsoft.com/office/drawing/2014/main" id="{BD3F8041-C9C8-DBA5-44E4-F87918E47E9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25026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949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189580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Zásady</a:t>
            </a:r>
            <a:endParaRPr lang="en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Účel ocenění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podniku jako hospodářské jednotky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Princip rozhodného dne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provozně potřebného majetku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Ocenění provozně nepotřebného majetku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Transparentnost ocenění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4772" y="4690756"/>
            <a:ext cx="266386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4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66.m4a">
            <a:hlinkClick r:id="" action="ppaction://media"/>
            <a:extLst>
              <a:ext uri="{FF2B5EF4-FFF2-40B4-BE49-F238E27FC236}">
                <a16:creationId xmlns:a16="http://schemas.microsoft.com/office/drawing/2014/main" id="{E68965BA-EF6C-18EE-FF57-085DF3C5F5E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71843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70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44009"/>
            <a:ext cx="7560000" cy="2809390"/>
          </a:xfrm>
        </p:spPr>
        <p:txBody>
          <a:bodyPr>
            <a:noAutofit/>
          </a:bodyPr>
          <a:lstStyle/>
          <a:p>
            <a:pPr marL="114300" indent="0">
              <a:buNone/>
            </a:pPr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Postup ocenění</a:t>
            </a:r>
            <a:endParaRPr lang="en-CZ" b="1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pPr marL="114300" indent="0">
              <a:buNone/>
            </a:pP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Úprava minulých výsledků hospodaření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Plán budoucích výsledků hospodaření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Určení kalkulované úrokové míry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Propočet výnosové hodnoty analytickou metodou</a:t>
            </a: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Propočet výnosové hodnoty paušální metodou</a:t>
            </a:r>
          </a:p>
          <a:p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5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67.m4a">
            <a:hlinkClick r:id="" action="ppaction://media"/>
            <a:extLst>
              <a:ext uri="{FF2B5EF4-FFF2-40B4-BE49-F238E27FC236}">
                <a16:creationId xmlns:a16="http://schemas.microsoft.com/office/drawing/2014/main" id="{1FF43280-C8C6-69ED-853F-F2E1CAE3B80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4134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208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43486"/>
            <a:ext cx="7560000" cy="280939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Úprava minulých výsledků hospodaření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vydělení nákladů a výnosů z majetku provozně nepotřebného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zaúčtování nákladů a výnosů do věcně a časově odpovídajícího období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dopracování se k trvale udržitelné úrovni výsledků hospodaření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uplatňování účetních pravidel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vyčlenění vlivu konkrétních osob a další specifické faktory 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propočítání změn v placených daních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přepočítání minulých výsledků hospodaření na úroveň aktuálního roku</a:t>
            </a:r>
            <a:endParaRPr lang="en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6478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6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304435"/>
            <a:ext cx="7560001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68.m4a">
            <a:hlinkClick r:id="" action="ppaction://media"/>
            <a:extLst>
              <a:ext uri="{FF2B5EF4-FFF2-40B4-BE49-F238E27FC236}">
                <a16:creationId xmlns:a16="http://schemas.microsoft.com/office/drawing/2014/main" id="{45D0D7E7-E5FC-A671-7F53-82D86F2EBC9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28740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47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254895"/>
            <a:ext cx="7560000" cy="2809390"/>
          </a:xfrm>
        </p:spPr>
        <p:txBody>
          <a:bodyPr>
            <a:noAutofit/>
          </a:bodyPr>
          <a:lstStyle/>
          <a:p>
            <a:r>
              <a:rPr lang="cs-CZ" b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Plán budoucích výsledků hospodaření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analytická metoda – základní metoda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paušální metoda</a:t>
            </a:r>
          </a:p>
          <a:p>
            <a:pPr lvl="1"/>
            <a:endParaRPr lang="cs-CZ" dirty="0">
              <a:solidFill>
                <a:schemeClr val="tx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  <a:p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Sestavení finančního plánu je obdobné jako u ostatních výnosových metod, odlišnosti jsou pouze u: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plánování odpisů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plánování potřeby finančních zdrojů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62786" y="4690756"/>
            <a:ext cx="258372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7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69.m4a">
            <a:hlinkClick r:id="" action="ppaction://media"/>
            <a:extLst>
              <a:ext uri="{FF2B5EF4-FFF2-40B4-BE49-F238E27FC236}">
                <a16:creationId xmlns:a16="http://schemas.microsoft.com/office/drawing/2014/main" id="{3E1E6E6E-BB8F-4B0C-6D9C-898B9F6331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517553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570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343486"/>
            <a:ext cx="7560000" cy="2809390"/>
          </a:xfrm>
        </p:spPr>
        <p:txBody>
          <a:bodyPr>
            <a:noAutofit/>
          </a:bodyPr>
          <a:lstStyle/>
          <a:p>
            <a:r>
              <a:rPr lang="cs-CZ" b="1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plánování odpisů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vychází z investičního plánu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rozdělení investic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obnovovací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racionalizační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rozšiřující</a:t>
            </a:r>
          </a:p>
          <a:p>
            <a:pPr lvl="2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ostatní (např. do životního prostředí)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určení reprodukčních cen majetku a jeho předpokládaná životnost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7978" y="4690756"/>
            <a:ext cx="263180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8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560001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19263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0.m4a">
            <a:hlinkClick r:id="" action="ppaction://media"/>
            <a:extLst>
              <a:ext uri="{FF2B5EF4-FFF2-40B4-BE49-F238E27FC236}">
                <a16:creationId xmlns:a16="http://schemas.microsoft.com/office/drawing/2014/main" id="{F67F1422-6298-15B3-6932-5F5B5D84AC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389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68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9C22D5-F411-4F47-A18E-FE74300B1E1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52000" y="1081140"/>
            <a:ext cx="7861222" cy="3103411"/>
          </a:xfrm>
        </p:spPr>
        <p:txBody>
          <a:bodyPr>
            <a:noAutofit/>
          </a:bodyPr>
          <a:lstStyle/>
          <a:p>
            <a:r>
              <a:rPr lang="cs-CZ" b="1" i="1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plánování potřeby finančních zdrojů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odhadneme všechny potřebné výdaje, které nejsou náklady (mimořádné navýšení pracovního kapitálu, čerpání rezervy atd.)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sečteme všechny náklady, které nejsou výdaji (odpisy, rezervy atd.)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zjistí se rozdíl mezi finančními potřebami a zdroji krytí – investice budou hrazeny z odpisů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promítnutí nedostatku nebi přebytku finančních prostředků do výše úvěrů</a:t>
            </a:r>
          </a:p>
          <a:p>
            <a:pPr lvl="1"/>
            <a:r>
              <a:rPr lang="cs-CZ" dirty="0">
                <a:solidFill>
                  <a:schemeClr val="tx1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úroky = úroková míra vyžadovaná bankami od podniku krát výše úvěrů na začátku roku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9F8C8DC-D524-BA4B-96CC-70DEC0069C2C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>
          <a:xfrm>
            <a:off x="8756374" y="4690756"/>
            <a:ext cx="275334" cy="338522"/>
          </a:xfrm>
        </p:spPr>
        <p:txBody>
          <a:bodyPr/>
          <a:lstStyle/>
          <a:p>
            <a:fld id="{86CB4B4D-7CA3-9044-876B-883B54F8677D}" type="slidenum">
              <a:rPr lang="en-CZ" smtClean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9</a:t>
            </a:fld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D27B429-8C6C-AD49-AFA9-B4E36819007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17529" y="252001"/>
            <a:ext cx="7861223" cy="360000"/>
          </a:xfrm>
        </p:spPr>
        <p:txBody>
          <a:bodyPr/>
          <a:lstStyle/>
          <a:p>
            <a:r>
              <a:rPr lang="cs-CZ" dirty="0"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Metody oceňování podniku 4/14</a:t>
            </a:r>
            <a:endParaRPr lang="en-CZ" dirty="0"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D784BBA5-2DE8-2642-87AD-413FC98D47F0}"/>
              </a:ext>
            </a:extLst>
          </p:cNvPr>
          <p:cNvSpPr txBox="1">
            <a:spLocks/>
          </p:cNvSpPr>
          <p:nvPr/>
        </p:nvSpPr>
        <p:spPr>
          <a:xfrm>
            <a:off x="252000" y="770785"/>
            <a:ext cx="7861223" cy="572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0" tIns="91424" rIns="91424" bIns="91424">
            <a:noAutofit/>
          </a:bodyPr>
          <a:lstStyle>
            <a:lvl1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5948AD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1pPr>
            <a:lvl2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2pPr>
            <a:lvl3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3pPr>
            <a:lvl4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4pPr>
            <a:lvl5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5pPr>
            <a:lvl6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6pPr>
            <a:lvl7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7pPr>
            <a:lvl8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8pPr>
            <a:lvl9pPr marL="0" marR="0" indent="0" algn="l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 b="0" i="0" u="none" strike="noStrike" cap="none" spc="0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Arial"/>
              </a:defRPr>
            </a:lvl9pPr>
          </a:lstStyle>
          <a:p>
            <a:pPr hangingPunct="1"/>
            <a:endParaRPr lang="en-CZ" dirty="0">
              <a:solidFill>
                <a:schemeClr val="accent1"/>
              </a:solidFill>
              <a:latin typeface="Inter" panose="02000503000000020004" pitchFamily="2" charset="0"/>
              <a:ea typeface="Inter" panose="02000503000000020004" pitchFamily="2" charset="0"/>
              <a:cs typeface="Inter" panose="02000503000000020004" pitchFamily="2" charset="0"/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27EE1045-9D1F-654D-BB8F-D07C154B8A62}"/>
              </a:ext>
            </a:extLst>
          </p:cNvPr>
          <p:cNvSpPr txBox="1"/>
          <p:nvPr/>
        </p:nvSpPr>
        <p:spPr>
          <a:xfrm>
            <a:off x="252000" y="4911493"/>
            <a:ext cx="1240154" cy="1077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t">
            <a:spAutoFit/>
          </a:bodyPr>
          <a:lstStyle/>
          <a:p>
            <a:r>
              <a:rPr lang="cs-CZ" sz="700" dirty="0">
                <a:solidFill>
                  <a:srgbClr val="7BB620"/>
                </a:solidFill>
                <a:latin typeface="Inter" panose="02000503000000020004" pitchFamily="2" charset="0"/>
                <a:ea typeface="Inter" panose="02000503000000020004" pitchFamily="2" charset="0"/>
                <a:cs typeface="Inter" panose="02000503000000020004" pitchFamily="2" charset="0"/>
              </a:rPr>
              <a:t>Centrum oceňování majetku</a:t>
            </a:r>
          </a:p>
        </p:txBody>
      </p:sp>
      <p:pic>
        <p:nvPicPr>
          <p:cNvPr id="2" name="Nový záznam 71.m4a">
            <a:hlinkClick r:id="" action="ppaction://media"/>
            <a:extLst>
              <a:ext uri="{FF2B5EF4-FFF2-40B4-BE49-F238E27FC236}">
                <a16:creationId xmlns:a16="http://schemas.microsoft.com/office/drawing/2014/main" id="{D4808969-E999-C8E3-22EB-566F725561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45343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8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Simple Light">
  <a:themeElements>
    <a:clrScheme name="EF TUL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65A812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12121"/>
      </a:accent2>
      <a:accent3>
        <a:srgbClr val="78909C"/>
      </a:accent3>
      <a:accent4>
        <a:srgbClr val="8F6024"/>
      </a:accent4>
      <a:accent5>
        <a:srgbClr val="0097A7"/>
      </a:accent5>
      <a:accent6>
        <a:srgbClr val="EEFF41"/>
      </a:accent6>
      <a:hlink>
        <a:srgbClr val="0000FF"/>
      </a:hlink>
      <a:folHlink>
        <a:srgbClr val="FF00FF"/>
      </a:folHlink>
    </a:clrScheme>
    <a:fontScheme name="Simple Light">
      <a:majorFont>
        <a:latin typeface="Helvetica"/>
        <a:ea typeface="Helvetica"/>
        <a:cs typeface="Helvetica"/>
      </a:majorFont>
      <a:minorFont>
        <a:latin typeface="Arial"/>
        <a:ea typeface="Arial"/>
        <a:cs typeface="Arial"/>
      </a:minorFont>
    </a:fontScheme>
    <a:fmtScheme name="Simple Ligh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2280</TotalTime>
  <Words>1434</Words>
  <Application>Microsoft Macintosh PowerPoint</Application>
  <PresentationFormat>Předvádění na obrazovce (16:9)</PresentationFormat>
  <Paragraphs>251</Paragraphs>
  <Slides>22</Slides>
  <Notes>0</Notes>
  <HiddenSlides>0</HiddenSlides>
  <MMClips>18</MMClips>
  <ScaleCrop>false</ScaleCrop>
  <HeadingPairs>
    <vt:vector size="6" baseType="variant">
      <vt:variant>
        <vt:lpstr>Použitá písma</vt:lpstr>
      </vt:variant>
      <vt:variant>
        <vt:i4>4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22</vt:i4>
      </vt:variant>
    </vt:vector>
  </HeadingPairs>
  <TitlesOfParts>
    <vt:vector size="27" baseType="lpstr">
      <vt:lpstr>Arial</vt:lpstr>
      <vt:lpstr>Calibri</vt:lpstr>
      <vt:lpstr>Cambria Math</vt:lpstr>
      <vt:lpstr>Inter</vt:lpstr>
      <vt:lpstr>Simple Light</vt:lpstr>
      <vt:lpstr>Specializační studium Oceňování obchodních závodů (podniků) Metody oceňování podniku 4/14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Děkuji za pozornost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Bohumil Poláček</cp:lastModifiedBy>
  <cp:revision>251</cp:revision>
  <dcterms:modified xsi:type="dcterms:W3CDTF">2023-10-24T15:57:25Z</dcterms:modified>
</cp:coreProperties>
</file>