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85681" autoAdjust="0"/>
  </p:normalViewPr>
  <p:slideViewPr>
    <p:cSldViewPr>
      <p:cViewPr varScale="1">
        <p:scale>
          <a:sx n="159" d="100"/>
          <a:sy n="159" d="100"/>
        </p:scale>
        <p:origin x="2340" y="13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0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66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30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056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8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5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8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46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5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9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3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57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9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fungování je </a:t>
            </a:r>
            <a:r>
              <a:rPr lang="cs-CZ" b="1" dirty="0" smtClean="0"/>
              <a:t>vlna deformace</a:t>
            </a:r>
            <a:r>
              <a:rPr lang="cs-CZ" dirty="0" smtClean="0"/>
              <a:t>, která prochází pružným komponentem a přenáší točivý moment z hnacího hřídele na hnaný hřídel.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70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app=desktop&amp;v=Ec2eJdQ0K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ARd-Om2Vy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hyperlink" Target="https://www.youtube.com/watch?v=RPS4RrGjAaM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Elektrické pohony – převody a řízení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ploché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Ploché převodovky jsou využívané reduktory především díky </a:t>
            </a:r>
            <a:r>
              <a:rPr lang="cs-CZ" b="1" dirty="0"/>
              <a:t>vysoké účinnosti</a:t>
            </a:r>
            <a:r>
              <a:rPr lang="cs-CZ" dirty="0"/>
              <a:t> a </a:t>
            </a:r>
            <a:r>
              <a:rPr lang="cs-CZ" b="1" dirty="0"/>
              <a:t>paralelnímu uspořádání</a:t>
            </a:r>
            <a:r>
              <a:rPr lang="cs-CZ" dirty="0"/>
              <a:t>. </a:t>
            </a:r>
            <a:r>
              <a:rPr lang="cs-CZ" dirty="0" smtClean="0"/>
              <a:t>Často se aplikuje šikmé ozubení, </a:t>
            </a:r>
            <a:r>
              <a:rPr lang="cs-CZ" dirty="0"/>
              <a:t>což snižuje hlučnost a zvyšuje momentový přenos. Ploché převodovky lze připojit k jakémukoliv elektromotoru.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60232" y="6051141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240719"/>
            <a:ext cx="3024336" cy="41182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979712" y="2504047"/>
            <a:ext cx="2398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- </a:t>
            </a:r>
            <a:r>
              <a:rPr lang="cs-CZ" sz="2000" dirty="0" err="1" smtClean="0"/>
              <a:t>Transtecno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</a:t>
            </a:r>
            <a:r>
              <a:rPr lang="cs-CZ" sz="2400" b="1" dirty="0" err="1" smtClean="0"/>
              <a:t>kuželočelní</a:t>
            </a:r>
            <a:endParaRPr lang="cs-CZ" sz="2400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err="1"/>
              <a:t>Kuželočení</a:t>
            </a:r>
            <a:r>
              <a:rPr lang="cs-CZ" dirty="0"/>
              <a:t> převodovky jsou velmi variabilním a modulárním řešením úhlového převodu. Mezi velkou výhodu </a:t>
            </a:r>
            <a:r>
              <a:rPr lang="cs-CZ" dirty="0" err="1"/>
              <a:t>kuželočelních</a:t>
            </a:r>
            <a:r>
              <a:rPr lang="cs-CZ" dirty="0"/>
              <a:t> převodovek patří </a:t>
            </a:r>
            <a:r>
              <a:rPr lang="cs-CZ" b="1" dirty="0"/>
              <a:t>vysoká účinnost</a:t>
            </a:r>
            <a:r>
              <a:rPr lang="cs-CZ" dirty="0"/>
              <a:t>, což je důvodem, proč kuželové převodovky nahrazují šnekové převodovky (obecným problémem u šnekových převodovek je nízká účinnost). Vysoká účinnost a životnost zaručuje rychlou ekonomickou návratnost díky ušetřené energii.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12" y="2759656"/>
            <a:ext cx="3085324" cy="377925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732240" y="6090467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79" y="2697973"/>
            <a:ext cx="3561621" cy="339249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30935" y="6098971"/>
            <a:ext cx="3113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https://denversteamcleaning.com</a:t>
            </a:r>
            <a:endParaRPr lang="cs-CZ" sz="1400" i="1" dirty="0"/>
          </a:p>
        </p:txBody>
      </p:sp>
      <p:sp>
        <p:nvSpPr>
          <p:cNvPr id="12" name="Obdélník 11"/>
          <p:cNvSpPr/>
          <p:nvPr/>
        </p:nvSpPr>
        <p:spPr>
          <a:xfrm>
            <a:off x="4884937" y="4869160"/>
            <a:ext cx="2398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- </a:t>
            </a:r>
            <a:r>
              <a:rPr lang="cs-CZ" sz="2000" dirty="0" err="1" smtClean="0"/>
              <a:t>Transtecno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88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kuželové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Kuželové převodovky patří mezi základní typy úhlových převodovek, které se používají pro redukci otáček nebo pro rozvod rotačního pohybu. </a:t>
            </a:r>
            <a:r>
              <a:rPr lang="cs-CZ" dirty="0" smtClean="0"/>
              <a:t>Modely zahrnují jak </a:t>
            </a:r>
            <a:r>
              <a:rPr lang="cs-CZ" dirty="0"/>
              <a:t>rozvodové kuželové převodovky, tak velmi přesné kuželové spirálové převodovky pro polohování.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88303"/>
            <a:ext cx="2893476" cy="2520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182" y="2492896"/>
            <a:ext cx="2687266" cy="328914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5811932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43711" y="4181373"/>
            <a:ext cx="307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Apex Dynamics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504062"/>
            <a:ext cx="2363108" cy="3205233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635896" y="4181373"/>
            <a:ext cx="307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</a:t>
            </a:r>
            <a:r>
              <a:rPr lang="cs-CZ" sz="2000" dirty="0" err="1" smtClean="0"/>
              <a:t>Transtecno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21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šnekové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Úhlové šnekové převodovky patří mezi nejlevnější a nejpoužívanější reduktory pro aplikace, kde není vyžadována velká přesnost</a:t>
            </a:r>
            <a:r>
              <a:rPr lang="cs-CZ" dirty="0" smtClean="0"/>
              <a:t>. Jsou </a:t>
            </a:r>
            <a:r>
              <a:rPr lang="cs-CZ" b="1" dirty="0" smtClean="0"/>
              <a:t>tiché </a:t>
            </a:r>
            <a:r>
              <a:rPr lang="cs-CZ" dirty="0" smtClean="0"/>
              <a:t>a dosahují </a:t>
            </a:r>
            <a:r>
              <a:rPr lang="cs-CZ" b="1" dirty="0" smtClean="0"/>
              <a:t>vysokých převodových poměrů</a:t>
            </a:r>
            <a:r>
              <a:rPr lang="cs-CZ" dirty="0" smtClean="0"/>
              <a:t>. Šnekové </a:t>
            </a:r>
            <a:r>
              <a:rPr lang="cs-CZ" dirty="0"/>
              <a:t>převodovky </a:t>
            </a:r>
            <a:r>
              <a:rPr lang="cs-CZ" dirty="0" smtClean="0"/>
              <a:t>lze modifikovat pro připojení </a:t>
            </a:r>
            <a:r>
              <a:rPr lang="cs-CZ" dirty="0"/>
              <a:t>pro asynchronní, stejnosměrné </a:t>
            </a:r>
            <a:r>
              <a:rPr lang="cs-CZ" dirty="0" smtClean="0"/>
              <a:t>i </a:t>
            </a:r>
            <a:r>
              <a:rPr lang="cs-CZ" dirty="0"/>
              <a:t>krokové </a:t>
            </a:r>
            <a:r>
              <a:rPr lang="cs-CZ" dirty="0" smtClean="0"/>
              <a:t>motory. </a:t>
            </a:r>
            <a:r>
              <a:rPr lang="cs-CZ" dirty="0"/>
              <a:t>Ve vyšších převodových stupních je šneková převodovka samosvorná, čehož se v mnoha aplikacích často využívá. Mezi typické aplikace šnekových převodovek patří dopravníky všech typů.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60232" y="6048573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85" y="3140968"/>
            <a:ext cx="2234621" cy="309409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159405" y="4797152"/>
            <a:ext cx="307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</a:t>
            </a:r>
            <a:r>
              <a:rPr lang="cs-CZ" sz="2000" dirty="0" err="1" smtClean="0"/>
              <a:t>Transtecno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00085"/>
            <a:ext cx="2610546" cy="289243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735070" y="6143306"/>
            <a:ext cx="2060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https://cs.hzpt.com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3663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cykloidní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Cykloidní převodovky se využívají především pro aplikace, kde je vyžadováno přesné a rychlé polohování při vysokém zatížení. Cykloidní převodovky se vyznačují </a:t>
            </a:r>
            <a:r>
              <a:rPr lang="cs-CZ" b="1" dirty="0"/>
              <a:t>vysokou torzní tuhostí</a:t>
            </a:r>
            <a:r>
              <a:rPr lang="cs-CZ" dirty="0"/>
              <a:t>, </a:t>
            </a:r>
            <a:r>
              <a:rPr lang="cs-CZ" b="1" dirty="0"/>
              <a:t>přesností</a:t>
            </a:r>
            <a:r>
              <a:rPr lang="cs-CZ" dirty="0"/>
              <a:t>, </a:t>
            </a:r>
            <a:r>
              <a:rPr lang="cs-CZ" b="1" dirty="0"/>
              <a:t>účinností</a:t>
            </a:r>
            <a:r>
              <a:rPr lang="cs-CZ" dirty="0"/>
              <a:t> při kompaktních rozměrech</a:t>
            </a:r>
            <a:r>
              <a:rPr lang="cs-CZ" dirty="0" smtClean="0"/>
              <a:t>. </a:t>
            </a:r>
            <a:r>
              <a:rPr lang="cs-CZ" dirty="0"/>
              <a:t>Cykloidní převodovky dovolují vysoké krátkodobé zatížení, které může dosáhnout až pětinásobek jmenovitého krouticího momentu. Mezi typické aplikace patří robotika, manipulátory, rotační stoly a obráběcí stroje.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58" y="2852936"/>
            <a:ext cx="2734057" cy="343900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159405" y="4797152"/>
            <a:ext cx="458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kompaktní provedení</a:t>
            </a: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0" y="3053217"/>
            <a:ext cx="3562828" cy="299336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6048573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39552" y="6195749"/>
            <a:ext cx="687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Video: </a:t>
            </a:r>
            <a:r>
              <a:rPr lang="cs-CZ" sz="1400" dirty="0" smtClean="0">
                <a:hlinkClick r:id="rId4"/>
              </a:rPr>
              <a:t>https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www.youtube.com/watch?app=desktop&amp;v=Ec2eJdQ0KOM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793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planetové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Planetové převodovky patří mezi nejpoužívanější převodovky pro servomotory či krokové motory. Vzhledem k nízkým cenám jsou stále více nasazovány k asynchronním či stejnosměrným motorům. Hlavními výhodami planetových převodovek jsou </a:t>
            </a:r>
            <a:r>
              <a:rPr lang="cs-CZ" b="1" dirty="0"/>
              <a:t>malé rozměry</a:t>
            </a:r>
            <a:r>
              <a:rPr lang="cs-CZ" dirty="0"/>
              <a:t>, </a:t>
            </a:r>
            <a:r>
              <a:rPr lang="cs-CZ" b="1" dirty="0"/>
              <a:t>vysoká přesnost </a:t>
            </a:r>
            <a:r>
              <a:rPr lang="cs-CZ" dirty="0"/>
              <a:t>a </a:t>
            </a:r>
            <a:r>
              <a:rPr lang="cs-CZ" b="1" dirty="0"/>
              <a:t>účinnost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405" y="2417695"/>
            <a:ext cx="3277057" cy="379147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633412" y="4408903"/>
            <a:ext cx="247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Dynamics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660232" y="6048573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18080"/>
            <a:ext cx="2343477" cy="205768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34604" y="62662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Video: </a:t>
            </a:r>
            <a:r>
              <a:rPr lang="cs-CZ" sz="1400" dirty="0" smtClean="0">
                <a:hlinkClick r:id="rId4"/>
              </a:rPr>
              <a:t>https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www.youtube.com/watch?v=ARd-Om2VyiE</a:t>
            </a:r>
            <a:endParaRPr lang="cs-CZ" sz="14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526166"/>
            <a:ext cx="3018347" cy="3351105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206404" y="5854928"/>
            <a:ext cx="2192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https://wikipedia.org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2821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22868"/>
            <a:ext cx="3125085" cy="363185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harmonické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Harmonické převodovky dosahují </a:t>
            </a:r>
            <a:r>
              <a:rPr lang="cs-CZ" b="1" dirty="0"/>
              <a:t>nejnižších vůlí v řádech úhlových sekund</a:t>
            </a:r>
            <a:r>
              <a:rPr lang="cs-CZ" dirty="0"/>
              <a:t>, vynikají </a:t>
            </a:r>
            <a:r>
              <a:rPr lang="cs-CZ" b="1" dirty="0"/>
              <a:t>přesností </a:t>
            </a:r>
            <a:r>
              <a:rPr lang="cs-CZ" dirty="0" smtClean="0"/>
              <a:t>převodu, vysokou</a:t>
            </a:r>
            <a:r>
              <a:rPr lang="cs-CZ" b="1" dirty="0" smtClean="0"/>
              <a:t> </a:t>
            </a:r>
            <a:r>
              <a:rPr lang="cs-CZ" b="1" dirty="0"/>
              <a:t>torzní </a:t>
            </a:r>
            <a:r>
              <a:rPr lang="cs-CZ" b="1" dirty="0" smtClean="0"/>
              <a:t>tuhostí</a:t>
            </a:r>
            <a:r>
              <a:rPr lang="cs-CZ" dirty="0" smtClean="0"/>
              <a:t> a </a:t>
            </a:r>
            <a:r>
              <a:rPr lang="cs-CZ" b="1" dirty="0" smtClean="0"/>
              <a:t>únosností</a:t>
            </a:r>
            <a:r>
              <a:rPr lang="cs-CZ" dirty="0" smtClean="0"/>
              <a:t>, vysokou </a:t>
            </a:r>
            <a:r>
              <a:rPr lang="cs-CZ" b="1" dirty="0" smtClean="0"/>
              <a:t>účinností</a:t>
            </a:r>
            <a:r>
              <a:rPr lang="cs-CZ" dirty="0"/>
              <a:t>. Konstrukce harmonické převodovky je jednoduchá, ale velmi účinná.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272235" y="4437112"/>
            <a:ext cx="247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– </a:t>
            </a:r>
            <a:r>
              <a:rPr lang="cs-CZ" sz="2000" dirty="0" err="1" smtClean="0"/>
              <a:t>Ovalo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6660232" y="6048573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5536" y="62024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Video</a:t>
            </a:r>
            <a:r>
              <a:rPr lang="cs-CZ" sz="1400" dirty="0"/>
              <a:t>: </a:t>
            </a: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www.youtube.com/watch?v=RPS4RrGjAaM</a:t>
            </a:r>
            <a:endParaRPr lang="cs-CZ" sz="1400" dirty="0"/>
          </a:p>
        </p:txBody>
      </p:sp>
      <p:pic>
        <p:nvPicPr>
          <p:cNvPr id="10" name="-harmonicdri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2420888"/>
            <a:ext cx="3312368" cy="331236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475656" y="5742326"/>
            <a:ext cx="1867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www.velofiala.cz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8495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2318" y="1196752"/>
            <a:ext cx="81186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Řízení </a:t>
            </a:r>
            <a:r>
              <a:rPr lang="cs-CZ" sz="2000" dirty="0"/>
              <a:t>elektromotorů je komplexní oblast s mnoha variantami a nuancemi. Základní principy a metody řízení se liší v závislosti na </a:t>
            </a:r>
            <a:r>
              <a:rPr lang="cs-CZ" sz="2000" b="1" dirty="0"/>
              <a:t>typu motoru </a:t>
            </a:r>
            <a:r>
              <a:rPr lang="cs-CZ" sz="2000" dirty="0"/>
              <a:t>a požadovaných vlastnostech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/>
          </a:p>
          <a:p>
            <a:r>
              <a:rPr lang="cs-CZ" sz="2000" dirty="0"/>
              <a:t>V závislosti na tom, zda se zpětně sleduje výsledný </a:t>
            </a:r>
            <a:r>
              <a:rPr lang="cs-CZ" sz="2000" dirty="0" smtClean="0"/>
              <a:t>pohyb </a:t>
            </a:r>
            <a:r>
              <a:rPr lang="cs-CZ" sz="2000" dirty="0"/>
              <a:t>(otáčení) motoru a využívá se </a:t>
            </a:r>
            <a:r>
              <a:rPr lang="cs-CZ" sz="2000" dirty="0" smtClean="0"/>
              <a:t>k </a:t>
            </a:r>
            <a:r>
              <a:rPr lang="cs-CZ" sz="2000" dirty="0"/>
              <a:t>doladění řízení, se regulace motorů rozděluje na:</a:t>
            </a:r>
          </a:p>
          <a:p>
            <a:endParaRPr lang="cs-CZ" sz="800" b="1" dirty="0" smtClean="0"/>
          </a:p>
          <a:p>
            <a:pPr algn="just"/>
            <a:r>
              <a:rPr lang="cs-CZ" sz="2000" b="1" dirty="0" smtClean="0"/>
              <a:t>Řízení </a:t>
            </a:r>
            <a:r>
              <a:rPr lang="cs-CZ" sz="2000" b="1" dirty="0"/>
              <a:t>v otevřené smyčce</a:t>
            </a:r>
            <a:r>
              <a:rPr lang="cs-CZ" sz="2000" dirty="0"/>
              <a:t> - pouze pro nenáročnou regulaci motorů, protože se nevyužívá zpětné vazby, která hlídá výsledný běh elektromotoru a informuje o tom, zda je motor ve skluzu nebo zablokován, či zda se otáčí požadovanou rychlostí. Dá se říct, že řízení probíhá "naslepo".</a:t>
            </a:r>
          </a:p>
          <a:p>
            <a:endParaRPr lang="cs-CZ" sz="800" b="1" dirty="0" smtClean="0"/>
          </a:p>
          <a:p>
            <a:r>
              <a:rPr lang="cs-CZ" sz="2000" b="1" dirty="0" smtClean="0"/>
              <a:t>Řízení </a:t>
            </a:r>
            <a:r>
              <a:rPr lang="cs-CZ" sz="2000" b="1" dirty="0"/>
              <a:t>v uzavřené smyčce</a:t>
            </a:r>
            <a:r>
              <a:rPr lang="cs-CZ" sz="2000" dirty="0"/>
              <a:t> - průběh regulace motoru je monitorován, lze řídit rychlost otáčení, rozběh i doběh motoru apod.</a:t>
            </a:r>
          </a:p>
          <a:p>
            <a:pPr algn="just"/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33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2318" y="3559589"/>
            <a:ext cx="8118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DC motory:</a:t>
            </a:r>
            <a:r>
              <a:rPr lang="cs-CZ" sz="2000" dirty="0"/>
              <a:t> </a:t>
            </a:r>
            <a:r>
              <a:rPr lang="cs-CZ" sz="2000" dirty="0" smtClean="0"/>
              <a:t>se řídí </a:t>
            </a:r>
            <a:r>
              <a:rPr lang="cs-CZ" sz="2000" b="1" dirty="0" smtClean="0"/>
              <a:t>řídicími jednotkami </a:t>
            </a:r>
            <a:r>
              <a:rPr lang="cs-CZ" sz="2000" dirty="0" smtClean="0"/>
              <a:t>skrz</a:t>
            </a:r>
            <a:r>
              <a:rPr lang="cs-CZ" sz="2000" b="1" dirty="0" smtClean="0"/>
              <a:t> </a:t>
            </a:r>
            <a:r>
              <a:rPr lang="cs-CZ" sz="2000" dirty="0" smtClean="0"/>
              <a:t>regulaci </a:t>
            </a:r>
            <a:r>
              <a:rPr lang="cs-CZ" sz="2000" dirty="0"/>
              <a:t>napětí a proudu motoru. Regulace napětí ovlivňuje otáčky motoru a regulace proudu ovlivňuje točivý moment. Řízení DC motorů umožňuje dosahovat širokého rozsahu otáček a točivého momentu.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48001" y="6048573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88" y="4857628"/>
            <a:ext cx="1735971" cy="149872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25381"/>
            <a:ext cx="1365230" cy="163448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11188" y="1167570"/>
            <a:ext cx="81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Asynchronní </a:t>
            </a:r>
            <a:r>
              <a:rPr lang="cs-CZ" sz="2000" b="1" dirty="0"/>
              <a:t>motory:</a:t>
            </a:r>
            <a:r>
              <a:rPr lang="cs-CZ" sz="2000" dirty="0"/>
              <a:t> </a:t>
            </a:r>
            <a:r>
              <a:rPr lang="cs-CZ" sz="2000" dirty="0" smtClean="0"/>
              <a:t>k </a:t>
            </a:r>
            <a:r>
              <a:rPr lang="cs-CZ" sz="2000" dirty="0"/>
              <a:t>řízení </a:t>
            </a:r>
            <a:r>
              <a:rPr lang="cs-CZ" sz="2000" dirty="0" smtClean="0"/>
              <a:t>(</a:t>
            </a:r>
            <a:r>
              <a:rPr lang="cs-CZ" sz="2000" dirty="0"/>
              <a:t>regulace rychlosti, rotační síly nebo točivého momentu) se </a:t>
            </a:r>
            <a:r>
              <a:rPr lang="cs-CZ" sz="2000" dirty="0" smtClean="0"/>
              <a:t>využívají </a:t>
            </a:r>
            <a:r>
              <a:rPr lang="cs-CZ" sz="2000" b="1" dirty="0"/>
              <a:t>frekvenční měniče</a:t>
            </a:r>
            <a:r>
              <a:rPr lang="cs-CZ" sz="2000" dirty="0"/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46" y="1969255"/>
            <a:ext cx="3041724" cy="14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2318" y="1196752"/>
            <a:ext cx="811864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Krokové motory:</a:t>
            </a:r>
            <a:r>
              <a:rPr lang="cs-CZ" sz="2000" dirty="0"/>
              <a:t> </a:t>
            </a:r>
            <a:r>
              <a:rPr lang="cs-CZ" sz="2000" dirty="0" smtClean="0"/>
              <a:t>řídí se </a:t>
            </a:r>
            <a:r>
              <a:rPr lang="cs-CZ" sz="2000" b="1" dirty="0"/>
              <a:t>driverem</a:t>
            </a:r>
            <a:r>
              <a:rPr lang="cs-CZ" sz="2000" dirty="0"/>
              <a:t> </a:t>
            </a:r>
            <a:r>
              <a:rPr lang="cs-CZ" sz="2000" dirty="0" smtClean="0"/>
              <a:t>pomocí </a:t>
            </a:r>
            <a:r>
              <a:rPr lang="cs-CZ" sz="2000" dirty="0"/>
              <a:t>sekvencí </a:t>
            </a:r>
            <a:r>
              <a:rPr lang="cs-CZ" sz="2000" dirty="0" smtClean="0"/>
              <a:t>pulzů, </a:t>
            </a:r>
            <a:r>
              <a:rPr lang="cs-CZ" sz="2000" dirty="0"/>
              <a:t>které určují úhel a směr otáčení motoru</a:t>
            </a:r>
            <a:r>
              <a:rPr lang="cs-CZ" sz="2000" dirty="0" smtClean="0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						</a:t>
            </a:r>
          </a:p>
          <a:p>
            <a:pPr algn="just">
              <a:spcAft>
                <a:spcPts val="600"/>
              </a:spcAft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Servomotory:</a:t>
            </a:r>
            <a:r>
              <a:rPr lang="cs-CZ" sz="2000" dirty="0"/>
              <a:t> </a:t>
            </a:r>
            <a:r>
              <a:rPr lang="cs-CZ" sz="2000" dirty="0" smtClean="0"/>
              <a:t>řídí se pomocí </a:t>
            </a:r>
            <a:r>
              <a:rPr lang="cs-CZ" sz="2000" dirty="0"/>
              <a:t>zpětné vazby z polohového </a:t>
            </a:r>
            <a:r>
              <a:rPr lang="cs-CZ" sz="2000" dirty="0" smtClean="0"/>
              <a:t>snímače. </a:t>
            </a:r>
            <a:r>
              <a:rPr lang="cs-CZ" sz="2000" dirty="0"/>
              <a:t>Řízení servomotorů se obvykle provádí pomocí </a:t>
            </a:r>
            <a:r>
              <a:rPr lang="cs-CZ" sz="2000" b="1" dirty="0" err="1"/>
              <a:t>servozesilovačů</a:t>
            </a:r>
            <a:r>
              <a:rPr lang="cs-CZ" sz="2000" dirty="0"/>
              <a:t> a regulátorů.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10057"/>
          <a:stretch/>
        </p:blipFill>
        <p:spPr>
          <a:xfrm>
            <a:off x="1331640" y="4330266"/>
            <a:ext cx="2857500" cy="194421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940152" y="5966705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45536"/>
            <a:ext cx="2448272" cy="21136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6390"/>
            <a:ext cx="1800200" cy="18632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670980"/>
            <a:ext cx="1686011" cy="16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Elektrický pohon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1188" y="1196752"/>
            <a:ext cx="8075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Definice dle ČSN 345170: </a:t>
            </a:r>
            <a:r>
              <a:rPr lang="cs-CZ" sz="2000" b="1" dirty="0" smtClean="0"/>
              <a:t>Elektrický pohon</a:t>
            </a:r>
            <a:r>
              <a:rPr lang="cs-CZ" sz="2000" dirty="0" smtClean="0"/>
              <a:t> je zařízení pro elektromechanickou přeměnu energie (včetně řízení této přeměny), které slouží k tomu, aby předepsaným způsobem uvedlo poháněný pracovní mechanizmus nebo zpracovávanou látku do požadovaného stavu.</a:t>
            </a:r>
            <a:endParaRPr lang="cs-CZ" sz="2000" b="1" dirty="0" smtClean="0"/>
          </a:p>
          <a:p>
            <a:pPr algn="just"/>
            <a:endParaRPr lang="cs-CZ" sz="2000" b="1" dirty="0"/>
          </a:p>
          <a:p>
            <a:pPr algn="just"/>
            <a:r>
              <a:rPr lang="cs-CZ" sz="2000" b="1" dirty="0" smtClean="0"/>
              <a:t>Elektrický </a:t>
            </a:r>
            <a:r>
              <a:rPr lang="cs-CZ" sz="2000" b="1" dirty="0"/>
              <a:t>pohon</a:t>
            </a:r>
            <a:r>
              <a:rPr lang="cs-CZ" sz="2000" dirty="0"/>
              <a:t> je označení pro soubor všech technických prostředků zajišťujících pohon </a:t>
            </a:r>
            <a:r>
              <a:rPr lang="cs-CZ" sz="2000" dirty="0" smtClean="0"/>
              <a:t>strojního </a:t>
            </a:r>
            <a:r>
              <a:rPr lang="cs-CZ" sz="2000" dirty="0"/>
              <a:t>mechanismu za pomocí elektrické </a:t>
            </a:r>
            <a:r>
              <a:rPr lang="cs-CZ" sz="2000" dirty="0" smtClean="0"/>
              <a:t>energie, zpravidla </a:t>
            </a:r>
            <a:r>
              <a:rPr lang="cs-CZ" sz="2000" dirty="0"/>
              <a:t>za pomocí </a:t>
            </a:r>
            <a:r>
              <a:rPr lang="cs-CZ" sz="2000" b="1" dirty="0" smtClean="0"/>
              <a:t>elektromotoru</a:t>
            </a:r>
            <a:r>
              <a:rPr lang="cs-CZ" sz="2000" dirty="0"/>
              <a:t>, který </a:t>
            </a:r>
            <a:r>
              <a:rPr lang="cs-CZ" sz="2000" dirty="0" smtClean="0"/>
              <a:t>tvoří ústřední </a:t>
            </a:r>
            <a:r>
              <a:rPr lang="cs-CZ" sz="2000" dirty="0"/>
              <a:t>část </a:t>
            </a:r>
            <a:r>
              <a:rPr lang="cs-CZ" sz="2000" dirty="0" smtClean="0"/>
              <a:t>elektropohonu</a:t>
            </a:r>
            <a:r>
              <a:rPr 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188" y="1159584"/>
            <a:ext cx="80645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Řízení pohonů, ať už asynchronních, DC, BLDC motorů, nebo jiných typů, se zaměřuje na dosažení požadovaných vlastností v široké škále aplikací. Kromě základních požadavků, jako je regulace rychlosti, točivého momentu a přesnosti polohování, </a:t>
            </a:r>
            <a:r>
              <a:rPr lang="cs-CZ" dirty="0" smtClean="0"/>
              <a:t>řídicí </a:t>
            </a:r>
            <a:r>
              <a:rPr lang="cs-CZ" dirty="0"/>
              <a:t>systémy nabízí širokou škálu funkcí, které rozšiřují možnosti a zajišťují bezproblémový a bezpečný provoz</a:t>
            </a:r>
            <a:r>
              <a:rPr lang="cs-CZ" dirty="0" smtClean="0"/>
              <a:t>.</a:t>
            </a:r>
          </a:p>
          <a:p>
            <a:pPr algn="just"/>
            <a:endParaRPr lang="cs-CZ" sz="800" dirty="0"/>
          </a:p>
          <a:p>
            <a:r>
              <a:rPr lang="cs-CZ" dirty="0"/>
              <a:t>Rozšířené funkce řízení:</a:t>
            </a:r>
          </a:p>
          <a:p>
            <a:pPr algn="just"/>
            <a:r>
              <a:rPr lang="cs-CZ" b="1" dirty="0"/>
              <a:t>Rampy rozběhu a doběhu:</a:t>
            </a:r>
            <a:r>
              <a:rPr lang="cs-CZ" dirty="0"/>
              <a:t> Plynulé zrychlování a zpomalování motoru minimalizuje rázy a vibrace, čímž chrání mechanické komponenty a zajišťuje plynulý chod. Typické rampy mají tvar S a jejich parametry (čas a zrychlení/zpomalení) se nastavují v závislosti na aplikaci</a:t>
            </a:r>
            <a:r>
              <a:rPr lang="cs-CZ" dirty="0" smtClean="0"/>
              <a:t>.</a:t>
            </a:r>
          </a:p>
          <a:p>
            <a:endParaRPr lang="cs-CZ" sz="800" dirty="0"/>
          </a:p>
          <a:p>
            <a:pPr algn="just"/>
            <a:r>
              <a:rPr lang="cs-CZ" b="1" dirty="0"/>
              <a:t>Brzdění:</a:t>
            </a:r>
            <a:r>
              <a:rPr lang="cs-CZ" dirty="0"/>
              <a:t> Řízení brzdění motoru umožňuje rychlé a kontrolované zastavení v požadované poloze. Lze využít různé metody brzdění, jako je dynamické brzdění motorem, </a:t>
            </a:r>
            <a:r>
              <a:rPr lang="cs-CZ" dirty="0" err="1"/>
              <a:t>rekuperativní</a:t>
            </a:r>
            <a:r>
              <a:rPr lang="cs-CZ" dirty="0"/>
              <a:t> brzdění nebo použití externí brzdy.</a:t>
            </a:r>
          </a:p>
          <a:p>
            <a:endParaRPr lang="cs-CZ" b="1" dirty="0" smtClean="0"/>
          </a:p>
          <a:p>
            <a:pPr algn="just"/>
            <a:r>
              <a:rPr lang="cs-CZ" b="1" dirty="0" smtClean="0"/>
              <a:t>Sledování </a:t>
            </a:r>
            <a:r>
              <a:rPr lang="cs-CZ" b="1" dirty="0"/>
              <a:t>a ochrana:</a:t>
            </a:r>
            <a:r>
              <a:rPr lang="cs-CZ" dirty="0"/>
              <a:t> Moderní řídicí systémy monitorují klíčové parametry motoru, jako je teplota, proud a napětí, a v případě překročení nastavených mezí aktivují ochranné funkce. To chrání motor před poškozením a zajišťuje jeho spolehlivý provoz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188" y="1159584"/>
            <a:ext cx="8064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Bezpečnostní </a:t>
            </a:r>
            <a:r>
              <a:rPr lang="cs-CZ" b="1" dirty="0"/>
              <a:t>funkce:</a:t>
            </a:r>
            <a:r>
              <a:rPr lang="cs-CZ" dirty="0"/>
              <a:t> Řídicí systémy zahrnují bezpečnostní funkce, jako je nouzové zastavení, blokování polohy a omezení točivého momentu, které minimalizují riziko úrazů a chrání osoby i majetek v okolí stroje</a:t>
            </a:r>
            <a:r>
              <a:rPr lang="cs-CZ" dirty="0" smtClean="0"/>
              <a:t>.</a:t>
            </a:r>
          </a:p>
          <a:p>
            <a:endParaRPr lang="cs-CZ" sz="800" dirty="0"/>
          </a:p>
          <a:p>
            <a:pPr algn="just"/>
            <a:r>
              <a:rPr lang="cs-CZ" b="1" dirty="0"/>
              <a:t>Komunikační rozhraní:</a:t>
            </a:r>
            <a:r>
              <a:rPr lang="cs-CZ" dirty="0"/>
              <a:t> Řídicí systémy obvykle disponují komunikačními rozhraními, jako je RS-232, CAN bus, nebo </a:t>
            </a:r>
            <a:r>
              <a:rPr lang="cs-CZ" dirty="0" err="1"/>
              <a:t>EtherCAT</a:t>
            </a:r>
            <a:r>
              <a:rPr lang="cs-CZ" dirty="0"/>
              <a:t>, které umožňují integraci do nadřazených řídicích systémů a monitorování provozu z dálky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6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6" name="Zástupný symbol pro obsah 2"/>
          <p:cNvSpPr>
            <a:spLocks/>
          </p:cNvSpPr>
          <p:nvPr/>
        </p:nvSpPr>
        <p:spPr bwMode="auto">
          <a:xfrm>
            <a:off x="534989" y="1398589"/>
            <a:ext cx="7856802" cy="4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Vypnutí</a:t>
            </a:r>
            <a:endParaRPr lang="cs-CZ" altLang="cs-CZ" sz="2000" dirty="0">
              <a:latin typeface="+mn-lt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59626" y="1836415"/>
            <a:ext cx="7928798" cy="2410353"/>
            <a:chOff x="459626" y="1764407"/>
            <a:chExt cx="9711610" cy="316835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26" y="1764407"/>
              <a:ext cx="9711610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7866980" y="2988543"/>
              <a:ext cx="1656183" cy="759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>
                  <a:solidFill>
                    <a:schemeClr val="bg1"/>
                  </a:solidFill>
                  <a:latin typeface="+mn-lt"/>
                </a:rPr>
                <a:t>brzda aktivována</a:t>
              </a:r>
              <a:endParaRPr lang="cs-CZ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641990" y="4365104"/>
            <a:ext cx="38795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STO – </a:t>
            </a:r>
            <a:r>
              <a:rPr lang="cs-CZ" sz="2000" b="1" dirty="0" err="1" smtClean="0">
                <a:latin typeface="+mn-lt"/>
              </a:rPr>
              <a:t>Safety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Torque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Off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>
                <a:latin typeface="+mn-lt"/>
              </a:rPr>
              <a:t>B</a:t>
            </a:r>
            <a:r>
              <a:rPr lang="cs-CZ" sz="2000" dirty="0" smtClean="0">
                <a:latin typeface="+mn-lt"/>
              </a:rPr>
              <a:t>ezpečnostní funkce STO umožňuje vyřadit výstup pohonu, takže pohon nemůže generovat točivý moment na hřídel motoru.</a:t>
            </a:r>
            <a:endParaRPr lang="cs-CZ" sz="20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4365104"/>
            <a:ext cx="38795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+mn-lt"/>
              </a:rPr>
              <a:t>SBC – </a:t>
            </a:r>
            <a:r>
              <a:rPr lang="cs-CZ" sz="2000" b="1" dirty="0" err="1">
                <a:latin typeface="+mn-lt"/>
              </a:rPr>
              <a:t>Safe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Brake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Control</a:t>
            </a:r>
            <a:r>
              <a:rPr lang="cs-CZ" sz="2000" b="1" dirty="0" smtClean="0">
                <a:latin typeface="+mn-lt"/>
              </a:rPr>
              <a:t> </a:t>
            </a:r>
          </a:p>
          <a:p>
            <a:r>
              <a:rPr lang="cs-CZ" sz="2000" dirty="0">
                <a:latin typeface="+mn-lt"/>
              </a:rPr>
              <a:t>Bezpečnostní výstupní signál pro vypnutí napájení externí brzdy.</a:t>
            </a:r>
          </a:p>
        </p:txBody>
      </p:sp>
    </p:spTree>
    <p:extLst>
      <p:ext uri="{BB962C8B-B14F-4D97-AF65-F5344CB8AC3E}">
        <p14:creationId xmlns:p14="http://schemas.microsoft.com/office/powerpoint/2010/main" val="38022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7" y="1836415"/>
            <a:ext cx="8272908" cy="257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06838" y="5653088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16" name="Zástupný symbol pro obsah 2"/>
          <p:cNvSpPr>
            <a:spLocks/>
          </p:cNvSpPr>
          <p:nvPr/>
        </p:nvSpPr>
        <p:spPr bwMode="auto">
          <a:xfrm>
            <a:off x="534989" y="1398588"/>
            <a:ext cx="8200618" cy="43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Zastavení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3472" y="4509120"/>
            <a:ext cx="40492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SS1 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Stop 1</a:t>
            </a:r>
          </a:p>
          <a:p>
            <a:r>
              <a:rPr lang="cs-CZ" sz="2000" dirty="0" smtClean="0">
                <a:latin typeface="+mn-lt"/>
              </a:rPr>
              <a:t>Automatické snižování </a:t>
            </a:r>
            <a:r>
              <a:rPr lang="cs-CZ" sz="2000" dirty="0">
                <a:latin typeface="+mn-lt"/>
              </a:rPr>
              <a:t>výstupní </a:t>
            </a:r>
            <a:r>
              <a:rPr lang="cs-CZ" sz="2000" dirty="0" smtClean="0">
                <a:latin typeface="+mn-lt"/>
              </a:rPr>
              <a:t>frekvence </a:t>
            </a:r>
            <a:r>
              <a:rPr lang="cs-CZ" sz="2000" dirty="0">
                <a:latin typeface="+mn-lt"/>
              </a:rPr>
              <a:t>po </a:t>
            </a:r>
            <a:r>
              <a:rPr lang="cs-CZ" sz="2000" dirty="0" smtClean="0">
                <a:latin typeface="+mn-lt"/>
              </a:rPr>
              <a:t>nastavené rampě</a:t>
            </a:r>
          </a:p>
          <a:p>
            <a:r>
              <a:rPr lang="cs-CZ" sz="2000" dirty="0" smtClean="0">
                <a:latin typeface="+mn-lt"/>
              </a:rPr>
              <a:t>následované vyřazením pohonu.</a:t>
            </a:r>
            <a:endParaRPr lang="cs-CZ" sz="2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60032" y="4509120"/>
            <a:ext cx="41933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SS2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>
                <a:latin typeface="+mn-lt"/>
              </a:rPr>
              <a:t>Safe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Stop 2 </a:t>
            </a:r>
          </a:p>
          <a:p>
            <a:r>
              <a:rPr lang="cs-CZ" sz="2000" dirty="0" smtClean="0">
                <a:latin typeface="+mn-lt"/>
              </a:rPr>
              <a:t>Automatické </a:t>
            </a:r>
            <a:r>
              <a:rPr lang="cs-CZ" sz="2000" dirty="0">
                <a:latin typeface="+mn-lt"/>
              </a:rPr>
              <a:t>snižování výstupní frekvence po nastavené rampě</a:t>
            </a:r>
          </a:p>
          <a:p>
            <a:r>
              <a:rPr lang="cs-CZ" sz="2000" dirty="0" smtClean="0">
                <a:latin typeface="+mn-lt"/>
              </a:rPr>
              <a:t>následované monitorováním stavu.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8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906838" y="6156325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11" name="Zástupný symbol pro obsah 2"/>
          <p:cNvSpPr>
            <a:spLocks/>
          </p:cNvSpPr>
          <p:nvPr/>
        </p:nvSpPr>
        <p:spPr bwMode="auto">
          <a:xfrm>
            <a:off x="534989" y="1398588"/>
            <a:ext cx="2592725" cy="38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Zastavení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8188" y="4351921"/>
            <a:ext cx="35777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SOS 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Operating</a:t>
            </a:r>
            <a:r>
              <a:rPr lang="cs-CZ" sz="2000" b="1" dirty="0" smtClean="0">
                <a:latin typeface="+mn-lt"/>
              </a:rPr>
              <a:t> Stop</a:t>
            </a:r>
          </a:p>
          <a:p>
            <a:r>
              <a:rPr lang="cs-CZ" sz="2000" dirty="0" smtClean="0">
                <a:latin typeface="+mn-lt"/>
              </a:rPr>
              <a:t>Motor je elektricky udržován ve své pozici.</a:t>
            </a:r>
            <a:endParaRPr lang="cs-CZ" sz="2000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875362" y="4351921"/>
            <a:ext cx="35777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SLS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Limited Speed </a:t>
            </a:r>
          </a:p>
          <a:p>
            <a:r>
              <a:rPr lang="cs-CZ" sz="2000" dirty="0" smtClean="0">
                <a:latin typeface="+mn-lt"/>
              </a:rPr>
              <a:t>Udržování redukované rychlosti pohonu pod danou hodnotou.</a:t>
            </a:r>
            <a:endParaRPr lang="cs-CZ" sz="2000" dirty="0"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764407"/>
            <a:ext cx="3702672" cy="23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ástupný symbol pro obsah 2"/>
          <p:cNvSpPr>
            <a:spLocks/>
          </p:cNvSpPr>
          <p:nvPr/>
        </p:nvSpPr>
        <p:spPr bwMode="auto">
          <a:xfrm>
            <a:off x="4859338" y="1398588"/>
            <a:ext cx="2592725" cy="38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Omezení pohybu</a:t>
            </a:r>
            <a:endParaRPr lang="cs-CZ" altLang="cs-CZ" sz="20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8423"/>
            <a:ext cx="3625951" cy="216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3906838" y="5653088"/>
            <a:ext cx="1358552" cy="3147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14" name="Zástupný symbol pro obsah 2"/>
          <p:cNvSpPr>
            <a:spLocks/>
          </p:cNvSpPr>
          <p:nvPr/>
        </p:nvSpPr>
        <p:spPr bwMode="auto">
          <a:xfrm>
            <a:off x="534989" y="1398589"/>
            <a:ext cx="2708578" cy="4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Omezení pohybu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38188" y="4788743"/>
            <a:ext cx="373761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SSR 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Speed </a:t>
            </a:r>
            <a:r>
              <a:rPr lang="cs-CZ" sz="2000" b="1" dirty="0" err="1" smtClean="0">
                <a:latin typeface="+mn-lt"/>
              </a:rPr>
              <a:t>Range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Udržování </a:t>
            </a:r>
            <a:r>
              <a:rPr lang="cs-CZ" sz="2000" dirty="0">
                <a:latin typeface="+mn-lt"/>
              </a:rPr>
              <a:t>redukované rychlosti pohonu </a:t>
            </a:r>
            <a:r>
              <a:rPr lang="cs-CZ" sz="2000" dirty="0" smtClean="0">
                <a:latin typeface="+mn-lt"/>
              </a:rPr>
              <a:t>v daném rozmezí.</a:t>
            </a:r>
            <a:endParaRPr lang="cs-CZ" sz="2000" dirty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86114" y="4788743"/>
            <a:ext cx="3737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SDI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Safety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Direction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Kontrola směru otáček pohonu.</a:t>
            </a:r>
            <a:endParaRPr lang="cs-CZ" sz="20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2" y="1836416"/>
            <a:ext cx="7950846" cy="23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0" name="Zástupný symbol pro obsah 2"/>
          <p:cNvSpPr>
            <a:spLocks/>
          </p:cNvSpPr>
          <p:nvPr/>
        </p:nvSpPr>
        <p:spPr bwMode="auto">
          <a:xfrm>
            <a:off x="534989" y="1398589"/>
            <a:ext cx="2846489" cy="42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Omezení pohybu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8188" y="4788743"/>
            <a:ext cx="3927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SLA 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Limited </a:t>
            </a:r>
            <a:r>
              <a:rPr lang="cs-CZ" sz="2000" b="1" dirty="0" err="1" smtClean="0">
                <a:latin typeface="+mn-lt"/>
              </a:rPr>
              <a:t>Acceleration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Udržování maximálního zrychlení pohonu.</a:t>
            </a:r>
            <a:endParaRPr lang="cs-CZ" sz="20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89238" y="4788744"/>
            <a:ext cx="39279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SAR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Acceleration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Range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Udržování zrychlení pohonu v daném rozmezí.</a:t>
            </a:r>
            <a:endParaRPr lang="cs-CZ" sz="2000" dirty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7" y="1811016"/>
            <a:ext cx="8094985" cy="248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2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906838" y="6156325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6" y="1857623"/>
            <a:ext cx="8416924" cy="25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obsah 2"/>
          <p:cNvSpPr>
            <a:spLocks/>
          </p:cNvSpPr>
          <p:nvPr/>
        </p:nvSpPr>
        <p:spPr bwMode="auto">
          <a:xfrm>
            <a:off x="534989" y="1398589"/>
            <a:ext cx="2967353" cy="4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Dohled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38188" y="4788743"/>
            <a:ext cx="4094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SSM 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Speed Monitor</a:t>
            </a:r>
          </a:p>
          <a:p>
            <a:r>
              <a:rPr lang="cs-CZ" sz="2000" dirty="0" smtClean="0">
                <a:latin typeface="+mn-lt"/>
              </a:rPr>
              <a:t>Omezení maximální rychlosti.</a:t>
            </a:r>
            <a:endParaRPr lang="cs-CZ" sz="2000" dirty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832896" y="4788744"/>
            <a:ext cx="40947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SCA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Cam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Řízení ve specifikovaném intervalu (rozsahu).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4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906838" y="6156325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3" y="1806575"/>
            <a:ext cx="8465367" cy="26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obsah 2"/>
          <p:cNvSpPr>
            <a:spLocks/>
          </p:cNvSpPr>
          <p:nvPr/>
        </p:nvSpPr>
        <p:spPr bwMode="auto">
          <a:xfrm>
            <a:off x="534989" y="1398588"/>
            <a:ext cx="2933587" cy="4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Dohled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8188" y="4788744"/>
            <a:ext cx="404811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SLT 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Limited </a:t>
            </a:r>
            <a:r>
              <a:rPr lang="cs-CZ" sz="2000" b="1" dirty="0" err="1" smtClean="0">
                <a:latin typeface="+mn-lt"/>
              </a:rPr>
              <a:t>Torque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Omezení maximálního kroutícího momentu pohonu.</a:t>
            </a:r>
            <a:endParaRPr lang="cs-CZ" sz="2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56249" y="4788743"/>
            <a:ext cx="4048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SMT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</a:t>
            </a:r>
            <a:r>
              <a:rPr lang="cs-CZ" sz="2000" b="1" dirty="0" smtClean="0">
                <a:latin typeface="+mn-lt"/>
              </a:rPr>
              <a:t> Motor </a:t>
            </a:r>
            <a:r>
              <a:rPr lang="cs-CZ" sz="2000" b="1" dirty="0" err="1" smtClean="0">
                <a:latin typeface="+mn-lt"/>
              </a:rPr>
              <a:t>Temperature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Kontrola maximální teploty motoru.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7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Řízení pohonů – bezpečnostní funkce </a:t>
            </a:r>
            <a:r>
              <a:rPr lang="cs-CZ" sz="2400" dirty="0" smtClean="0"/>
              <a:t>(</a:t>
            </a:r>
            <a:r>
              <a:rPr lang="cs-CZ" sz="2400" dirty="0"/>
              <a:t>dle</a:t>
            </a:r>
            <a:r>
              <a:rPr lang="en-US" sz="2400" dirty="0"/>
              <a:t> EN </a:t>
            </a:r>
            <a:r>
              <a:rPr lang="en-US" sz="2400" dirty="0" smtClean="0"/>
              <a:t>61800-5-2</a:t>
            </a:r>
            <a:r>
              <a:rPr lang="cs-CZ" sz="2400" dirty="0" smtClean="0"/>
              <a:t>)</a:t>
            </a:r>
            <a:endParaRPr lang="cs-CZ" sz="2400" b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906838" y="6156325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534989" y="1432496"/>
            <a:ext cx="2769886" cy="41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marL="390525" indent="-390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000" dirty="0" smtClean="0">
                <a:latin typeface="+mn-lt"/>
              </a:rPr>
              <a:t>Polohování</a:t>
            </a:r>
            <a:endParaRPr lang="cs-CZ" altLang="cs-CZ" sz="2000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8188" y="4788743"/>
            <a:ext cx="38222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SLP 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Limited </a:t>
            </a:r>
            <a:r>
              <a:rPr lang="cs-CZ" sz="2000" b="1" dirty="0" err="1" smtClean="0">
                <a:latin typeface="+mn-lt"/>
              </a:rPr>
              <a:t>Position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Kontrola limitního přírůstku/poklesu na daném rozmezí.</a:t>
            </a:r>
            <a:endParaRPr lang="cs-CZ" sz="2000" dirty="0"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60406" y="4788743"/>
            <a:ext cx="38222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latin typeface="+mn-lt"/>
              </a:rPr>
              <a:t>SLI </a:t>
            </a:r>
            <a:r>
              <a:rPr lang="cs-CZ" sz="2000" b="1" dirty="0">
                <a:latin typeface="+mn-lt"/>
              </a:rPr>
              <a:t>– </a:t>
            </a:r>
            <a:r>
              <a:rPr lang="cs-CZ" sz="2000" b="1" dirty="0" err="1" smtClean="0">
                <a:latin typeface="+mn-lt"/>
              </a:rPr>
              <a:t>Safely</a:t>
            </a:r>
            <a:r>
              <a:rPr lang="cs-CZ" sz="2000" b="1" dirty="0" smtClean="0">
                <a:latin typeface="+mn-lt"/>
              </a:rPr>
              <a:t> Limited </a:t>
            </a:r>
            <a:r>
              <a:rPr lang="cs-CZ" sz="2000" b="1" dirty="0" err="1" smtClean="0">
                <a:latin typeface="+mn-lt"/>
              </a:rPr>
              <a:t>Increment</a:t>
            </a:r>
            <a:endParaRPr lang="cs-CZ" sz="2000" b="1" dirty="0" smtClean="0">
              <a:latin typeface="+mn-lt"/>
            </a:endParaRPr>
          </a:p>
          <a:p>
            <a:r>
              <a:rPr lang="cs-CZ" sz="2000" dirty="0">
                <a:latin typeface="+mn-lt"/>
              </a:rPr>
              <a:t>Kontrola limitního přírůstku/poklesu </a:t>
            </a:r>
            <a:r>
              <a:rPr lang="cs-CZ" sz="2000" dirty="0" smtClean="0">
                <a:latin typeface="+mn-lt"/>
              </a:rPr>
              <a:t>v krokovém režimu.</a:t>
            </a:r>
            <a:endParaRPr lang="cs-CZ" sz="2000" dirty="0"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836415"/>
            <a:ext cx="7626300" cy="24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Elektrický pohon – obecné blokové schéma</a:t>
            </a:r>
            <a:endParaRPr lang="cs-CZ" sz="2400" b="1" dirty="0"/>
          </a:p>
        </p:txBody>
      </p:sp>
      <p:grpSp>
        <p:nvGrpSpPr>
          <p:cNvPr id="59" name="Skupina 58"/>
          <p:cNvGrpSpPr/>
          <p:nvPr/>
        </p:nvGrpSpPr>
        <p:grpSpPr>
          <a:xfrm>
            <a:off x="827584" y="1196752"/>
            <a:ext cx="7416823" cy="5262265"/>
            <a:chOff x="827584" y="1196752"/>
            <a:chExt cx="7416823" cy="5262265"/>
          </a:xfrm>
        </p:grpSpPr>
        <p:sp>
          <p:nvSpPr>
            <p:cNvPr id="3" name="Obdélník 2"/>
            <p:cNvSpPr/>
            <p:nvPr/>
          </p:nvSpPr>
          <p:spPr>
            <a:xfrm>
              <a:off x="827584" y="1196752"/>
              <a:ext cx="208823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Napájení</a:t>
              </a:r>
              <a:endParaRPr lang="cs-CZ" sz="2000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827584" y="2103239"/>
              <a:ext cx="2088232" cy="7496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Spínací zařízení</a:t>
              </a:r>
              <a:endParaRPr lang="cs-CZ" sz="2000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827584" y="3039206"/>
              <a:ext cx="2088232" cy="707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Polovodičový měnič</a:t>
              </a:r>
              <a:endParaRPr lang="cs-CZ" sz="2000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27584" y="3933056"/>
              <a:ext cx="2088232" cy="664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Elektrický motor</a:t>
              </a:r>
              <a:endParaRPr lang="cs-CZ" sz="2000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827584" y="4797152"/>
              <a:ext cx="2088232" cy="725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Mechanický měnič</a:t>
              </a:r>
              <a:endParaRPr lang="cs-CZ" sz="2000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827584" y="5733256"/>
              <a:ext cx="2088232" cy="725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Pracovní mechanizmus</a:t>
              </a:r>
              <a:endParaRPr lang="cs-CZ" sz="2000" dirty="0"/>
            </a:p>
          </p:txBody>
        </p:sp>
        <p:cxnSp>
          <p:nvCxnSpPr>
            <p:cNvPr id="12" name="Přímá spojnice se šipkou 11"/>
            <p:cNvCxnSpPr>
              <a:stCxn id="3" idx="2"/>
              <a:endCxn id="6" idx="0"/>
            </p:cNvCxnSpPr>
            <p:nvPr/>
          </p:nvCxnSpPr>
          <p:spPr>
            <a:xfrm>
              <a:off x="1871700" y="1916832"/>
              <a:ext cx="0" cy="18640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1871700" y="2852936"/>
              <a:ext cx="0" cy="18640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/>
            <p:nvPr/>
          </p:nvCxnSpPr>
          <p:spPr>
            <a:xfrm>
              <a:off x="1871700" y="3746649"/>
              <a:ext cx="0" cy="18640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1871700" y="4597971"/>
              <a:ext cx="0" cy="18640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1871700" y="5522913"/>
              <a:ext cx="0" cy="18640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3491880" y="3486199"/>
              <a:ext cx="2088232" cy="67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Řídicí část</a:t>
              </a:r>
              <a:endParaRPr lang="cs-CZ" sz="2000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156175" y="2103239"/>
              <a:ext cx="2088232" cy="7496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Signalizace</a:t>
              </a:r>
              <a:endParaRPr lang="cs-CZ" sz="2000" dirty="0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6156175" y="3039206"/>
              <a:ext cx="2088232" cy="707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Havarijní ochrany</a:t>
              </a:r>
              <a:endParaRPr lang="cs-CZ" sz="2000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6156175" y="3933056"/>
              <a:ext cx="2088232" cy="664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Obsluha</a:t>
              </a:r>
              <a:endParaRPr lang="cs-CZ" sz="2000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6156175" y="4797152"/>
              <a:ext cx="2088232" cy="725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/>
                <a:t>Nadřazený řídicí systém</a:t>
              </a:r>
              <a:endParaRPr lang="cs-CZ" sz="2000" dirty="0"/>
            </a:p>
          </p:txBody>
        </p:sp>
        <p:cxnSp>
          <p:nvCxnSpPr>
            <p:cNvPr id="23" name="Přímá spojnice se šipkou 22"/>
            <p:cNvCxnSpPr/>
            <p:nvPr/>
          </p:nvCxnSpPr>
          <p:spPr>
            <a:xfrm>
              <a:off x="3779912" y="3376976"/>
              <a:ext cx="0" cy="109086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2915816" y="3376976"/>
              <a:ext cx="86409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4139952" y="2478087"/>
              <a:ext cx="0" cy="100797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2915816" y="2478087"/>
              <a:ext cx="122413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H="1">
              <a:off x="2915816" y="1546860"/>
              <a:ext cx="162018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>
              <a:off x="4535996" y="1546860"/>
              <a:ext cx="0" cy="193920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2915816" y="4268424"/>
              <a:ext cx="86409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 flipV="1">
              <a:off x="3779912" y="4149081"/>
              <a:ext cx="0" cy="11934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/>
            <p:nvPr/>
          </p:nvCxnSpPr>
          <p:spPr>
            <a:xfrm flipH="1">
              <a:off x="2915816" y="5157192"/>
              <a:ext cx="122413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4139952" y="4149081"/>
              <a:ext cx="0" cy="100797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 flipH="1">
              <a:off x="2915816" y="6093296"/>
              <a:ext cx="162018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>
              <a:off x="4535996" y="4149081"/>
              <a:ext cx="0" cy="194421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>
              <a:endCxn id="22" idx="1"/>
            </p:cNvCxnSpPr>
            <p:nvPr/>
          </p:nvCxnSpPr>
          <p:spPr>
            <a:xfrm>
              <a:off x="4932040" y="5157192"/>
              <a:ext cx="1224135" cy="2841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/>
            <p:nvPr/>
          </p:nvCxnSpPr>
          <p:spPr>
            <a:xfrm>
              <a:off x="4932040" y="4149081"/>
              <a:ext cx="0" cy="100797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51"/>
            <p:cNvCxnSpPr/>
            <p:nvPr/>
          </p:nvCxnSpPr>
          <p:spPr>
            <a:xfrm flipH="1">
              <a:off x="5292079" y="4268424"/>
              <a:ext cx="86409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 flipV="1">
              <a:off x="5292079" y="4149081"/>
              <a:ext cx="0" cy="11934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/>
            <p:nvPr/>
          </p:nvCxnSpPr>
          <p:spPr>
            <a:xfrm flipH="1">
              <a:off x="5292079" y="3376976"/>
              <a:ext cx="86409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/>
            <p:nvPr/>
          </p:nvCxnSpPr>
          <p:spPr>
            <a:xfrm>
              <a:off x="5292079" y="3376976"/>
              <a:ext cx="0" cy="109086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4932040" y="2478087"/>
              <a:ext cx="0" cy="1007975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/>
            <p:nvPr/>
          </p:nvCxnSpPr>
          <p:spPr>
            <a:xfrm>
              <a:off x="4932040" y="2478087"/>
              <a:ext cx="122413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1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Příklad bezpečnostní řídicí jednotky měniče </a:t>
            </a:r>
            <a:r>
              <a:rPr lang="cs-CZ" sz="2400" dirty="0"/>
              <a:t>– SINAMICS G120</a:t>
            </a:r>
            <a:endParaRPr lang="cs-CZ" sz="2400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906838" y="6156325"/>
            <a:ext cx="1471836" cy="340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6114" y="6115471"/>
            <a:ext cx="1665691" cy="3858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cs-CZ" sz="2000" dirty="0">
              <a:latin typeface="+mn-lt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251520" y="1221332"/>
            <a:ext cx="8507288" cy="5275947"/>
            <a:chOff x="1242244" y="1262186"/>
            <a:chExt cx="8821438" cy="547077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1"/>
            <a:stretch/>
          </p:blipFill>
          <p:spPr bwMode="auto">
            <a:xfrm>
              <a:off x="1530276" y="1262186"/>
              <a:ext cx="7128792" cy="5470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1242244" y="3813730"/>
              <a:ext cx="3024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>
                  <a:latin typeface="+mn-lt"/>
                </a:rPr>
                <a:t>b</a:t>
              </a:r>
              <a:r>
                <a:rPr lang="cs-CZ" sz="2000" dirty="0" smtClean="0">
                  <a:latin typeface="+mn-lt"/>
                </a:rPr>
                <a:t>ezpečnostní LED indikátory stavu</a:t>
              </a:r>
              <a:endParaRPr lang="cs-CZ" sz="2000" dirty="0">
                <a:latin typeface="+mn-lt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282804" y="6156895"/>
              <a:ext cx="3780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+mn-lt"/>
                </a:rPr>
                <a:t>b</a:t>
              </a:r>
              <a:r>
                <a:rPr lang="cs-CZ" sz="2000" dirty="0" smtClean="0">
                  <a:latin typeface="+mn-lt"/>
                </a:rPr>
                <a:t>ezpečnostní digitální vstupy</a:t>
              </a:r>
              <a:endParaRPr lang="cs-CZ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Elektrický pohon – rozdělení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96752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Podle druhu pohybu: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Točivý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Netočivý (lineární, …)</a:t>
            </a:r>
          </a:p>
          <a:p>
            <a:endParaRPr lang="cs-CZ" sz="2000" dirty="0"/>
          </a:p>
          <a:p>
            <a:r>
              <a:rPr lang="cs-CZ" sz="2000" dirty="0" smtClean="0"/>
              <a:t>Podle druhu aplikovaného elektromotoru: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Stejnosměrný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Střídavý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Krokový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 smtClean="0"/>
              <a:t>Podle druhu řízení: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Ovládaný pohon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Regulovaný pohon (zpětnovazební)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122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provozní pojmy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96752"/>
            <a:ext cx="8352928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Spuštění pohonu</a:t>
            </a:r>
            <a:r>
              <a:rPr lang="cs-CZ" sz="2000" dirty="0" smtClean="0"/>
              <a:t>: činnost vedoucí k rozběhu pohonu</a:t>
            </a:r>
          </a:p>
          <a:p>
            <a:endParaRPr lang="cs-CZ" sz="800" dirty="0"/>
          </a:p>
          <a:p>
            <a:pPr>
              <a:spcAft>
                <a:spcPts val="300"/>
              </a:spcAft>
            </a:pPr>
            <a:r>
              <a:rPr lang="cs-CZ" sz="2000" b="1" dirty="0" smtClean="0"/>
              <a:t>Rozběh pohonu</a:t>
            </a:r>
            <a:r>
              <a:rPr lang="cs-CZ" sz="2000" dirty="0" smtClean="0"/>
              <a:t>: přechod pohonu z klidu na nastavenou rychlost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Záběh</a:t>
            </a:r>
            <a:r>
              <a:rPr lang="cs-CZ" sz="2000" dirty="0" smtClean="0"/>
              <a:t>: začátek rozběhu pohonu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Doba rozběhu</a:t>
            </a:r>
            <a:r>
              <a:rPr lang="cs-CZ" sz="2000" dirty="0" smtClean="0"/>
              <a:t>: čas mezi klidovým stavem a dosažením stanovené rychlosti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Míra rozběhu</a:t>
            </a:r>
            <a:r>
              <a:rPr lang="cs-CZ" sz="2000" dirty="0" smtClean="0"/>
              <a:t>: kvalifikuje obtížnost rozběhu (lehký, normální, těžký)</a:t>
            </a:r>
          </a:p>
          <a:p>
            <a:pPr>
              <a:spcAft>
                <a:spcPts val="300"/>
              </a:spcAft>
            </a:pPr>
            <a:endParaRPr lang="cs-CZ" sz="800" dirty="0"/>
          </a:p>
          <a:p>
            <a:pPr>
              <a:spcAft>
                <a:spcPts val="300"/>
              </a:spcAft>
            </a:pPr>
            <a:r>
              <a:rPr lang="cs-CZ" sz="2000" b="1" dirty="0" smtClean="0"/>
              <a:t>Zastavení pohonu</a:t>
            </a:r>
            <a:r>
              <a:rPr lang="cs-CZ" sz="2000" dirty="0" smtClean="0"/>
              <a:t>: přechod pohonu z pracovní rychlosti do klidu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Doběh pohonu</a:t>
            </a:r>
            <a:r>
              <a:rPr lang="cs-CZ" sz="2000" dirty="0" smtClean="0"/>
              <a:t>: zastavení pohonu bez brždění motorem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Brždění pohonu</a:t>
            </a:r>
            <a:r>
              <a:rPr lang="cs-CZ" sz="2000" dirty="0" smtClean="0"/>
              <a:t>: činnost potřebná pro zastavení pohonu (elektrické – motorem, mechanické – brzdou)</a:t>
            </a:r>
            <a:endParaRPr lang="cs-CZ" sz="2000" dirty="0"/>
          </a:p>
          <a:p>
            <a:pPr>
              <a:spcAft>
                <a:spcPts val="300"/>
              </a:spcAft>
            </a:pPr>
            <a:endParaRPr lang="cs-CZ" sz="800" dirty="0" smtClean="0"/>
          </a:p>
          <a:p>
            <a:pPr>
              <a:spcAft>
                <a:spcPts val="300"/>
              </a:spcAft>
            </a:pPr>
            <a:r>
              <a:rPr lang="cs-CZ" sz="2000" b="1" dirty="0" smtClean="0"/>
              <a:t>Pracovní stavy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Pohánění: </a:t>
            </a:r>
            <a:r>
              <a:rPr lang="cs-CZ" sz="2000" dirty="0" smtClean="0"/>
              <a:t>tok mechanické energie od motoru k pracovnímu mechanizmu</a:t>
            </a:r>
            <a:endParaRPr lang="cs-CZ" sz="2000" b="1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Brždění: </a:t>
            </a:r>
            <a:r>
              <a:rPr lang="cs-CZ" sz="2000" dirty="0" smtClean="0"/>
              <a:t>tok mechanické energie od pracovního mechanizmu k motoru (motor pracuje v brzdném nebo </a:t>
            </a:r>
            <a:r>
              <a:rPr lang="cs-CZ" sz="2000" dirty="0" err="1" smtClean="0"/>
              <a:t>generátorickém</a:t>
            </a:r>
            <a:r>
              <a:rPr lang="cs-CZ" sz="2000" dirty="0" smtClean="0"/>
              <a:t> režimu).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Druhy zatížení motorů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96752"/>
            <a:ext cx="80032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Druh zatížení neboli způsob provozu elektromotorů je označován velkým písmenem S doplněným příslušným číslem 1 až 10. </a:t>
            </a:r>
            <a:r>
              <a:rPr lang="cs-CZ" sz="2000" dirty="0" smtClean="0"/>
              <a:t>Nejběžnější jsou: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b="1" dirty="0"/>
              <a:t>S1 (trvalý chod): </a:t>
            </a:r>
            <a:r>
              <a:rPr lang="cs-CZ" sz="2000" dirty="0" smtClean="0"/>
              <a:t>konstantní </a:t>
            </a:r>
            <a:r>
              <a:rPr lang="cs-CZ" sz="2000" dirty="0"/>
              <a:t>zatížení, díky kterému je dosaženo </a:t>
            </a:r>
            <a:r>
              <a:rPr lang="cs-CZ" sz="2000" dirty="0" smtClean="0"/>
              <a:t>konstantní </a:t>
            </a:r>
            <a:r>
              <a:rPr lang="cs-CZ" sz="2000" dirty="0"/>
              <a:t>a stálé teploty motoru.</a:t>
            </a:r>
          </a:p>
          <a:p>
            <a:pPr algn="just"/>
            <a:r>
              <a:rPr lang="cs-CZ" sz="2000" b="1" dirty="0"/>
              <a:t>S2 (krátkodobý chod):</a:t>
            </a:r>
            <a:r>
              <a:rPr lang="cs-CZ" sz="2000" dirty="0"/>
              <a:t> konstantní zatížení po dobu kratší než je nezbytně nutná k dosažení konstantní ustálené teploty motoru. Následně </a:t>
            </a:r>
            <a:r>
              <a:rPr lang="cs-CZ" sz="2000" dirty="0" smtClean="0"/>
              <a:t>dojde k </a:t>
            </a:r>
            <a:r>
              <a:rPr lang="cs-CZ" sz="2000" dirty="0"/>
              <a:t>odpojení </a:t>
            </a:r>
            <a:r>
              <a:rPr lang="cs-CZ" sz="2000" dirty="0" smtClean="0"/>
              <a:t>motoru (např. </a:t>
            </a:r>
            <a:r>
              <a:rPr lang="el-GR" dirty="0" smtClean="0"/>
              <a:t>Δ</a:t>
            </a:r>
            <a:r>
              <a:rPr lang="cs-CZ" dirty="0" err="1" smtClean="0"/>
              <a:t>T</a:t>
            </a:r>
            <a:r>
              <a:rPr lang="cs-CZ" cap="all" baseline="-25000" dirty="0" err="1" smtClean="0"/>
              <a:t>c</a:t>
            </a:r>
            <a:r>
              <a:rPr lang="cs-CZ" cap="all" dirty="0" smtClean="0"/>
              <a:t>=60 </a:t>
            </a:r>
            <a:r>
              <a:rPr lang="cs-CZ" dirty="0" smtClean="0"/>
              <a:t>min 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sz="2000" dirty="0" smtClean="0"/>
              <a:t>S2 </a:t>
            </a:r>
            <a:r>
              <a:rPr lang="cs-CZ" sz="2000" dirty="0"/>
              <a:t>60 min</a:t>
            </a:r>
            <a:r>
              <a:rPr lang="cs-CZ" sz="2000" dirty="0" smtClean="0"/>
              <a:t>).</a:t>
            </a: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S3 (přerušovaný chod</a:t>
            </a:r>
            <a:r>
              <a:rPr lang="cs-CZ" sz="2000" b="1" dirty="0" smtClean="0"/>
              <a:t>): </a:t>
            </a:r>
            <a:r>
              <a:rPr lang="cs-CZ" sz="2000" dirty="0"/>
              <a:t>střídání konstantního zatížení a času odpojení přičemž při zatížení nedojde k ustálení teploty motoru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18"/>
          <a:stretch/>
        </p:blipFill>
        <p:spPr>
          <a:xfrm>
            <a:off x="701588" y="4182185"/>
            <a:ext cx="2448272" cy="2406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47"/>
          <a:stretch/>
        </p:blipFill>
        <p:spPr>
          <a:xfrm>
            <a:off x="3331312" y="4182185"/>
            <a:ext cx="2266820" cy="2406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26"/>
          <a:stretch/>
        </p:blipFill>
        <p:spPr>
          <a:xfrm>
            <a:off x="5753403" y="4182185"/>
            <a:ext cx="2431891" cy="214390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673033" y="6326090"/>
            <a:ext cx="2393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://crushtymks.com</a:t>
            </a:r>
          </a:p>
        </p:txBody>
      </p:sp>
    </p:spTree>
    <p:extLst>
      <p:ext uri="{BB962C8B-B14F-4D97-AF65-F5344CB8AC3E}">
        <p14:creationId xmlns:p14="http://schemas.microsoft.com/office/powerpoint/2010/main" val="41760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Převodové mechanizmy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75634"/>
            <a:ext cx="84969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Otáčky motorů (asynchronních, synchronních) bývají v rozsahu 750 – 3000 min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dirty="0" smtClean="0"/>
              <a:t>Požadujeme-li od pohonu otáčky jiné, aplikuje se mezi motor a pracovní mechanizmus </a:t>
            </a:r>
            <a:r>
              <a:rPr lang="cs-CZ" sz="2000" b="1" dirty="0" smtClean="0"/>
              <a:t>převod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1403648" y="2780928"/>
            <a:ext cx="18722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Motor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3563888" y="2852936"/>
            <a:ext cx="2160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63888" y="3601368"/>
            <a:ext cx="216024" cy="1116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067944" y="3727664"/>
            <a:ext cx="18722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Pracovní mechanizmus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3275856" y="3212976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774976" y="4123708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385233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</a:t>
            </a:r>
            <a:r>
              <a:rPr lang="cs-CZ" sz="2000" baseline="-25000" dirty="0" smtClean="0"/>
              <a:t>M</a:t>
            </a:r>
            <a:r>
              <a:rPr lang="cs-CZ" sz="2000" dirty="0" smtClean="0"/>
              <a:t>, n</a:t>
            </a:r>
            <a:r>
              <a:rPr lang="cs-CZ" sz="2000" baseline="-25000" dirty="0" smtClean="0"/>
              <a:t>m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569216" y="4718056"/>
            <a:ext cx="173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</a:t>
            </a:r>
            <a:r>
              <a:rPr lang="cs-CZ" sz="2000" baseline="-25000" dirty="0" smtClean="0"/>
              <a:t>PM</a:t>
            </a:r>
            <a:r>
              <a:rPr lang="cs-CZ" sz="2000" dirty="0" smtClean="0"/>
              <a:t>,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PM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45380" y="2506781"/>
            <a:ext cx="173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Převod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02868" y="482242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 =</a:t>
            </a:r>
            <a:r>
              <a:rPr lang="el-GR" sz="2000" dirty="0" smtClean="0"/>
              <a:t>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PM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/</a:t>
            </a:r>
            <a:r>
              <a:rPr lang="el-GR" sz="2000" dirty="0" smtClean="0"/>
              <a:t>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93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Převodové mechanizmy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116" y="1628800"/>
            <a:ext cx="8235572" cy="448429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11188" y="991700"/>
            <a:ext cx="820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Pracovní a ekonomické údaje různých druhů převodů s konstantním převodovým poměrem.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6806523" y="6048573"/>
            <a:ext cx="1941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zdroj</a:t>
            </a:r>
            <a:r>
              <a:rPr lang="cs-CZ" sz="1400" dirty="0"/>
              <a:t>: https://</a:t>
            </a:r>
            <a:r>
              <a:rPr lang="cs-CZ" sz="1400" dirty="0" smtClean="0"/>
              <a:t>fei1.vsb.cz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Typy převodovek - čelní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8712"/>
          <a:stretch/>
        </p:blipFill>
        <p:spPr>
          <a:xfrm>
            <a:off x="5004544" y="2455425"/>
            <a:ext cx="3239863" cy="370988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12687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Čelní převodovky patří mezi základní typy převodovek pro spojení především s </a:t>
            </a:r>
            <a:r>
              <a:rPr lang="cs-CZ" b="1" dirty="0"/>
              <a:t>asynchronními motory</a:t>
            </a:r>
            <a:r>
              <a:rPr lang="cs-CZ" dirty="0"/>
              <a:t>. Mezi velké přednosti těchto reduktorů patří </a:t>
            </a:r>
            <a:r>
              <a:rPr lang="cs-CZ" b="1" dirty="0"/>
              <a:t>nízká osová výška</a:t>
            </a:r>
            <a:r>
              <a:rPr lang="cs-CZ" dirty="0"/>
              <a:t> a </a:t>
            </a:r>
            <a:r>
              <a:rPr lang="cs-CZ" b="1" dirty="0"/>
              <a:t>vysoká účinnost</a:t>
            </a:r>
            <a:r>
              <a:rPr lang="cs-CZ" dirty="0"/>
              <a:t>. Čelní převodovky </a:t>
            </a:r>
            <a:r>
              <a:rPr lang="cs-CZ" dirty="0" smtClean="0"/>
              <a:t>lze </a:t>
            </a:r>
            <a:r>
              <a:rPr lang="cs-CZ" dirty="0"/>
              <a:t>spojit i s jinými elektromotory, jako například se servomotory či krokovými motory.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98241" y="6318788"/>
            <a:ext cx="222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://www.raveo.cz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0558"/>
            <a:ext cx="4320480" cy="345058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043608" y="6051141"/>
            <a:ext cx="1687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</a:t>
            </a:r>
            <a:r>
              <a:rPr lang="cs-CZ" sz="1400" i="1" dirty="0"/>
              <a:t>https</a:t>
            </a:r>
            <a:r>
              <a:rPr lang="cs-CZ" sz="1400" i="1" dirty="0" smtClean="0"/>
              <a:t>://opis.cz</a:t>
            </a:r>
            <a:endParaRPr lang="cs-CZ" sz="1400" i="1" dirty="0"/>
          </a:p>
        </p:txBody>
      </p:sp>
      <p:sp>
        <p:nvSpPr>
          <p:cNvPr id="13" name="Obdélník 12"/>
          <p:cNvSpPr/>
          <p:nvPr/>
        </p:nvSpPr>
        <p:spPr>
          <a:xfrm>
            <a:off x="5508104" y="4365104"/>
            <a:ext cx="2398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Příklad - </a:t>
            </a:r>
            <a:r>
              <a:rPr lang="cs-CZ" sz="2000" dirty="0" err="1" smtClean="0"/>
              <a:t>Transtecno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54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24340</TotalTime>
  <Words>2133</Words>
  <Application>Microsoft Office PowerPoint</Application>
  <PresentationFormat>Předvádění na obrazovce (4:3)</PresentationFormat>
  <Paragraphs>261</Paragraphs>
  <Slides>30</Slides>
  <Notes>16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387</cp:revision>
  <dcterms:created xsi:type="dcterms:W3CDTF">2017-11-24T10:29:28Z</dcterms:created>
  <dcterms:modified xsi:type="dcterms:W3CDTF">2024-04-17T10:54:06Z</dcterms:modified>
</cp:coreProperties>
</file>