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62" r:id="rId5"/>
    <p:sldId id="261" r:id="rId6"/>
    <p:sldId id="259" r:id="rId7"/>
    <p:sldId id="275" r:id="rId8"/>
    <p:sldId id="276" r:id="rId9"/>
    <p:sldId id="277" r:id="rId10"/>
    <p:sldId id="278" r:id="rId11"/>
    <p:sldId id="267" r:id="rId12"/>
    <p:sldId id="272" r:id="rId13"/>
    <p:sldId id="273" r:id="rId14"/>
    <p:sldId id="274" r:id="rId15"/>
    <p:sldId id="263" r:id="rId16"/>
    <p:sldId id="260" r:id="rId17"/>
    <p:sldId id="280" r:id="rId18"/>
    <p:sldId id="264" r:id="rId19"/>
    <p:sldId id="281" r:id="rId20"/>
    <p:sldId id="279" r:id="rId21"/>
    <p:sldId id="265" r:id="rId22"/>
    <p:sldId id="266" r:id="rId23"/>
    <p:sldId id="282" r:id="rId24"/>
    <p:sldId id="268" r:id="rId25"/>
    <p:sldId id="269" r:id="rId26"/>
    <p:sldId id="270" r:id="rId27"/>
    <p:sldId id="271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6"/>
    <p:restoredTop sz="94520"/>
  </p:normalViewPr>
  <p:slideViewPr>
    <p:cSldViewPr snapToGrid="0">
      <p:cViewPr varScale="1">
        <p:scale>
          <a:sx n="109" d="100"/>
          <a:sy n="109" d="100"/>
        </p:scale>
        <p:origin x="5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27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B4FB1351-1650-E892-0D8A-F722AA49E6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846C0E-8473-EE85-3934-BCB4566EB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32068-6DF6-F143-8CCD-5BE598E4FA64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41F6AE-4748-075F-08EA-2406905F08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DD522D-EB56-743F-0521-4CBD13E90C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A2EE9-DE3D-BF41-B6BB-5521BAAB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766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450D3-F9F6-14BA-5298-CADD83DBB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0F514C-80C7-42B5-CD14-92F2FB28F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676E5F-3F4A-E0BB-3061-FEBB6B2E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35C80A-7558-0FB4-8C10-320E9546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258B3D-135E-F268-DA82-9EDB7CB3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90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2D3B8-B350-3C16-AD37-B06FF9A1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DBCA07-ACB4-9BF6-EDE2-7EEB66DB1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DC1C8C-6175-2E52-8CEC-02484E61B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08428-0E92-8B19-527E-BF818DDD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2CDF3E-9007-BFB2-C80D-9015D575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8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EDE4C6-0754-EF81-7AB4-723907BE4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F9ED8-AFBF-5316-1066-5458416B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33BFC4-C6DB-33E7-3513-4343D9F6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2D2E78-E8BB-CDCB-1C5B-32736F68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30EAFF-C461-F5BA-EF23-EEF8B9DE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07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6B768-9DB0-D05D-DA02-7EE642F9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26C75-4FC1-39CE-D5B1-DDC2CB7E0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C4DDF0-8FB8-3392-89A5-B39FFDC3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0A2AF1-F302-2088-00B5-89F886EE6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9E8AA4-1922-D182-01EE-8C4AD70E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74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FB631-AD68-93C4-D4D1-958E9EF1B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942DF7-1271-E2AC-4C49-24745A529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D794E9-C266-7C71-968A-8AB0F67F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A38172-E477-C8D7-B32C-F992BFFE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408256-CD3A-2EFE-4284-26BCACC6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7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9C1AE-0EFA-1E9D-8159-41DBCCB2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0142CF-51F0-EB99-13C2-92A7C9281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E91C2B-EBA2-604C-602F-54A6F427F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BD63E6-7A21-C550-53AF-F3F309E9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0A6663-FAEB-B41A-F5D9-63BD903F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D484C0-1CAF-02EC-F0D3-EFBF97BC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55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C5D38-095E-CD01-4F05-ACEEDEEA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369E0A-687F-F2B7-EA2F-5D6B77ABE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B0CBBF-C897-27FE-8143-C23595BB2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E3FC19A-998A-288D-5F18-369D79F7A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93BE3A-DAD1-5914-7505-9A4AE3AA5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DF6142F-8650-55E3-53A0-CD190D8B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45F75B-225A-FA47-EE83-A622DB5E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999992F-1E5B-9AE7-AD70-C1A0F35A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67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11054-82F7-BDC4-5883-AAA1C2F9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94FD23-337C-E9CC-7E6A-4DC90624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5AA05D-42D6-0F83-06F3-BD95750E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7640A0-8A86-E4F9-98B0-AB188709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38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6A9468-382F-9F0D-2916-61E1CEDF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136289-956A-97E0-5BA4-D3BB777E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BCDF39-23AD-C284-4BD6-3085F79E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6830C-4EDB-180D-B572-802B4F4DA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DA05E-2A15-7E85-D23F-08EDDBE4E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A99D9D-0C38-65B4-2BE1-FCADDAD91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957217-9789-860B-02B9-9D2E0846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28DC5D-7FA1-5A3A-936A-2E974B5B2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194FDB-9607-7470-D154-BA9A1546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5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E9BEE-F7D6-C86A-0DB6-BA87ABE98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D318CE6-2C43-40EB-CEE8-35B038291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FD46E4-64F5-B37F-0903-673E42A86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9F8AD5-9FD6-162E-0CE7-102D426C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B374A4-3FEC-587B-B772-FC813A76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9F5265-49D9-7B2F-520A-51DD6240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61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317E0D-81A5-86B2-4392-E6BFC420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EAEB02-EB31-9282-8A48-F34658E4C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C6DE49-5D53-C7A9-36E9-3C5555A0D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AA65-C381-3F45-B3E1-1E61E1BE76D8}" type="datetimeFigureOut">
              <a:rPr lang="cs-CZ" smtClean="0"/>
              <a:t>08.06.2024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113F9F-FEE6-907C-1BB9-CB0FCA08A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80B1A5-36E2-345B-3723-34D9C6DF4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F8887-D17B-EE4A-90A0-2B8EC2156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23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682FE-8DBA-1A2A-9922-9FD7CA5C2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Postmodernismus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5DA504-21DC-A359-7ACE-9770057E56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7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EC559-3738-74A1-636C-6033DFAD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66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Moderna v umění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C4714-5430-2D7E-977C-7817A99F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16" y="1079389"/>
            <a:ext cx="11181852" cy="5991971"/>
          </a:xfrm>
        </p:spPr>
        <p:txBody>
          <a:bodyPr>
            <a:normAutofit fontScale="70000" lnSpcReduction="20000"/>
          </a:bodyPr>
          <a:lstStyle/>
          <a:p>
            <a:pPr marR="17272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umění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modernismus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charakterizován radikálním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zpochybněním realistického zobrazování.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Avantgardní umělci počátku 20. století se zaměřili na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abstraktní malbu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jejímž obsahem byla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 samotná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Např. kompozice linií a primárních barev u </a:t>
            </a:r>
            <a:r>
              <a:rPr lang="cs-CZ" sz="3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Mondriana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Záměrem je vytvořit čistou formu.</a:t>
            </a:r>
          </a:p>
          <a:p>
            <a:pPr marR="35242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Druhým zájmem umělců byla sama </a:t>
            </a:r>
            <a:r>
              <a:rPr lang="cs-CZ" sz="3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materialita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malby, 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malba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"dokumentuje" 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vytváření stop na jejím povrchu – viz např.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Jackson </a:t>
            </a:r>
            <a:r>
              <a:rPr lang="cs-CZ" sz="3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Pollock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3000" dirty="0">
              <a:effectLst/>
              <a:ea typeface="Times New Roman" panose="02020603050405020304" pitchFamily="18" charset="0"/>
            </a:endParaRPr>
          </a:p>
          <a:p>
            <a:pPr marR="44259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paintig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má mnoho společného se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surrealistickými teoriemi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automatismu – proces malby vyústí v důraz na akci. Prvky jako line, barva, tvar jsou překladem nebo výrazem mentálních stavů malíře..</a:t>
            </a:r>
            <a:endParaRPr lang="cs-CZ" sz="3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262890" indent="0"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sz="3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289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Koncept, proces a performance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byla základními aspekty mnoha moderních umělců. Viz např. Yves Klein.</a:t>
            </a:r>
            <a:endParaRPr lang="cs-CZ" sz="3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>
              <a:effectLst/>
              <a:ea typeface="Times New Roman" panose="02020603050405020304" pitchFamily="18" charset="0"/>
            </a:endParaRPr>
          </a:p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Moderní umění je radikálním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rozchodem s minulostí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Takovým příkladem je např.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sovětský konstruktivismus. 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Jde o spojení avantgardního umění s politikou a ideologií.</a:t>
            </a:r>
          </a:p>
          <a:p>
            <a:pPr marL="0" indent="0">
              <a:buNone/>
            </a:pPr>
            <a:r>
              <a:rPr lang="cs-CZ" sz="30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Důraz na formu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moderním umění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druhem </a:t>
            </a:r>
            <a:r>
              <a:rPr lang="cs-CZ" sz="3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sebereflexivity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Reflexivita je způsob, jak upozornit na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umělecké dílo samotné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na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samotný proces produkce.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81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56C14-4D1D-7B90-D310-029E9A8F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Moderní myšlení a média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0CAB13-8515-1C89-B006-BAA3D54F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17272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Modernismus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byl poznamenán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odtažitým vztahem k médiím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(výjimka W. Benjamin),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postmodernismus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však nezříká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populární formy.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289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Moderní myšlení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populární kulturu kritizovalo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z pozice, která 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mimo ni nebo nad ní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(politicky nebo esteticky).</a:t>
            </a:r>
          </a:p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to proto, aby mohl kritizovat kulturu nebo objevit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ideologie,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jež jsou v pozadí, které jsou skryty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 povrchem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všech reprezentací a obrazů.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66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D5C4E-6D27-058C-0E38-C1B39109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Počátek postmoderny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3DB7A-B4D8-B7D2-D736-3BBF8E1E4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těžké určit přesně vznik postmoderny – část kritiků navrhuje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období po roce 1968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Pojem se používá především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 konce 70. let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869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BB485-F018-40E6-225C-F3AED720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Moderní </a:t>
            </a:r>
            <a:r>
              <a:rPr lang="cs-CZ" sz="4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postmoderní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E40A3-CB7D-EC8B-5DDC-C0D33B3E6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29544" cy="5334000"/>
          </a:xfrm>
        </p:spPr>
        <p:txBody>
          <a:bodyPr/>
          <a:lstStyle/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Moderní způsob myšlení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nezmizel s objevením postmoderny</a:t>
            </a:r>
            <a:r>
              <a:rPr lang="cs-CZ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viz modernistický přístup k umění.</a:t>
            </a:r>
          </a:p>
          <a:p>
            <a:pPr marR="914400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Rozdíl mezi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moderním a postmoderním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postojem je v tom, že v postmoderně si uvědomujeme, že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nemůžeme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zaujímat pozici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nestranného pozorovatele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kritika, pozici, jež by byla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mimo prostředí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jež kritizujeme a zkoumáme.</a:t>
            </a:r>
          </a:p>
          <a:p>
            <a:pPr marL="0" marR="914400" indent="0" algn="just"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512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0C37C6-72E1-389B-044A-86DCF39E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Přechod od moderny k postmoderně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712609-7745-D993-AA2E-119272B5A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Obecně se soudí, že není žádný přesný bod zlomu mezi modernou a postmodernou.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</a:t>
            </a:r>
            <a:r>
              <a:rPr lang="cs-CZ" sz="32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spíše chápána jako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jiné pokračování moderny </a:t>
            </a:r>
            <a:r>
              <a:rPr lang="cs-CZ" sz="32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(viz W. </a:t>
            </a:r>
            <a:r>
              <a:rPr lang="cs-CZ" sz="3200" b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Welsch</a:t>
            </a:r>
            <a:r>
              <a:rPr lang="cs-CZ" sz="32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32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nutné si uvědomit, že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aspekty moderny a postmoderny koexistují.</a:t>
            </a:r>
            <a:endParaRPr lang="cs-CZ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důležité si uvědomit, že naše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rozumění postmoderně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ovlivněno naším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rozuměním moderně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naopak.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301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DC769-E0B6-EECC-75F0-A724EDB4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"/>
            <a:ext cx="10515600" cy="85133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Calibri" panose="020F0502020204030204" pitchFamily="34" charset="0"/>
              </a:rPr>
              <a:t>Postmoderní situace</a:t>
            </a:r>
            <a:r>
              <a:rPr lang="cs-CZ" sz="4000" b="1" dirty="0">
                <a:effectLst/>
                <a:latin typeface="+mn-lt"/>
              </a:rPr>
              <a:t> </a:t>
            </a:r>
            <a:endParaRPr lang="cs-CZ" sz="40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26BCFA-40D0-F0A8-FF60-8510F6602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41" y="851340"/>
            <a:ext cx="11803117" cy="5901558"/>
          </a:xfrm>
        </p:spPr>
        <p:txBody>
          <a:bodyPr>
            <a:normAutofit fontScale="25000" lnSpcReduction="20000"/>
          </a:bodyPr>
          <a:lstStyle/>
          <a:p>
            <a:pPr marR="532765" algn="just">
              <a:lnSpc>
                <a:spcPct val="120000"/>
              </a:lnSpc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Předmoderní společnosti 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legitimizují pomocí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vyprávění 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(např. mýtických nebo náboženských),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moderní doba 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legitimizuje pomocí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diskursu racionality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9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32765" algn="just">
              <a:lnSpc>
                <a:spcPct val="120000"/>
              </a:lnSpc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9600" b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diskurs racionality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nazývá </a:t>
            </a:r>
            <a:r>
              <a:rPr lang="cs-CZ" sz="96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metadiskursem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protože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vystupuje nad všechny jednotlivé diskursy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9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42595">
              <a:lnSpc>
                <a:spcPct val="120000"/>
              </a:lnSpc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9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vyjadřuje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přání po inovacích, změně 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zkostnatělého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kódu. 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Dodává, že </a:t>
            </a:r>
            <a:r>
              <a:rPr lang="cs-CZ" sz="96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dissensus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příznivější než konsensus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914400">
              <a:lnSpc>
                <a:spcPct val="120000"/>
              </a:lnSpc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proti totalitnímu myšlení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proti myšlení, jež se snaží svět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ovládat vcelku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1005840">
              <a:lnSpc>
                <a:spcPct val="120000"/>
              </a:lnSpc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Kritice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totalitarizující snahy po ovládnutí celku 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musí být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obětována 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základní myšlenka novověku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idea autonomního subjektu.</a:t>
            </a:r>
            <a:endParaRPr lang="cs-CZ" sz="9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 hlediska umění 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jde o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hledání inovací</a:t>
            </a:r>
            <a:r>
              <a:rPr lang="cs-CZ" sz="9600" dirty="0"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 hlediska společnosti </a:t>
            </a:r>
            <a:r>
              <a:rPr lang="cs-CZ" sz="9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to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období svárů a rozepří.</a:t>
            </a:r>
          </a:p>
          <a:p>
            <a:pPr marR="1005840">
              <a:lnSpc>
                <a:spcPct val="120000"/>
              </a:lnSpc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protivníkem 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totalita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byrokratická struktura, </a:t>
            </a: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která ochromuje inovaci.</a:t>
            </a:r>
          </a:p>
          <a:p>
            <a:pPr marR="1005840">
              <a:lnSpc>
                <a:spcPct val="120000"/>
              </a:lnSpc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Pochybnost o možnostech absolutního konsensu.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55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73933-9010-9C90-BAB3-9A9C80D7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45" y="365125"/>
            <a:ext cx="11424745" cy="1325563"/>
          </a:xfrm>
        </p:spPr>
        <p:txBody>
          <a:bodyPr>
            <a:normAutofit fontScale="90000"/>
          </a:bodyPr>
          <a:lstStyle/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Postmoderna a </a:t>
            </a:r>
            <a:r>
              <a:rPr lang="cs-CZ" sz="40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poststrukturalismus</a:t>
            </a:r>
            <a:r>
              <a:rPr lang="cs-CZ" sz="40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Jean Francois </a:t>
            </a:r>
            <a:r>
              <a:rPr lang="cs-CZ" sz="40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1BA14A-C737-D36D-1AEA-BE091477D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3" y="1825625"/>
            <a:ext cx="11219688" cy="4351338"/>
          </a:xfrm>
        </p:spPr>
        <p:txBody>
          <a:bodyPr/>
          <a:lstStyle/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Lyotarda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strukturalismus ještě moderní. 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14400">
              <a:tabLst>
                <a:tab pos="1554480" algn="l"/>
                <a:tab pos="338328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Představitelé postmoderny se zaměřují především </a:t>
            </a:r>
          </a:p>
          <a:p>
            <a:pPr marL="0" marR="914400" indent="0">
              <a:buNone/>
              <a:tabLst>
                <a:tab pos="1554480" algn="l"/>
                <a:tab pos="3383280" algn="l"/>
              </a:tabLst>
            </a:pPr>
            <a:r>
              <a:rPr lang="cs-CZ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proti (metafysickému) pojmu ovladatelnosti a systému.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0AC90D8-1EE9-9F5A-4B14-EFD1E03635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93" t="1904" r="4641" b="3564"/>
          <a:stretch/>
        </p:blipFill>
        <p:spPr>
          <a:xfrm>
            <a:off x="8570976" y="1690688"/>
            <a:ext cx="3621024" cy="48021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705B76A-83F9-7CDE-29F8-FE0465AEBFE2}"/>
              </a:ext>
            </a:extLst>
          </p:cNvPr>
          <p:cNvSpPr txBox="1"/>
          <p:nvPr/>
        </p:nvSpPr>
        <p:spPr>
          <a:xfrm>
            <a:off x="1304544" y="5292546"/>
            <a:ext cx="709574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Jean Francois </a:t>
            </a:r>
            <a:r>
              <a:rPr lang="cs-CZ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r>
              <a:rPr lang="cs-CZ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i="0" u="none" strike="noStrike" dirty="0">
                <a:solidFill>
                  <a:srgbClr val="333333"/>
                </a:solidFill>
                <a:effectLst/>
              </a:rPr>
              <a:t>O postmodernismu - Postmoderno vysvětlované dětem - Postmoderní situace, Filozofický ústav AV ČR, Praha 1993</a:t>
            </a:r>
            <a:br>
              <a:rPr lang="cs-CZ" sz="10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0" i="0" u="none" strike="noStrike" dirty="0">
              <a:solidFill>
                <a:srgbClr val="333333"/>
              </a:solidFill>
              <a:effectLst/>
              <a:latin typeface="Ubuntu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51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4F9CB-9874-C87B-F2E1-E6814D22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Postmoderna je</a:t>
            </a:r>
            <a:r>
              <a:rPr lang="cs-CZ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krizí kulturní autority</a:t>
            </a:r>
            <a:br>
              <a:rPr lang="cs-CZ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1A14E-6D5F-1CB6-F9C1-238D39779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240"/>
            <a:ext cx="11049000" cy="5797296"/>
          </a:xfrm>
        </p:spPr>
        <p:txBody>
          <a:bodyPr>
            <a:normAutofit fontScale="92500" lnSpcReduction="10000"/>
          </a:bodyPr>
          <a:lstStyle/>
          <a:p>
            <a:pPr marR="26289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 charakterizována jako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zpochybnění "velkých vyprávění"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neboli </a:t>
            </a:r>
            <a:r>
              <a:rPr lang="cs-CZ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metanarativity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viz </a:t>
            </a:r>
            <a:r>
              <a:rPr lang="cs-CZ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Metanarativity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věda, náboženství, marxismus, psychoanalýza, osvícenství, pokrok lidstva atp.</a:t>
            </a:r>
            <a:endParaRPr lang="cs-CZ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ea typeface="Times New Roman" panose="02020603050405020304" pitchFamily="18" charset="0"/>
            </a:endParaRPr>
          </a:p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Postmoderní filosofie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zpochybňuje i takové hodnoty jako hodnota, řád, kontrola, identita, význam, autenticita.</a:t>
            </a:r>
          </a:p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zahrnuje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zkoumání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takových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sociálních institucí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jako jsou média, universita, lékařství, zákon.</a:t>
            </a:r>
          </a:p>
          <a:p>
            <a:endParaRPr lang="cs-CZ" dirty="0">
              <a:effectLst/>
              <a:ea typeface="Times New Roman" panose="02020603050405020304" pitchFamily="18" charset="0"/>
            </a:endParaRP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Snaží se objevit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ideologie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které jsou natolik zažité, že je považujeme za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přirozené.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říká, že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není žádná bezprostřední zkušenost.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se snaží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prozkoumat sociální interakce, kulturní produkci.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599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3AFF40-E24A-8B2C-F31D-0AE17F0DF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4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Calibri" panose="020F0502020204030204" pitchFamily="34" charset="0"/>
              </a:rPr>
              <a:t>Postmoderna jako konec meta-příběhů</a:t>
            </a:r>
            <a:r>
              <a:rPr lang="cs-CZ" sz="4000" dirty="0">
                <a:effectLst/>
                <a:latin typeface="+mn-lt"/>
              </a:rPr>
              <a:t> 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EEC54C-335A-8C23-467C-BD5ACBFED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225296"/>
            <a:ext cx="11551920" cy="5736336"/>
          </a:xfrm>
        </p:spPr>
        <p:txBody>
          <a:bodyPr>
            <a:normAutofit fontScale="85000" lnSpcReduction="20000"/>
          </a:bodyPr>
          <a:lstStyle/>
          <a:p>
            <a:pPr marR="35242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Lyotarda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konec meta-příběhů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Neexistuje už spojující všeobsáhlý příběh – jakým kdysi </a:t>
            </a: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byl osvícenský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racionalizaci světa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nebo marxistický 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emancipaci lidstva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Neexistuje tedy žádný příběh, který by byl schopen spojit úsilí všech zúčastněných a zaměřit je společně na jeden cíl.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začíná tam, kde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končí tento celek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Postmoderna ale ztráty tohoto celku nelituje, protože poznala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negativní odvrácenou stranu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těchto zdánlivě tak pozitivních celostních nadějí. 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Sjednocování znamená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stále a nevyhnutelně i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potlačování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takových forem života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které se odchylují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Znamená cenzuru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alternativního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vědění a exkomunikaci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zvláštního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44259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nesní o smíření kultur a životních náhledů, ale požaduje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akceptovat jejich rozpor. </a:t>
            </a:r>
          </a:p>
          <a:p>
            <a:pPr marR="44259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Jde mu o to, abychom dovedli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různé jazyky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s jejich syntaxí, sémantikou a dějinami, dovedli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 dialogu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respektive k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polemice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postmoderně už nedominuje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redukce a sjednocení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komplexit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protiřečení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Požadavek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konsensu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 překonán připraveností k </a:t>
            </a:r>
            <a:r>
              <a:rPr lang="cs-CZ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disensu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Soudržnost dávají společnosti jedině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pravidla, o nichž nelze diskutova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 - tj.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teror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vnuceného rozhodnutí, vnějšího sjednocení.</a:t>
            </a:r>
          </a:p>
          <a:p>
            <a:pPr marL="0" marR="914400" indent="0"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081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C1878-D9CC-2995-1239-1087107F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7" y="365125"/>
            <a:ext cx="11133083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Postmoderna jako zdůraznění plurality a multiplicity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809003-92AE-087B-D8A8-95E50628A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zdůrazňuje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ideu plurality a multiplicity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(mnohosti).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 </a:t>
            </a:r>
          </a:p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Naše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identita není celistvá,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ale sestává se z různých kategorií, které jsou produktem našich sociálních vztahů – gender, rasa, třída, věk atp.</a:t>
            </a:r>
          </a:p>
          <a:p>
            <a:endParaRPr lang="cs-CZ" dirty="0">
              <a:effectLst/>
              <a:ea typeface="Times New Roman" panose="02020603050405020304" pitchFamily="18" charset="0"/>
            </a:endParaRPr>
          </a:p>
          <a:p>
            <a:pPr marR="44259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zdůrazňuje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polysémii – víceznačnost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textu. Mnoho postmoderních obrazů, textů, filmů, reklam atd. má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mnoho významových rovin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má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více než jen jedno čtení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může být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interpretována různými způsoby.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zdůrazňuje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ironii, apropriaci, parodii.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16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6EA3B-0EC7-C083-28F1-C49D86849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93" y="365125"/>
            <a:ext cx="10649607" cy="1325563"/>
          </a:xfrm>
        </p:spPr>
        <p:txBody>
          <a:bodyPr>
            <a:normAutofit fontScale="90000"/>
          </a:bodyPr>
          <a:lstStyle/>
          <a:p>
            <a:pPr algn="ctr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Postmodernismus</a:t>
            </a:r>
            <a:r>
              <a:rPr lang="cs-CZ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- konec</a:t>
            </a:r>
            <a:r>
              <a:rPr lang="cs-CZ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metafysického myšlení</a:t>
            </a:r>
            <a:br>
              <a:rPr lang="cs-CZ" sz="18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8F363A-11B6-BCCE-ECF8-0A4C9AD91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649606" cy="4802187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Metafysika je jistota nadsmyslového. </a:t>
            </a:r>
          </a:p>
          <a:p>
            <a:r>
              <a:rPr lang="cs-CZ" sz="3000" b="1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Západní filosofie i jistoty založené na náboženských koncepcích jsou u konce: zásoby výkladů a smyslu jsou vypotřebovány.</a:t>
            </a:r>
            <a:endParaRPr lang="cs-CZ" sz="3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Metafysika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víra v existenci nadsmyslového světa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myšlení vycházející z principů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(např. idea </a:t>
            </a:r>
            <a:r>
              <a:rPr lang="cs-CZ" sz="3000" b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podstata, hmota </a:t>
            </a:r>
            <a:r>
              <a:rPr lang="cs-CZ" sz="3000" b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forma, objektivní data, teorie atp.)</a:t>
            </a:r>
            <a:endParaRPr lang="cs-CZ" sz="3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vědění, které chce ovládat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teorie je chápána jako idealizovaná vůle k moci. Dnešní technika je výrazem snahy subjektu ovládnout svět.</a:t>
            </a:r>
            <a:endParaRPr lang="cs-CZ" sz="3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474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F4073-1002-81D5-506C-CE04D6BD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Sociální aspekty postmoderny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6DE16-F647-4F39-9F15-2E304E44E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1722"/>
            <a:ext cx="10951464" cy="5502166"/>
          </a:xfrm>
        </p:spPr>
        <p:txBody>
          <a:bodyPr>
            <a:normAutofit fontScale="92500"/>
          </a:bodyPr>
          <a:lstStyle/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Moderna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byla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zaměřena do budoucnosti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byla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pozitivní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Byla ovlivněna vírou, že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můžeme poznat, co je pravdivé a co je reálné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že můžeme poznat,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 je dobré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 člověka i společnost.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zpochybňuje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tento druh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vědění a víru v pokrok.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 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Víme doopravdy, že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pokrok je vždy dobrá věc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? Můžeme opravdu vědět, co je lidský subjekt? Může být nějaká zkušenost čistá nebo nezprostředkovaná? Jak víme, co je pravdivé?</a:t>
            </a:r>
          </a:p>
          <a:p>
            <a:endParaRPr lang="cs-CZ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Jiný koncept pravdy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od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korespondence ke koherenci</a:t>
            </a: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Zatímco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modernita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byla založena na tom, že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pravda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může být za použití správných metod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objektivně vystižena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postmoderna je toho názoru, že není jedna, ale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mnoho pravd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že pojem čisté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pravdy je iluze.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083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B0D6E-A551-47DC-8D10-43BD8EB8E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Umění jako model společnosti a politiky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F2657-D73C-64D8-4039-416A38EFB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209"/>
            <a:ext cx="10732008" cy="4947666"/>
          </a:xfrm>
        </p:spPr>
        <p:txBody>
          <a:bodyPr>
            <a:normAutofit lnSpcReduction="10000"/>
          </a:bodyPr>
          <a:lstStyle/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Pluralitu umění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lze chápat jako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model naší skutečnosti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model myšlení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které je přiměřené této skutečnosti.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Pluralita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kterou nám poskytuje umění,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odpovídá konstituci postmoderní společnosti.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Můžeme si na příkladu různosti uměleckých výstupů uvědomit všudypřítomný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tlak k nivelizaci a potlačování různého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262890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Pluralita známá z umění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mezitím prosadila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různorodost forem života. Umění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má v tomto smyslu sociální funkci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jako model a škola plurality. </a:t>
            </a:r>
          </a:p>
          <a:p>
            <a:pPr marR="262890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umění se lze učit i to, co je důležité ve společnosti: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uznávání rozdílného,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odpor proti strukturálnímu sjednocování.</a:t>
            </a:r>
          </a:p>
          <a:p>
            <a:pPr marL="0" marR="352425" indent="0"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624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3668D-43A7-67E8-BD64-FE6B201D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Umění jako model společnosti a politiky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586BD-4B98-950C-634E-73A868D5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Tradiční politika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měla vždy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estetické konotace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Vycházela z ideálu krásy. Chtěla společnost spojit do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harmonického celku. </a:t>
            </a: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</a:tabLst>
            </a:pP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Naproti tomu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postmoderní politika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 musí uvědomit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neodvratnost plurality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musí podporovat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asociaci různého. </a:t>
            </a: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</a:tabLst>
            </a:pP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Snaha po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celkovosti není nevinná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otevírá cestu k teroru. </a:t>
            </a: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</a:tabLst>
            </a:pP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Politika musí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uznávat i rozpor a neshodu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Schopnost uznávat rozdíl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bude mnohem důležitější.</a:t>
            </a:r>
            <a:endParaRPr lang="cs-CZ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52425" indent="0"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</a:tabLst>
            </a:pPr>
            <a:endParaRPr lang="cs-CZ" sz="18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691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0645E-3FDF-EB95-94DA-64168723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Reflexivita v postmoderním umění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CBA17D-B807-6DD0-48A6-6440DC922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Reflexivita je rysem modernismu.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postmoderně je tento koncept posouván dále.</a:t>
            </a:r>
          </a:p>
          <a:p>
            <a:pPr marR="17272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Umělci jsou si vědomi své vlastní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pozice ve vztahu k uměleckému dílu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nebo k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institucionálnímu kontextu uměleckého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díla.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895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2599D-33F5-A6B1-3F6D-EB017AC4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Postmoderna a masová kultura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E5AE2-79CA-AB9B-C7AF-4693DFB8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667250"/>
          </a:xfrm>
        </p:spPr>
        <p:txBody>
          <a:bodyPr/>
          <a:lstStyle/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Postmodernismus je na rozdíl od moderny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masovou záležitostí.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 </a:t>
            </a:r>
          </a:p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Nemůžeme zapomenout nebo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ignorovat masovou kulturu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protože masová kultura nebude ignorovat nás.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zpochybňuje rozdělení na vysokou a nízkou kulturu, elitní a masové vědomí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028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B73C8-A8F0-A618-3B29-9C4D7CF2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Povrchnost a povrchovost – hloubka povrchu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850896-198A-E6E5-4CF2-84E74595D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Postmoderní myšlení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zaměřeno na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povrch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povrch nese význam.</a:t>
            </a:r>
            <a:endParaRPr lang="cs-CZ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 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Povrchnost a hloubka povrchu</a:t>
            </a:r>
          </a:p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Postmoderní teorie vidí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povrch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primární element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sociálního života – povrch je to jediné, co můžeme vidět, jediné, k čemu máme přístup.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847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CC929-CCCF-8ABA-147B-A6303484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Je postmoderna stylem?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4E5A3-1255-10CB-8EB5-47F37F9E0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 lnSpcReduction="10000"/>
          </a:bodyPr>
          <a:lstStyle/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Jsou různá mínění, jestli je postmoderna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obdobím, souborem stylů,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nebo širším souborem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politických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ideologických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konceptů a praktik.</a:t>
            </a: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Někteří teoretikové – </a:t>
            </a:r>
            <a:r>
              <a:rPr lang="cs-CZ" b="0" i="0" u="none" strike="noStrike" dirty="0" err="1">
                <a:effectLst/>
              </a:rPr>
              <a:t>Fredric</a:t>
            </a:r>
            <a:r>
              <a:rPr lang="cs-CZ" b="0" i="0" u="none" strike="noStrike" dirty="0">
                <a:effectLst/>
              </a:rPr>
              <a:t> </a:t>
            </a:r>
            <a:r>
              <a:rPr lang="cs-CZ" i="0" u="none" strike="noStrike" dirty="0" err="1">
                <a:effectLst/>
              </a:rPr>
              <a:t>Jameson</a:t>
            </a:r>
            <a:r>
              <a:rPr lang="cs-CZ" i="0" u="none" strike="noStrike" dirty="0">
                <a:effectLst/>
              </a:rPr>
              <a:t>,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0" u="none" strike="noStrike" dirty="0" err="1">
                <a:effectLst/>
              </a:rPr>
              <a:t>Postmodernism</a:t>
            </a:r>
            <a:r>
              <a:rPr lang="cs-CZ" b="0" i="0" u="none" strike="noStrike" dirty="0">
                <a:effectLst/>
              </a:rPr>
              <a:t>, </a:t>
            </a:r>
            <a:r>
              <a:rPr lang="cs-CZ" b="0" i="0" u="none" strike="noStrike" dirty="0" err="1">
                <a:effectLst/>
              </a:rPr>
              <a:t>or</a:t>
            </a:r>
            <a:r>
              <a:rPr lang="cs-CZ" b="0" i="0" u="none" strike="noStrike" dirty="0">
                <a:effectLst/>
              </a:rPr>
              <a:t>, </a:t>
            </a:r>
            <a:r>
              <a:rPr lang="cs-CZ" b="0" i="0" u="none" strike="noStrike" dirty="0" err="1">
                <a:effectLst/>
              </a:rPr>
              <a:t>the</a:t>
            </a:r>
            <a:r>
              <a:rPr lang="cs-CZ" b="0" i="0" u="none" strike="noStrike" dirty="0">
                <a:effectLst/>
              </a:rPr>
              <a:t> </a:t>
            </a:r>
            <a:r>
              <a:rPr lang="cs-CZ" b="0" i="0" u="none" strike="noStrike" dirty="0" err="1">
                <a:effectLst/>
              </a:rPr>
              <a:t>Cultural</a:t>
            </a:r>
            <a:r>
              <a:rPr lang="cs-CZ" b="0" i="0" u="none" strike="noStrike" dirty="0">
                <a:effectLst/>
              </a:rPr>
              <a:t> </a:t>
            </a:r>
            <a:r>
              <a:rPr lang="cs-CZ" b="0" i="0" u="none" strike="noStrike" dirty="0" err="1">
                <a:effectLst/>
              </a:rPr>
              <a:t>Logic</a:t>
            </a:r>
            <a:r>
              <a:rPr lang="cs-CZ" b="0" i="0" u="none" strike="noStrike" dirty="0">
                <a:effectLst/>
              </a:rPr>
              <a:t> </a:t>
            </a:r>
            <a:r>
              <a:rPr lang="cs-CZ" b="0" i="0" u="none" strike="noStrike" dirty="0" err="1">
                <a:effectLst/>
              </a:rPr>
              <a:t>of</a:t>
            </a:r>
            <a:r>
              <a:rPr lang="cs-CZ" b="0" i="0" u="none" strike="noStrike" dirty="0">
                <a:effectLst/>
              </a:rPr>
              <a:t> Late </a:t>
            </a:r>
            <a:r>
              <a:rPr lang="cs-CZ" b="0" i="0" u="none" strike="noStrike" dirty="0" err="1">
                <a:effectLst/>
              </a:rPr>
              <a:t>Capitalism</a:t>
            </a:r>
            <a:r>
              <a:rPr lang="cs-CZ" b="0" i="0" u="none" strike="noStrike" dirty="0">
                <a:effectLst/>
              </a:rPr>
              <a:t> (1991) 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zdůrazňují formativní roli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ekonomických a politických podmínek,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včetně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globalizace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objevení nových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informačních technologií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rozrušení tradičního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národního státu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objevení postmoderních způsobů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kulturní produkce. 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Někteří se věnují spíše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kulturní sféře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identifikují postmodernu se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souborem stylů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s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kreativní explozí stylů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obrazů, které jsou reakcí na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striktní formalismus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nebo hledání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skrytých struktur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charakteristických pro modernismus.</a:t>
            </a:r>
          </a:p>
          <a:p>
            <a:pPr marL="0" indent="0">
              <a:buNone/>
            </a:pPr>
            <a:endParaRPr lang="cs-CZ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051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82DE1-9C55-49C0-3BA0-E7A92BB07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013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Postmoderna jako soubor stylů?</a:t>
            </a:r>
            <a:endParaRPr lang="cs-CZ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E70323-4E7F-C452-E9CD-8E4BE91C6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575"/>
            <a:ext cx="10792968" cy="5070411"/>
          </a:xfrm>
        </p:spPr>
        <p:txBody>
          <a:bodyPr>
            <a:normAutofit fontScale="92500" lnSpcReduction="10000"/>
          </a:bodyPr>
          <a:lstStyle/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Tento postup může být kritizován, za to, že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postmodernu zužuje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styly umělců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styly, které mohou být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zvoleny nebo odmítnuty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Spíše než kulturní trend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je postmoderna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změnami v kultuře, ekonomii, politice.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Mnohost stylů – od tradičního k populárnímu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Široký rejstřík stylů může být nalezen v různých obrazech, které tvoří naši současnost.</a:t>
            </a:r>
          </a:p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Rozpětí různých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obrazových praktik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tradičních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až k těm, které jsou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produkty populární kultury.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Termín postmoderna je používám k tomu, abychom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popsali soubor ideologií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ovládanou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technologiemi a systémy médií.</a:t>
            </a: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sz="18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98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D8F6B-CBC9-F6F5-5C81-6B7513B0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365125"/>
            <a:ext cx="11643360" cy="1325563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Postmodernismus</a:t>
            </a:r>
            <a:r>
              <a:rPr lang="cs-CZ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- konec</a:t>
            </a:r>
            <a:r>
              <a:rPr lang="cs-CZ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metafysického myšlení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05ED39-A03F-27FA-3B11-F8B7F0205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144"/>
            <a:ext cx="10515600" cy="4351338"/>
          </a:xfrm>
        </p:spPr>
        <p:txBody>
          <a:bodyPr>
            <a:normAutofit lnSpcReduction="10000"/>
          </a:bodyPr>
          <a:lstStyle/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Snahy převést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jistotu víry na jistotu vědění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vyústila nakonec v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odstranění kategorie hodnoty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jako takové. </a:t>
            </a:r>
          </a:p>
          <a:p>
            <a:pPr marL="0" marR="822960" indent="0"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Vyústila i v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odstranění kategorie smyslu.</a:t>
            </a:r>
          </a:p>
          <a:p>
            <a:pPr marL="0" marR="822960" indent="0"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Osvětlení všech teologických předpokladů našeho myšlení vedlo k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rozbití nadsmyslového světa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 všech jeho jevových formách. </a:t>
            </a:r>
          </a:p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Racionalistické zkoumání toho, co znamená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bůh a nadsmyslové předpoklady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západního myšlení, došlo k tomuto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výsledku: bůh a transcendentní hodnoty neznamenají nic.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Víra v boha a tyto hodnoty se stala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nevěrohodnou.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24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3831D-05C6-F329-BD18-6BB47933B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Společenské </a:t>
            </a:r>
            <a:r>
              <a:rPr lang="cs-CZ" sz="40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sebeospravedlňování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CF572C-65BD-A41A-433D-A029E7AE8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271752"/>
            <a:ext cx="11362944" cy="5423338"/>
          </a:xfrm>
        </p:spPr>
        <p:txBody>
          <a:bodyPr>
            <a:normAutofit fontScale="85000" lnSpcReduction="10000"/>
          </a:bodyPr>
          <a:lstStyle/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společenského </a:t>
            </a:r>
            <a:r>
              <a:rPr lang="cs-CZ" b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sebeospravedlňování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pomocí příběhů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(např. mýtických, politických emancipačních atp.) </a:t>
            </a:r>
            <a:endParaRPr lang="cs-CZ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Vědecké myšlení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vypracovalo racionální způsob ospravedlnění, spjatý s vědeckým způsobem vyjadřování.</a:t>
            </a:r>
            <a:endParaRPr lang="cs-CZ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Tento univerzální nárok se v poslední době zhroutil, protože pracuje s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nelegitimovaným předpokladem,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že existuje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filosofický </a:t>
            </a:r>
            <a:r>
              <a:rPr lang="cs-CZ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metadiskurs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překračující všechny jednotlivé jazykové diskursy, který jim dává jednotu. 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Rozepře, odstavec č. 189</a:t>
            </a:r>
          </a:p>
          <a:p>
            <a:pPr marR="44259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„Představa, že by nějaký </a:t>
            </a:r>
            <a:r>
              <a:rPr lang="cs-CZ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nejvyšší žánr</a:t>
            </a:r>
            <a:r>
              <a:rPr lang="cs-CZ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zahrnující v sobě všechna zacílení, mohl poskytnout </a:t>
            </a:r>
            <a:r>
              <a:rPr lang="cs-CZ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nejvyšší odpověď </a:t>
            </a: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klíčové otázky různých diskursivních žánrů, ztroskotává […]. Buďto je tento žánr součástí souboru diskursivních žánrů a […] je jen jedním mezi jinými, jeho odpověď tedy není odpovědí nejvyšší. Anebo není součástí tohoto souboru diskursivních žánrů, a nezahrnuje tedy v sobě všechna zacílení, protože jeho vlastní zacílení v něm </a:t>
            </a:r>
            <a:r>
              <a:rPr lang="cs-CZ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(v tomto souboru) </a:t>
            </a: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zůstává nezahrnuto. </a:t>
            </a:r>
          </a:p>
          <a:p>
            <a:pPr marR="44259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Jde právě o </a:t>
            </a:r>
            <a:r>
              <a:rPr lang="cs-CZ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nárok, který si činil spekulativní diskurs</a:t>
            </a: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Princip absolutního vítězství určitého diskursivního žánru nad žánry ostatními postrádá smysl.“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4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ABCAA-1349-F5A4-D115-023687BF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Otázka legitimnosti novověké racionality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14BAA8-EA89-AFCE-5BF6-BFE12AD9A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072"/>
          </a:xfrm>
        </p:spPr>
        <p:txBody>
          <a:bodyPr/>
          <a:lstStyle/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Novověká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racionalita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osvobodila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autonomní rozum lidstvo z pout přírody. </a:t>
            </a:r>
          </a:p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Nebo jej naopak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spoutala novými pouty,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ještě horšími? </a:t>
            </a:r>
          </a:p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Nehrozí lidstvu zničení? </a:t>
            </a:r>
          </a:p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Odcizení od státu a společnosti. </a:t>
            </a:r>
          </a:p>
          <a:p>
            <a:pPr marR="82296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Hospodářství a státní správa neslouží politice, tj. nejsou výrazem hodnotových rozhodnutí občanů.</a:t>
            </a: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Tradiční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novověké instrumenty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nejsou s to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legitimovat společnost.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84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31CFE-8A38-11B5-4CC9-F3D50C7D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Ztráta legitimity moderního myšlení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7295A-454F-A8DC-2B98-CADD9F42F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53276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Historické období moderní epochy se uzavřelo. </a:t>
            </a:r>
          </a:p>
          <a:p>
            <a:pPr marR="53276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Filosofie, stejně jako společnost, stojí před problémem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ztráty legitimity: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chybí pevné hodnoty, o něž by se mohlo opřít další zdůvodňování.</a:t>
            </a:r>
          </a:p>
          <a:p>
            <a:pPr marR="53276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Dříve byl k dispozici buď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rámec náboženské víry,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důvěra ve schopnosti teoretického a praktického rozumu. 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3276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Postmoderní situace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myšlení ve stínu nihilismu. 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45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296A2-CDB8-081E-F80F-82C525D6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65125"/>
            <a:ext cx="11119104" cy="1325563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Termín „moderní“ - výraz sebevědomí společnosti </a:t>
            </a:r>
            <a:br>
              <a:rPr lang="cs-CZ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391B5F-E290-DDCF-A259-408F7066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622280" cy="4782439"/>
          </a:xfrm>
        </p:spPr>
        <p:txBody>
          <a:bodyPr>
            <a:normAutofit lnSpcReduction="10000"/>
          </a:bodyPr>
          <a:lstStyle/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Moderní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 tom nejběžnějším smyslu znamená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současné nebo právě minulé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(viz móda).</a:t>
            </a:r>
          </a:p>
          <a:p>
            <a:endParaRPr lang="cs-CZ" sz="3200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vztahu ke kultuře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má tento termín jiný význam.</a:t>
            </a:r>
          </a:p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Termín moderní byl užíván při </a:t>
            </a:r>
            <a:r>
              <a:rPr lang="cs-CZ" sz="32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sebepopisu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společnosti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již po staletí (od pozdního pátého století).</a:t>
            </a: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tomto smyslu znamená moderní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výraz sebevědomí společnosti,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která se vidí jako výsledek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přechodu od starého k novému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nebo jako </a:t>
            </a: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navázání na klasickou minulost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(viz renesance, osvícenství).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07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6CFA17-59BD-84E2-08FB-1B2F5528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+mn-lt"/>
                <a:ea typeface="Calibri" panose="020F0502020204030204" pitchFamily="34" charset="0"/>
              </a:rPr>
              <a:t>"Naše" moderní doba </a:t>
            </a:r>
            <a:endParaRPr lang="cs-CZ" sz="40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34CBDC-64B1-840E-8A7E-6E6C33CE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72" y="1085088"/>
            <a:ext cx="11887200" cy="6010656"/>
          </a:xfrm>
        </p:spPr>
        <p:txBody>
          <a:bodyPr>
            <a:normAutofit fontScale="85000" lnSpcReduction="20000"/>
          </a:bodyPr>
          <a:lstStyle/>
          <a:p>
            <a:pPr marR="44259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"Naše" moderní doba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začíná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osvícenstvím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které se chápe jako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odvržení tradice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která hledá své založení na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konceptu rozumu.</a:t>
            </a:r>
          </a:p>
          <a:p>
            <a:pPr marL="0" indent="0">
              <a:buNone/>
            </a:pPr>
            <a:endParaRPr lang="cs-CZ" sz="3000" dirty="0">
              <a:effectLst/>
              <a:ea typeface="Times New Roman" panose="02020603050405020304" pitchFamily="18" charset="0"/>
            </a:endParaRPr>
          </a:p>
          <a:p>
            <a:pPr marR="53276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Myslitelé osvícenství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zdůrazňovali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rozum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ideu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morálního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sociálního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zlepšování prostřednictvím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vědeckého pokroku.</a:t>
            </a:r>
          </a:p>
          <a:p>
            <a:endParaRPr lang="cs-CZ" sz="3000" dirty="0">
              <a:effectLst/>
              <a:ea typeface="Times New Roman" panose="02020603050405020304" pitchFamily="18" charset="0"/>
            </a:endParaRPr>
          </a:p>
          <a:p>
            <a:pPr marR="352425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19. století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objevila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radikální verze modernity.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Koncem 19. století a počátkem 20. století se obyvatelstvo osvobozovalo z tradičního vesnického společenství 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stěhovalo se do měst </a:t>
            </a:r>
            <a:r>
              <a:rPr lang="cs-CZ" sz="3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zapojovalo do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výroby.</a:t>
            </a:r>
          </a:p>
          <a:p>
            <a:pPr marL="0" marR="1188720" indent="0">
              <a:spcAft>
                <a:spcPts val="0"/>
              </a:spcAft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Tato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sociální změna 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sobě zahrnovala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víru v lepší budoucnost.</a:t>
            </a:r>
            <a:endParaRPr lang="cs-CZ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88720" indent="0">
              <a:spcAft>
                <a:spcPts val="0"/>
              </a:spcAft>
              <a:buNone/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Zkušenost modernity je spojena s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urbanismem, industrializací a technologickými změnami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Je spojena s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vírou v pokrok.</a:t>
            </a:r>
            <a:endParaRPr lang="cs-CZ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>
              <a:effectLst/>
              <a:ea typeface="Times New Roman" panose="02020603050405020304" pitchFamily="18" charset="0"/>
            </a:endParaRP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Moderna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také zahrnovala </a:t>
            </a:r>
            <a:r>
              <a:rPr lang="cs-CZ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sociální odcizení</a:t>
            </a:r>
            <a:r>
              <a:rPr lang="cs-CZ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život v anonymním davu, byla chápána také jako narušení tradic.</a:t>
            </a:r>
          </a:p>
          <a:p>
            <a:pPr marR="352425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30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746A3-3CC7-01E3-AE47-60BE4529D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Filosofické určení moderny</a:t>
            </a:r>
            <a:br>
              <a:rPr lang="cs-CZ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33952-C8EE-3F73-D26A-129C0EC7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008"/>
            <a:ext cx="10890504" cy="5650992"/>
          </a:xfrm>
        </p:spPr>
        <p:txBody>
          <a:bodyPr>
            <a:normAutofit lnSpcReduction="10000"/>
          </a:bodyPr>
          <a:lstStyle/>
          <a:p>
            <a:pPr marR="26289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Modernismu byl založen na představě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tradičního subjektu: sebevědomého a jednotného.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272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Subjektu vybaveného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vědomím a autenticitou.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Subjektivita jako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nezávislý zdroje jednání a mínění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to je součást západní filosofie od René Descarta.</a:t>
            </a:r>
          </a:p>
          <a:p>
            <a:endParaRPr lang="cs-CZ" dirty="0">
              <a:effectLst/>
              <a:ea typeface="Times New Roman" panose="02020603050405020304" pitchFamily="18" charset="0"/>
            </a:endParaRPr>
          </a:p>
          <a:p>
            <a:pPr marR="91440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Tento koncept subjektu byl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rozrušen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už v průběhu modernity – viz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Freud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podvědomí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2890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Sebeurčení individua je pak kritizováno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Marxem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člověk je částí kolektivní organizace určované kapitalistickým systémem.</a:t>
            </a:r>
          </a:p>
          <a:p>
            <a:pPr marR="914400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r>
              <a:rPr lang="cs-CZ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Foucault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říká, že </a:t>
            </a:r>
            <a:r>
              <a:rPr lang="cs-CZ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subjekt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entita </a:t>
            </a:r>
            <a:r>
              <a:rPr lang="cs-CZ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produkovaná diskursy 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institucionálními praktikami</a:t>
            </a:r>
            <a:r>
              <a:rPr lang="cs-CZ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Takový subjekt není nikdy autonomní, je ustanoven poměry sil. Viz otázka zdraví, genderu atp.</a:t>
            </a:r>
            <a:endParaRPr lang="cs-CZ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14400" algn="just"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  <a:tab pos="7589520" algn="l"/>
                <a:tab pos="8138160" algn="l"/>
                <a:tab pos="8686800" algn="l"/>
                <a:tab pos="9235440" algn="l"/>
                <a:tab pos="9784080" algn="l"/>
                <a:tab pos="10332720" algn="l"/>
                <a:tab pos="10881360" algn="l"/>
                <a:tab pos="11430000" algn="l"/>
                <a:tab pos="11978640" algn="l"/>
              </a:tabLst>
            </a:pPr>
            <a:endParaRPr lang="cs-CZ" sz="18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1865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2369</Words>
  <Application>Microsoft Macintosh PowerPoint</Application>
  <PresentationFormat>Širokoúhlá obrazovka</PresentationFormat>
  <Paragraphs>172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Ubuntu</vt:lpstr>
      <vt:lpstr>Motiv Office</vt:lpstr>
      <vt:lpstr>Postmodernismus </vt:lpstr>
      <vt:lpstr>Postmodernismus - konec metafysického myšlení </vt:lpstr>
      <vt:lpstr>Postmodernismus - konec metafysického myšlení</vt:lpstr>
      <vt:lpstr>Společenské sebeospravedlňování </vt:lpstr>
      <vt:lpstr>Otázka legitimnosti novověké racionality </vt:lpstr>
      <vt:lpstr>Ztráta legitimity moderního myšlení </vt:lpstr>
      <vt:lpstr>Termín „moderní“ - výraz sebevědomí společnosti  </vt:lpstr>
      <vt:lpstr>"Naše" moderní doba </vt:lpstr>
      <vt:lpstr>Filosofické určení moderny </vt:lpstr>
      <vt:lpstr>Moderna v umění </vt:lpstr>
      <vt:lpstr>Moderní myšlení a média </vt:lpstr>
      <vt:lpstr>Počátek postmoderny </vt:lpstr>
      <vt:lpstr>Moderní x postmoderní </vt:lpstr>
      <vt:lpstr>Přechod od moderny k postmoderně </vt:lpstr>
      <vt:lpstr>Postmoderní situace </vt:lpstr>
      <vt:lpstr>Postmoderna a poststrukturalismus - Jean Francois Lyotard </vt:lpstr>
      <vt:lpstr>Postmoderna je krizí kulturní autority </vt:lpstr>
      <vt:lpstr>Postmoderna jako konec meta-příběhů </vt:lpstr>
      <vt:lpstr>Postmoderna jako zdůraznění plurality a multiplicity </vt:lpstr>
      <vt:lpstr>Sociální aspekty postmoderny </vt:lpstr>
      <vt:lpstr>Umění jako model společnosti a politiky </vt:lpstr>
      <vt:lpstr>Umění jako model společnosti a politiky </vt:lpstr>
      <vt:lpstr>Reflexivita v postmoderním umění </vt:lpstr>
      <vt:lpstr>Postmoderna a masová kultura </vt:lpstr>
      <vt:lpstr>Povrchnost a povrchovost – hloubka povrchu </vt:lpstr>
      <vt:lpstr>Je postmoderna stylem? </vt:lpstr>
      <vt:lpstr>Postmoderna jako soubor stylů?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Postmodernismus </dc:title>
  <dc:creator>Microsoft Office User</dc:creator>
  <cp:lastModifiedBy>Microsoft Office User</cp:lastModifiedBy>
  <cp:revision>14</cp:revision>
  <dcterms:created xsi:type="dcterms:W3CDTF">2024-03-06T20:10:15Z</dcterms:created>
  <dcterms:modified xsi:type="dcterms:W3CDTF">2024-06-08T04:02:08Z</dcterms:modified>
</cp:coreProperties>
</file>