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9" r:id="rId3"/>
    <p:sldId id="257" r:id="rId4"/>
    <p:sldId id="268" r:id="rId5"/>
    <p:sldId id="267" r:id="rId6"/>
    <p:sldId id="266" r:id="rId7"/>
    <p:sldId id="264" r:id="rId8"/>
    <p:sldId id="261" r:id="rId9"/>
    <p:sldId id="262" r:id="rId10"/>
    <p:sldId id="269" r:id="rId11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43BD829-A5F4-40F6-8ECA-8F968EF33A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/>
              <a:t>NPO_TUL_MSMT-16598/2022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EB390C7-4D80-461B-B99A-761B9016F1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58B98-232D-4138-BDE0-470001D9A8EE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092F4DB-2754-4E12-AA5F-F9AA42B710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A951B5-3784-4618-87BA-9AC9C4178A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AC7E5-7BB0-46E2-8BB8-AF6D774A88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63582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/>
              <a:t>NPO_TUL_MSMT-16598/2022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98AC4-8CB6-4022-966D-BB70D24BBEAB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13284-4B52-456E-A220-16AA57F52B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77888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C4DBB-37D5-4943-9C52-0CC9C740BD95}" type="datetime1">
              <a:rPr lang="cs-CZ" smtClean="0"/>
              <a:t>06.10.2023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79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09A77-7C3F-4A32-83DF-52112A042652}" type="datetime1">
              <a:rPr lang="cs-CZ" smtClean="0"/>
              <a:t>06.10.2023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2A927-A74B-4CF5-A50A-CDED0DCF0561}" type="datetime1">
              <a:rPr lang="cs-CZ" smtClean="0"/>
              <a:t>06.10.2023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076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F139F-C524-488B-B98B-B31D309783A3}" type="datetime1">
              <a:rPr lang="cs-CZ" smtClean="0"/>
              <a:t>06.10.2023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245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42BE-FAC3-4A3B-A9C5-AFD777FC72F5}" type="datetime1">
              <a:rPr lang="cs-CZ" smtClean="0"/>
              <a:t>06.10.2023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78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708A6-16F1-4E68-8F5D-BC7A3C8884F3}" type="datetime1">
              <a:rPr lang="cs-CZ" smtClean="0"/>
              <a:t>06.10.2023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023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CBD9D-2E28-4A15-8BCC-E12F40B24304}" type="datetime1">
              <a:rPr lang="cs-CZ" smtClean="0"/>
              <a:t>06.10.2023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973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F707-A3B4-4DF6-B756-EA5E32D3C456}" type="datetime1">
              <a:rPr lang="cs-CZ" smtClean="0"/>
              <a:t>06.10.2023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6563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1031-BD20-446F-AC28-51412DDDBA26}" type="datetime1">
              <a:rPr lang="cs-CZ" smtClean="0"/>
              <a:t>06.10.2023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609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6183-92E9-4921-B66C-04B53148721B}" type="datetime1">
              <a:rPr lang="cs-CZ" smtClean="0"/>
              <a:t>06.10.2023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0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87F5-2B55-4650-8C12-37248474EB03}" type="datetime1">
              <a:rPr lang="cs-CZ" smtClean="0"/>
              <a:t>06.10.2023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115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5B6CC-50EC-4790-BB50-155B9D54DD38}" type="datetime1">
              <a:rPr lang="cs-CZ" smtClean="0"/>
              <a:t>06.10.2023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62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15344" y="3234749"/>
            <a:ext cx="6400800" cy="746883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Podklady k předmětu:</a:t>
            </a:r>
          </a:p>
          <a:p>
            <a:r>
              <a:rPr lang="cs-CZ" b="1" dirty="0">
                <a:solidFill>
                  <a:srgbClr val="7030A0"/>
                </a:solidFill>
              </a:rPr>
              <a:t> Kompozity s textilní výztuží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1415344" y="4480599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</a:rPr>
              <a:t>Ing. Jana Novotná Ph.D.</a:t>
            </a:r>
          </a:p>
        </p:txBody>
      </p:sp>
      <p:sp>
        <p:nvSpPr>
          <p:cNvPr id="2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579064"/>
            <a:ext cx="838200" cy="295275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39" y="329297"/>
            <a:ext cx="6602095" cy="8597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656501" y="1515050"/>
            <a:ext cx="65862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Nové možnosti rozvoje vzdělávání na Technické univerzitě v Liberci</a:t>
            </a:r>
          </a:p>
          <a:p>
            <a:pPr algn="ctr"/>
            <a:endParaRPr lang="cs-CZ" sz="800" dirty="0"/>
          </a:p>
          <a:p>
            <a:pPr algn="ctr"/>
            <a:r>
              <a:rPr lang="cs-CZ" sz="1400" b="1" u="sng" dirty="0"/>
              <a:t>Specifický cíl A2: Rozvoj v oblasti distanční výuky, online výuky a </a:t>
            </a:r>
            <a:r>
              <a:rPr lang="cs-CZ" sz="1400" b="1" u="sng" dirty="0" err="1"/>
              <a:t>blended</a:t>
            </a:r>
            <a:r>
              <a:rPr lang="cs-CZ" sz="1400" b="1" u="sng" dirty="0"/>
              <a:t> learning</a:t>
            </a:r>
          </a:p>
          <a:p>
            <a:pPr algn="ctr"/>
            <a:endParaRPr lang="cs-CZ" sz="800" dirty="0"/>
          </a:p>
          <a:p>
            <a:pPr algn="ctr"/>
            <a:r>
              <a:rPr lang="cs-CZ" b="1" dirty="0"/>
              <a:t>NPO_TUL_MSMT-16598/2022</a:t>
            </a:r>
          </a:p>
          <a:p>
            <a:endParaRPr lang="cs-CZ" dirty="0"/>
          </a:p>
        </p:txBody>
      </p:sp>
      <p:pic>
        <p:nvPicPr>
          <p:cNvPr id="16" name="Obrázek 15" descr="https://opp.cuni.cz/OPP-85-version1-_npo1_252_67_bwfilter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39" y="5708206"/>
            <a:ext cx="24003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 descr="https://opp.cuni.cz/OPP-85-version1-_npo2_142_64_bwfilter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339" y="5736781"/>
            <a:ext cx="135255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 descr="https://opp.cuni.cz/OPP-85-version1-_npo3_127_6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69" y="5746306"/>
            <a:ext cx="1209675" cy="600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95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A683F2-580C-4535-A585-775EFB52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752" y="2852936"/>
            <a:ext cx="4896544" cy="892696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Děkuji vám za pozornost.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ECD1036-C6DC-4583-AD1B-DEC0ABF74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6B4EE25-506D-403B-A75B-EB7CD2A0C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10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0EB70CE-344B-4CF7-95FD-50764ABAD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5" r="10929"/>
          <a:stretch/>
        </p:blipFill>
        <p:spPr>
          <a:xfrm>
            <a:off x="639902" y="3607584"/>
            <a:ext cx="2520280" cy="224340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2FBEE85-C6E7-42DD-A965-E645337898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8" t="6249" r="14136" b="18420"/>
          <a:stretch/>
        </p:blipFill>
        <p:spPr>
          <a:xfrm>
            <a:off x="1331640" y="608332"/>
            <a:ext cx="2628293" cy="206601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1FB58A0-85FC-41B8-ADDF-5A5E694581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55"/>
          <a:stretch/>
        </p:blipFill>
        <p:spPr>
          <a:xfrm rot="16200000">
            <a:off x="5862124" y="3234531"/>
            <a:ext cx="2259030" cy="293758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0FE1F6D-AA79-4D36-84ED-BF5BA86FC7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03" t="10783" r="-3203" b="13734"/>
          <a:stretch/>
        </p:blipFill>
        <p:spPr>
          <a:xfrm rot="16200000">
            <a:off x="5229440" y="120217"/>
            <a:ext cx="2182292" cy="292849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Zástupný symbol pro obsah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6693" y="3865053"/>
            <a:ext cx="2269642" cy="170223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35719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90C98F-96C9-40C1-895B-E84D31CB4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Co je to kompozit?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1BE6A0-479A-490D-B834-4A8A3CC86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419056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2200" dirty="0"/>
              <a:t>Kompozit je materiál složený ze dvou nebo více odlišných materiálových složek (fází), které jsou navzájem rozlišitelné a oddělené rozhraním</a:t>
            </a:r>
          </a:p>
          <a:p>
            <a:pPr marL="630238" indent="-269875">
              <a:lnSpc>
                <a:spcPct val="90000"/>
              </a:lnSpc>
              <a:buFont typeface="+mj-lt"/>
              <a:buAutoNum type="romanUcPeriod"/>
            </a:pPr>
            <a:r>
              <a:rPr lang="cs-CZ" sz="2200" dirty="0"/>
              <a:t>VÝZTUŽ: tvrdší, tužší, pevnější a obvykle nespojitá složka </a:t>
            </a:r>
          </a:p>
          <a:p>
            <a:pPr marL="630238" indent="-269875">
              <a:lnSpc>
                <a:spcPct val="90000"/>
              </a:lnSpc>
              <a:buFont typeface="+mj-lt"/>
              <a:buAutoNum type="romanUcPeriod"/>
            </a:pPr>
            <a:r>
              <a:rPr lang="cs-CZ" sz="2200" dirty="0"/>
              <a:t>MATRICE: spojitá a obvykle poddajnější složka, zastává funkci pojiva výztuže</a:t>
            </a:r>
          </a:p>
          <a:p>
            <a:pPr marL="630238" indent="-269875">
              <a:lnSpc>
                <a:spcPct val="90000"/>
              </a:lnSpc>
              <a:buFont typeface="+mj-lt"/>
              <a:buAutoNum type="romanUcPeriod"/>
            </a:pPr>
            <a:endParaRPr lang="cs-CZ" sz="22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2200" dirty="0"/>
              <a:t>Aspekty: makro-, mikro-, </a:t>
            </a:r>
            <a:r>
              <a:rPr lang="cs-CZ" sz="2200" dirty="0" err="1"/>
              <a:t>nanostruktura</a:t>
            </a:r>
            <a:endParaRPr lang="cs-CZ" sz="22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sz="2200" dirty="0"/>
              <a:t>Mikroskopické hledisko (tj. uvažujeme–</a:t>
            </a:r>
            <a:r>
              <a:rPr lang="cs-CZ" sz="2200" dirty="0" err="1"/>
              <a:t>li</a:t>
            </a:r>
            <a:r>
              <a:rPr lang="cs-CZ" sz="2200" dirty="0"/>
              <a:t> atomy a molekuly), každý materiál kompozitem</a:t>
            </a:r>
          </a:p>
          <a:p>
            <a:pPr marL="360363" indent="0">
              <a:lnSpc>
                <a:spcPct val="90000"/>
              </a:lnSpc>
              <a:buNone/>
            </a:pPr>
            <a:endParaRPr lang="cs-CZ" sz="2200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79AEAB8-72CB-400E-947E-115F030CD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</a:pPr>
            <a:r>
              <a:rPr lang="sv-SE" sz="900" b="1">
                <a:solidFill>
                  <a:prstClr val="black"/>
                </a:solidFill>
                <a:latin typeface="Myriad Pro"/>
                <a:cs typeface="Arial" charset="0"/>
              </a:rPr>
              <a:t>| TUL FT - KMI |  Ing. Jana Novotná Ph.D.                              NPO_TUL_MSMT-16598/2022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66E6739-8EC4-4267-A423-E87B5D0F2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2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15B5EDA-5F40-42A5-95DA-0BFC49B76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3068960"/>
            <a:ext cx="2062525" cy="19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76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A79440-E8C0-4F73-89FD-C3E5BD04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Textilní kompozitní výztuže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16F15F-03B4-4BDA-9586-2EAE59DB4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3826768" cy="24768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000" b="1" dirty="0"/>
              <a:t>Chemická vlákna anorganická:</a:t>
            </a:r>
            <a:endParaRPr lang="cs-CZ" sz="2000" dirty="0"/>
          </a:p>
          <a:p>
            <a:r>
              <a:rPr lang="cs-CZ" sz="1600" dirty="0"/>
              <a:t>skleněná vlákna</a:t>
            </a:r>
          </a:p>
          <a:p>
            <a:r>
              <a:rPr lang="cs-CZ" sz="1600" dirty="0"/>
              <a:t>uhlíková vlákna</a:t>
            </a:r>
          </a:p>
          <a:p>
            <a:r>
              <a:rPr lang="cs-CZ" sz="1600" dirty="0"/>
              <a:t>čedičová vlákna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CB9C765-269B-47B2-985A-91F196547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537EA7-BD88-4973-A557-6A85CD14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3</a:t>
            </a:fld>
            <a:endParaRPr lang="cs-CZ"/>
          </a:p>
        </p:txBody>
      </p:sp>
      <p:pic>
        <p:nvPicPr>
          <p:cNvPr id="6" name="Obrázek 5" descr="F:\Projekty\Jana\sklo\sklo_004_zprava.bmp">
            <a:extLst>
              <a:ext uri="{FF2B5EF4-FFF2-40B4-BE49-F238E27FC236}">
                <a16:creationId xmlns:a16="http://schemas.microsoft.com/office/drawing/2014/main" id="{3E49DBB9-129B-46CC-B923-466312DD72A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83" y="1731581"/>
            <a:ext cx="3564121" cy="12183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925BC7F-DF5E-4977-A4D0-D3B15F079B54}"/>
              </a:ext>
            </a:extLst>
          </p:cNvPr>
          <p:cNvSpPr/>
          <p:nvPr/>
        </p:nvSpPr>
        <p:spPr>
          <a:xfrm>
            <a:off x="4067943" y="2995211"/>
            <a:ext cx="4572000" cy="4998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Povrch skleněných vláken snímaný konfokálním laserovým rastrovacím mikroskopem OLYMPUS LEXT OLS 3000</a:t>
            </a:r>
            <a:endParaRPr lang="cs-CZ" sz="1200" i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 descr="F:\OBRÁZKY\p.Kejzlar\C vlakna__22.tif">
            <a:extLst>
              <a:ext uri="{FF2B5EF4-FFF2-40B4-BE49-F238E27FC236}">
                <a16:creationId xmlns:a16="http://schemas.microsoft.com/office/drawing/2014/main" id="{62D4DD9E-56E2-480E-8FE7-CA9B77656C7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780" y="3540351"/>
            <a:ext cx="2800350" cy="20999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04302BEA-889C-4017-9B20-6A3CABCDCB31}"/>
              </a:ext>
            </a:extLst>
          </p:cNvPr>
          <p:cNvSpPr/>
          <p:nvPr/>
        </p:nvSpPr>
        <p:spPr>
          <a:xfrm>
            <a:off x="4571882" y="5654646"/>
            <a:ext cx="4023029" cy="499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Uhlíková vlákna snímaná elektronovým SEM mikroskopem ZEISS NEOPHOT 32</a:t>
            </a:r>
            <a:endParaRPr lang="cs-CZ" sz="1200" i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CFCFCC5-2107-4331-9A55-588F48CB70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712" y="3223952"/>
            <a:ext cx="2133600" cy="2383631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A2CD4FB8-E68C-4F08-AF06-A09F42638B3A}"/>
              </a:ext>
            </a:extLst>
          </p:cNvPr>
          <p:cNvSpPr/>
          <p:nvPr/>
        </p:nvSpPr>
        <p:spPr>
          <a:xfrm>
            <a:off x="359069" y="5640296"/>
            <a:ext cx="4023029" cy="499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Řez a podélný pohled na čedičová vlákna snímaná elektronovým SEM mikroskopem VEGA 3 TESCAN</a:t>
            </a:r>
            <a:endParaRPr lang="cs-CZ" sz="1200" i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2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F6697-29EA-460E-9F52-7C313710F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8011"/>
            <a:ext cx="8229600" cy="1143000"/>
          </a:xfrm>
        </p:spPr>
        <p:txBody>
          <a:bodyPr/>
          <a:lstStyle/>
          <a:p>
            <a:r>
              <a:rPr lang="cs-CZ" dirty="0"/>
              <a:t>Chemická vlákna anorganická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1CF2176-33EF-4CF6-A4E0-2E70A29B0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276051-9BAE-41D6-B85B-C909D6A0D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4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34CB0BB-F9CC-4639-B278-BE3C062CB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79" y="1091398"/>
            <a:ext cx="1512168" cy="168937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57574AC-2D1D-453D-9A62-763CBF6EE7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72" y="1070573"/>
            <a:ext cx="1512168" cy="168937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93ED280-A318-4FB6-A1C4-E749B05024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857899"/>
            <a:ext cx="1512167" cy="168937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C4E2AC8-CE5F-4F46-A2C3-FF96BDA7AD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857899"/>
            <a:ext cx="1512167" cy="1689374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3F567C91-7FAD-4481-8F6C-0784E39C9917}"/>
              </a:ext>
            </a:extLst>
          </p:cNvPr>
          <p:cNvSpPr txBox="1"/>
          <p:nvPr/>
        </p:nvSpPr>
        <p:spPr>
          <a:xfrm>
            <a:off x="435540" y="1637004"/>
            <a:ext cx="114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Skleněná vlákna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05CEAFF-C1AF-4055-A87D-FB05158046AE}"/>
              </a:ext>
            </a:extLst>
          </p:cNvPr>
          <p:cNvSpPr txBox="1"/>
          <p:nvPr/>
        </p:nvSpPr>
        <p:spPr>
          <a:xfrm>
            <a:off x="524462" y="3416407"/>
            <a:ext cx="1028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Uhlíková vlákna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A0285D7-7EFC-44D0-B1A4-1DDF1D9791F8}"/>
              </a:ext>
            </a:extLst>
          </p:cNvPr>
          <p:cNvSpPr txBox="1"/>
          <p:nvPr/>
        </p:nvSpPr>
        <p:spPr>
          <a:xfrm>
            <a:off x="605097" y="5139799"/>
            <a:ext cx="86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/>
              <a:t>Čedičová vlákna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D39BD7F9-B1DE-4CE9-9F7E-75FC7A1207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623271"/>
            <a:ext cx="1512167" cy="1689374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0123E3CB-8C5E-49F6-BAFB-E10F5E0720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623271"/>
            <a:ext cx="1510916" cy="1687976"/>
          </a:xfrm>
          <a:prstGeom prst="rect">
            <a:avLst/>
          </a:prstGeom>
        </p:spPr>
      </p:pic>
      <p:pic>
        <p:nvPicPr>
          <p:cNvPr id="15" name="Zástupný symbol pro obsah 9"/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5" t="37186" r="70665" b="41601"/>
          <a:stretch/>
        </p:blipFill>
        <p:spPr>
          <a:xfrm>
            <a:off x="5580112" y="2857899"/>
            <a:ext cx="1640235" cy="1640237"/>
          </a:xfrm>
        </p:spPr>
      </p:pic>
      <p:sp>
        <p:nvSpPr>
          <p:cNvPr id="3" name="TextovéPole 2"/>
          <p:cNvSpPr txBox="1"/>
          <p:nvPr/>
        </p:nvSpPr>
        <p:spPr>
          <a:xfrm>
            <a:off x="5443736" y="861185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Tkaniny:</a:t>
            </a:r>
          </a:p>
        </p:txBody>
      </p:sp>
      <p:pic>
        <p:nvPicPr>
          <p:cNvPr id="17" name="Zástupný symbol pro obsah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0" t="25042" r="34001" b="35628"/>
          <a:stretch/>
        </p:blipFill>
        <p:spPr>
          <a:xfrm rot="16200000">
            <a:off x="5600902" y="1099675"/>
            <a:ext cx="1623697" cy="1647094"/>
          </a:xfrm>
          <a:prstGeom prst="rect">
            <a:avLst/>
          </a:prstGeom>
        </p:spPr>
      </p:pic>
      <p:pic>
        <p:nvPicPr>
          <p:cNvPr id="22" name="Zástupný symbol pro obsah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8" t="52007" r="47712" b="11283"/>
          <a:stretch/>
        </p:blipFill>
        <p:spPr>
          <a:xfrm rot="5400000">
            <a:off x="5596898" y="4620901"/>
            <a:ext cx="1623450" cy="16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F6697-29EA-460E-9F52-7C313710F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Textilní kompozitní výztuže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4B425551-6964-4E99-9FBF-B9CBB5E25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93" y="2344933"/>
            <a:ext cx="2097614" cy="2343429"/>
          </a:xfrm>
        </p:spPr>
      </p:pic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1CF2176-33EF-4CF6-A4E0-2E70A29B0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276051-9BAE-41D6-B85B-C909D6A0D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4E4B679-2462-43F7-9271-90A02FF2AABA}"/>
              </a:ext>
            </a:extLst>
          </p:cNvPr>
          <p:cNvSpPr/>
          <p:nvPr/>
        </p:nvSpPr>
        <p:spPr>
          <a:xfrm>
            <a:off x="1187624" y="4917139"/>
            <a:ext cx="374441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Podélný pohled a řez na </a:t>
            </a:r>
            <a:r>
              <a:rPr lang="cs-CZ" sz="1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aramidová</a:t>
            </a:r>
            <a:r>
              <a:rPr lang="cs-CZ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vlákna snímaná elektronovým SEM mikroskopem VEGA 3 TESCAN</a:t>
            </a:r>
            <a:endParaRPr lang="cs-CZ" sz="1200" i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0C377A3-8E3F-4F5A-BF26-9BC8517BE44A}"/>
              </a:ext>
            </a:extLst>
          </p:cNvPr>
          <p:cNvSpPr/>
          <p:nvPr/>
        </p:nvSpPr>
        <p:spPr>
          <a:xfrm>
            <a:off x="643971" y="141763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400" b="1" dirty="0"/>
              <a:t>Chemická vlákna organická: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Aramidová</a:t>
            </a:r>
            <a:r>
              <a:rPr lang="cs-CZ" dirty="0"/>
              <a:t> vlákna (Kevlar, </a:t>
            </a:r>
            <a:r>
              <a:rPr lang="cs-CZ" dirty="0" err="1"/>
              <a:t>Nomex</a:t>
            </a:r>
            <a:r>
              <a:rPr lang="cs-CZ" dirty="0"/>
              <a:t>..)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427041-37A6-41A5-BE2A-04E511AE6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97" y="2358272"/>
            <a:ext cx="2097613" cy="2343427"/>
          </a:xfrm>
          <a:prstGeom prst="rect">
            <a:avLst/>
          </a:prstGeom>
        </p:spPr>
      </p:pic>
      <p:pic>
        <p:nvPicPr>
          <p:cNvPr id="12" name="Zástupný symbol pro obsah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0" t="35064" r="11798" b="39480"/>
          <a:stretch/>
        </p:blipFill>
        <p:spPr>
          <a:xfrm>
            <a:off x="5887390" y="2339784"/>
            <a:ext cx="2348576" cy="2348578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A4E4B679-2462-43F7-9271-90A02FF2AABA}"/>
              </a:ext>
            </a:extLst>
          </p:cNvPr>
          <p:cNvSpPr/>
          <p:nvPr/>
        </p:nvSpPr>
        <p:spPr>
          <a:xfrm>
            <a:off x="5903156" y="4900801"/>
            <a:ext cx="2064689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cs-CZ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Fotografie </a:t>
            </a:r>
            <a:r>
              <a:rPr lang="cs-CZ" sz="12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aramidové</a:t>
            </a:r>
            <a:r>
              <a:rPr lang="cs-CZ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tkaniny</a:t>
            </a:r>
            <a:endParaRPr lang="cs-CZ" sz="1200" i="1" dirty="0"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807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EA50FD-4BA2-4DE6-91C4-9D34F45A1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Příprava kompozitních vzorků s vlákennými plnivy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9ED5AD5-D02E-4C1E-A816-056324348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3773B7C-E9F7-4862-B871-D3FC6DDA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6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EEF2305-3AFF-4A25-95A1-6C9DC782E2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907704" y="1832467"/>
            <a:ext cx="5776867" cy="365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6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A0F8EF-F88D-4C32-95D3-C37E2224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Příprava kompozitních vzorků s textilní výztuží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5BB71C7-35DB-4036-8D60-38C720F17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D667FF0-C8A7-4948-A290-9FE31EAD4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7</a:t>
            </a:fld>
            <a:endParaRPr lang="cs-CZ"/>
          </a:p>
        </p:txBody>
      </p:sp>
      <p:pic>
        <p:nvPicPr>
          <p:cNvPr id="32" name="Obrázek 31">
            <a:extLst>
              <a:ext uri="{FF2B5EF4-FFF2-40B4-BE49-F238E27FC236}">
                <a16:creationId xmlns:a16="http://schemas.microsoft.com/office/drawing/2014/main" id="{8E333706-299F-42EC-9CCD-C320F885D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93860"/>
            <a:ext cx="8053514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12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D11C9A-69F9-4B86-B8C8-05A7AA46D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Alternativní plniva: popílek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6286496-5EC6-405F-8F8E-9804B377F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EFB8B95-7526-4C30-9DAA-FC7C23A9C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8</a:t>
            </a:fld>
            <a:endParaRPr lang="cs-CZ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D35D8245-6E67-400E-B1C4-402E773D15C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2990" y="2110429"/>
            <a:ext cx="5938019" cy="350550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13284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ED415E-2DCC-4137-9B1B-372E14C46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koncentrace plniva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7935820-1472-41F0-B0C8-46269AB9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| TUL FT - KMI |  Ing. Jana Novotná Ph.D.                              NPO_TUL_MSMT-16598/2022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E1E962-CB4C-4932-8647-F72457646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9</a:t>
            </a:fld>
            <a:endParaRPr lang="cs-CZ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5590C4B-AE6C-4AB0-9397-69E22A2E4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30" y="2307325"/>
            <a:ext cx="7353940" cy="22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2007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413</Words>
  <Application>Microsoft Office PowerPoint</Application>
  <PresentationFormat>Předvádění na obrazovce (4:3)</PresentationFormat>
  <Paragraphs>56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Arial</vt:lpstr>
      <vt:lpstr>Calibri</vt:lpstr>
      <vt:lpstr>Cambria</vt:lpstr>
      <vt:lpstr>Myriad Pro</vt:lpstr>
      <vt:lpstr>Times New Roman</vt:lpstr>
      <vt:lpstr>Wingdings</vt:lpstr>
      <vt:lpstr>Motiv systému Office</vt:lpstr>
      <vt:lpstr>Prezentace aplikace PowerPoint</vt:lpstr>
      <vt:lpstr>Co je to kompozit?</vt:lpstr>
      <vt:lpstr>Textilní kompozitní výztuže</vt:lpstr>
      <vt:lpstr>Chemická vlákna anorganická</vt:lpstr>
      <vt:lpstr>Textilní kompozitní výztuže</vt:lpstr>
      <vt:lpstr>Příprava kompozitních vzorků s vlákennými plnivy </vt:lpstr>
      <vt:lpstr>Příprava kompozitních vzorků s textilní výztuží</vt:lpstr>
      <vt:lpstr>Alternativní plniva: popílek </vt:lpstr>
      <vt:lpstr>Vliv koncentrace plniva</vt:lpstr>
      <vt:lpstr>Prezentace aplikace PowerPoint</vt:lpstr>
    </vt:vector>
  </TitlesOfParts>
  <Company>TUL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Libor Tůma</dc:creator>
  <cp:lastModifiedBy>Jana Novotná</cp:lastModifiedBy>
  <cp:revision>63</cp:revision>
  <dcterms:created xsi:type="dcterms:W3CDTF">2017-11-24T10:29:28Z</dcterms:created>
  <dcterms:modified xsi:type="dcterms:W3CDTF">2023-10-06T20:12:47Z</dcterms:modified>
</cp:coreProperties>
</file>