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72" r:id="rId5"/>
    <p:sldId id="273" r:id="rId6"/>
    <p:sldId id="268" r:id="rId7"/>
    <p:sldId id="270" r:id="rId8"/>
    <p:sldId id="271" r:id="rId9"/>
    <p:sldId id="278" r:id="rId10"/>
    <p:sldId id="266" r:id="rId11"/>
    <p:sldId id="275" r:id="rId12"/>
    <p:sldId id="276" r:id="rId13"/>
    <p:sldId id="277" r:id="rId14"/>
    <p:sldId id="274" r:id="rId15"/>
    <p:sldId id="258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332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29.08.2023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29.08.2023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29.08.2023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do studia operační analýzy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159" y="260574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  <a:r>
              <a:rPr lang="cs-CZ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analýzy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2411760"/>
            <a:ext cx="8229600" cy="3714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ts val="600"/>
              </a:spcBef>
              <a:spcAft>
                <a:spcPts val="1000"/>
              </a:spcAft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Operační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aplikací vědeckých metod k řízení organizovaných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systémů (např. průmyslové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výrobní systémy, vládní a sociální programy a obranné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systémy). Cílem operační analýzy je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poskytnout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kvantitativní základ pro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rozhodování.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159" y="260574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Historie </a:t>
            </a:r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analýzy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</a:rPr>
              <a:t>do r. 1930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ekonometrie</a:t>
            </a:r>
            <a:r>
              <a:rPr lang="cs-CZ" altLang="cs-CZ" sz="2400" b="1" dirty="0">
                <a:latin typeface="Arial" panose="020B0604020202020204" pitchFamily="34" charset="0"/>
              </a:rPr>
              <a:t> – matematický popis a statistická verifikace ekonomických vztahů </a:t>
            </a:r>
            <a:br>
              <a:rPr lang="cs-CZ" altLang="cs-CZ" sz="2400" b="1" dirty="0">
                <a:latin typeface="Arial" panose="020B0604020202020204" pitchFamily="34" charset="0"/>
              </a:rPr>
            </a:br>
            <a:r>
              <a:rPr lang="cs-CZ" altLang="cs-CZ" sz="2400" b="1" dirty="0">
                <a:latin typeface="Arial" panose="020B0604020202020204" pitchFamily="34" charset="0"/>
              </a:rPr>
              <a:t>(L. </a:t>
            </a:r>
            <a:r>
              <a:rPr lang="cs-CZ" altLang="cs-CZ" sz="2400" b="1" dirty="0" err="1">
                <a:latin typeface="Arial" panose="020B0604020202020204" pitchFamily="34" charset="0"/>
              </a:rPr>
              <a:t>Walras</a:t>
            </a:r>
            <a:r>
              <a:rPr lang="cs-CZ" altLang="cs-CZ" sz="2400" b="1" dirty="0">
                <a:latin typeface="Arial" panose="020B0604020202020204" pitchFamily="34" charset="0"/>
              </a:rPr>
              <a:t>: </a:t>
            </a:r>
            <a:r>
              <a:rPr lang="cs-CZ" altLang="cs-CZ" sz="2400" b="1" dirty="0" err="1">
                <a:latin typeface="Arial" panose="020B0604020202020204" pitchFamily="34" charset="0"/>
              </a:rPr>
              <a:t>Theorie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mathématique</a:t>
            </a:r>
            <a:r>
              <a:rPr lang="cs-CZ" altLang="cs-CZ" sz="2400" b="1" dirty="0">
                <a:latin typeface="Arial" panose="020B0604020202020204" pitchFamily="34" charset="0"/>
              </a:rPr>
              <a:t> de la </a:t>
            </a:r>
            <a:r>
              <a:rPr lang="cs-CZ" altLang="cs-CZ" sz="2400" b="1" dirty="0" err="1">
                <a:latin typeface="Arial" panose="020B0604020202020204" pitchFamily="34" charset="0"/>
              </a:rPr>
              <a:t>richesse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sociale</a:t>
            </a:r>
            <a:r>
              <a:rPr lang="cs-CZ" altLang="cs-CZ" sz="2400" b="1" dirty="0">
                <a:latin typeface="Arial" panose="020B0604020202020204" pitchFamily="34" charset="0"/>
              </a:rPr>
              <a:t> – 1883</a:t>
            </a:r>
            <a:r>
              <a:rPr lang="en-US" altLang="cs-CZ" sz="2400" b="1" dirty="0">
                <a:latin typeface="Arial" panose="020B0604020202020204" pitchFamily="34" charset="0"/>
              </a:rPr>
              <a:t>; V. Pareto, J. </a:t>
            </a:r>
            <a:r>
              <a:rPr lang="en-US" altLang="cs-CZ" sz="2400" b="1" dirty="0" err="1">
                <a:latin typeface="Arial" panose="020B0604020202020204" pitchFamily="34" charset="0"/>
              </a:rPr>
              <a:t>Sluckij</a:t>
            </a:r>
            <a:r>
              <a:rPr lang="en-US" altLang="cs-CZ" sz="2400" b="1" dirty="0">
                <a:latin typeface="Arial" panose="020B0604020202020204" pitchFamily="34" charset="0"/>
              </a:rPr>
              <a:t>);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pohybové studie</a:t>
            </a:r>
            <a:r>
              <a:rPr lang="cs-CZ" altLang="cs-CZ" sz="2400" b="1" dirty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 dirty="0">
                <a:latin typeface="Arial" panose="020B0604020202020204" pitchFamily="34" charset="0"/>
              </a:rPr>
              <a:t>(F. W. </a:t>
            </a:r>
            <a:r>
              <a:rPr lang="cs-CZ" altLang="cs-CZ" sz="2400" b="1" dirty="0" err="1">
                <a:latin typeface="Arial" panose="020B0604020202020204" pitchFamily="34" charset="0"/>
              </a:rPr>
              <a:t>Taylor</a:t>
            </a:r>
            <a:r>
              <a:rPr lang="cs-CZ" altLang="cs-CZ" sz="2400" b="1" dirty="0">
                <a:latin typeface="Arial" panose="020B0604020202020204" pitchFamily="34" charset="0"/>
              </a:rPr>
              <a:t>: </a:t>
            </a:r>
            <a:r>
              <a:rPr lang="cs-CZ" altLang="cs-CZ" sz="2400" b="1" dirty="0" err="1">
                <a:latin typeface="Arial" panose="020B0604020202020204" pitchFamily="34" charset="0"/>
              </a:rPr>
              <a:t>Principles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scientific</a:t>
            </a:r>
            <a:r>
              <a:rPr lang="cs-CZ" altLang="cs-CZ" sz="2400" b="1" dirty="0">
                <a:latin typeface="Arial" panose="020B0604020202020204" pitchFamily="34" charset="0"/>
              </a:rPr>
              <a:t> management </a:t>
            </a:r>
            <a:r>
              <a:rPr lang="en-US" altLang="cs-CZ" sz="2400" b="1" dirty="0">
                <a:latin typeface="Arial" panose="020B0604020202020204" pitchFamily="34" charset="0"/>
              </a:rPr>
              <a:t>- </a:t>
            </a:r>
            <a:r>
              <a:rPr lang="cs-CZ" altLang="cs-CZ" sz="2400" b="1" dirty="0">
                <a:latin typeface="Arial" panose="020B0604020202020204" pitchFamily="34" charset="0"/>
              </a:rPr>
              <a:t>1911),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proudová výroba </a:t>
            </a:r>
            <a:r>
              <a:rPr lang="cs-CZ" altLang="cs-CZ" sz="2400" b="1" dirty="0">
                <a:latin typeface="Arial" panose="020B0604020202020204" pitchFamily="34" charset="0"/>
              </a:rPr>
              <a:t>(H. Ford 1913)</a:t>
            </a:r>
            <a:r>
              <a:rPr lang="en-US" altLang="cs-CZ" sz="2400" b="1" dirty="0">
                <a:latin typeface="Arial" panose="020B0604020202020204" pitchFamily="34" charset="0"/>
              </a:rPr>
              <a:t>,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řízení zásob </a:t>
            </a:r>
            <a:r>
              <a:rPr lang="cs-CZ" altLang="cs-CZ" sz="2400" b="1" dirty="0">
                <a:latin typeface="Arial" panose="020B0604020202020204" pitchFamily="34" charset="0"/>
              </a:rPr>
              <a:t>(F. W. </a:t>
            </a:r>
            <a:r>
              <a:rPr lang="cs-CZ" altLang="cs-CZ" sz="2400" b="1" dirty="0" err="1">
                <a:latin typeface="Arial" panose="020B0604020202020204" pitchFamily="34" charset="0"/>
              </a:rPr>
              <a:t>Harris</a:t>
            </a:r>
            <a:r>
              <a:rPr lang="cs-CZ" altLang="cs-CZ" sz="2400" b="1" dirty="0">
                <a:latin typeface="Arial" panose="020B0604020202020204" pitchFamily="34" charset="0"/>
              </a:rPr>
              <a:t> – 1917),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</a:rPr>
              <a:t>1939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strukturní analýza </a:t>
            </a:r>
            <a:r>
              <a:rPr lang="cs-CZ" altLang="cs-CZ" sz="2400" b="1" dirty="0">
                <a:latin typeface="Arial" panose="020B0604020202020204" pitchFamily="34" charset="0"/>
              </a:rPr>
              <a:t>(W. W. </a:t>
            </a:r>
            <a:r>
              <a:rPr lang="cs-CZ" altLang="cs-CZ" sz="2400" b="1" dirty="0" err="1">
                <a:latin typeface="Arial" panose="020B0604020202020204" pitchFamily="34" charset="0"/>
              </a:rPr>
              <a:t>Leontief</a:t>
            </a:r>
            <a:r>
              <a:rPr lang="cs-CZ" altLang="cs-CZ" sz="2400" b="1" dirty="0">
                <a:latin typeface="Arial" panose="020B0604020202020204" pitchFamily="34" charset="0"/>
              </a:rPr>
              <a:t> –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meziodvětvová analýza</a:t>
            </a:r>
            <a:r>
              <a:rPr lang="en-US" altLang="cs-CZ" sz="2400" b="1" dirty="0">
                <a:latin typeface="Arial" panose="020B0604020202020204" pitchFamily="34" charset="0"/>
              </a:rPr>
              <a:t>;</a:t>
            </a:r>
            <a:r>
              <a:rPr lang="cs-CZ" altLang="cs-CZ" sz="2400" b="1" dirty="0">
                <a:latin typeface="Arial" panose="020B0604020202020204" pitchFamily="34" charset="0"/>
              </a:rPr>
              <a:t> L. V. </a:t>
            </a:r>
            <a:r>
              <a:rPr lang="cs-CZ" altLang="cs-CZ" sz="2400" b="1" dirty="0" err="1">
                <a:latin typeface="Arial" panose="020B0604020202020204" pitchFamily="34" charset="0"/>
              </a:rPr>
              <a:t>Kantorovič</a:t>
            </a:r>
            <a:r>
              <a:rPr lang="cs-CZ" altLang="cs-CZ" sz="2400" b="1" dirty="0">
                <a:latin typeface="Arial" panose="020B0604020202020204" pitchFamily="34" charset="0"/>
              </a:rPr>
              <a:t>: </a:t>
            </a:r>
            <a:r>
              <a:rPr lang="cs-CZ" altLang="cs-CZ" sz="2400" b="1" dirty="0" err="1">
                <a:latin typeface="Arial" panose="020B0604020202020204" pitchFamily="34" charset="0"/>
              </a:rPr>
              <a:t>Matematičeskije</a:t>
            </a:r>
            <a:r>
              <a:rPr lang="cs-CZ" altLang="cs-CZ" sz="2400" b="1" dirty="0">
                <a:latin typeface="Arial" panose="020B0604020202020204" pitchFamily="34" charset="0"/>
              </a:rPr>
              <a:t> metody </a:t>
            </a:r>
            <a:r>
              <a:rPr lang="cs-CZ" altLang="cs-CZ" sz="2400" b="1" dirty="0" err="1">
                <a:latin typeface="Arial" panose="020B0604020202020204" pitchFamily="34" charset="0"/>
              </a:rPr>
              <a:t>organizacii</a:t>
            </a:r>
            <a:r>
              <a:rPr lang="cs-CZ" altLang="cs-CZ" sz="2400" b="1" dirty="0">
                <a:latin typeface="Arial" panose="020B0604020202020204" pitchFamily="34" charset="0"/>
              </a:rPr>
              <a:t> i </a:t>
            </a:r>
            <a:r>
              <a:rPr lang="cs-CZ" altLang="cs-CZ" sz="2400" b="1" dirty="0" err="1">
                <a:latin typeface="Arial" panose="020B0604020202020204" pitchFamily="34" charset="0"/>
              </a:rPr>
              <a:t>planirovanija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proizvodstva</a:t>
            </a:r>
            <a:r>
              <a:rPr lang="cs-CZ" altLang="cs-CZ" sz="2400" b="1" dirty="0">
                <a:latin typeface="Arial" panose="020B0604020202020204" pitchFamily="34" charset="0"/>
              </a:rPr>
              <a:t> –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základy lineárního programování</a:t>
            </a:r>
            <a:r>
              <a:rPr lang="cs-CZ" altLang="cs-CZ" sz="2400" b="1" dirty="0">
                <a:latin typeface="Arial" panose="020B0604020202020204" pitchFamily="34" charset="0"/>
              </a:rPr>
              <a:t>),</a:t>
            </a:r>
          </a:p>
          <a:p>
            <a:pPr fontAlgn="base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159" y="260574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Historie </a:t>
            </a:r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analýzy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1944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 her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(J. von Neumann, O.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Morgenstern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games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1947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simplexová metoda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řešení úloh lineárního programování (G. B.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Dantzig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extensions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 1950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 front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(D. G.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Kendall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nelineární programování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(R.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Frisch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1957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dynamické programování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(R.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Bellman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9336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159" y="260574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Historie </a:t>
            </a:r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analýzy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</a:rPr>
              <a:t>1960 - 1970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síťová analýza, celočíselné programování </a:t>
            </a:r>
            <a:r>
              <a:rPr lang="cs-CZ" altLang="cs-CZ" sz="2400" b="1" dirty="0">
                <a:latin typeface="Arial" panose="020B0604020202020204" pitchFamily="34" charset="0"/>
              </a:rPr>
              <a:t>(R. E. Gomory),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počítačová simulace </a:t>
            </a:r>
            <a:r>
              <a:rPr lang="cs-CZ" altLang="cs-CZ" sz="2400" b="1" dirty="0">
                <a:latin typeface="Arial" panose="020B0604020202020204" pitchFamily="34" charset="0"/>
              </a:rPr>
              <a:t>(G. </a:t>
            </a:r>
            <a:r>
              <a:rPr lang="cs-CZ" altLang="cs-CZ" sz="2400" b="1" dirty="0" err="1">
                <a:latin typeface="Arial" panose="020B0604020202020204" pitchFamily="34" charset="0"/>
              </a:rPr>
              <a:t>Gordon</a:t>
            </a:r>
            <a:r>
              <a:rPr lang="cs-CZ" altLang="cs-CZ" sz="2400" b="1" dirty="0">
                <a:latin typeface="Arial" panose="020B0604020202020204" pitchFamily="34" charset="0"/>
              </a:rPr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</a:rPr>
              <a:t>1970 - 1980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vícekriteriální optimalizace </a:t>
            </a:r>
            <a:r>
              <a:rPr lang="cs-CZ" altLang="cs-CZ" sz="2400" b="1" dirty="0">
                <a:latin typeface="Arial" panose="020B0604020202020204" pitchFamily="34" charset="0"/>
              </a:rPr>
              <a:t>(T. L. </a:t>
            </a:r>
            <a:r>
              <a:rPr lang="cs-CZ" altLang="cs-CZ" sz="2400" b="1" dirty="0" err="1">
                <a:latin typeface="Arial" panose="020B0604020202020204" pitchFamily="34" charset="0"/>
              </a:rPr>
              <a:t>Saaty</a:t>
            </a:r>
            <a:r>
              <a:rPr lang="cs-CZ" altLang="cs-CZ" sz="2400" b="1" dirty="0">
                <a:latin typeface="Arial" panose="020B0604020202020204" pitchFamily="34" charset="0"/>
              </a:rPr>
              <a:t>),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MRP</a:t>
            </a:r>
            <a:r>
              <a:rPr lang="cs-CZ" altLang="cs-CZ" sz="2400" b="1" dirty="0">
                <a:latin typeface="Arial" panose="020B0604020202020204" pitchFamily="34" charset="0"/>
              </a:rPr>
              <a:t> (J. Orlický),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b="1" dirty="0">
                <a:solidFill>
                  <a:srgbClr val="7030A0"/>
                </a:solidFill>
                <a:latin typeface="Arial" panose="020B0604020202020204" pitchFamily="34" charset="0"/>
              </a:rPr>
              <a:t>1980 – 1990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nové výrobní strategie </a:t>
            </a:r>
            <a:r>
              <a:rPr lang="cs-CZ" altLang="cs-CZ" sz="2400" b="1" dirty="0">
                <a:latin typeface="Arial" panose="020B0604020202020204" pitchFamily="34" charset="0"/>
              </a:rPr>
              <a:t>(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JIT</a:t>
            </a:r>
            <a:r>
              <a:rPr lang="cs-CZ" altLang="cs-CZ" sz="2400" b="1" dirty="0">
                <a:latin typeface="Arial" panose="020B0604020202020204" pitchFamily="34" charset="0"/>
              </a:rPr>
              <a:t> – T. </a:t>
            </a:r>
            <a:r>
              <a:rPr lang="cs-CZ" altLang="cs-CZ" sz="2400" b="1" dirty="0" err="1">
                <a:latin typeface="Arial" panose="020B0604020202020204" pitchFamily="34" charset="0"/>
              </a:rPr>
              <a:t>Ohno</a:t>
            </a:r>
            <a:r>
              <a:rPr lang="cs-CZ" altLang="cs-CZ" sz="2400" b="1" dirty="0">
                <a:latin typeface="Arial" panose="020B0604020202020204" pitchFamily="34" charset="0"/>
              </a:rPr>
              <a:t>,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TQC</a:t>
            </a:r>
            <a:r>
              <a:rPr lang="cs-CZ" altLang="cs-CZ" sz="2400" b="1" dirty="0">
                <a:latin typeface="Arial" panose="020B0604020202020204" pitchFamily="34" charset="0"/>
              </a:rPr>
              <a:t>,</a:t>
            </a:r>
            <a:r>
              <a:rPr lang="cs-CZ" altLang="cs-CZ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TQM</a:t>
            </a:r>
            <a:r>
              <a:rPr lang="cs-CZ" altLang="cs-CZ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 dirty="0">
                <a:latin typeface="Arial" panose="020B0604020202020204" pitchFamily="34" charset="0"/>
              </a:rPr>
              <a:t>– W. E. </a:t>
            </a:r>
            <a:r>
              <a:rPr lang="cs-CZ" altLang="cs-CZ" sz="2400" b="1" dirty="0" err="1">
                <a:latin typeface="Arial" panose="020B0604020202020204" pitchFamily="34" charset="0"/>
              </a:rPr>
              <a:t>Deming</a:t>
            </a:r>
            <a:r>
              <a:rPr lang="cs-CZ" altLang="cs-CZ" sz="2400" b="1" dirty="0">
                <a:latin typeface="Arial" panose="020B0604020202020204" pitchFamily="34" charset="0"/>
              </a:rPr>
              <a:t>, J. M. </a:t>
            </a:r>
            <a:r>
              <a:rPr lang="cs-CZ" altLang="cs-CZ" sz="2400" b="1" dirty="0" err="1">
                <a:latin typeface="Arial" panose="020B0604020202020204" pitchFamily="34" charset="0"/>
              </a:rPr>
              <a:t>Juran</a:t>
            </a:r>
            <a:r>
              <a:rPr lang="cs-CZ" altLang="cs-CZ" sz="2400" b="1" dirty="0">
                <a:latin typeface="Arial" panose="020B0604020202020204" pitchFamily="34" charset="0"/>
              </a:rPr>
              <a:t>), </a:t>
            </a:r>
            <a:r>
              <a:rPr lang="cs-CZ" altLang="cs-CZ" sz="2400" b="1" dirty="0" err="1">
                <a:solidFill>
                  <a:schemeClr val="accent1"/>
                </a:solidFill>
                <a:latin typeface="Arial" panose="020B0604020202020204" pitchFamily="34" charset="0"/>
              </a:rPr>
              <a:t>reengineering</a:t>
            </a:r>
            <a:r>
              <a:rPr lang="cs-CZ" altLang="cs-CZ" sz="2400" b="1" dirty="0">
                <a:latin typeface="Arial" panose="020B0604020202020204" pitchFamily="34" charset="0"/>
              </a:rPr>
              <a:t> (M. Hammer).</a:t>
            </a:r>
          </a:p>
        </p:txBody>
      </p:sp>
    </p:spTree>
    <p:extLst>
      <p:ext uri="{BB962C8B-B14F-4D97-AF65-F5344CB8AC3E}">
        <p14:creationId xmlns:p14="http://schemas.microsoft.com/office/powerpoint/2010/main" val="36480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159" y="260574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kterého období pochází název „operační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analýza“?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Kdo je považován za autora metody JIT?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významné představitele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školy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vědeckého průmyslového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znáte?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 fontScale="92500"/>
          </a:bodyPr>
          <a:lstStyle/>
          <a:p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do studia operační </a:t>
            </a:r>
            <a:r>
              <a:rPr lang="pl-PL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</a:t>
            </a:r>
            <a:endParaRPr lang="pl-PL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semináře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Představení předmětu.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Kontaktní údaje.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a doporučená literatura.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Stručná osnova předmětu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Zakončení studia.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alt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 </a:t>
            </a:r>
            <a:r>
              <a:rPr lang="cs-CZ" alt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předmětu: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P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, K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hod.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alt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zakončeno</a:t>
            </a:r>
            <a:r>
              <a:rPr lang="cs-CZ" alt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zkouškou,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alt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alt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kreditů: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alt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udělení kreditu: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absolvování písemné zkoušky,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alt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návaznost </a:t>
            </a:r>
            <a:r>
              <a:rPr lang="cs-CZ" alt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předměty: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Matematika I, II, 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Statistika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, Úvod do managementu.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0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+420 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775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976 164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konzultační 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hodiny: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Út 15.10 – 16.10 a St 12.20 – 13.20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depozitář 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studijních materiálů: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://elearning.tul.cz</a:t>
            </a:r>
            <a:endParaRPr lang="cs-CZ" alt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jakub.dyntar@tul.cz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+420 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485 352 242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konzultační 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hodiny: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Út 15.10 – 16.10 a St 12.20 – 13.20</a:t>
            </a:r>
          </a:p>
          <a:p>
            <a:pPr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depozitář </a:t>
            </a:r>
            <a:r>
              <a:rPr lang="cs-CZ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studijních materiálů: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://elearning.tul.cz</a:t>
            </a:r>
            <a:endParaRPr lang="cs-CZ" alt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spcBef>
                <a:spcPts val="600"/>
              </a:spcBef>
              <a:spcAft>
                <a:spcPts val="10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GROS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I. a J. DYNTAR. Matematické modely pro manažerské rozhodování. Praha: Vydavatelství VŠCHT, 2015. ISBN 978-80-7080-910-5. </a:t>
            </a:r>
          </a:p>
          <a:p>
            <a:pPr fontAlgn="base">
              <a:spcBef>
                <a:spcPts val="600"/>
              </a:spcBef>
              <a:spcAft>
                <a:spcPts val="10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PLEVNÝ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M. a M. ŽIŽKA. Modelování a optimalizace v manažerském rozhodování. 2. vyd. Plzeň: Vydavatelství Západočeské univerzity v Plzni, 2010. ISBN 978-80-7043-933-3. </a:t>
            </a:r>
          </a:p>
          <a:p>
            <a:pPr fontAlgn="base">
              <a:spcBef>
                <a:spcPts val="600"/>
              </a:spcBef>
              <a:spcAft>
                <a:spcPts val="10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EISELT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H. A. a C. L. SANDBLOM.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 A Model-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2nd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Heidelberg: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Springer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Verlag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2012. ISBN 978-3-642-31053-9. </a:t>
            </a:r>
          </a:p>
          <a:p>
            <a:pPr fontAlgn="base">
              <a:spcBef>
                <a:spcPts val="600"/>
              </a:spcBef>
              <a:spcAft>
                <a:spcPts val="10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IYER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P. S.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6th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New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Delhi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McGraw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2015. ISBN 978-0-07-066902-4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7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DYNTAR, J. Návrh a optimalizace dodavatelských systémů s využitím dynamické simulace. Praha: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FinEco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2018. ISBN 978-80-86590-15-8. </a:t>
            </a:r>
          </a:p>
          <a:p>
            <a:pPr fontAlgn="base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FIALA, P., et al. Operační výzkum - nové trendy. Praha: Professional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2010. ISBN 978-80-7431-036-2. 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9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Lineární programování I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Lineární programování II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Nelineární programování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Dynamické programování I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Dynamické programování II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Deterministická síť, metoda CPM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Stochastická síť, metoda PERT 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Teorie hromadné obsluhy I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Teorie hromadné obsluhy II </a:t>
            </a: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Simulační modelování </a:t>
            </a:r>
            <a:r>
              <a:rPr lang="cs-CZ" sz="2000" b="1" dirty="0" smtClean="0">
                <a:latin typeface="Arial" panose="020B0604020202020204" pitchFamily="34" charset="0"/>
              </a:rPr>
              <a:t>I</a:t>
            </a:r>
            <a:endParaRPr lang="cs-CZ" sz="2000" b="1" dirty="0">
              <a:latin typeface="Arial" panose="020B0604020202020204" pitchFamily="34" charset="0"/>
            </a:endParaRPr>
          </a:p>
          <a:p>
            <a:pPr marL="609600" indent="-609600" fontAlgn="base">
              <a:spcAft>
                <a:spcPct val="0"/>
              </a:spcAft>
              <a:buFontTx/>
              <a:buAutoNum type="arabicPeriod"/>
            </a:pPr>
            <a:r>
              <a:rPr lang="cs-CZ" sz="2000" b="1" dirty="0">
                <a:latin typeface="Arial" panose="020B0604020202020204" pitchFamily="34" charset="0"/>
              </a:rPr>
              <a:t>Simulační modelování </a:t>
            </a:r>
            <a:r>
              <a:rPr lang="cs-CZ" sz="2000" b="1" dirty="0" smtClean="0">
                <a:latin typeface="Arial" panose="020B0604020202020204" pitchFamily="34" charset="0"/>
              </a:rPr>
              <a:t>II</a:t>
            </a:r>
            <a:endParaRPr lang="cs-CZ" sz="2000" b="1" dirty="0">
              <a:latin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studia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Požadavek ke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zkoušce: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znalost probrané látky, schopnost praktické aplikace předložených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zkoušky: Písemná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zkouška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EconLab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Uzavřené otázky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a,b,c,d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Početní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MS Excel.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782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Motiv systému Office</vt:lpstr>
      <vt:lpstr>Prezentace aplikace PowerPoint</vt:lpstr>
      <vt:lpstr>Obsah semináře</vt:lpstr>
      <vt:lpstr>Představení předmětu</vt:lpstr>
      <vt:lpstr>Kontakt</vt:lpstr>
      <vt:lpstr>Kontakt</vt:lpstr>
      <vt:lpstr>Základní literatura</vt:lpstr>
      <vt:lpstr>Doporučená literatura</vt:lpstr>
      <vt:lpstr>Stručná osnova předmětu</vt:lpstr>
      <vt:lpstr>Zakončení studia</vt:lpstr>
      <vt:lpstr>   Charakteristika operační analýzy</vt:lpstr>
      <vt:lpstr>   Historie operační analýzy</vt:lpstr>
      <vt:lpstr>   Historie operační analýzy</vt:lpstr>
      <vt:lpstr>   Historie operační analýzy</vt:lpstr>
      <vt:lpstr>   Kontrolní otázky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91</cp:revision>
  <dcterms:created xsi:type="dcterms:W3CDTF">2017-11-24T10:29:28Z</dcterms:created>
  <dcterms:modified xsi:type="dcterms:W3CDTF">2023-08-29T16:41:40Z</dcterms:modified>
</cp:coreProperties>
</file>