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94" r:id="rId3"/>
    <p:sldId id="358" r:id="rId4"/>
    <p:sldId id="395" r:id="rId5"/>
    <p:sldId id="353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84" r:id="rId15"/>
    <p:sldId id="385" r:id="rId16"/>
    <p:sldId id="386" r:id="rId17"/>
    <p:sldId id="373" r:id="rId18"/>
    <p:sldId id="383" r:id="rId19"/>
    <p:sldId id="390" r:id="rId20"/>
    <p:sldId id="396" r:id="rId21"/>
    <p:sldId id="391" r:id="rId22"/>
    <p:sldId id="387" r:id="rId23"/>
    <p:sldId id="388" r:id="rId24"/>
    <p:sldId id="389" r:id="rId25"/>
    <p:sldId id="372" r:id="rId26"/>
    <p:sldId id="359" r:id="rId27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98AC4-8CB6-4022-966D-BB70D24BBEAB}" type="datetimeFigureOut">
              <a:rPr lang="cs-CZ" smtClean="0"/>
              <a:t>14.04.2023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13284-4B52-456E-A220-16AA57F52B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778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0723-F43A-4695-9234-094961E183CC}" type="datetime1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79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6CE8-16C3-4286-9281-9DE1C103C959}" type="datetime1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B06B-7F8D-4DC2-9970-72ED516C3DD6}" type="datetime1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076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L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539552" y="908720"/>
            <a:ext cx="8064896" cy="72008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cs-CZ" dirty="0"/>
              <a:t>Klepnutím vložíte nadpis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0" hasCustomPrompt="1"/>
          </p:nvPr>
        </p:nvSpPr>
        <p:spPr>
          <a:xfrm>
            <a:off x="539750" y="1844824"/>
            <a:ext cx="8064500" cy="4392613"/>
          </a:xfrm>
        </p:spPr>
        <p:txBody>
          <a:bodyPr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cs-CZ" dirty="0"/>
              <a:t>Klepnutím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80531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5A71-F6E7-49CF-B8AD-D7E365DBA3E9}" type="datetime1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45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829D-1BBB-4FB2-98AB-3AA3AFC733AA}" type="datetime1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78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353-7229-4667-BFC9-DE4077D736C8}" type="datetime1">
              <a:rPr lang="cs-CZ" smtClean="0"/>
              <a:t>14.04.2023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23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97E3-1C99-49EE-898D-7B292405080E}" type="datetime1">
              <a:rPr lang="cs-CZ" smtClean="0"/>
              <a:t>14.04.2023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7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D46E-013E-4D78-BC3C-3AF54CF6354A}" type="datetime1">
              <a:rPr lang="cs-CZ" smtClean="0"/>
              <a:t>14.04.2023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56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7AFA-3A7C-4B86-BBCA-ED1D95B8411B}" type="datetime1">
              <a:rPr lang="cs-CZ" smtClean="0"/>
              <a:t>14.04.2023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09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756D-C8BF-4429-B8FC-9270574E24FC}" type="datetime1">
              <a:rPr lang="cs-CZ" smtClean="0"/>
              <a:t>14.04.2023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40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1DD2-AB3A-4D18-A636-0921555FD9A3}" type="datetime1">
              <a:rPr lang="cs-CZ" smtClean="0"/>
              <a:t>14.04.2023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15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53879-4DFB-444E-977B-05590C15F7EE}" type="datetime1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62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emf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15344" y="2992377"/>
            <a:ext cx="6400800" cy="989255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7030A0"/>
                </a:solidFill>
              </a:rPr>
              <a:t>Metrologie P04: Členění měřidel. Principy etalonáže. Návaznost etalonů a měřidel. 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415344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chemeClr val="tx1"/>
                </a:solidFill>
              </a:rPr>
              <a:t>doc. Ing. Štěpánka DVOŘÁČKOVÁ, Ph.D.</a:t>
            </a:r>
          </a:p>
        </p:txBody>
      </p:sp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24" y="2579064"/>
            <a:ext cx="838200" cy="295275"/>
          </a:xfrm>
          <a:prstGeom prst="rect">
            <a:avLst/>
          </a:prstGeom>
        </p:spPr>
      </p:pic>
      <p:pic>
        <p:nvPicPr>
          <p:cNvPr id="1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636078" y="1515050"/>
            <a:ext cx="66270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Nové možnosti rozvoje vzdělávání na Technické univerzitě v Liberci</a:t>
            </a:r>
          </a:p>
          <a:p>
            <a:pPr algn="ctr"/>
            <a:endParaRPr lang="cs-CZ" sz="800" dirty="0"/>
          </a:p>
          <a:p>
            <a:pPr algn="ctr"/>
            <a:r>
              <a:rPr lang="cs-CZ" sz="1400" b="1" u="sng" dirty="0"/>
              <a:t>Specifický cíl A3:Tvorba nových profesně zaměřených studijních programů</a:t>
            </a:r>
          </a:p>
          <a:p>
            <a:pPr algn="ctr"/>
            <a:endParaRPr lang="cs-CZ" sz="1400" b="1" u="sng" dirty="0"/>
          </a:p>
          <a:p>
            <a:pPr algn="ctr"/>
            <a:r>
              <a:rPr lang="cs-CZ" b="1" dirty="0"/>
              <a:t>NPO_TUL_MSMT-16598/2022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09420" y="3771741"/>
          <a:ext cx="5725160" cy="18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22842396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4242503758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3883100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3787227"/>
                  </a:ext>
                </a:extLst>
              </a:tr>
            </a:tbl>
          </a:graphicData>
        </a:graphic>
      </p:graphicFrame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79" y="5817744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00" y="5817744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17744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957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 o metrologii stanovuje: </a:t>
            </a:r>
          </a:p>
          <a:p>
            <a:pPr marL="342900" indent="-342900" algn="just">
              <a:buAutoNum type="alphaUcParenR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Měřidla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neschváleného typu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pokud měl být tento typ schválen, nelze uvádět do oběhu. </a:t>
            </a:r>
          </a:p>
          <a:p>
            <a:pPr marL="342900" indent="-342900" algn="just">
              <a:buAutoNum type="alphaUcParenR"/>
            </a:pP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Stanovených měřidel může být používáno pro daný účel jen po dobu platnosti provedeného ověření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>
            <a:extLst>
              <a:ext uri="{FF2B5EF4-FFF2-40B4-BE49-F238E27FC236}">
                <a16:creationId xmlns:a16="http://schemas.microsoft.com/office/drawing/2014/main" id="{B4720B42-85F7-4C4E-8DD0-BB7C46FD5195}"/>
              </a:ext>
            </a:extLst>
          </p:cNvPr>
          <p:cNvSpPr/>
          <p:nvPr/>
        </p:nvSpPr>
        <p:spPr>
          <a:xfrm>
            <a:off x="562604" y="3435965"/>
            <a:ext cx="43694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 uvedením měřidel do oběhu je povinen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výrobce nebo </a:t>
            </a:r>
            <a:r>
              <a:rPr lang="cs-CZ" alt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opravce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stanovených měřidel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zajistit prvotní ověření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případě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dovozu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splnění těchto povinnosti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zajišťuje uživatel, výrobce nebo </a:t>
            </a:r>
            <a:r>
              <a:rPr lang="cs-CZ" altLang="cs-CZ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opravce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pokud již nebylo zajištěno dovozcem nebo zahraničním výrobcem!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5F780C7-9F95-4648-ACAB-A4C7633F0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470" y="3574479"/>
            <a:ext cx="1368913" cy="23138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47BAFD93-942E-4A7E-B5C3-B45537558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307" y="2959066"/>
            <a:ext cx="2287141" cy="32731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9AB86572-CD48-4D90-BB59-9B54E55D74E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FE6BECA4-E6DF-4562-8DAB-B2303C59693C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</p:spTree>
    <p:extLst>
      <p:ext uri="{BB962C8B-B14F-4D97-AF65-F5344CB8AC3E}">
        <p14:creationId xmlns:p14="http://schemas.microsoft.com/office/powerpoint/2010/main" val="3219775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45365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Platnost ověření stanoveného měřidla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zaniká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jestliže: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uplynula doba platnosti jeho ověření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byly provedeny změny nebo úpravy stanoveného měřidla, jež mohou ovlivnit jeho metrologické vlastnosti,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stanovené měřidlo bylo poškozeno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tak, že mohlo ztratit některou vlastnost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byla znehodnocena, popřípadě odstraněna úřední značka,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zjevné, že i při neporušeném ověření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stanoveného měřidla ztratilo požadované metrologické vlastnosti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bylo i při neporušeném ověření změněno místo používání stanoveného měřidla.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72626A05-3BC1-4C75-9867-5146B8145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473" y="1913805"/>
            <a:ext cx="3395975" cy="17312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6D1F8AA-A305-4E0A-880C-597F65ADB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547" y="3693560"/>
            <a:ext cx="2508498" cy="25430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15C50C4A-96BE-4CB0-AC78-C3A0D4E7D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8473" y="3734250"/>
            <a:ext cx="1739791" cy="12499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0412B680-34BA-43C5-80EC-807D3B1C16A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1D2BCD6E-D9E1-479C-9948-4C93980A8E74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</p:spTree>
    <p:extLst>
      <p:ext uri="{BB962C8B-B14F-4D97-AF65-F5344CB8AC3E}">
        <p14:creationId xmlns:p14="http://schemas.microsoft.com/office/powerpoint/2010/main" val="4062313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Povinnosti subjektů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vést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evidenci používaných stanovených měřidel podléhajících novému ověření s datem posledního ověření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předkládají tato měřidla k ověření, 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zajišťovat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jednotnost a správnost měřidel a měření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vytvořit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metrologické předpoklady pro ochranu zdraví zaměstnanců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 zajištění bezpečnosti práce a ochraně životního prostředí přiměřeně ke své činnosti. </a:t>
            </a:r>
          </a:p>
          <a:p>
            <a:pPr marL="342900" indent="-342900" algn="just">
              <a:buFont typeface="+mj-lt"/>
              <a:buAutoNum type="arabicPeriod"/>
            </a:pPr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Registrace subjektů</a:t>
            </a:r>
          </a:p>
          <a:p>
            <a:pPr algn="just"/>
            <a:r>
              <a:rPr lang="cs-CZ" alt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Subjekty, které stanovená měřidla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opravují nebo opravují nebo provádějí jejich montáž,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jsou povinny podat žádost o registraci ČMI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(prostřednictvím příslušného oblastního inspektorátu).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>
            <a:extLst>
              <a:ext uri="{FF2B5EF4-FFF2-40B4-BE49-F238E27FC236}">
                <a16:creationId xmlns:a16="http://schemas.microsoft.com/office/drawing/2014/main" id="{9944C1C2-42C6-478D-9F10-1F1497F2335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F17C2A6D-D6D4-4FDE-BC00-F23EE6C3D1B7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</p:spTree>
    <p:extLst>
      <p:ext uri="{BB962C8B-B14F-4D97-AF65-F5344CB8AC3E}">
        <p14:creationId xmlns:p14="http://schemas.microsoft.com/office/powerpoint/2010/main" val="3385927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Nestanovená měřidla (dále NM)</a:t>
            </a:r>
          </a:p>
          <a:p>
            <a:pPr algn="just"/>
            <a:endParaRPr lang="cs-CZ" altLang="cs-CZ" sz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Nestanovená měřidla jsou měřidla, která nejsou etalonem nebo stanoveným měřidlem. Je to převážná část měřidel ve firmách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(mikrometr, koncové měrky, spárové měrky, aj)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altLang="cs-CZ" sz="12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 měřidla nestanovená se </a:t>
            </a:r>
            <a:r>
              <a:rPr lang="cs-CZ" altLang="cs-CZ" b="1" u="sng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kalibrují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endParaRPr lang="cs-CZ" altLang="cs-CZ" sz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Kalibraci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provádí na žádost uživatele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 oborů měření, ve kterých jsou vyhlášena stanovená měřidla vždy)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Český metrologický institut (ČMI)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nebo střediska kalibrační služby nebo, při zprostředkování ČMI, subjekt v zahraničí.</a:t>
            </a:r>
          </a:p>
          <a:p>
            <a:pPr algn="just"/>
            <a:endParaRPr lang="cs-CZ" altLang="cs-CZ" sz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Lhůtu následující kalibrace hlavního etalonu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stanoví uživatel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podle metrologických a technických vlastností, způsobu a četnosti používání hlavního etalonu.</a:t>
            </a:r>
          </a:p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Pomocí hlavních etalonů může uživatel kalibrovat pracovní měřidla i u jiných subjektů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>
            <a:extLst>
              <a:ext uri="{FF2B5EF4-FFF2-40B4-BE49-F238E27FC236}">
                <a16:creationId xmlns:a16="http://schemas.microsoft.com/office/drawing/2014/main" id="{F52201D1-3963-497D-97E0-C37BD5A518E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8C08F893-B66E-4A69-BC2C-B2A13E1A4620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</p:spTree>
    <p:extLst>
      <p:ext uri="{BB962C8B-B14F-4D97-AF65-F5344CB8AC3E}">
        <p14:creationId xmlns:p14="http://schemas.microsoft.com/office/powerpoint/2010/main" val="1455720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užívání, návaznost a další aspekty nestanovených (pracovních) měřidel nese plnou odpovědnost uživatel (správce)!</a:t>
            </a:r>
          </a:p>
          <a:p>
            <a:pPr algn="just"/>
            <a:endParaRPr lang="cs-CZ" altLang="cs-CZ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kalibraci pracovního měřidla se jeho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metrologické vlastnosti porovnávají zpravidla s etalonem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není-li etalon k dispozici, lze použít certifikovaný nebo ostatní referenční materiál za předpokladu dodržení zásad návaznosti měřidel.</a:t>
            </a:r>
          </a:p>
          <a:p>
            <a:pPr algn="just"/>
            <a:endParaRPr lang="cs-CZ" altLang="cs-CZ" sz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Kalibrace je činnost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která za specifikovaných podmínek </a:t>
            </a:r>
            <a:r>
              <a:rPr lang="cs-CZ" alt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prvním kroku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stanoví: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vztah mezi hodnotami veličiny s nejistotami měření poskytnutými etalony a odpovídajícími indikacemi s přidruženými nejistotami měření a </a:t>
            </a:r>
          </a:p>
          <a:p>
            <a:pPr algn="just"/>
            <a:r>
              <a:rPr lang="cs-CZ" alt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druhém kroku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použije tyto informace ke stanovení vztahu pro získání výsledku měření z indikace.</a:t>
            </a:r>
          </a:p>
          <a:p>
            <a:pPr algn="just"/>
            <a:endParaRPr lang="cs-CZ" altLang="cs-CZ" sz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Kalibrace není cejchování!</a:t>
            </a:r>
          </a:p>
          <a:p>
            <a:pPr algn="just"/>
            <a:endParaRPr lang="cs-CZ" alt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alt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>
            <a:extLst>
              <a:ext uri="{FF2B5EF4-FFF2-40B4-BE49-F238E27FC236}">
                <a16:creationId xmlns:a16="http://schemas.microsoft.com/office/drawing/2014/main" id="{56D07EBF-B244-49A2-B12A-7264CD5861F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03C31DA9-88C4-457A-B162-3785FB21D34C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</p:spTree>
    <p:extLst>
      <p:ext uri="{BB962C8B-B14F-4D97-AF65-F5344CB8AC3E}">
        <p14:creationId xmlns:p14="http://schemas.microsoft.com/office/powerpoint/2010/main" val="2945816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Kdo může kalibrovat v ČR: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ČMI, AMS (akreditovaná </a:t>
            </a:r>
            <a:r>
              <a:rPr lang="cs-CZ" altLang="cs-CZ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střediska), SKS (střediska kalibrační služby).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Každý, kdo je schopen zajistit návaznost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alt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Plní tedy 4 základní podmínky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 etalon (navázaný)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Stanoví a dodržuje referenční podmínky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 způsobilý personál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 písemně zpracovaný kalibrační postup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Kalibraci lze provést externě (externí organizací). </a:t>
            </a:r>
          </a:p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Kalibrační služby nabízejí Střediska kalibrační služby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nebo jiné subjekty, které jsou schopny zajistit návaznost.</a:t>
            </a:r>
          </a:p>
          <a:p>
            <a:pPr algn="just"/>
            <a:r>
              <a:rPr lang="cs-CZ" alt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výběr vhodné externí organizace však nese plnou zodpovědnost uživatel měřidla.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A2D24F4D-5182-46AB-B2D3-246E731A0F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1296" y="2446935"/>
            <a:ext cx="1870918" cy="26382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EF71BE5C-48E0-437E-9707-A462A37F0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873009"/>
            <a:ext cx="1483461" cy="1479383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id="{356DE602-5BF3-4D48-AC42-36C8DE60D07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4C8F5F46-629F-4D14-90F7-C1BE6A7586FE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</p:spTree>
    <p:extLst>
      <p:ext uri="{BB962C8B-B14F-4D97-AF65-F5344CB8AC3E}">
        <p14:creationId xmlns:p14="http://schemas.microsoft.com/office/powerpoint/2010/main" val="1980939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Externí kalibrace</a:t>
            </a:r>
          </a:p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Externí firma </a:t>
            </a:r>
            <a:r>
              <a:rPr lang="cs-CZ" alt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nesmí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uživateli určovat kalibrační lhůty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(termín další kalibrace).</a:t>
            </a: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Kalibrace je placená služba (zákazník určuje pravidla).</a:t>
            </a:r>
          </a:p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Zákazníkovi je třeba poskytnout kalibraci, která bude vyhovovat jeho zamýšlenému použití měřidla.</a:t>
            </a:r>
          </a:p>
          <a:p>
            <a:pPr algn="just"/>
            <a:endParaRPr lang="cs-CZ" altLang="cs-CZ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Kalibrace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Požadavek – Zákon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505/1990 Sb.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znění pozdějších úprav,…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Musí být dokumentována (Kalibrační list)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Měřidlo musí být označeno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Musí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být stanovena kalibrační lhůta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Definovat důvody předčasného ukončení platnosti kalibrace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Poškození měřidla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Ztráta důvěry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Poškození (ztráta) značení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>
            <a:extLst>
              <a:ext uri="{FF2B5EF4-FFF2-40B4-BE49-F238E27FC236}">
                <a16:creationId xmlns:a16="http://schemas.microsoft.com/office/drawing/2014/main" id="{AAF171C7-8A94-4F8D-B78A-C071181A309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C348EE0B-2255-48A2-92F7-B3A432D6E0CB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</p:spTree>
    <p:extLst>
      <p:ext uri="{BB962C8B-B14F-4D97-AF65-F5344CB8AC3E}">
        <p14:creationId xmlns:p14="http://schemas.microsoft.com/office/powerpoint/2010/main" val="3430706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50632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Kalibrace se vykonává na 2 úrovních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Rozeznává se: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prvotní kalibrace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periodická kalibrace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(tzv. </a:t>
            </a:r>
            <a:r>
              <a:rPr lang="cs-CZ" alt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rekalibrace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Periodická kalibrace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může být jednodušší. </a:t>
            </a: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zabezpečení kalibrací je třeba stanovit: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stupňovitou návaznost pracovních měřidel na etalony,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vypracovat vhodné kalibrační postupy,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stanovit </a:t>
            </a:r>
            <a:r>
              <a:rPr lang="cs-CZ" alt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rekalibrační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intervaly a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zavést evidenci výsledků kalibrací.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9F3CAA75-2A4B-4396-863C-BB2CB8315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506" y="1988840"/>
            <a:ext cx="2702443" cy="1885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 descr="http://ep.yimg.com/ay/yhst-128164710511799/mitutoyo-504-103-137-series-103-outside-micrometer-0-25-mm-4.gif">
            <a:extLst>
              <a:ext uri="{FF2B5EF4-FFF2-40B4-BE49-F238E27FC236}">
                <a16:creationId xmlns:a16="http://schemas.microsoft.com/office/drawing/2014/main" id="{C321AC7F-74A7-44C4-865C-3EE3EFF29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9832" y="3944823"/>
            <a:ext cx="2691117" cy="11403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0C64FAB6-69F3-45FC-A365-7699AC4039D3}"/>
              </a:ext>
            </a:extLst>
          </p:cNvPr>
          <p:cNvSpPr/>
          <p:nvPr/>
        </p:nvSpPr>
        <p:spPr>
          <a:xfrm>
            <a:off x="562603" y="5313982"/>
            <a:ext cx="80179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stupňovité návaznosti měřidel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hledá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vhodný vztah v přesnosti mezi pracovním měřidlem a etalonem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u etalonu se vyžaduje přesnost 10x lepší než u měřidla, tzn. že nejistota etalonu je jen 10tinou nejistoty měřidla. </a:t>
            </a:r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B1F95F63-CCA4-4E3C-B2C7-C83475D0B38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95C253D0-C445-4EFC-9E76-B1D4324C8056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</p:spTree>
    <p:extLst>
      <p:ext uri="{BB962C8B-B14F-4D97-AF65-F5344CB8AC3E}">
        <p14:creationId xmlns:p14="http://schemas.microsoft.com/office/powerpoint/2010/main" val="925883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Periodická kalibrace</a:t>
            </a:r>
          </a:p>
          <a:p>
            <a:pPr algn="just"/>
            <a:endParaRPr lang="cs-CZ" altLang="cs-CZ" sz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Kalibrační systém může být účinný jen tehdy, je-li zodpovědně stanoveno nejdelší možné období mezi 2 po sobě následujícími kalibracemi. </a:t>
            </a: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Tento </a:t>
            </a:r>
            <a:r>
              <a:rPr lang="cs-CZ" altLang="cs-CZ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rekalibrační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interval musí být stanoven tak, aby měřidlo bylo </a:t>
            </a:r>
            <a:r>
              <a:rPr lang="cs-CZ" altLang="cs-CZ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rekalibrováno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dříve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než ztratí své metrologické parametry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altLang="cs-CZ" sz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Stanovení tohoto intervalu je obtížné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vychází se z: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doporučení výrobce,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četnosti a náročnosti používání měřidla,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vlastností prostředí používání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kvalifikace a dovedností uživatelů. </a:t>
            </a:r>
          </a:p>
          <a:p>
            <a:pPr algn="just"/>
            <a:endParaRPr lang="cs-CZ" altLang="cs-CZ" sz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Takto stanovené </a:t>
            </a:r>
            <a:r>
              <a:rPr lang="cs-CZ" altLang="cs-CZ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rekalibrační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intervaly se v průběhu vlastní činnosti přezkušují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na základě získaných zkušeností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upravují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tedy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prodlužují nebo zkracují podle určitých metodik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neboť je třeba uvažovat nejen metrologická, ale i ekonomická hlediska.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>
            <a:extLst>
              <a:ext uri="{FF2B5EF4-FFF2-40B4-BE49-F238E27FC236}">
                <a16:creationId xmlns:a16="http://schemas.microsoft.com/office/drawing/2014/main" id="{6E06A7C4-F28F-4394-B15F-B9692594189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492F69F5-8FEB-402A-A0A3-04DAE1D1361C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</p:spTree>
    <p:extLst>
      <p:ext uri="{BB962C8B-B14F-4D97-AF65-F5344CB8AC3E}">
        <p14:creationId xmlns:p14="http://schemas.microsoft.com/office/powerpoint/2010/main" val="525207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Certifikované referenční materiály</a:t>
            </a:r>
          </a:p>
          <a:p>
            <a:pPr algn="just"/>
            <a:endParaRPr lang="cs-CZ" altLang="cs-CZ" sz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Jsou materiály/látky přesně stanoveného složení/vlastností, mohou mít funkci etalonu, stanoveného nebo pracovního měřidla.</a:t>
            </a:r>
          </a:p>
          <a:p>
            <a:pPr algn="just"/>
            <a:endParaRPr lang="cs-CZ" altLang="cs-CZ" sz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Používají se zejména pro: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ověřování nebo kalibraci přístrojů,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vyhodnocování měřících metod,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kvantitativní určování vlastností materiálů.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Shrnutí:</a:t>
            </a:r>
          </a:p>
          <a:p>
            <a:pPr algn="just">
              <a:lnSpc>
                <a:spcPct val="120000"/>
              </a:lnSpc>
            </a:pP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Kalibrace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týká nestanovených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pracovních měřidel a etalonů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Stanovená pracovní měřidla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(nyní stanovená vyhláškou ministerstva průmyslu a obchodu – MPO) podléhají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ověřování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při němž se posuzují nejenom technické, ale i právní náležitosti měřidel.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>
            <a:extLst>
              <a:ext uri="{FF2B5EF4-FFF2-40B4-BE49-F238E27FC236}">
                <a16:creationId xmlns:a16="http://schemas.microsoft.com/office/drawing/2014/main" id="{78C28B05-D9A8-4BD9-968D-D701718A0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574" y="2924944"/>
            <a:ext cx="2089874" cy="19914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AF086F59-AFDD-4B17-B367-ABF319C25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074" y="3289941"/>
            <a:ext cx="1272158" cy="16255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4D67180E-8DAC-4CE1-BD50-84F7642F5D0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01A3187B-D7C8-4691-A837-0A18734AC2D4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</p:spTree>
    <p:extLst>
      <p:ext uri="{BB962C8B-B14F-4D97-AF65-F5344CB8AC3E}">
        <p14:creationId xmlns:p14="http://schemas.microsoft.com/office/powerpoint/2010/main" val="3332732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Nejdůležitější zákon!</a:t>
            </a:r>
          </a:p>
          <a:p>
            <a:pPr algn="just"/>
            <a:endParaRPr lang="cs-CZ" altLang="cs-CZ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 č. 505/1990 </a:t>
            </a:r>
            <a:r>
              <a:rPr lang="cs-CZ" altLang="cs-CZ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metrologii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s ním související předpisy, v jejich současně platném znění, ukládají určitým fyzickým a právnickým podnikajícím osobám i orgánům státní správy práva a povinnosti k zajištění jednotnosti a správnosti měřidel a měření. </a:t>
            </a:r>
          </a:p>
          <a:p>
            <a:pPr algn="just"/>
            <a:endParaRPr lang="cs-CZ" altLang="cs-CZ" sz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>
            <a:extLst>
              <a:ext uri="{FF2B5EF4-FFF2-40B4-BE49-F238E27FC236}">
                <a16:creationId xmlns:a16="http://schemas.microsoft.com/office/drawing/2014/main" id="{45DD8C7F-6388-4CE1-835F-D5EB8042197A}"/>
              </a:ext>
            </a:extLst>
          </p:cNvPr>
          <p:cNvSpPr/>
          <p:nvPr/>
        </p:nvSpPr>
        <p:spPr>
          <a:xfrm>
            <a:off x="539552" y="2204864"/>
            <a:ext cx="8064896" cy="12234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C48A850-2BB0-4C3E-AF17-992F3F0971AD}"/>
              </a:ext>
            </a:extLst>
          </p:cNvPr>
          <p:cNvSpPr txBox="1"/>
          <p:nvPr/>
        </p:nvSpPr>
        <p:spPr>
          <a:xfrm>
            <a:off x="562604" y="3646893"/>
            <a:ext cx="373479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Správnost měřidel a měření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specifikuje soubor všech vlastností měřidel, zabezpečujících jejich požadované metrologické parametry, </a:t>
            </a: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současně vyjadřuje míru shody mezi výsledkem měření a skutečnou hodnotou měřené veličiny. 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7B5CDB4-511B-4957-84DC-3D7BAD0D6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801005"/>
            <a:ext cx="4045881" cy="17882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id="{56624267-4731-4593-9617-5CDD564DD22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E8C35AE2-A8C2-4714-9A8D-984ABC192F99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</p:spTree>
    <p:extLst>
      <p:ext uri="{BB962C8B-B14F-4D97-AF65-F5344CB8AC3E}">
        <p14:creationId xmlns:p14="http://schemas.microsoft.com/office/powerpoint/2010/main" val="771731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Shrnutí:</a:t>
            </a:r>
          </a:p>
          <a:p>
            <a:pPr algn="just"/>
            <a:endParaRPr lang="cs-CZ" altLang="cs-CZ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altLang="cs-CZ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altLang="cs-CZ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D7A80268-BF67-4387-BF3C-685BFBF4CAA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5556" y="2347560"/>
          <a:ext cx="8064896" cy="360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1022680796"/>
                    </a:ext>
                  </a:extLst>
                </a:gridCol>
                <a:gridCol w="2053561">
                  <a:extLst>
                    <a:ext uri="{9D8B030D-6E8A-4147-A177-3AD203B41FA5}">
                      <a16:colId xmlns:a16="http://schemas.microsoft.com/office/drawing/2014/main" val="211871693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515872198"/>
                    </a:ext>
                  </a:extLst>
                </a:gridCol>
                <a:gridCol w="1978887">
                  <a:extLst>
                    <a:ext uri="{9D8B030D-6E8A-4147-A177-3AD203B41FA5}">
                      <a16:colId xmlns:a16="http://schemas.microsoft.com/office/drawing/2014/main" val="3852402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Etalony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7E1A4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Stanovená měřidla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Nestanovená měřidla (pracovní měřidla)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722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Způsob navázání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Kalibrace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Ověření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Kalibrace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737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Navázání provede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ČMI, AMS (akreditovaná </a:t>
                      </a:r>
                      <a:r>
                        <a:rPr lang="cs-CZ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metrol</a:t>
                      </a:r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střediska), SKS (střediska kalibrační služby).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ČMI, AMS (akreditovaná </a:t>
                      </a:r>
                      <a:r>
                        <a:rPr lang="cs-CZ" sz="14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metrol</a:t>
                      </a:r>
                      <a:r>
                        <a:rPr lang="cs-CZ" sz="14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střediska)</a:t>
                      </a:r>
                    </a:p>
                    <a:p>
                      <a:endParaRPr lang="cs-CZ" sz="14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ČMI, AMS (akreditovaná </a:t>
                      </a:r>
                      <a:r>
                        <a:rPr lang="cs-CZ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metrol</a:t>
                      </a:r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střediska), SKS (střediska kalibrační služby).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827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Postup při navázání stanoví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Není stanoveno právní úpravou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vyhláška MPO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Není stanoveno právní úpravou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003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Výstup navázání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Kalibrační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Potvrzení o ověření stanoveného měřidla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Kalibrační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386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Lhůta návaznosti je stanovena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Uživatel měřidla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Vyhláška MPO č. 345/2002 Sb.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Uživatel měřidla</a:t>
                      </a:r>
                    </a:p>
                    <a:p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860671"/>
                  </a:ext>
                </a:extLst>
              </a:tr>
            </a:tbl>
          </a:graphicData>
        </a:graphic>
      </p:graphicFrame>
      <p:pic>
        <p:nvPicPr>
          <p:cNvPr id="12" name="Picture 1">
            <a:extLst>
              <a:ext uri="{FF2B5EF4-FFF2-40B4-BE49-F238E27FC236}">
                <a16:creationId xmlns:a16="http://schemas.microsoft.com/office/drawing/2014/main" id="{5709CC0E-6632-4B71-BB73-730C8624A87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753DF7CE-3BCF-4C41-8412-8706BEAD54AA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</p:spTree>
    <p:extLst>
      <p:ext uri="{BB962C8B-B14F-4D97-AF65-F5344CB8AC3E}">
        <p14:creationId xmlns:p14="http://schemas.microsoft.com/office/powerpoint/2010/main" val="2864771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Státní metrologická kontrola</a:t>
            </a:r>
          </a:p>
          <a:p>
            <a:pPr algn="just"/>
            <a:endParaRPr lang="cs-CZ" alt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 státní metrologickou kontrolou je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zahrnuto schvalování typu měřidla a certifikace referenčních materiálů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tuto kontrolu provádí ČMI.</a:t>
            </a:r>
          </a:p>
          <a:p>
            <a:pPr algn="just"/>
            <a:endParaRPr lang="cs-CZ" altLang="cs-CZ" sz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Měřidla podléhající schvalování typu ještě před zahájením výroby stanoví ministerstvo vyhláškou.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Schvalování typu měřidla provádí Český metrologický institut.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Zjišťuje schopnost měřidla plnit funkci, pro kterou je určeno, a zda nemůže ohrozit bezpečnost při práci, zdraví nebo život jeho uživatelů, anebo životní prostředí.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základě technických zkoušek a dalších zjištění ČMI vydá certifikát, že měřidlo jako typ schvaluje, a přidělí mu značku schválení typu, kterou musí výrobce, pokud tak stanoví ministerstvo vyhláškou, umístit na měřidle.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Platnost certifikátu o schválení typu měřidla je obvykle 10 let.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„Postup při schválení typu stanovených měřidel“ a „certifikace referenčních materiálů“ je dán vyhláškou č. 344/2002 Sb., MPO.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>
            <a:extLst>
              <a:ext uri="{FF2B5EF4-FFF2-40B4-BE49-F238E27FC236}">
                <a16:creationId xmlns:a16="http://schemas.microsoft.com/office/drawing/2014/main" id="{1B14245C-E6F1-4849-B53F-E7E4D6EABAE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0CCFB73F-B9E6-46D0-A0F8-099F56A21084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</p:spTree>
    <p:extLst>
      <p:ext uri="{BB962C8B-B14F-4D97-AF65-F5344CB8AC3E}">
        <p14:creationId xmlns:p14="http://schemas.microsoft.com/office/powerpoint/2010/main" val="4289347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Kalibrace – kalibrační list</a:t>
            </a:r>
          </a:p>
          <a:p>
            <a:pPr algn="just"/>
            <a:endParaRPr lang="cs-CZ" altLang="cs-CZ" sz="12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Kalibrační listy musí, pokud je to nezbytné pro interpretaci výsledků kalibrací, obsahovat: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podmínky (např. podmínky prostředí), za kterých byly kalibrace provedeny a které měly vliv na výsledky měření,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nejistotu měření a/nebo vyjádření o souladu s určitou metrologickou specifikací nebo jejími ustanoveními,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důkaz o návaznosti měření!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Jestliže byl přístroj, který se má kalibrovat opravován, musí být vždy uvedeny výsledky kalibrace získané před a po opravě.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Kalibrační list/certifikát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nesmí obsahovat žádné doporučení týkající se intervalu kalibrace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výjimkou doporučení, které bylo dohodnuto se zákazníkem.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>
            <a:extLst>
              <a:ext uri="{FF2B5EF4-FFF2-40B4-BE49-F238E27FC236}">
                <a16:creationId xmlns:a16="http://schemas.microsoft.com/office/drawing/2014/main" id="{3DDF913E-8E3E-4EEC-86EC-1319DA56CED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0BDEE62A-6D1D-4C17-98C1-A029D8F897D9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</p:spTree>
    <p:extLst>
      <p:ext uri="{BB962C8B-B14F-4D97-AF65-F5344CB8AC3E}">
        <p14:creationId xmlns:p14="http://schemas.microsoft.com/office/powerpoint/2010/main" val="3921363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Návaznost měřidel</a:t>
            </a:r>
          </a:p>
          <a:p>
            <a:pPr algn="just"/>
            <a:endParaRPr lang="cs-CZ" altLang="cs-CZ" sz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Návaznost měřidel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zařazení daných měřidel do nepřerušené posloupnosti přenosu hodnoty veličiny počínající etalonem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nejvyšší metrologické kvality pro daný účel. </a:t>
            </a:r>
          </a:p>
          <a:p>
            <a:pPr algn="just"/>
            <a:endParaRPr lang="cs-CZ" altLang="cs-CZ" sz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Návazností je určena jednotnost měření a měřidel.</a:t>
            </a:r>
          </a:p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 návaznosti pracovních měřidel stanoví uživatel měřidla.</a:t>
            </a:r>
          </a:p>
          <a:p>
            <a:pPr algn="just"/>
            <a:endParaRPr lang="cs-CZ" altLang="cs-CZ" sz="1200" u="sng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Uživatelé pracovních měřidel si návaznost používaných pracovních měřidel mohou zajistit: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sami pomocí etalonů kalibrovaných ČMI nebo,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střediskem kalibrační služby nebo,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pomocí jiných uživatelů měřidel, mající příslušné hlavní etalony navázané na etalony ČMI, středisek kalibrační služby nebo, se souhlasem Úřadu na etalony zahraničních subjektů se srovnatelnou metrologickou úrovní.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>
            <a:extLst>
              <a:ext uri="{FF2B5EF4-FFF2-40B4-BE49-F238E27FC236}">
                <a16:creationId xmlns:a16="http://schemas.microsoft.com/office/drawing/2014/main" id="{AB37C7EA-08E5-41EE-8B41-9CBED116724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0B3BF60D-D368-4913-94D4-A0F08768BA63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</p:spTree>
    <p:extLst>
      <p:ext uri="{BB962C8B-B14F-4D97-AF65-F5344CB8AC3E}">
        <p14:creationId xmlns:p14="http://schemas.microsoft.com/office/powerpoint/2010/main" val="3751091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Návaznost měřidel</a:t>
            </a:r>
          </a:p>
          <a:p>
            <a:pPr algn="just"/>
            <a:endParaRPr lang="cs-CZ" altLang="cs-CZ" sz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Povinnost organizace spočívá v definování „návaznosti“ všech měřidel až po úroveň etalonů.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C1BB894-7F4A-46E8-8994-BA1B37D1F628}"/>
              </a:ext>
            </a:extLst>
          </p:cNvPr>
          <p:cNvSpPr txBox="1"/>
          <p:nvPr/>
        </p:nvSpPr>
        <p:spPr>
          <a:xfrm>
            <a:off x="562604" y="2998693"/>
            <a:ext cx="45059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i="0" dirty="0">
                <a:solidFill>
                  <a:srgbClr val="00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Návaznost měřidel </a:t>
            </a:r>
            <a:r>
              <a:rPr lang="cs-CZ" b="0" i="0" dirty="0">
                <a:solidFill>
                  <a:srgbClr val="00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Příklad schématu návaznosti</a:t>
            </a:r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A93FD5B-557E-4CEE-82E0-927F6D8ED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2607776"/>
            <a:ext cx="3145015" cy="35794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3DF8FB94-525D-4DEF-85F8-4F2CE2968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43" y="3645025"/>
            <a:ext cx="4493023" cy="24830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1C1ECBE9-50F9-4D19-8704-CFF67FCE4E4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9107A216-5584-4EC0-86FC-9F678CA1F3F1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</p:spTree>
    <p:extLst>
      <p:ext uri="{BB962C8B-B14F-4D97-AF65-F5344CB8AC3E}">
        <p14:creationId xmlns:p14="http://schemas.microsoft.com/office/powerpoint/2010/main" val="3622998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Návaznost měřidel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B3092501-1571-4892-A274-944FD7F57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442711"/>
            <a:ext cx="5857875" cy="330517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0" name="Skupina 19">
            <a:extLst>
              <a:ext uri="{FF2B5EF4-FFF2-40B4-BE49-F238E27FC236}">
                <a16:creationId xmlns:a16="http://schemas.microsoft.com/office/drawing/2014/main" id="{6357C81A-5D9C-4359-B8F6-3957F703A158}"/>
              </a:ext>
            </a:extLst>
          </p:cNvPr>
          <p:cNvGrpSpPr/>
          <p:nvPr/>
        </p:nvGrpSpPr>
        <p:grpSpPr>
          <a:xfrm>
            <a:off x="407514" y="2441885"/>
            <a:ext cx="2219719" cy="3579403"/>
            <a:chOff x="827584" y="2293404"/>
            <a:chExt cx="2458107" cy="4037229"/>
          </a:xfrm>
        </p:grpSpPr>
        <p:sp>
          <p:nvSpPr>
            <p:cNvPr id="21" name="Bublinový popisek: se šipkou dolů 20">
              <a:extLst>
                <a:ext uri="{FF2B5EF4-FFF2-40B4-BE49-F238E27FC236}">
                  <a16:creationId xmlns:a16="http://schemas.microsoft.com/office/drawing/2014/main" id="{E95523F2-B798-499A-99E3-75967B1A7160}"/>
                </a:ext>
              </a:extLst>
            </p:cNvPr>
            <p:cNvSpPr/>
            <p:nvPr/>
          </p:nvSpPr>
          <p:spPr>
            <a:xfrm>
              <a:off x="827584" y="5580241"/>
              <a:ext cx="2448272" cy="750392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PRACOVNÍ měřidlo</a:t>
              </a:r>
            </a:p>
          </p:txBody>
        </p:sp>
        <p:sp>
          <p:nvSpPr>
            <p:cNvPr id="22" name="Bublinový popisek: se šipkou dolů 21">
              <a:extLst>
                <a:ext uri="{FF2B5EF4-FFF2-40B4-BE49-F238E27FC236}">
                  <a16:creationId xmlns:a16="http://schemas.microsoft.com/office/drawing/2014/main" id="{30ED33B8-2C66-4B15-BF08-643FB26F736C}"/>
                </a:ext>
              </a:extLst>
            </p:cNvPr>
            <p:cNvSpPr/>
            <p:nvPr/>
          </p:nvSpPr>
          <p:spPr>
            <a:xfrm>
              <a:off x="837419" y="4746964"/>
              <a:ext cx="2448272" cy="750392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PRACOVNÍ etalon</a:t>
              </a:r>
            </a:p>
          </p:txBody>
        </p:sp>
        <p:sp>
          <p:nvSpPr>
            <p:cNvPr id="23" name="Bublinový popisek: se šipkou dolů 22">
              <a:extLst>
                <a:ext uri="{FF2B5EF4-FFF2-40B4-BE49-F238E27FC236}">
                  <a16:creationId xmlns:a16="http://schemas.microsoft.com/office/drawing/2014/main" id="{21E38F93-4EB3-4D29-820E-6D5535C70529}"/>
                </a:ext>
              </a:extLst>
            </p:cNvPr>
            <p:cNvSpPr/>
            <p:nvPr/>
          </p:nvSpPr>
          <p:spPr>
            <a:xfrm>
              <a:off x="830814" y="3924416"/>
              <a:ext cx="2448272" cy="750392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REFERENČNÍ etalon</a:t>
              </a:r>
            </a:p>
          </p:txBody>
        </p:sp>
        <p:sp>
          <p:nvSpPr>
            <p:cNvPr id="24" name="Bublinový popisek: se šipkou dolů 23">
              <a:extLst>
                <a:ext uri="{FF2B5EF4-FFF2-40B4-BE49-F238E27FC236}">
                  <a16:creationId xmlns:a16="http://schemas.microsoft.com/office/drawing/2014/main" id="{A2740B3E-737A-4FC7-AF0E-43AAD706E600}"/>
                </a:ext>
              </a:extLst>
            </p:cNvPr>
            <p:cNvSpPr/>
            <p:nvPr/>
          </p:nvSpPr>
          <p:spPr>
            <a:xfrm>
              <a:off x="827584" y="3108910"/>
              <a:ext cx="2448272" cy="750392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STÁTNÍ etalon ČR</a:t>
              </a:r>
            </a:p>
          </p:txBody>
        </p:sp>
        <p:sp>
          <p:nvSpPr>
            <p:cNvPr id="25" name="Bublinový popisek: se šipkou dolů 24">
              <a:extLst>
                <a:ext uri="{FF2B5EF4-FFF2-40B4-BE49-F238E27FC236}">
                  <a16:creationId xmlns:a16="http://schemas.microsoft.com/office/drawing/2014/main" id="{6B6509E4-EF59-413C-9197-70486B8A7587}"/>
                </a:ext>
              </a:extLst>
            </p:cNvPr>
            <p:cNvSpPr/>
            <p:nvPr/>
          </p:nvSpPr>
          <p:spPr>
            <a:xfrm>
              <a:off x="827584" y="2293404"/>
              <a:ext cx="2448272" cy="750392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MEZINÁRODNÍ etalon</a:t>
              </a:r>
            </a:p>
          </p:txBody>
        </p:sp>
      </p:grpSp>
      <p:pic>
        <p:nvPicPr>
          <p:cNvPr id="16" name="Picture 1">
            <a:extLst>
              <a:ext uri="{FF2B5EF4-FFF2-40B4-BE49-F238E27FC236}">
                <a16:creationId xmlns:a16="http://schemas.microsoft.com/office/drawing/2014/main" id="{E7A159CA-2306-4484-8428-E7284E0AEA0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B760EE79-32B8-45B5-9983-B7E03A21A784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</p:spTree>
    <p:extLst>
      <p:ext uri="{BB962C8B-B14F-4D97-AF65-F5344CB8AC3E}">
        <p14:creationId xmlns:p14="http://schemas.microsoft.com/office/powerpoint/2010/main" val="1134913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Použitá literatura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ČESKO. </a:t>
            </a:r>
            <a:r>
              <a:rPr lang="cs-CZ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 č. 505 ze dne 16. listopadu 1990 o metrologii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cs-CZ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Sbírka zákonů České republiky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1990. Dostupné z: https://www.mpo.cz/assets/dokumenty/47593/53703/594938/priloha001.doc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Český metrologický institut [online]. Brno: ČMI, 2019a [2023-02-07]. Dostupné z: https://www.cmi.cz/komentovany%20zakon%20o%20metrologii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B9D77AEA-72A5-45B8-A53C-19345E742C0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18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 o metrologii - definice měřidel </a:t>
            </a: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Měřidla slouží k určení hodnoty měřené veličiny. </a:t>
            </a:r>
          </a:p>
          <a:p>
            <a:pPr algn="just"/>
            <a:endParaRPr lang="cs-CZ" altLang="cs-CZ" sz="1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Měřidla členíme na: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Etalony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(povinnost kalibrace)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 měřidla </a:t>
            </a:r>
            <a:r>
              <a:rPr lang="cs-CZ" altLang="cs-CZ" b="1" cap="all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stanovená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(„stanovená měřidla“),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(povinnost ověření)</a:t>
            </a:r>
            <a:endParaRPr lang="cs-CZ" alt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 měřidla </a:t>
            </a:r>
            <a:r>
              <a:rPr lang="cs-CZ" altLang="cs-CZ" b="1" cap="all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nestanovená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(„pracovní měřidla“)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(povinnost kalibrace)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Certifikované referenční materiály (a ostatní referenční materiály).</a:t>
            </a:r>
          </a:p>
          <a:p>
            <a:pPr algn="just"/>
            <a:endParaRPr lang="cs-CZ" alt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cs-CZ" altLang="cs-CZ" sz="18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Etalony</a:t>
            </a:r>
            <a:r>
              <a:rPr lang="cs-CZ" altLang="cs-CZ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cs-CZ" altLang="cs-CZ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Etalon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může být ztělesněná míra, měřicí přístroj, referenční materiál nebo měřicí systém,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které jsou určeny k definování, realizování, uchovávání nebo reprodukování jednotky nebo jedné či několika hodnot veličiny k použití pro referenční účely.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>
            <a:extLst>
              <a:ext uri="{FF2B5EF4-FFF2-40B4-BE49-F238E27FC236}">
                <a16:creationId xmlns:a16="http://schemas.microsoft.com/office/drawing/2014/main" id="{9972AF4A-A816-451C-A6A9-01CF0CD0507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1CFDF3AC-3CBC-4B0F-BBF2-D426E58FD1A4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</p:spTree>
    <p:extLst>
      <p:ext uri="{BB962C8B-B14F-4D97-AF65-F5344CB8AC3E}">
        <p14:creationId xmlns:p14="http://schemas.microsoft.com/office/powerpoint/2010/main" val="844211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59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sz="1800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Etalon slouží k</a:t>
            </a:r>
            <a:r>
              <a:rPr lang="cs-CZ" altLang="cs-CZ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realizaci a uchovávání jednotky nebo stupnice,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přenosu jednotky nebo stupnice na měřidla nižších přesnosti.</a:t>
            </a:r>
          </a:p>
          <a:p>
            <a:pPr algn="just"/>
            <a:endParaRPr lang="cs-CZ" alt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Etalony se člení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Mezinárodní etalon: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slouží k celosvětové definici hodnoty veličiny.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Státní etalony: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mají pro příslušný obor měření nejvyšší metrologickou kvalitu ve státě (ČMI).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Hlavní etalony: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tvoří základ návaznosti měřidel u subjektů a podléhají povinné kalibraci.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 etalony: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slouží ke kalibraci měřidel.</a:t>
            </a:r>
            <a:endParaRPr lang="cs-CZ" dirty="0"/>
          </a:p>
          <a:p>
            <a:pPr algn="just">
              <a:lnSpc>
                <a:spcPct val="120000"/>
              </a:lnSpc>
            </a:pPr>
            <a:endParaRPr lang="cs-CZ" alt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Etalony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tvoří základ návaznosti měřidel u subjektů a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podléhají povinné kalibraci!</a:t>
            </a:r>
            <a:endParaRPr lang="cs-CZ" altLang="cs-CZ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altLang="cs-CZ" sz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>
            <a:extLst>
              <a:ext uri="{FF2B5EF4-FFF2-40B4-BE49-F238E27FC236}">
                <a16:creationId xmlns:a16="http://schemas.microsoft.com/office/drawing/2014/main" id="{09C42CCF-CAC9-4F6D-8235-5CC9CB8941C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84873AD6-2CB7-4EF0-B980-814DA9594084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</p:spTree>
    <p:extLst>
      <p:ext uri="{BB962C8B-B14F-4D97-AF65-F5344CB8AC3E}">
        <p14:creationId xmlns:p14="http://schemas.microsoft.com/office/powerpoint/2010/main" val="693415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Kalibraci provádí na žádost uživatele (u oborů měření, ve kterých jsou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vyhlášena stanovená měřidla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vždy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Český metrologický institut (ČMI) nebo,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AMS (akreditovaná </a:t>
            </a:r>
            <a:r>
              <a:rPr lang="cs-CZ" alt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střediska), SKS (střediska kalibrační služby) nebo, 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zprostředkování ČMI, subjekt v zahraničí.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Lhůtu následující kalibrace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hlavního etalonu stanoví uživatel podle metrologických a technických vlastností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způsobu a četnosti používání hlavního etalonu.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4DE69A1A-6BC2-4287-B45C-0B9FB72D5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631375"/>
            <a:ext cx="2232248" cy="15137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647ACC0F-D3D4-4C43-A274-66BE76D06C05}"/>
              </a:ext>
            </a:extLst>
          </p:cNvPr>
          <p:cNvSpPr txBox="1"/>
          <p:nvPr/>
        </p:nvSpPr>
        <p:spPr>
          <a:xfrm>
            <a:off x="562604" y="4881934"/>
            <a:ext cx="55215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Pomocí hlavních etalonů může uživatel kalibrovat pracovní měřidla i u jiných subjektů.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AC739E1-E91E-4B7A-AF77-080D2F36CC93}"/>
              </a:ext>
            </a:extLst>
          </p:cNvPr>
          <p:cNvSpPr txBox="1"/>
          <p:nvPr/>
        </p:nvSpPr>
        <p:spPr>
          <a:xfrm>
            <a:off x="5085184" y="5884701"/>
            <a:ext cx="19979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Etalon teploty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3E301B71-7F34-48EB-AA7D-842FE56D18E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09F6B136-D906-4922-92AC-6F1E7C608EEB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</p:spTree>
    <p:extLst>
      <p:ext uri="{BB962C8B-B14F-4D97-AF65-F5344CB8AC3E}">
        <p14:creationId xmlns:p14="http://schemas.microsoft.com/office/powerpoint/2010/main" val="2140856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179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Stanovená měřidla (dále SM)</a:t>
            </a:r>
          </a:p>
          <a:p>
            <a:pPr algn="just"/>
            <a:endParaRPr lang="cs-CZ" altLang="cs-CZ" sz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Stanovená měřidla jsou taková měřidla, která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Ministerstvo průmyslu a obchodu stanoví vyhláškou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povinnému ověřování (MPO č. 345/2002 Sb.)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ohledem na jejich význam:</a:t>
            </a:r>
          </a:p>
          <a:p>
            <a:pPr algn="just">
              <a:lnSpc>
                <a:spcPct val="120000"/>
              </a:lnSpc>
            </a:pPr>
            <a:endParaRPr lang="cs-CZ" altLang="cs-CZ" sz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závazkových vztazích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(prodej, nájem, darování, služby, náhrady škod, majetkové újmy),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stanovení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sankcí, poplatků, tarifů, daní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ochranu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ochranu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životního prostředí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bezpečnost při práci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ochraně jiných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veřejných zájmů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>
            <a:extLst>
              <a:ext uri="{FF2B5EF4-FFF2-40B4-BE49-F238E27FC236}">
                <a16:creationId xmlns:a16="http://schemas.microsoft.com/office/drawing/2014/main" id="{498A82A1-0FCE-44CD-98E9-2FF89BAFE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52" y="4033964"/>
            <a:ext cx="3058795" cy="21152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295B9C54-7CD8-4B4E-AE1C-F0EA5BF21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106" y="4656924"/>
            <a:ext cx="1689886" cy="1094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5CCFEAF2-3FD1-4B0E-B76B-FC64D828096D}"/>
              </a:ext>
            </a:extLst>
          </p:cNvPr>
          <p:cNvSpPr txBox="1"/>
          <p:nvPr/>
        </p:nvSpPr>
        <p:spPr>
          <a:xfrm>
            <a:off x="7740352" y="3764007"/>
            <a:ext cx="15841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Taxametr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9BEDD007-35C3-4711-B40D-98DA90BB0FC7}"/>
              </a:ext>
            </a:extLst>
          </p:cNvPr>
          <p:cNvSpPr txBox="1"/>
          <p:nvPr/>
        </p:nvSpPr>
        <p:spPr>
          <a:xfrm>
            <a:off x="4868961" y="4633850"/>
            <a:ext cx="15841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Plynoměr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C3CD9549-CACC-4700-A8E6-B3CC51423BD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C6B75D99-8AFF-4C88-B86D-116E48556BE4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</p:spTree>
    <p:extLst>
      <p:ext uri="{BB962C8B-B14F-4D97-AF65-F5344CB8AC3E}">
        <p14:creationId xmlns:p14="http://schemas.microsoft.com/office/powerpoint/2010/main" val="2152512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Vyhlášky Ministerstva průmyslu a obchodu k ověřování měřidel:</a:t>
            </a:r>
          </a:p>
          <a:p>
            <a:pPr algn="just"/>
            <a:endParaRPr lang="cs-CZ" altLang="cs-CZ" sz="8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Vyhláška MPO č. 264/2000 Sb.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cs-CZ" altLang="cs-CZ" sz="1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Tato vyhláška uvádí základní měřicí jednotky, ostatní jednotky a jejich označování.</a:t>
            </a:r>
          </a:p>
          <a:p>
            <a:pPr algn="just"/>
            <a:endParaRPr lang="cs-CZ" altLang="cs-CZ" sz="8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Vyhláška MPO č. 345/2002 Sb.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cs-CZ" altLang="cs-CZ" sz="1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Smyslem existence platného znění vyhlášky je určení druhů měřidel, u nichž vzniká povinnost pravidelné metrologické návaznosti ve formě ověřování, a u nichž současně vzniká povinnost schvalování jejich typu. Jednotlivé druhy měřidel jsou zde rozděleny do základních skupin podle měřených veličin. </a:t>
            </a:r>
          </a:p>
          <a:p>
            <a:pPr algn="just"/>
            <a:endParaRPr lang="cs-CZ" altLang="cs-CZ" sz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Stanovuje měřidla k povinnému ověřování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měřidla podléhající schválení typu (tzv.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SM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cs-CZ" altLang="cs-CZ" sz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>
            <a:extLst>
              <a:ext uri="{FF2B5EF4-FFF2-40B4-BE49-F238E27FC236}">
                <a16:creationId xmlns:a16="http://schemas.microsoft.com/office/drawing/2014/main" id="{A3484465-AF9D-44EF-A3DD-99EAB7C53749}"/>
              </a:ext>
            </a:extLst>
          </p:cNvPr>
          <p:cNvSpPr/>
          <p:nvPr/>
        </p:nvSpPr>
        <p:spPr>
          <a:xfrm>
            <a:off x="539552" y="4365104"/>
            <a:ext cx="54819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Opatření obecné povahy</a:t>
            </a:r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Opatření obecné povahy stanoví: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metrologické a technické požadavky na stanovené měřidlo,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zkoušení při schvalování typu a při ověřování. </a:t>
            </a:r>
            <a:r>
              <a:rPr lang="cs-CZ" altLang="cs-CZ" sz="1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 Zákona je oprávněn vydávat „</a:t>
            </a:r>
            <a:r>
              <a:rPr lang="cs-CZ" altLang="cs-CZ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Opatření</a:t>
            </a:r>
            <a:r>
              <a:rPr lang="cs-CZ" altLang="cs-CZ" sz="1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ČMI.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04D5F2B-742A-460B-8B65-90D43DB23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556" y="4123693"/>
            <a:ext cx="2294892" cy="20669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00FC161-9ACD-4133-B09F-4D1F76D82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485" y="4275245"/>
            <a:ext cx="1712970" cy="20669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7312015D-C031-4BD7-9006-8D079D2DEF8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163E16BF-AEAB-4AA8-B94A-8F483CF412D5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</p:spTree>
    <p:extLst>
      <p:ext uri="{BB962C8B-B14F-4D97-AF65-F5344CB8AC3E}">
        <p14:creationId xmlns:p14="http://schemas.microsoft.com/office/powerpoint/2010/main" val="2913336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Státní metrologickou kontrolou měřidla se rozumí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schvalování typu stanoveného měřidla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prvotní a následné ověřování stanoveného měřidla.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Schvalování typu měřidla se skládá z těchto kroků: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ČMI provede předepsané zkoušky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měřidlo vyhoví zkouškám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splňuje další náležitosti dané přísl. předpisem (norma, . . )),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vydá ČMI MI certifikát o schválení typu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přidělí měřidlu značku schválení typu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kterou musí výrobce umístit na měřidle. </a:t>
            </a: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Např. : TCM 142/YY – XXXX (142 – vodoměry, YY-</a:t>
            </a:r>
            <a:r>
              <a:rPr lang="cs-CZ" alt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dvojčíslí roku, XXXX – pořad. číslo) </a:t>
            </a:r>
          </a:p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Certifikát zaniká uplynutím 10ti let od data jeho vydání. </a:t>
            </a:r>
          </a:p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Ukončení platnosti ale neomezuje užívání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(násl. ověřování)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měřidel, která jsou již provozována (vstoupila na trh)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altLang="cs-CZ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POZN. : Počet měřidel, která lze podle schváleného typu vyrobit není omezen.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>
            <a:extLst>
              <a:ext uri="{FF2B5EF4-FFF2-40B4-BE49-F238E27FC236}">
                <a16:creationId xmlns:a16="http://schemas.microsoft.com/office/drawing/2014/main" id="{06E739B8-8B47-42E9-9C0C-22AF44423BE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38899E4B-89BE-4D5C-8B58-D27747D777B0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</p:spTree>
    <p:extLst>
      <p:ext uri="{BB962C8B-B14F-4D97-AF65-F5344CB8AC3E}">
        <p14:creationId xmlns:p14="http://schemas.microsoft.com/office/powerpoint/2010/main" val="1040774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Stanovená měřidla se OVĚŘUJÍ, nikoliv kalibrují!</a:t>
            </a:r>
          </a:p>
          <a:p>
            <a:pPr algn="just"/>
            <a:endParaRPr lang="cs-CZ" altLang="cs-CZ" sz="14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Ověřením stanoveného měřidla se potvrzuje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 stanovené měřidlo má požadované metrologické vlastnosti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altLang="cs-CZ" sz="1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Kdo může kalibrovat v ČR: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ČMI, AMS (akreditovaná </a:t>
            </a:r>
            <a:r>
              <a:rPr lang="cs-CZ" altLang="cs-CZ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střediska). </a:t>
            </a:r>
          </a:p>
          <a:p>
            <a:pPr algn="just"/>
            <a:endParaRPr lang="cs-CZ" altLang="cs-CZ" sz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Ověřené stanovené měřidlo opatří ČMI nebo AMS buď: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úřední značkou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nebo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vydá ověřovací list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popřípadě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použije obou způsobů.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>
            <a:extLst>
              <a:ext uri="{FF2B5EF4-FFF2-40B4-BE49-F238E27FC236}">
                <a16:creationId xmlns:a16="http://schemas.microsoft.com/office/drawing/2014/main" id="{3A0FDFDD-8087-4B91-9FDB-E59E83404FB6}"/>
              </a:ext>
            </a:extLst>
          </p:cNvPr>
          <p:cNvSpPr/>
          <p:nvPr/>
        </p:nvSpPr>
        <p:spPr>
          <a:xfrm>
            <a:off x="540674" y="5097958"/>
            <a:ext cx="46793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Poškozování nebo pozměňování platných úředních značek je zakázáno.</a:t>
            </a:r>
          </a:p>
          <a:p>
            <a:pPr algn="just"/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Ověřování se provádí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prvotní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následné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4576652-DEDD-4DC8-971C-2DFF99B27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064" y="2708920"/>
            <a:ext cx="1946383" cy="35288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B73C826-71C4-4B27-B633-B6492AB32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71800" y="3772641"/>
            <a:ext cx="1615476" cy="23189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Ovál 12">
            <a:extLst>
              <a:ext uri="{FF2B5EF4-FFF2-40B4-BE49-F238E27FC236}">
                <a16:creationId xmlns:a16="http://schemas.microsoft.com/office/drawing/2014/main" id="{45837F4E-7A3B-473D-B9AA-A7D66E1CA0F0}"/>
              </a:ext>
            </a:extLst>
          </p:cNvPr>
          <p:cNvSpPr/>
          <p:nvPr/>
        </p:nvSpPr>
        <p:spPr>
          <a:xfrm>
            <a:off x="6065116" y="4742356"/>
            <a:ext cx="973441" cy="9601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D8492CE7-0A47-4EC5-90D8-26FEFED3769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7B049965-550D-4D19-9F6F-696F6BC5F769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</p:spTree>
    <p:extLst>
      <p:ext uri="{BB962C8B-B14F-4D97-AF65-F5344CB8AC3E}">
        <p14:creationId xmlns:p14="http://schemas.microsoft.com/office/powerpoint/2010/main" val="3409645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2607</Words>
  <Application>Microsoft Office PowerPoint</Application>
  <PresentationFormat>Předvádění na obrazovce (4:3)</PresentationFormat>
  <Paragraphs>321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Calibri</vt:lpstr>
      <vt:lpstr>Myriad Pro</vt:lpstr>
      <vt:lpstr>Times New Roman</vt:lpstr>
      <vt:lpstr>Wingdings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TUL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Libor Tůma</dc:creator>
  <cp:lastModifiedBy>Štěpánka Dvořáčková</cp:lastModifiedBy>
  <cp:revision>27</cp:revision>
  <dcterms:created xsi:type="dcterms:W3CDTF">2017-11-24T10:29:28Z</dcterms:created>
  <dcterms:modified xsi:type="dcterms:W3CDTF">2023-04-14T07:32:29Z</dcterms:modified>
</cp:coreProperties>
</file>