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2" r:id="rId1"/>
  </p:sldMasterIdLst>
  <p:notesMasterIdLst>
    <p:notesMasterId r:id="rId49"/>
  </p:notesMasterIdLst>
  <p:handoutMasterIdLst>
    <p:handoutMasterId r:id="rId50"/>
  </p:handoutMasterIdLst>
  <p:sldIdLst>
    <p:sldId id="256" r:id="rId2"/>
    <p:sldId id="335" r:id="rId3"/>
    <p:sldId id="390" r:id="rId4"/>
    <p:sldId id="364" r:id="rId5"/>
    <p:sldId id="385" r:id="rId6"/>
    <p:sldId id="387" r:id="rId7"/>
    <p:sldId id="389" r:id="rId8"/>
    <p:sldId id="391" r:id="rId9"/>
    <p:sldId id="392" r:id="rId10"/>
    <p:sldId id="393" r:id="rId11"/>
    <p:sldId id="394" r:id="rId12"/>
    <p:sldId id="395" r:id="rId13"/>
    <p:sldId id="397" r:id="rId14"/>
    <p:sldId id="398" r:id="rId15"/>
    <p:sldId id="365" r:id="rId16"/>
    <p:sldId id="372" r:id="rId17"/>
    <p:sldId id="399" r:id="rId18"/>
    <p:sldId id="373" r:id="rId19"/>
    <p:sldId id="400" r:id="rId20"/>
    <p:sldId id="366" r:id="rId21"/>
    <p:sldId id="401" r:id="rId22"/>
    <p:sldId id="402" r:id="rId23"/>
    <p:sldId id="367" r:id="rId24"/>
    <p:sldId id="374" r:id="rId25"/>
    <p:sldId id="403" r:id="rId26"/>
    <p:sldId id="404" r:id="rId27"/>
    <p:sldId id="375" r:id="rId28"/>
    <p:sldId id="405" r:id="rId29"/>
    <p:sldId id="406" r:id="rId30"/>
    <p:sldId id="407" r:id="rId31"/>
    <p:sldId id="377" r:id="rId32"/>
    <p:sldId id="408" r:id="rId33"/>
    <p:sldId id="410" r:id="rId34"/>
    <p:sldId id="376" r:id="rId35"/>
    <p:sldId id="378" r:id="rId36"/>
    <p:sldId id="411" r:id="rId37"/>
    <p:sldId id="412" r:id="rId38"/>
    <p:sldId id="413" r:id="rId39"/>
    <p:sldId id="414" r:id="rId40"/>
    <p:sldId id="415" r:id="rId41"/>
    <p:sldId id="416" r:id="rId42"/>
    <p:sldId id="417" r:id="rId43"/>
    <p:sldId id="370" r:id="rId44"/>
    <p:sldId id="379" r:id="rId45"/>
    <p:sldId id="380" r:id="rId46"/>
    <p:sldId id="418" r:id="rId47"/>
    <p:sldId id="419" r:id="rId4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990033"/>
    <a:srgbClr val="8E979C"/>
    <a:srgbClr val="BFC6BF"/>
    <a:srgbClr val="7AB51D"/>
    <a:srgbClr val="7E1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97701" autoAdjust="0"/>
  </p:normalViewPr>
  <p:slideViewPr>
    <p:cSldViewPr>
      <p:cViewPr varScale="1">
        <p:scale>
          <a:sx n="110" d="100"/>
          <a:sy n="110" d="100"/>
        </p:scale>
        <p:origin x="1812" y="108"/>
      </p:cViewPr>
      <p:guideLst>
        <p:guide orient="horz" pos="2160"/>
        <p:guide pos="38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B696A3F0-8E28-4753-9AE5-F7C750FEEA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B3A7CACF-A9EA-474B-8CBD-379B8F0148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592AC7-9421-4DC5-9FDF-70EFC567DDFF}" type="datetimeFigureOut">
              <a:rPr lang="cs-CZ" smtClean="0"/>
              <a:t>24.10.2023</a:t>
            </a:fld>
            <a:endParaRPr lang="cs-CZ"/>
          </a:p>
        </p:txBody>
      </p:sp>
      <p:sp>
        <p:nvSpPr>
          <p:cNvPr id="4" name="Zástupný symbol pro zápatí 3">
            <a:extLst>
              <a:ext uri="{FF2B5EF4-FFF2-40B4-BE49-F238E27FC236}">
                <a16:creationId xmlns:a16="http://schemas.microsoft.com/office/drawing/2014/main" id="{C93A4396-B8A7-430A-A208-1A224B1E6E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D619D2A0-D398-418C-ABF8-8DB87CD7E2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67730A-312B-44DA-B3F3-82C24AC1AE62}" type="slidenum">
              <a:rPr lang="cs-CZ" smtClean="0"/>
              <a:t>‹#›</a:t>
            </a:fld>
            <a:endParaRPr lang="cs-CZ"/>
          </a:p>
        </p:txBody>
      </p:sp>
    </p:spTree>
    <p:extLst>
      <p:ext uri="{BB962C8B-B14F-4D97-AF65-F5344CB8AC3E}">
        <p14:creationId xmlns:p14="http://schemas.microsoft.com/office/powerpoint/2010/main" val="38736454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4E52B96-8F7F-4CBB-B800-51390AB682EC}" type="datetimeFigureOut">
              <a:rPr lang="cs-CZ"/>
              <a:pPr>
                <a:defRPr/>
              </a:pPr>
              <a:t>24.10.2023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D6E96EA-E9FC-4CED-800E-CD7D2F847C81}" type="slidenum">
              <a:rPr lang="cs-CZ"/>
              <a:pPr>
                <a:defRPr/>
              </a:pPr>
              <a:t>‹#›</a:t>
            </a:fld>
            <a:endParaRPr lang="cs-CZ"/>
          </a:p>
        </p:txBody>
      </p:sp>
    </p:spTree>
    <p:extLst>
      <p:ext uri="{BB962C8B-B14F-4D97-AF65-F5344CB8AC3E}">
        <p14:creationId xmlns:p14="http://schemas.microsoft.com/office/powerpoint/2010/main" val="40518859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9</a:t>
            </a:fld>
            <a:endParaRPr lang="cs-CZ" dirty="0"/>
          </a:p>
        </p:txBody>
      </p:sp>
    </p:spTree>
    <p:extLst>
      <p:ext uri="{BB962C8B-B14F-4D97-AF65-F5344CB8AC3E}">
        <p14:creationId xmlns:p14="http://schemas.microsoft.com/office/powerpoint/2010/main" val="2411887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37</a:t>
            </a:fld>
            <a:endParaRPr lang="cs-CZ" dirty="0"/>
          </a:p>
        </p:txBody>
      </p:sp>
    </p:spTree>
    <p:extLst>
      <p:ext uri="{BB962C8B-B14F-4D97-AF65-F5344CB8AC3E}">
        <p14:creationId xmlns:p14="http://schemas.microsoft.com/office/powerpoint/2010/main" val="4238347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38</a:t>
            </a:fld>
            <a:endParaRPr lang="cs-CZ" dirty="0"/>
          </a:p>
        </p:txBody>
      </p:sp>
    </p:spTree>
    <p:extLst>
      <p:ext uri="{BB962C8B-B14F-4D97-AF65-F5344CB8AC3E}">
        <p14:creationId xmlns:p14="http://schemas.microsoft.com/office/powerpoint/2010/main" val="180467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39</a:t>
            </a:fld>
            <a:endParaRPr lang="cs-CZ" dirty="0"/>
          </a:p>
        </p:txBody>
      </p:sp>
    </p:spTree>
    <p:extLst>
      <p:ext uri="{BB962C8B-B14F-4D97-AF65-F5344CB8AC3E}">
        <p14:creationId xmlns:p14="http://schemas.microsoft.com/office/powerpoint/2010/main" val="359318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40</a:t>
            </a:fld>
            <a:endParaRPr lang="cs-CZ" dirty="0"/>
          </a:p>
        </p:txBody>
      </p:sp>
    </p:spTree>
    <p:extLst>
      <p:ext uri="{BB962C8B-B14F-4D97-AF65-F5344CB8AC3E}">
        <p14:creationId xmlns:p14="http://schemas.microsoft.com/office/powerpoint/2010/main" val="3898992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41</a:t>
            </a:fld>
            <a:endParaRPr lang="cs-CZ" dirty="0"/>
          </a:p>
        </p:txBody>
      </p:sp>
    </p:spTree>
    <p:extLst>
      <p:ext uri="{BB962C8B-B14F-4D97-AF65-F5344CB8AC3E}">
        <p14:creationId xmlns:p14="http://schemas.microsoft.com/office/powerpoint/2010/main" val="3910148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42</a:t>
            </a:fld>
            <a:endParaRPr lang="cs-CZ" dirty="0"/>
          </a:p>
        </p:txBody>
      </p:sp>
    </p:spTree>
    <p:extLst>
      <p:ext uri="{BB962C8B-B14F-4D97-AF65-F5344CB8AC3E}">
        <p14:creationId xmlns:p14="http://schemas.microsoft.com/office/powerpoint/2010/main" val="1832123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10</a:t>
            </a:fld>
            <a:endParaRPr lang="cs-CZ" dirty="0"/>
          </a:p>
        </p:txBody>
      </p:sp>
    </p:spTree>
    <p:extLst>
      <p:ext uri="{BB962C8B-B14F-4D97-AF65-F5344CB8AC3E}">
        <p14:creationId xmlns:p14="http://schemas.microsoft.com/office/powerpoint/2010/main" val="105313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11</a:t>
            </a:fld>
            <a:endParaRPr lang="cs-CZ" dirty="0"/>
          </a:p>
        </p:txBody>
      </p:sp>
    </p:spTree>
    <p:extLst>
      <p:ext uri="{BB962C8B-B14F-4D97-AF65-F5344CB8AC3E}">
        <p14:creationId xmlns:p14="http://schemas.microsoft.com/office/powerpoint/2010/main" val="4078806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12</a:t>
            </a:fld>
            <a:endParaRPr lang="cs-CZ" dirty="0"/>
          </a:p>
        </p:txBody>
      </p:sp>
    </p:spTree>
    <p:extLst>
      <p:ext uri="{BB962C8B-B14F-4D97-AF65-F5344CB8AC3E}">
        <p14:creationId xmlns:p14="http://schemas.microsoft.com/office/powerpoint/2010/main" val="2453304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13</a:t>
            </a:fld>
            <a:endParaRPr lang="cs-CZ" dirty="0"/>
          </a:p>
        </p:txBody>
      </p:sp>
    </p:spTree>
    <p:extLst>
      <p:ext uri="{BB962C8B-B14F-4D97-AF65-F5344CB8AC3E}">
        <p14:creationId xmlns:p14="http://schemas.microsoft.com/office/powerpoint/2010/main" val="541607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14</a:t>
            </a:fld>
            <a:endParaRPr lang="cs-CZ" dirty="0"/>
          </a:p>
        </p:txBody>
      </p:sp>
    </p:spTree>
    <p:extLst>
      <p:ext uri="{BB962C8B-B14F-4D97-AF65-F5344CB8AC3E}">
        <p14:creationId xmlns:p14="http://schemas.microsoft.com/office/powerpoint/2010/main" val="1491239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34</a:t>
            </a:fld>
            <a:endParaRPr lang="cs-CZ" dirty="0"/>
          </a:p>
        </p:txBody>
      </p:sp>
    </p:spTree>
    <p:extLst>
      <p:ext uri="{BB962C8B-B14F-4D97-AF65-F5344CB8AC3E}">
        <p14:creationId xmlns:p14="http://schemas.microsoft.com/office/powerpoint/2010/main" val="21128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35</a:t>
            </a:fld>
            <a:endParaRPr lang="cs-CZ" dirty="0"/>
          </a:p>
        </p:txBody>
      </p:sp>
    </p:spTree>
    <p:extLst>
      <p:ext uri="{BB962C8B-B14F-4D97-AF65-F5344CB8AC3E}">
        <p14:creationId xmlns:p14="http://schemas.microsoft.com/office/powerpoint/2010/main" val="2252157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0D6E96EA-E9FC-4CED-800E-CD7D2F847C81}" type="slidenum">
              <a:rPr lang="cs-CZ" smtClean="0"/>
              <a:pPr>
                <a:defRPr/>
              </a:pPr>
              <a:t>36</a:t>
            </a:fld>
            <a:endParaRPr lang="cs-CZ" dirty="0"/>
          </a:p>
        </p:txBody>
      </p:sp>
    </p:spTree>
    <p:extLst>
      <p:ext uri="{BB962C8B-B14F-4D97-AF65-F5344CB8AC3E}">
        <p14:creationId xmlns:p14="http://schemas.microsoft.com/office/powerpoint/2010/main" val="3099287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69DA28-43FF-40A7-89E1-AB6152BD4960}"/>
              </a:ext>
            </a:extLst>
          </p:cNvPr>
          <p:cNvSpPr>
            <a:spLocks noGrp="1"/>
          </p:cNvSpPr>
          <p:nvPr>
            <p:ph type="ctrTitle"/>
          </p:nvPr>
        </p:nvSpPr>
        <p:spPr>
          <a:xfrm>
            <a:off x="1143000" y="1122363"/>
            <a:ext cx="6858000" cy="2387600"/>
          </a:xfrm>
        </p:spPr>
        <p:txBody>
          <a:bodyPr anchor="b"/>
          <a:lstStyle>
            <a:lvl1pPr algn="ctr">
              <a:defRPr sz="4500"/>
            </a:lvl1pPr>
          </a:lstStyle>
          <a:p>
            <a:r>
              <a:rPr lang="cs-CZ"/>
              <a:t>Kliknutím lze upravit styl.</a:t>
            </a:r>
          </a:p>
        </p:txBody>
      </p:sp>
      <p:sp>
        <p:nvSpPr>
          <p:cNvPr id="3" name="Podnadpis 2">
            <a:extLst>
              <a:ext uri="{FF2B5EF4-FFF2-40B4-BE49-F238E27FC236}">
                <a16:creationId xmlns:a16="http://schemas.microsoft.com/office/drawing/2014/main" id="{A2A9DF18-EEA9-4BF2-888A-BFD5EF05BB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34A7F55-01B7-40C6-93D6-DCC6B7C288CE}"/>
              </a:ext>
            </a:extLst>
          </p:cNvPr>
          <p:cNvSpPr>
            <a:spLocks noGrp="1"/>
          </p:cNvSpPr>
          <p:nvPr>
            <p:ph type="dt" sz="half" idx="10"/>
          </p:nvPr>
        </p:nvSpPr>
        <p:spPr/>
        <p:txBody>
          <a:bodyPr/>
          <a:lstStyle/>
          <a:p>
            <a:endParaRPr lang="cs-CZ"/>
          </a:p>
        </p:txBody>
      </p:sp>
      <p:sp>
        <p:nvSpPr>
          <p:cNvPr id="5" name="Zástupný symbol pro zápatí 4">
            <a:extLst>
              <a:ext uri="{FF2B5EF4-FFF2-40B4-BE49-F238E27FC236}">
                <a16:creationId xmlns:a16="http://schemas.microsoft.com/office/drawing/2014/main" id="{6B343E59-AD53-45A4-8D1C-35E2A60FB3F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441A4F0-FF17-465A-92A3-E025DEEDB93A}"/>
              </a:ext>
            </a:extLst>
          </p:cNvPr>
          <p:cNvSpPr>
            <a:spLocks noGrp="1"/>
          </p:cNvSpPr>
          <p:nvPr>
            <p:ph type="sldNum" sz="quarter" idx="12"/>
          </p:nvPr>
        </p:nvSpPr>
        <p:spPr/>
        <p:txBody>
          <a:bodyPr/>
          <a:lstStyle/>
          <a:p>
            <a:fld id="{5815A274-92B4-42A2-8855-12FC36CD99BC}" type="slidenum">
              <a:rPr lang="cs-CZ" smtClean="0"/>
              <a:pPr/>
              <a:t>‹#›</a:t>
            </a:fld>
            <a:endParaRPr lang="cs-CZ"/>
          </a:p>
        </p:txBody>
      </p:sp>
    </p:spTree>
    <p:extLst>
      <p:ext uri="{BB962C8B-B14F-4D97-AF65-F5344CB8AC3E}">
        <p14:creationId xmlns:p14="http://schemas.microsoft.com/office/powerpoint/2010/main" val="2781867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CE0936-8355-47EE-AFB6-9568C581E9A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9FC72ED5-7E56-4C27-BB1F-F08BDCD6081E}"/>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4F25FF4-3003-4EE4-A9E4-B095B76D027F}"/>
              </a:ext>
            </a:extLst>
          </p:cNvPr>
          <p:cNvSpPr>
            <a:spLocks noGrp="1"/>
          </p:cNvSpPr>
          <p:nvPr>
            <p:ph type="dt" sz="half" idx="10"/>
          </p:nvPr>
        </p:nvSpPr>
        <p:spPr/>
        <p:txBody>
          <a:bodyPr/>
          <a:lstStyle/>
          <a:p>
            <a:endParaRPr lang="cs-CZ"/>
          </a:p>
        </p:txBody>
      </p:sp>
      <p:sp>
        <p:nvSpPr>
          <p:cNvPr id="5" name="Zástupný symbol pro zápatí 4">
            <a:extLst>
              <a:ext uri="{FF2B5EF4-FFF2-40B4-BE49-F238E27FC236}">
                <a16:creationId xmlns:a16="http://schemas.microsoft.com/office/drawing/2014/main" id="{324481A4-DE2E-4673-9E40-A3CB488BA8B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0A7C4F7-6936-47F6-A233-5648D595BB2A}"/>
              </a:ext>
            </a:extLst>
          </p:cNvPr>
          <p:cNvSpPr>
            <a:spLocks noGrp="1"/>
          </p:cNvSpPr>
          <p:nvPr>
            <p:ph type="sldNum" sz="quarter" idx="12"/>
          </p:nvPr>
        </p:nvSpPr>
        <p:spPr/>
        <p:txBody>
          <a:bodyPr/>
          <a:lstStyle/>
          <a:p>
            <a:fld id="{5815A274-92B4-42A2-8855-12FC36CD99BC}" type="slidenum">
              <a:rPr lang="cs-CZ" smtClean="0"/>
              <a:pPr/>
              <a:t>‹#›</a:t>
            </a:fld>
            <a:endParaRPr lang="cs-CZ"/>
          </a:p>
        </p:txBody>
      </p:sp>
    </p:spTree>
    <p:extLst>
      <p:ext uri="{BB962C8B-B14F-4D97-AF65-F5344CB8AC3E}">
        <p14:creationId xmlns:p14="http://schemas.microsoft.com/office/powerpoint/2010/main" val="682582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BC40E25-2023-481F-B43F-382B2283A023}"/>
              </a:ext>
            </a:extLst>
          </p:cNvPr>
          <p:cNvSpPr>
            <a:spLocks noGrp="1"/>
          </p:cNvSpPr>
          <p:nvPr>
            <p:ph type="title" orient="vert"/>
          </p:nvPr>
        </p:nvSpPr>
        <p:spPr>
          <a:xfrm>
            <a:off x="6543675" y="365125"/>
            <a:ext cx="1971675"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3BFDF6B-BEA0-42D5-9D62-1898F2224559}"/>
              </a:ext>
            </a:extLst>
          </p:cNvPr>
          <p:cNvSpPr>
            <a:spLocks noGrp="1"/>
          </p:cNvSpPr>
          <p:nvPr>
            <p:ph type="body" orient="vert" idx="1"/>
          </p:nvPr>
        </p:nvSpPr>
        <p:spPr>
          <a:xfrm>
            <a:off x="628650" y="365125"/>
            <a:ext cx="5800725"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01FAB58-DD8E-4BFF-9577-16F304DC2669}"/>
              </a:ext>
            </a:extLst>
          </p:cNvPr>
          <p:cNvSpPr>
            <a:spLocks noGrp="1"/>
          </p:cNvSpPr>
          <p:nvPr>
            <p:ph type="dt" sz="half" idx="10"/>
          </p:nvPr>
        </p:nvSpPr>
        <p:spPr/>
        <p:txBody>
          <a:bodyPr/>
          <a:lstStyle/>
          <a:p>
            <a:endParaRPr lang="cs-CZ"/>
          </a:p>
        </p:txBody>
      </p:sp>
      <p:sp>
        <p:nvSpPr>
          <p:cNvPr id="5" name="Zástupný symbol pro zápatí 4">
            <a:extLst>
              <a:ext uri="{FF2B5EF4-FFF2-40B4-BE49-F238E27FC236}">
                <a16:creationId xmlns:a16="http://schemas.microsoft.com/office/drawing/2014/main" id="{2E7BB421-78D1-43CD-A68A-08D151AD13C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9C77A23-ED08-41D8-B89B-DFDE3367CCA5}"/>
              </a:ext>
            </a:extLst>
          </p:cNvPr>
          <p:cNvSpPr>
            <a:spLocks noGrp="1"/>
          </p:cNvSpPr>
          <p:nvPr>
            <p:ph type="sldNum" sz="quarter" idx="12"/>
          </p:nvPr>
        </p:nvSpPr>
        <p:spPr/>
        <p:txBody>
          <a:bodyPr/>
          <a:lstStyle/>
          <a:p>
            <a:fld id="{5815A274-92B4-42A2-8855-12FC36CD99BC}" type="slidenum">
              <a:rPr lang="cs-CZ" smtClean="0"/>
              <a:pPr/>
              <a:t>‹#›</a:t>
            </a:fld>
            <a:endParaRPr lang="cs-CZ"/>
          </a:p>
        </p:txBody>
      </p:sp>
    </p:spTree>
    <p:extLst>
      <p:ext uri="{BB962C8B-B14F-4D97-AF65-F5344CB8AC3E}">
        <p14:creationId xmlns:p14="http://schemas.microsoft.com/office/powerpoint/2010/main" val="2564159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UL - text">
    <p:spTree>
      <p:nvGrpSpPr>
        <p:cNvPr id="1" name=""/>
        <p:cNvGrpSpPr/>
        <p:nvPr/>
      </p:nvGrpSpPr>
      <p:grpSpPr>
        <a:xfrm>
          <a:off x="0" y="0"/>
          <a:ext cx="0" cy="0"/>
          <a:chOff x="0" y="0"/>
          <a:chExt cx="0" cy="0"/>
        </a:xfrm>
      </p:grpSpPr>
      <p:sp>
        <p:nvSpPr>
          <p:cNvPr id="7" name="Nadpis 6"/>
          <p:cNvSpPr>
            <a:spLocks noGrp="1"/>
          </p:cNvSpPr>
          <p:nvPr>
            <p:ph type="title" hasCustomPrompt="1"/>
          </p:nvPr>
        </p:nvSpPr>
        <p:spPr>
          <a:xfrm>
            <a:off x="539552" y="908720"/>
            <a:ext cx="8064896" cy="720080"/>
          </a:xfrm>
        </p:spPr>
        <p:txBody>
          <a:bodyPr>
            <a:normAutofit/>
          </a:bodyPr>
          <a:lstStyle>
            <a:lvl1pPr>
              <a:defRPr sz="4000"/>
            </a:lvl1pPr>
          </a:lstStyle>
          <a:p>
            <a:r>
              <a:rPr lang="cs-CZ" dirty="0"/>
              <a:t>Klepnutím vložíte nadpis</a:t>
            </a:r>
          </a:p>
        </p:txBody>
      </p:sp>
      <p:sp>
        <p:nvSpPr>
          <p:cNvPr id="11" name="Zástupný symbol pro obsah 10"/>
          <p:cNvSpPr>
            <a:spLocks noGrp="1"/>
          </p:cNvSpPr>
          <p:nvPr>
            <p:ph sz="quarter" idx="10" hasCustomPrompt="1"/>
          </p:nvPr>
        </p:nvSpPr>
        <p:spPr>
          <a:xfrm>
            <a:off x="539750" y="1844824"/>
            <a:ext cx="8064500" cy="4392613"/>
          </a:xfrm>
        </p:spPr>
        <p:txBody>
          <a:bodyPr>
            <a:normAutofit/>
          </a:bodyPr>
          <a:lstStyle>
            <a:lvl1pPr>
              <a:buNone/>
              <a:defRPr sz="2800"/>
            </a:lvl1pPr>
          </a:lstStyle>
          <a:p>
            <a:pPr lvl="0"/>
            <a:r>
              <a:rPr lang="cs-CZ" dirty="0"/>
              <a:t>Klepnutím vložíte text</a:t>
            </a:r>
          </a:p>
        </p:txBody>
      </p:sp>
    </p:spTree>
    <p:extLst>
      <p:ext uri="{BB962C8B-B14F-4D97-AF65-F5344CB8AC3E}">
        <p14:creationId xmlns:p14="http://schemas.microsoft.com/office/powerpoint/2010/main" val="3885714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815A274-92B4-42A2-8855-12FC36CD99BC}" type="slidenum">
              <a:rPr lang="cs-CZ" smtClean="0"/>
              <a:pPr/>
              <a:t>‹#›</a:t>
            </a:fld>
            <a:endParaRPr lang="cs-CZ"/>
          </a:p>
        </p:txBody>
      </p:sp>
    </p:spTree>
    <p:extLst>
      <p:ext uri="{BB962C8B-B14F-4D97-AF65-F5344CB8AC3E}">
        <p14:creationId xmlns:p14="http://schemas.microsoft.com/office/powerpoint/2010/main" val="31658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815A274-92B4-42A2-8855-12FC36CD99BC}" type="slidenum">
              <a:rPr lang="cs-CZ" smtClean="0"/>
              <a:pPr/>
              <a:t>‹#›</a:t>
            </a:fld>
            <a:endParaRPr 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UL - text">
    <p:spTree>
      <p:nvGrpSpPr>
        <p:cNvPr id="1" name=""/>
        <p:cNvGrpSpPr/>
        <p:nvPr/>
      </p:nvGrpSpPr>
      <p:grpSpPr>
        <a:xfrm>
          <a:off x="0" y="0"/>
          <a:ext cx="0" cy="0"/>
          <a:chOff x="0" y="0"/>
          <a:chExt cx="0" cy="0"/>
        </a:xfrm>
      </p:grpSpPr>
      <p:sp>
        <p:nvSpPr>
          <p:cNvPr id="7" name="Nadpis 6"/>
          <p:cNvSpPr>
            <a:spLocks noGrp="1"/>
          </p:cNvSpPr>
          <p:nvPr>
            <p:ph type="title" hasCustomPrompt="1"/>
          </p:nvPr>
        </p:nvSpPr>
        <p:spPr>
          <a:xfrm>
            <a:off x="539552" y="908720"/>
            <a:ext cx="8064896" cy="720080"/>
          </a:xfrm>
        </p:spPr>
        <p:txBody>
          <a:bodyPr>
            <a:normAutofit/>
          </a:bodyPr>
          <a:lstStyle>
            <a:lvl1pPr>
              <a:defRPr sz="4000"/>
            </a:lvl1pPr>
          </a:lstStyle>
          <a:p>
            <a:r>
              <a:rPr lang="cs-CZ" dirty="0"/>
              <a:t>Klepnutím vložíte nadpis</a:t>
            </a:r>
          </a:p>
        </p:txBody>
      </p:sp>
      <p:sp>
        <p:nvSpPr>
          <p:cNvPr id="11" name="Zástupný symbol pro obsah 10"/>
          <p:cNvSpPr>
            <a:spLocks noGrp="1"/>
          </p:cNvSpPr>
          <p:nvPr>
            <p:ph sz="quarter" idx="10" hasCustomPrompt="1"/>
          </p:nvPr>
        </p:nvSpPr>
        <p:spPr>
          <a:xfrm>
            <a:off x="539750" y="1844824"/>
            <a:ext cx="8064500" cy="4392613"/>
          </a:xfrm>
        </p:spPr>
        <p:txBody>
          <a:bodyPr>
            <a:normAutofit/>
          </a:bodyPr>
          <a:lstStyle>
            <a:lvl1pPr>
              <a:buNone/>
              <a:defRPr sz="2800"/>
            </a:lvl1pPr>
          </a:lstStyle>
          <a:p>
            <a:pPr lvl="0"/>
            <a:r>
              <a:rPr lang="cs-CZ" dirty="0"/>
              <a:t>Klepnutím vložíte text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6061BE-8DB7-49D4-A0FB-8FCBB2BEB0F6}"/>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771B075C-F956-44E4-9546-25DD9EFF18CB}"/>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A84DB70-9EEC-4189-AB33-642941B5E3CF}"/>
              </a:ext>
            </a:extLst>
          </p:cNvPr>
          <p:cNvSpPr>
            <a:spLocks noGrp="1"/>
          </p:cNvSpPr>
          <p:nvPr>
            <p:ph type="dt" sz="half" idx="10"/>
          </p:nvPr>
        </p:nvSpPr>
        <p:spPr/>
        <p:txBody>
          <a:bodyPr/>
          <a:lstStyle/>
          <a:p>
            <a:endParaRPr lang="cs-CZ"/>
          </a:p>
        </p:txBody>
      </p:sp>
      <p:sp>
        <p:nvSpPr>
          <p:cNvPr id="5" name="Zástupný symbol pro zápatí 4">
            <a:extLst>
              <a:ext uri="{FF2B5EF4-FFF2-40B4-BE49-F238E27FC236}">
                <a16:creationId xmlns:a16="http://schemas.microsoft.com/office/drawing/2014/main" id="{BF9C587D-6829-4D90-A0B8-B6014F47A4B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A80D879-E743-4AD7-B155-44B2D41FC20D}"/>
              </a:ext>
            </a:extLst>
          </p:cNvPr>
          <p:cNvSpPr>
            <a:spLocks noGrp="1"/>
          </p:cNvSpPr>
          <p:nvPr>
            <p:ph type="sldNum" sz="quarter" idx="12"/>
          </p:nvPr>
        </p:nvSpPr>
        <p:spPr/>
        <p:txBody>
          <a:bodyPr/>
          <a:lstStyle/>
          <a:p>
            <a:fld id="{5815A274-92B4-42A2-8855-12FC36CD99BC}" type="slidenum">
              <a:rPr lang="cs-CZ" smtClean="0"/>
              <a:pPr/>
              <a:t>‹#›</a:t>
            </a:fld>
            <a:endParaRPr lang="cs-CZ"/>
          </a:p>
        </p:txBody>
      </p:sp>
    </p:spTree>
    <p:extLst>
      <p:ext uri="{BB962C8B-B14F-4D97-AF65-F5344CB8AC3E}">
        <p14:creationId xmlns:p14="http://schemas.microsoft.com/office/powerpoint/2010/main" val="271044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CC90E1-16F2-405B-B6C1-9CC12AA308F7}"/>
              </a:ext>
            </a:extLst>
          </p:cNvPr>
          <p:cNvSpPr>
            <a:spLocks noGrp="1"/>
          </p:cNvSpPr>
          <p:nvPr>
            <p:ph type="title"/>
          </p:nvPr>
        </p:nvSpPr>
        <p:spPr>
          <a:xfrm>
            <a:off x="623888" y="1709739"/>
            <a:ext cx="7886700" cy="2852737"/>
          </a:xfrm>
        </p:spPr>
        <p:txBody>
          <a:bodyPr anchor="b"/>
          <a:lstStyle>
            <a:lvl1pPr>
              <a:defRPr sz="4500"/>
            </a:lvl1pPr>
          </a:lstStyle>
          <a:p>
            <a:r>
              <a:rPr lang="cs-CZ"/>
              <a:t>Kliknutím lze upravit styl.</a:t>
            </a:r>
          </a:p>
        </p:txBody>
      </p:sp>
      <p:sp>
        <p:nvSpPr>
          <p:cNvPr id="3" name="Zástupný symbol pro text 2">
            <a:extLst>
              <a:ext uri="{FF2B5EF4-FFF2-40B4-BE49-F238E27FC236}">
                <a16:creationId xmlns:a16="http://schemas.microsoft.com/office/drawing/2014/main" id="{6B1222F2-01A5-4F33-82E7-2FC6B784D23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34A80081-1FCC-4BCD-9CD8-C2CEFFD0F7A9}"/>
              </a:ext>
            </a:extLst>
          </p:cNvPr>
          <p:cNvSpPr>
            <a:spLocks noGrp="1"/>
          </p:cNvSpPr>
          <p:nvPr>
            <p:ph type="dt" sz="half" idx="10"/>
          </p:nvPr>
        </p:nvSpPr>
        <p:spPr/>
        <p:txBody>
          <a:bodyPr/>
          <a:lstStyle/>
          <a:p>
            <a:endParaRPr lang="cs-CZ"/>
          </a:p>
        </p:txBody>
      </p:sp>
      <p:sp>
        <p:nvSpPr>
          <p:cNvPr id="5" name="Zástupný symbol pro zápatí 4">
            <a:extLst>
              <a:ext uri="{FF2B5EF4-FFF2-40B4-BE49-F238E27FC236}">
                <a16:creationId xmlns:a16="http://schemas.microsoft.com/office/drawing/2014/main" id="{D0BA13B7-AE79-434B-85A7-B05C0F09B15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A15A4A9-BFE3-4961-8EDB-08034C3814CC}"/>
              </a:ext>
            </a:extLst>
          </p:cNvPr>
          <p:cNvSpPr>
            <a:spLocks noGrp="1"/>
          </p:cNvSpPr>
          <p:nvPr>
            <p:ph type="sldNum" sz="quarter" idx="12"/>
          </p:nvPr>
        </p:nvSpPr>
        <p:spPr/>
        <p:txBody>
          <a:bodyPr/>
          <a:lstStyle/>
          <a:p>
            <a:fld id="{5815A274-92B4-42A2-8855-12FC36CD99BC}" type="slidenum">
              <a:rPr lang="cs-CZ" smtClean="0"/>
              <a:pPr/>
              <a:t>‹#›</a:t>
            </a:fld>
            <a:endParaRPr lang="cs-CZ"/>
          </a:p>
        </p:txBody>
      </p:sp>
    </p:spTree>
    <p:extLst>
      <p:ext uri="{BB962C8B-B14F-4D97-AF65-F5344CB8AC3E}">
        <p14:creationId xmlns:p14="http://schemas.microsoft.com/office/powerpoint/2010/main" val="4024055110"/>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868084-8FBE-48F8-9931-FB313B19F6AC}"/>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BB11F77C-925F-4CE6-A7AA-E38AE4BEF87B}"/>
              </a:ext>
            </a:extLst>
          </p:cNvPr>
          <p:cNvSpPr>
            <a:spLocks noGrp="1"/>
          </p:cNvSpPr>
          <p:nvPr>
            <p:ph sz="half" idx="1"/>
          </p:nvPr>
        </p:nvSpPr>
        <p:spPr>
          <a:xfrm>
            <a:off x="6286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60EE3ED1-82CF-48EE-ABAE-9C9FEEC0940A}"/>
              </a:ext>
            </a:extLst>
          </p:cNvPr>
          <p:cNvSpPr>
            <a:spLocks noGrp="1"/>
          </p:cNvSpPr>
          <p:nvPr>
            <p:ph sz="half" idx="2"/>
          </p:nvPr>
        </p:nvSpPr>
        <p:spPr>
          <a:xfrm>
            <a:off x="46291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DCB3381-8474-4EAF-8D09-C703E4280A47}"/>
              </a:ext>
            </a:extLst>
          </p:cNvPr>
          <p:cNvSpPr>
            <a:spLocks noGrp="1"/>
          </p:cNvSpPr>
          <p:nvPr>
            <p:ph type="dt" sz="half" idx="10"/>
          </p:nvPr>
        </p:nvSpPr>
        <p:spPr/>
        <p:txBody>
          <a:bodyPr/>
          <a:lstStyle/>
          <a:p>
            <a:endParaRPr lang="cs-CZ"/>
          </a:p>
        </p:txBody>
      </p:sp>
      <p:sp>
        <p:nvSpPr>
          <p:cNvPr id="6" name="Zástupný symbol pro zápatí 5">
            <a:extLst>
              <a:ext uri="{FF2B5EF4-FFF2-40B4-BE49-F238E27FC236}">
                <a16:creationId xmlns:a16="http://schemas.microsoft.com/office/drawing/2014/main" id="{B4B6D1E1-6EEE-439B-B049-8DCD0786142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F81E80D-56F9-4699-9E42-D015BC62FC1D}"/>
              </a:ext>
            </a:extLst>
          </p:cNvPr>
          <p:cNvSpPr>
            <a:spLocks noGrp="1"/>
          </p:cNvSpPr>
          <p:nvPr>
            <p:ph type="sldNum" sz="quarter" idx="12"/>
          </p:nvPr>
        </p:nvSpPr>
        <p:spPr/>
        <p:txBody>
          <a:bodyPr/>
          <a:lstStyle/>
          <a:p>
            <a:fld id="{5815A274-92B4-42A2-8855-12FC36CD99BC}" type="slidenum">
              <a:rPr lang="cs-CZ" smtClean="0"/>
              <a:pPr/>
              <a:t>‹#›</a:t>
            </a:fld>
            <a:endParaRPr lang="cs-CZ"/>
          </a:p>
        </p:txBody>
      </p:sp>
    </p:spTree>
    <p:extLst>
      <p:ext uri="{BB962C8B-B14F-4D97-AF65-F5344CB8AC3E}">
        <p14:creationId xmlns:p14="http://schemas.microsoft.com/office/powerpoint/2010/main" val="395866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99F82A-DAAB-4CF0-828D-E16F69F92123}"/>
              </a:ext>
            </a:extLst>
          </p:cNvPr>
          <p:cNvSpPr>
            <a:spLocks noGrp="1"/>
          </p:cNvSpPr>
          <p:nvPr>
            <p:ph type="title"/>
          </p:nvPr>
        </p:nvSpPr>
        <p:spPr>
          <a:xfrm>
            <a:off x="629841" y="365126"/>
            <a:ext cx="78867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E46F6A93-D7F2-4663-B538-AF16963BFE5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D50E8863-355C-4D4C-96E6-54005F10727F}"/>
              </a:ext>
            </a:extLst>
          </p:cNvPr>
          <p:cNvSpPr>
            <a:spLocks noGrp="1"/>
          </p:cNvSpPr>
          <p:nvPr>
            <p:ph sz="half" idx="2"/>
          </p:nvPr>
        </p:nvSpPr>
        <p:spPr>
          <a:xfrm>
            <a:off x="629842" y="2505075"/>
            <a:ext cx="386834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3F56CDB6-1F9E-4932-A2A9-1E9BCD72D07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CC4C36C1-7B6D-4D06-B4C6-C904A2F47B75}"/>
              </a:ext>
            </a:extLst>
          </p:cNvPr>
          <p:cNvSpPr>
            <a:spLocks noGrp="1"/>
          </p:cNvSpPr>
          <p:nvPr>
            <p:ph sz="quarter" idx="4"/>
          </p:nvPr>
        </p:nvSpPr>
        <p:spPr>
          <a:xfrm>
            <a:off x="4629150" y="2505075"/>
            <a:ext cx="3887391"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626ACBFC-2B18-4A1A-B396-EC67D976774F}"/>
              </a:ext>
            </a:extLst>
          </p:cNvPr>
          <p:cNvSpPr>
            <a:spLocks noGrp="1"/>
          </p:cNvSpPr>
          <p:nvPr>
            <p:ph type="dt" sz="half" idx="10"/>
          </p:nvPr>
        </p:nvSpPr>
        <p:spPr/>
        <p:txBody>
          <a:bodyPr/>
          <a:lstStyle/>
          <a:p>
            <a:endParaRPr lang="cs-CZ"/>
          </a:p>
        </p:txBody>
      </p:sp>
      <p:sp>
        <p:nvSpPr>
          <p:cNvPr id="8" name="Zástupný symbol pro zápatí 7">
            <a:extLst>
              <a:ext uri="{FF2B5EF4-FFF2-40B4-BE49-F238E27FC236}">
                <a16:creationId xmlns:a16="http://schemas.microsoft.com/office/drawing/2014/main" id="{7A926329-AAF3-41CC-B12D-06AE4E9A9DD8}"/>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26EAAA02-3C8A-410D-B9F2-980B9F9576D8}"/>
              </a:ext>
            </a:extLst>
          </p:cNvPr>
          <p:cNvSpPr>
            <a:spLocks noGrp="1"/>
          </p:cNvSpPr>
          <p:nvPr>
            <p:ph type="sldNum" sz="quarter" idx="12"/>
          </p:nvPr>
        </p:nvSpPr>
        <p:spPr/>
        <p:txBody>
          <a:bodyPr/>
          <a:lstStyle/>
          <a:p>
            <a:fld id="{5815A274-92B4-42A2-8855-12FC36CD99BC}" type="slidenum">
              <a:rPr lang="cs-CZ" smtClean="0"/>
              <a:pPr/>
              <a:t>‹#›</a:t>
            </a:fld>
            <a:endParaRPr lang="cs-CZ"/>
          </a:p>
        </p:txBody>
      </p:sp>
    </p:spTree>
    <p:extLst>
      <p:ext uri="{BB962C8B-B14F-4D97-AF65-F5344CB8AC3E}">
        <p14:creationId xmlns:p14="http://schemas.microsoft.com/office/powerpoint/2010/main" val="1211655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445FAD-AC40-4C9F-9AD7-18D3EA0216A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AEA4FFD-D0E6-44E3-9A0F-3231FA822A9C}"/>
              </a:ext>
            </a:extLst>
          </p:cNvPr>
          <p:cNvSpPr>
            <a:spLocks noGrp="1"/>
          </p:cNvSpPr>
          <p:nvPr>
            <p:ph type="dt" sz="half" idx="10"/>
          </p:nvPr>
        </p:nvSpPr>
        <p:spPr/>
        <p:txBody>
          <a:bodyPr/>
          <a:lstStyle/>
          <a:p>
            <a:endParaRPr lang="cs-CZ"/>
          </a:p>
        </p:txBody>
      </p:sp>
      <p:sp>
        <p:nvSpPr>
          <p:cNvPr id="4" name="Zástupný symbol pro zápatí 3">
            <a:extLst>
              <a:ext uri="{FF2B5EF4-FFF2-40B4-BE49-F238E27FC236}">
                <a16:creationId xmlns:a16="http://schemas.microsoft.com/office/drawing/2014/main" id="{674E7C89-2164-4A31-98E7-788C312B7BF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3BDD84C-2C12-4596-BDD6-D6B59EE9A183}"/>
              </a:ext>
            </a:extLst>
          </p:cNvPr>
          <p:cNvSpPr>
            <a:spLocks noGrp="1"/>
          </p:cNvSpPr>
          <p:nvPr>
            <p:ph type="sldNum" sz="quarter" idx="12"/>
          </p:nvPr>
        </p:nvSpPr>
        <p:spPr/>
        <p:txBody>
          <a:bodyPr/>
          <a:lstStyle/>
          <a:p>
            <a:fld id="{5815A274-92B4-42A2-8855-12FC36CD99BC}" type="slidenum">
              <a:rPr lang="cs-CZ" smtClean="0"/>
              <a:pPr/>
              <a:t>‹#›</a:t>
            </a:fld>
            <a:endParaRPr lang="cs-CZ"/>
          </a:p>
        </p:txBody>
      </p:sp>
    </p:spTree>
    <p:extLst>
      <p:ext uri="{BB962C8B-B14F-4D97-AF65-F5344CB8AC3E}">
        <p14:creationId xmlns:p14="http://schemas.microsoft.com/office/powerpoint/2010/main" val="2128198050"/>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0010CD3-6A9E-4F12-90B2-2922A9C95CEF}"/>
              </a:ext>
            </a:extLst>
          </p:cNvPr>
          <p:cNvSpPr>
            <a:spLocks noGrp="1"/>
          </p:cNvSpPr>
          <p:nvPr>
            <p:ph type="dt" sz="half" idx="10"/>
          </p:nvPr>
        </p:nvSpPr>
        <p:spPr/>
        <p:txBody>
          <a:bodyPr/>
          <a:lstStyle/>
          <a:p>
            <a:endParaRPr lang="cs-CZ"/>
          </a:p>
        </p:txBody>
      </p:sp>
      <p:sp>
        <p:nvSpPr>
          <p:cNvPr id="3" name="Zástupný symbol pro zápatí 2">
            <a:extLst>
              <a:ext uri="{FF2B5EF4-FFF2-40B4-BE49-F238E27FC236}">
                <a16:creationId xmlns:a16="http://schemas.microsoft.com/office/drawing/2014/main" id="{E2870F91-472E-43F9-ACC7-C0134C00E2C8}"/>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BE0B6520-B6DB-4309-829F-789751380096}"/>
              </a:ext>
            </a:extLst>
          </p:cNvPr>
          <p:cNvSpPr>
            <a:spLocks noGrp="1"/>
          </p:cNvSpPr>
          <p:nvPr>
            <p:ph type="sldNum" sz="quarter" idx="12"/>
          </p:nvPr>
        </p:nvSpPr>
        <p:spPr/>
        <p:txBody>
          <a:bodyPr/>
          <a:lstStyle/>
          <a:p>
            <a:fld id="{5815A274-92B4-42A2-8855-12FC36CD99BC}" type="slidenum">
              <a:rPr lang="cs-CZ" smtClean="0"/>
              <a:pPr/>
              <a:t>‹#›</a:t>
            </a:fld>
            <a:endParaRPr lang="cs-CZ"/>
          </a:p>
        </p:txBody>
      </p:sp>
    </p:spTree>
    <p:extLst>
      <p:ext uri="{BB962C8B-B14F-4D97-AF65-F5344CB8AC3E}">
        <p14:creationId xmlns:p14="http://schemas.microsoft.com/office/powerpoint/2010/main" val="2597018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6AC1C7-D031-405F-A9D2-EB5836C3137B}"/>
              </a:ext>
            </a:extLst>
          </p:cNvPr>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sah 2">
            <a:extLst>
              <a:ext uri="{FF2B5EF4-FFF2-40B4-BE49-F238E27FC236}">
                <a16:creationId xmlns:a16="http://schemas.microsoft.com/office/drawing/2014/main" id="{2B8BE287-60DC-493B-8F90-B129B0B8EE3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CF65F67E-063E-4A10-89B1-962F4377126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a:extLst>
              <a:ext uri="{FF2B5EF4-FFF2-40B4-BE49-F238E27FC236}">
                <a16:creationId xmlns:a16="http://schemas.microsoft.com/office/drawing/2014/main" id="{797069E5-276A-4C11-A885-B8DBB734F2ED}"/>
              </a:ext>
            </a:extLst>
          </p:cNvPr>
          <p:cNvSpPr>
            <a:spLocks noGrp="1"/>
          </p:cNvSpPr>
          <p:nvPr>
            <p:ph type="dt" sz="half" idx="10"/>
          </p:nvPr>
        </p:nvSpPr>
        <p:spPr/>
        <p:txBody>
          <a:bodyPr/>
          <a:lstStyle/>
          <a:p>
            <a:endParaRPr lang="cs-CZ"/>
          </a:p>
        </p:txBody>
      </p:sp>
      <p:sp>
        <p:nvSpPr>
          <p:cNvPr id="6" name="Zástupný symbol pro zápatí 5">
            <a:extLst>
              <a:ext uri="{FF2B5EF4-FFF2-40B4-BE49-F238E27FC236}">
                <a16:creationId xmlns:a16="http://schemas.microsoft.com/office/drawing/2014/main" id="{DAEF49CF-DAB0-410C-A571-7CE9AC66843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4F48702-537A-4585-BA6A-394C7FC02EE0}"/>
              </a:ext>
            </a:extLst>
          </p:cNvPr>
          <p:cNvSpPr>
            <a:spLocks noGrp="1"/>
          </p:cNvSpPr>
          <p:nvPr>
            <p:ph type="sldNum" sz="quarter" idx="12"/>
          </p:nvPr>
        </p:nvSpPr>
        <p:spPr/>
        <p:txBody>
          <a:bodyPr/>
          <a:lstStyle/>
          <a:p>
            <a:fld id="{5815A274-92B4-42A2-8855-12FC36CD99BC}" type="slidenum">
              <a:rPr lang="cs-CZ" smtClean="0"/>
              <a:pPr/>
              <a:t>‹#›</a:t>
            </a:fld>
            <a:endParaRPr lang="cs-CZ"/>
          </a:p>
        </p:txBody>
      </p:sp>
    </p:spTree>
    <p:extLst>
      <p:ext uri="{BB962C8B-B14F-4D97-AF65-F5344CB8AC3E}">
        <p14:creationId xmlns:p14="http://schemas.microsoft.com/office/powerpoint/2010/main" val="93290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7DB551-07D4-4751-9994-101094A85419}"/>
              </a:ext>
            </a:extLst>
          </p:cNvPr>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obrázku 2">
            <a:extLst>
              <a:ext uri="{FF2B5EF4-FFF2-40B4-BE49-F238E27FC236}">
                <a16:creationId xmlns:a16="http://schemas.microsoft.com/office/drawing/2014/main" id="{DF3C5950-A9BF-4D04-84EA-824460FDD15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cs-CZ"/>
              <a:t>Kliknutím na ikonu přidáte obrázek.</a:t>
            </a:r>
          </a:p>
        </p:txBody>
      </p:sp>
      <p:sp>
        <p:nvSpPr>
          <p:cNvPr id="4" name="Zástupný symbol pro text 3">
            <a:extLst>
              <a:ext uri="{FF2B5EF4-FFF2-40B4-BE49-F238E27FC236}">
                <a16:creationId xmlns:a16="http://schemas.microsoft.com/office/drawing/2014/main" id="{752495D4-149B-4AF9-B57D-6E0CCE4D68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a:extLst>
              <a:ext uri="{FF2B5EF4-FFF2-40B4-BE49-F238E27FC236}">
                <a16:creationId xmlns:a16="http://schemas.microsoft.com/office/drawing/2014/main" id="{21C22361-E0CF-4F9F-A804-5728D203628C}"/>
              </a:ext>
            </a:extLst>
          </p:cNvPr>
          <p:cNvSpPr>
            <a:spLocks noGrp="1"/>
          </p:cNvSpPr>
          <p:nvPr>
            <p:ph type="dt" sz="half" idx="10"/>
          </p:nvPr>
        </p:nvSpPr>
        <p:spPr/>
        <p:txBody>
          <a:bodyPr/>
          <a:lstStyle/>
          <a:p>
            <a:endParaRPr lang="cs-CZ"/>
          </a:p>
        </p:txBody>
      </p:sp>
      <p:sp>
        <p:nvSpPr>
          <p:cNvPr id="6" name="Zástupný symbol pro zápatí 5">
            <a:extLst>
              <a:ext uri="{FF2B5EF4-FFF2-40B4-BE49-F238E27FC236}">
                <a16:creationId xmlns:a16="http://schemas.microsoft.com/office/drawing/2014/main" id="{51F4AA97-7B78-43FB-A8AA-6F843B5EED0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A2F5D14-35C0-4862-BCCA-C262A95E0C11}"/>
              </a:ext>
            </a:extLst>
          </p:cNvPr>
          <p:cNvSpPr>
            <a:spLocks noGrp="1"/>
          </p:cNvSpPr>
          <p:nvPr>
            <p:ph type="sldNum" sz="quarter" idx="12"/>
          </p:nvPr>
        </p:nvSpPr>
        <p:spPr/>
        <p:txBody>
          <a:bodyPr/>
          <a:lstStyle/>
          <a:p>
            <a:fld id="{5815A274-92B4-42A2-8855-12FC36CD99BC}" type="slidenum">
              <a:rPr lang="cs-CZ" smtClean="0"/>
              <a:pPr/>
              <a:t>‹#›</a:t>
            </a:fld>
            <a:endParaRPr lang="cs-CZ"/>
          </a:p>
        </p:txBody>
      </p:sp>
    </p:spTree>
    <p:extLst>
      <p:ext uri="{BB962C8B-B14F-4D97-AF65-F5344CB8AC3E}">
        <p14:creationId xmlns:p14="http://schemas.microsoft.com/office/powerpoint/2010/main" val="2067365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5D82472-98AB-4F22-A4DA-CADA0AEC346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D59931D0-5ACC-430E-8295-5BBDE9B4B73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159E423-FD73-41AF-AD43-F2FDD221F62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5" name="Zástupný symbol pro zápatí 4">
            <a:extLst>
              <a:ext uri="{FF2B5EF4-FFF2-40B4-BE49-F238E27FC236}">
                <a16:creationId xmlns:a16="http://schemas.microsoft.com/office/drawing/2014/main" id="{10B1BFC7-D6AB-4872-B72C-AD3930086D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C1F901D7-D4DE-450A-A508-BE5CCEFD290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15A274-92B4-42A2-8855-12FC36CD99BC}" type="slidenum">
              <a:rPr lang="cs-CZ" smtClean="0"/>
              <a:pPr/>
              <a:t>‹#›</a:t>
            </a:fld>
            <a:endParaRPr lang="cs-CZ"/>
          </a:p>
        </p:txBody>
      </p:sp>
    </p:spTree>
    <p:extLst>
      <p:ext uri="{BB962C8B-B14F-4D97-AF65-F5344CB8AC3E}">
        <p14:creationId xmlns:p14="http://schemas.microsoft.com/office/powerpoint/2010/main" val="36153871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684" r:id="rId14"/>
    <p:sldLayoutId id="2147483741" r:id="rId15"/>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6.png"/><Relationship Id="rId7"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33.jpeg"/><Relationship Id="rId7" Type="http://schemas.openxmlformats.org/officeDocument/2006/relationships/image" Target="../media/image4.png"/><Relationship Id="rId2" Type="http://schemas.openxmlformats.org/officeDocument/2006/relationships/image" Target="../media/image32.gif"/><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emf"/><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emf"/><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jpeg"/><Relationship Id="rId4" Type="http://schemas.openxmlformats.org/officeDocument/2006/relationships/image" Target="../media/image38.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2.png"/><Relationship Id="rId7" Type="http://schemas.openxmlformats.org/officeDocument/2006/relationships/image" Target="../media/image2.emf"/><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png"/><Relationship Id="rId10" Type="http://schemas.openxmlformats.org/officeDocument/2006/relationships/image" Target="../media/image5.jpeg"/><Relationship Id="rId4" Type="http://schemas.openxmlformats.org/officeDocument/2006/relationships/image" Target="../media/image43.png"/><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9.jpeg"/><Relationship Id="rId7" Type="http://schemas.openxmlformats.org/officeDocument/2006/relationships/image" Target="../media/image2.emf"/><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jpeg"/><Relationship Id="rId10" Type="http://schemas.openxmlformats.org/officeDocument/2006/relationships/image" Target="../media/image5.jpeg"/><Relationship Id="rId4" Type="http://schemas.openxmlformats.org/officeDocument/2006/relationships/image" Target="../media/image50.jpeg"/><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emf"/><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jpe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58.jpeg"/><Relationship Id="rId7"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2.xml"/><Relationship Id="rId7" Type="http://schemas.openxmlformats.org/officeDocument/2006/relationships/image" Target="../media/image6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4.jpeg"/><Relationship Id="rId11" Type="http://schemas.openxmlformats.org/officeDocument/2006/relationships/image" Target="../media/image5.jpeg"/><Relationship Id="rId5" Type="http://schemas.openxmlformats.org/officeDocument/2006/relationships/image" Target="../media/image63.png"/><Relationship Id="rId10"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2.emf"/><Relationship Id="rId2" Type="http://schemas.openxmlformats.org/officeDocument/2006/relationships/image" Target="../media/image6.gif"/><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5.jpeg"/><Relationship Id="rId4" Type="http://schemas.openxmlformats.org/officeDocument/2006/relationships/image" Target="../media/image8.jpeg"/><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5.jpeg"/><Relationship Id="rId2" Type="http://schemas.openxmlformats.org/officeDocument/2006/relationships/image" Target="../media/image71.jpe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2.emf"/><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5.jpeg"/><Relationship Id="rId4" Type="http://schemas.openxmlformats.org/officeDocument/2006/relationships/image" Target="../media/image73.png"/><Relationship Id="rId9"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77.jpeg"/><Relationship Id="rId7" Type="http://schemas.openxmlformats.org/officeDocument/2006/relationships/image" Target="../media/image4.png"/><Relationship Id="rId2" Type="http://schemas.openxmlformats.org/officeDocument/2006/relationships/image" Target="../media/image76.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emf"/><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jpe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460234" y="2946722"/>
            <a:ext cx="6400800" cy="746883"/>
          </a:xfrm>
        </p:spPr>
        <p:txBody>
          <a:bodyPr>
            <a:normAutofit/>
          </a:bodyPr>
          <a:lstStyle/>
          <a:p>
            <a:r>
              <a:rPr lang="cs-CZ" b="1" dirty="0">
                <a:solidFill>
                  <a:srgbClr val="7030A0"/>
                </a:solidFill>
              </a:rPr>
              <a:t>Technologie II</a:t>
            </a:r>
          </a:p>
          <a:p>
            <a:r>
              <a:rPr lang="cs-CZ" b="1" dirty="0">
                <a:solidFill>
                  <a:srgbClr val="7030A0"/>
                </a:solidFill>
              </a:rPr>
              <a:t>Přednáška č. 7</a:t>
            </a:r>
          </a:p>
        </p:txBody>
      </p:sp>
      <p:sp>
        <p:nvSpPr>
          <p:cNvPr id="6" name="Podnadpis 2"/>
          <p:cNvSpPr txBox="1">
            <a:spLocks/>
          </p:cNvSpPr>
          <p:nvPr/>
        </p:nvSpPr>
        <p:spPr>
          <a:xfrm>
            <a:off x="1415344" y="4480599"/>
            <a:ext cx="6400800" cy="4944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cs-CZ" sz="2000" dirty="0">
                <a:solidFill>
                  <a:schemeClr val="tx1"/>
                </a:solidFill>
              </a:rPr>
              <a:t>Ing. Tomáš Knápek</a:t>
            </a:r>
          </a:p>
        </p:txBody>
      </p:sp>
      <p:sp>
        <p:nvSpPr>
          <p:cNvPr id="2" name="AutoShape 2" descr="https://www.tul.cz/document/2325"/>
          <p:cNvSpPr>
            <a:spLocks noChangeAspect="1" noChangeArrowheads="1"/>
          </p:cNvSpPr>
          <p:nvPr/>
        </p:nvSpPr>
        <p:spPr bwMode="auto">
          <a:xfrm>
            <a:off x="155575" y="-776288"/>
            <a:ext cx="12534900" cy="1628776"/>
          </a:xfrm>
          <a:prstGeom prst="rect">
            <a:avLst/>
          </a:prstGeom>
          <a:noFill/>
        </p:spPr>
        <p:txBody>
          <a:bodyPr vert="horz" wrap="square" lIns="91440" tIns="45720" rIns="91440" bIns="45720" numCol="1" anchor="t" anchorCtr="0" compatLnSpc="1">
            <a:prstTxWarp prst="textNoShape">
              <a:avLst/>
            </a:prstTxWarp>
          </a:bodyPr>
          <a:lstStyle/>
          <a:p>
            <a:endParaRPr lang="cs-CZ" dirty="0"/>
          </a:p>
        </p:txBody>
      </p:sp>
      <p:sp>
        <p:nvSpPr>
          <p:cNvPr id="1028" name="AutoShape 4" descr="https://www.tul.cz/document/2325"/>
          <p:cNvSpPr>
            <a:spLocks noChangeAspect="1" noChangeArrowheads="1"/>
          </p:cNvSpPr>
          <p:nvPr/>
        </p:nvSpPr>
        <p:spPr bwMode="auto">
          <a:xfrm>
            <a:off x="155575" y="-776288"/>
            <a:ext cx="12534900" cy="1628776"/>
          </a:xfrm>
          <a:prstGeom prst="rect">
            <a:avLst/>
          </a:prstGeom>
          <a:noFill/>
        </p:spPr>
        <p:txBody>
          <a:bodyPr vert="horz" wrap="square" lIns="91440" tIns="45720" rIns="91440" bIns="45720" numCol="1" anchor="t" anchorCtr="0" compatLnSpc="1">
            <a:prstTxWarp prst="textNoShape">
              <a:avLst/>
            </a:prstTxWarp>
          </a:bodyPr>
          <a:lstStyle/>
          <a:p>
            <a:endParaRPr lang="cs-CZ" dirty="0"/>
          </a:p>
        </p:txBody>
      </p:sp>
      <p:sp>
        <p:nvSpPr>
          <p:cNvPr id="8" name="AutoShape 2" descr="https://www.tul.cz/document/2325"/>
          <p:cNvSpPr>
            <a:spLocks noChangeAspect="1" noChangeArrowheads="1"/>
          </p:cNvSpPr>
          <p:nvPr/>
        </p:nvSpPr>
        <p:spPr bwMode="auto">
          <a:xfrm>
            <a:off x="155575" y="-776288"/>
            <a:ext cx="12534900" cy="1628776"/>
          </a:xfrm>
          <a:prstGeom prst="rect">
            <a:avLst/>
          </a:prstGeom>
          <a:noFill/>
        </p:spPr>
        <p:txBody>
          <a:bodyPr vert="horz" wrap="square" lIns="91440" tIns="45720" rIns="91440" bIns="45720" numCol="1" anchor="t" anchorCtr="0" compatLnSpc="1">
            <a:prstTxWarp prst="textNoShape">
              <a:avLst/>
            </a:prstTxWarp>
          </a:bodyPr>
          <a:lstStyle/>
          <a:p>
            <a:endParaRPr lang="cs-CZ" dirty="0"/>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8424" y="2579064"/>
            <a:ext cx="838200" cy="295275"/>
          </a:xfrm>
          <a:prstGeom prst="rect">
            <a:avLst/>
          </a:prstGeom>
        </p:spPr>
      </p:pic>
      <p:pic>
        <p:nvPicPr>
          <p:cNvPr id="12" name="Picture 1"/>
          <p:cNvPicPr/>
          <p:nvPr/>
        </p:nvPicPr>
        <p:blipFill>
          <a:blip r:embed="rId3" cstate="print">
            <a:extLst>
              <a:ext uri="{28A0092B-C50C-407E-A947-70E740481C1C}">
                <a14:useLocalDpi xmlns:a14="http://schemas.microsoft.com/office/drawing/2010/main" val="0"/>
              </a:ext>
            </a:extLst>
          </a:blip>
          <a:stretch>
            <a:fillRect/>
          </a:stretch>
        </p:blipFill>
        <p:spPr>
          <a:xfrm>
            <a:off x="1258939" y="329297"/>
            <a:ext cx="6602095" cy="859790"/>
          </a:xfrm>
          <a:prstGeom prst="rect">
            <a:avLst/>
          </a:prstGeom>
        </p:spPr>
      </p:pic>
      <p:sp>
        <p:nvSpPr>
          <p:cNvPr id="13" name="TextovéPole 12"/>
          <p:cNvSpPr txBox="1"/>
          <p:nvPr/>
        </p:nvSpPr>
        <p:spPr>
          <a:xfrm>
            <a:off x="1636078" y="1515050"/>
            <a:ext cx="6627071" cy="1477328"/>
          </a:xfrm>
          <a:prstGeom prst="rect">
            <a:avLst/>
          </a:prstGeom>
          <a:noFill/>
        </p:spPr>
        <p:txBody>
          <a:bodyPr wrap="none" rtlCol="0">
            <a:spAutoFit/>
          </a:bodyPr>
          <a:lstStyle/>
          <a:p>
            <a:pPr algn="ctr"/>
            <a:r>
              <a:rPr lang="cs-CZ" b="1" dirty="0"/>
              <a:t>Nové možnosti rozvoje vzdělávání na Technické univerzitě v Liberci</a:t>
            </a:r>
          </a:p>
          <a:p>
            <a:pPr algn="ctr"/>
            <a:endParaRPr lang="cs-CZ" sz="800" dirty="0"/>
          </a:p>
          <a:p>
            <a:pPr algn="ctr"/>
            <a:r>
              <a:rPr lang="cs-CZ" sz="1400" b="1" u="sng" dirty="0"/>
              <a:t>Specifický cíl A3:Tvorba nových profesně zaměřených studijních programů</a:t>
            </a:r>
          </a:p>
          <a:p>
            <a:pPr algn="ctr"/>
            <a:endParaRPr lang="cs-CZ" sz="1400" b="1" u="sng" dirty="0"/>
          </a:p>
          <a:p>
            <a:pPr algn="ctr"/>
            <a:r>
              <a:rPr lang="cs-CZ" b="1" dirty="0"/>
              <a:t>NPO_TUL_MSMT-16598/2022</a:t>
            </a:r>
          </a:p>
          <a:p>
            <a:endParaRPr lang="cs-CZ" dirty="0"/>
          </a:p>
        </p:txBody>
      </p:sp>
      <p:graphicFrame>
        <p:nvGraphicFramePr>
          <p:cNvPr id="4" name="Tabulka 3"/>
          <p:cNvGraphicFramePr>
            <a:graphicFrameLocks noGrp="1"/>
          </p:cNvGraphicFramePr>
          <p:nvPr/>
        </p:nvGraphicFramePr>
        <p:xfrm>
          <a:off x="1709420" y="3771741"/>
          <a:ext cx="5725160" cy="182880"/>
        </p:xfrm>
        <a:graphic>
          <a:graphicData uri="http://schemas.openxmlformats.org/drawingml/2006/table">
            <a:tbl>
              <a:tblPr firstRow="1" firstCol="1" bandRow="1">
                <a:tableStyleId>{5C22544A-7EE6-4342-B048-85BDC9FD1C3A}</a:tableStyleId>
              </a:tblPr>
              <a:tblGrid>
                <a:gridCol w="1908175">
                  <a:extLst>
                    <a:ext uri="{9D8B030D-6E8A-4147-A177-3AD203B41FA5}">
                      <a16:colId xmlns:a16="http://schemas.microsoft.com/office/drawing/2014/main" val="222842396"/>
                    </a:ext>
                  </a:extLst>
                </a:gridCol>
                <a:gridCol w="1908175">
                  <a:extLst>
                    <a:ext uri="{9D8B030D-6E8A-4147-A177-3AD203B41FA5}">
                      <a16:colId xmlns:a16="http://schemas.microsoft.com/office/drawing/2014/main" val="4242503758"/>
                    </a:ext>
                  </a:extLst>
                </a:gridCol>
                <a:gridCol w="1908810">
                  <a:extLst>
                    <a:ext uri="{9D8B030D-6E8A-4147-A177-3AD203B41FA5}">
                      <a16:colId xmlns:a16="http://schemas.microsoft.com/office/drawing/2014/main" val="3883100167"/>
                    </a:ext>
                  </a:extLst>
                </a:gridCol>
              </a:tblGrid>
              <a:tr h="0">
                <a:tc>
                  <a:txBody>
                    <a:bodyPr/>
                    <a:lstStyle/>
                    <a:p>
                      <a:pPr>
                        <a:spcAft>
                          <a:spcPts val="0"/>
                        </a:spcAft>
                      </a:pPr>
                      <a:endParaRPr lang="cs-CZ"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spcAft>
                          <a:spcPts val="0"/>
                        </a:spcAft>
                      </a:pPr>
                      <a:endParaRPr lang="cs-CZ"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spcAft>
                          <a:spcPts val="0"/>
                        </a:spcAft>
                      </a:pPr>
                      <a:endParaRPr lang="cs-CZ"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43787227"/>
                  </a:ext>
                </a:extLst>
              </a:tr>
            </a:tbl>
          </a:graphicData>
        </a:graphic>
      </p:graphicFrame>
      <p:pic>
        <p:nvPicPr>
          <p:cNvPr id="1027" name="Obrázek 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79" y="5817744"/>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Obrázek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8600" y="5817744"/>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Obrázek 33" descr="Foto / Photo: Logo MŠM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6296" y="5817744"/>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95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ELEKTROEROZIVNÍ OBRÁBĚNÍ - EDM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5D989BF7-06EC-4209-8745-EAF9B4BC2197}"/>
              </a:ext>
            </a:extLst>
          </p:cNvPr>
          <p:cNvPicPr>
            <a:picLocks noChangeAspect="1"/>
          </p:cNvPicPr>
          <p:nvPr/>
        </p:nvPicPr>
        <p:blipFill>
          <a:blip r:embed="rId3"/>
          <a:stretch>
            <a:fillRect/>
          </a:stretch>
        </p:blipFill>
        <p:spPr>
          <a:xfrm>
            <a:off x="1023443" y="2113835"/>
            <a:ext cx="7097115" cy="4029637"/>
          </a:xfrm>
          <a:prstGeom prst="rect">
            <a:avLst/>
          </a:prstGeom>
        </p:spPr>
      </p:pic>
      <p:pic>
        <p:nvPicPr>
          <p:cNvPr id="12" name="Picture 1">
            <a:extLst>
              <a:ext uri="{FF2B5EF4-FFF2-40B4-BE49-F238E27FC236}">
                <a16:creationId xmlns:a16="http://schemas.microsoft.com/office/drawing/2014/main" id="{66E869C1-A623-4477-B2AF-9A1EDDEEBAF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54CD8531-03A9-47E4-B061-63430C5EAD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D0395C83-C3A5-468D-A59B-C575206699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FDA4E66C-E915-457A-846E-580AF8CF93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002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ELEKTROEROZIVNÍ OBRÁBĚNÍ - EDM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B05E8BC8-0D1C-4F75-8691-73993FA47A8F}"/>
              </a:ext>
            </a:extLst>
          </p:cNvPr>
          <p:cNvPicPr>
            <a:picLocks noChangeAspect="1"/>
          </p:cNvPicPr>
          <p:nvPr/>
        </p:nvPicPr>
        <p:blipFill>
          <a:blip r:embed="rId3"/>
          <a:stretch>
            <a:fillRect/>
          </a:stretch>
        </p:blipFill>
        <p:spPr>
          <a:xfrm>
            <a:off x="1111137" y="2035559"/>
            <a:ext cx="6921726" cy="4154792"/>
          </a:xfrm>
          <a:prstGeom prst="rect">
            <a:avLst/>
          </a:prstGeom>
        </p:spPr>
      </p:pic>
      <p:pic>
        <p:nvPicPr>
          <p:cNvPr id="12" name="Picture 1">
            <a:extLst>
              <a:ext uri="{FF2B5EF4-FFF2-40B4-BE49-F238E27FC236}">
                <a16:creationId xmlns:a16="http://schemas.microsoft.com/office/drawing/2014/main" id="{AFB880F1-32C9-4A56-B7BB-93FDEDA80B4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17DBD301-7D0F-437F-8ECC-13890F3130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0F40DAB1-DC5C-428B-B365-439287AADC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30DF50CF-039E-46E1-AAA8-527141A0F7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974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18C541A-6000-468F-99E2-D035A8F7F260}"/>
              </a:ext>
            </a:extLst>
          </p:cNvPr>
          <p:cNvPicPr>
            <a:picLocks noChangeAspect="1"/>
          </p:cNvPicPr>
          <p:nvPr/>
        </p:nvPicPr>
        <p:blipFill rotWithShape="1">
          <a:blip r:embed="rId3"/>
          <a:srcRect t="5865"/>
          <a:stretch/>
        </p:blipFill>
        <p:spPr>
          <a:xfrm>
            <a:off x="809100" y="1968727"/>
            <a:ext cx="7525800" cy="4268585"/>
          </a:xfrm>
          <a:prstGeom prst="rect">
            <a:avLst/>
          </a:prstGeom>
        </p:spPr>
      </p:pic>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ELEKTROEROZIVNÍ OBRÁBĚNÍ - EDM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2" name="Picture 1">
            <a:extLst>
              <a:ext uri="{FF2B5EF4-FFF2-40B4-BE49-F238E27FC236}">
                <a16:creationId xmlns:a16="http://schemas.microsoft.com/office/drawing/2014/main" id="{399BCB65-36DE-4019-800B-DFF18C14564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EE8C29BA-0EF2-483D-820E-CDA1E1A9BE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C4AF802B-CEAA-4178-92A4-DF274090E9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F33549DD-1871-46D0-BEEC-AB727374C7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514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248C7F1-DD97-4F92-AF2C-78E67F53CE71}"/>
              </a:ext>
            </a:extLst>
          </p:cNvPr>
          <p:cNvPicPr>
            <a:picLocks noChangeAspect="1"/>
          </p:cNvPicPr>
          <p:nvPr/>
        </p:nvPicPr>
        <p:blipFill rotWithShape="1">
          <a:blip r:embed="rId3"/>
          <a:srcRect t="6913" b="3159"/>
          <a:stretch/>
        </p:blipFill>
        <p:spPr>
          <a:xfrm>
            <a:off x="751942" y="2140103"/>
            <a:ext cx="7640116" cy="4099479"/>
          </a:xfrm>
          <a:prstGeom prst="rect">
            <a:avLst/>
          </a:prstGeom>
        </p:spPr>
      </p:pic>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ELEKTROEROZIVNÍ OBRÁBĚNÍ - EDM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2" name="Picture 1">
            <a:extLst>
              <a:ext uri="{FF2B5EF4-FFF2-40B4-BE49-F238E27FC236}">
                <a16:creationId xmlns:a16="http://schemas.microsoft.com/office/drawing/2014/main" id="{6F039B0F-54F5-4E41-B812-4E6DDBE561B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A3B53B29-52EE-48C1-BDBA-DE13F77B74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D13CE2E5-DEDE-4D12-9D05-B05927905E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0EDE61D1-BA35-47A6-A75E-938C37B418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612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15E9468-13DC-42E5-A31C-19C56CC0D76D}"/>
              </a:ext>
            </a:extLst>
          </p:cNvPr>
          <p:cNvPicPr>
            <a:picLocks noChangeAspect="1"/>
          </p:cNvPicPr>
          <p:nvPr/>
        </p:nvPicPr>
        <p:blipFill>
          <a:blip r:embed="rId3"/>
          <a:stretch>
            <a:fillRect/>
          </a:stretch>
        </p:blipFill>
        <p:spPr>
          <a:xfrm>
            <a:off x="951995" y="1844824"/>
            <a:ext cx="7240010" cy="4505954"/>
          </a:xfrm>
          <a:prstGeom prst="rect">
            <a:avLst/>
          </a:prstGeom>
        </p:spPr>
      </p:pic>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ELEKTROEROZIVNÍ OBRÁBĚNÍ - EDM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2" name="Picture 1">
            <a:extLst>
              <a:ext uri="{FF2B5EF4-FFF2-40B4-BE49-F238E27FC236}">
                <a16:creationId xmlns:a16="http://schemas.microsoft.com/office/drawing/2014/main" id="{9538C859-C9B5-41DB-9F30-4DD34DD37C3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94294EC9-89C1-489F-BD6A-198BED6BC9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1A7B3859-835E-441F-864D-EF67464D15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704FF21E-6ECE-4C89-8E9A-F02DDF3817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25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93428"/>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ELEKTROCHEMICKÉ OBRÁBĚNÍ - ECM</a:t>
            </a:r>
          </a:p>
          <a:p>
            <a:pPr algn="just"/>
            <a:r>
              <a:rPr lang="cs-CZ" altLang="cs-CZ" sz="2000" dirty="0">
                <a:solidFill>
                  <a:srgbClr val="000066"/>
                </a:solidFill>
                <a:latin typeface="Arial" panose="020B0604020202020204" pitchFamily="34" charset="0"/>
                <a:cs typeface="Arial" panose="020B0604020202020204" pitchFamily="34" charset="0"/>
              </a:rPr>
              <a:t>Založeno na poznatcích o působení elektrického proudu na elektrolyt, podstatou metody je elektrolýza. Hlavní zákonitosti elektrochemického obrábění jsou dány Faradayovými zákony, teorií elektrolytů a termodynamikou galvanických článků.</a:t>
            </a:r>
          </a:p>
          <a:p>
            <a:pPr algn="just"/>
            <a:endParaRPr lang="cs-CZ" altLang="cs-CZ" sz="2000" b="1" dirty="0">
              <a:solidFill>
                <a:srgbClr val="000066"/>
              </a:solidFill>
              <a:latin typeface="Arial" panose="020B0604020202020204" pitchFamily="34" charset="0"/>
              <a:cs typeface="Arial" panose="020B0604020202020204" pitchFamily="34" charset="0"/>
            </a:endParaRPr>
          </a:p>
          <a:p>
            <a:pPr algn="just"/>
            <a:r>
              <a:rPr lang="cs-CZ" altLang="cs-CZ" sz="2000" b="1" u="sng" dirty="0">
                <a:solidFill>
                  <a:srgbClr val="C00000"/>
                </a:solidFill>
                <a:latin typeface="Arial" panose="020B0604020202020204" pitchFamily="34" charset="0"/>
                <a:cs typeface="Arial" panose="020B0604020202020204" pitchFamily="34" charset="0"/>
              </a:rPr>
              <a:t>ZÁKLADNÍ MODIFIKACE:</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Obrábění proudícím elektrolytem – hloubení tvarů, otvorů, odstraňování otřepů, dělení materiálu</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Obrábění s mechanickým odstraňováním – broušení, lapování, honování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Povrchové obrábění bez odstraňování produktů vzniklých chemickými reakcemi – leštění, povrchové značení</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2" name="Picture 1">
            <a:extLst>
              <a:ext uri="{FF2B5EF4-FFF2-40B4-BE49-F238E27FC236}">
                <a16:creationId xmlns:a16="http://schemas.microsoft.com/office/drawing/2014/main" id="{DEC45D8F-AFEF-4566-A145-0CB176E3E08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79F1D187-4A3C-4B0E-B84E-FD3A4EF0ED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B89585F9-7422-441A-8AD4-EF4F379661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0F6FA226-DB84-4CCA-B5A6-19C4A37467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329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ELEKTROCHEMICKÉ OBRÁBĚNÍ - ECM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FF1C8947-8C2C-4DA6-880B-098BE58CBA09}"/>
              </a:ext>
            </a:extLst>
          </p:cNvPr>
          <p:cNvPicPr>
            <a:picLocks noChangeAspect="1"/>
          </p:cNvPicPr>
          <p:nvPr/>
        </p:nvPicPr>
        <p:blipFill>
          <a:blip r:embed="rId2"/>
          <a:stretch>
            <a:fillRect/>
          </a:stretch>
        </p:blipFill>
        <p:spPr>
          <a:xfrm>
            <a:off x="785284" y="2145193"/>
            <a:ext cx="7573432" cy="4020111"/>
          </a:xfrm>
          <a:prstGeom prst="rect">
            <a:avLst/>
          </a:prstGeom>
        </p:spPr>
      </p:pic>
      <p:pic>
        <p:nvPicPr>
          <p:cNvPr id="12" name="Picture 1">
            <a:extLst>
              <a:ext uri="{FF2B5EF4-FFF2-40B4-BE49-F238E27FC236}">
                <a16:creationId xmlns:a16="http://schemas.microsoft.com/office/drawing/2014/main" id="{52866775-51B6-4FFA-A240-C7BB2C5AFCA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95D20E5D-31E6-4785-82FE-12807F1B30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4F384D28-7880-4DF6-8722-9437A0D77F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1BC1F84F-0B43-4F1C-B2C5-0CA4C06E19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221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ELEKTROCHEMICKÉ OBRÁBĚNÍ - ECM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C712DA54-558E-4762-94D8-AB1D691311AA}"/>
              </a:ext>
            </a:extLst>
          </p:cNvPr>
          <p:cNvPicPr>
            <a:picLocks noChangeAspect="1"/>
          </p:cNvPicPr>
          <p:nvPr/>
        </p:nvPicPr>
        <p:blipFill rotWithShape="1">
          <a:blip r:embed="rId2"/>
          <a:srcRect b="962"/>
          <a:stretch/>
        </p:blipFill>
        <p:spPr>
          <a:xfrm>
            <a:off x="562604" y="2637192"/>
            <a:ext cx="2971159" cy="2520000"/>
          </a:xfrm>
          <a:prstGeom prst="rect">
            <a:avLst/>
          </a:prstGeom>
          <a:ln w="19050">
            <a:solidFill>
              <a:srgbClr val="000066"/>
            </a:solidFill>
          </a:ln>
        </p:spPr>
      </p:pic>
      <p:pic>
        <p:nvPicPr>
          <p:cNvPr id="5" name="Obrázek 4">
            <a:extLst>
              <a:ext uri="{FF2B5EF4-FFF2-40B4-BE49-F238E27FC236}">
                <a16:creationId xmlns:a16="http://schemas.microsoft.com/office/drawing/2014/main" id="{3ADA54DD-284E-48E9-9149-22EEEBA94294}"/>
              </a:ext>
            </a:extLst>
          </p:cNvPr>
          <p:cNvPicPr>
            <a:picLocks noChangeAspect="1"/>
          </p:cNvPicPr>
          <p:nvPr/>
        </p:nvPicPr>
        <p:blipFill rotWithShape="1">
          <a:blip r:embed="rId3"/>
          <a:srcRect l="1971" t="604" r="45330"/>
          <a:stretch/>
        </p:blipFill>
        <p:spPr>
          <a:xfrm>
            <a:off x="3491880" y="2637192"/>
            <a:ext cx="2454766" cy="2520000"/>
          </a:xfrm>
          <a:prstGeom prst="rect">
            <a:avLst/>
          </a:prstGeom>
          <a:ln w="19050">
            <a:solidFill>
              <a:srgbClr val="000066"/>
            </a:solidFill>
          </a:ln>
        </p:spPr>
      </p:pic>
      <p:pic>
        <p:nvPicPr>
          <p:cNvPr id="13" name="Picture 2">
            <a:extLst>
              <a:ext uri="{FF2B5EF4-FFF2-40B4-BE49-F238E27FC236}">
                <a16:creationId xmlns:a16="http://schemas.microsoft.com/office/drawing/2014/main" id="{73E3ABAB-6120-4137-8E16-AB2E8DDD3C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55"/>
          <a:stretch/>
        </p:blipFill>
        <p:spPr bwMode="auto">
          <a:xfrm>
            <a:off x="5939922" y="2636912"/>
            <a:ext cx="2641474" cy="2520000"/>
          </a:xfrm>
          <a:prstGeom prst="rect">
            <a:avLst/>
          </a:prstGeom>
          <a:noFill/>
          <a:ln w="19050">
            <a:solidFill>
              <a:srgbClr val="000066"/>
            </a:solidFill>
          </a:ln>
        </p:spPr>
      </p:pic>
      <p:sp>
        <p:nvSpPr>
          <p:cNvPr id="12" name="TextovéPole 11">
            <a:extLst>
              <a:ext uri="{FF2B5EF4-FFF2-40B4-BE49-F238E27FC236}">
                <a16:creationId xmlns:a16="http://schemas.microsoft.com/office/drawing/2014/main" id="{30B99385-D552-4C2F-8677-8BCA36876945}"/>
              </a:ext>
            </a:extLst>
          </p:cNvPr>
          <p:cNvSpPr txBox="1"/>
          <p:nvPr/>
        </p:nvSpPr>
        <p:spPr>
          <a:xfrm>
            <a:off x="498887" y="5155331"/>
            <a:ext cx="2971159" cy="1200329"/>
          </a:xfrm>
          <a:prstGeom prst="rect">
            <a:avLst/>
          </a:prstGeom>
          <a:noFill/>
        </p:spPr>
        <p:txBody>
          <a:bodyPr wrap="square" rtlCol="0">
            <a:spAutoFit/>
          </a:bodyPr>
          <a:lstStyle/>
          <a:p>
            <a:r>
              <a:rPr lang="cs-CZ" sz="1200" dirty="0">
                <a:solidFill>
                  <a:srgbClr val="000066"/>
                </a:solidFill>
              </a:rPr>
              <a:t>Schéma zařízení pro elektrochemické hloubení dutin. 1) napájecí zdroj, 2) mechanismus posuvu, 3) odsávání, 4) filtr, 5) nástroj, 6) obrobek, 7) pracovní stůl, 8) čerpadlo, 9) zásobník elektrolytu, 10) filtr, 11) nádrž s elektrolytem, 12) izolace</a:t>
            </a:r>
          </a:p>
        </p:txBody>
      </p:sp>
      <p:pic>
        <p:nvPicPr>
          <p:cNvPr id="14" name="Picture 1">
            <a:extLst>
              <a:ext uri="{FF2B5EF4-FFF2-40B4-BE49-F238E27FC236}">
                <a16:creationId xmlns:a16="http://schemas.microsoft.com/office/drawing/2014/main" id="{3F50E5E5-C016-4BC9-972B-42F2780E126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5" name="Obrázek 31">
            <a:extLst>
              <a:ext uri="{FF2B5EF4-FFF2-40B4-BE49-F238E27FC236}">
                <a16:creationId xmlns:a16="http://schemas.microsoft.com/office/drawing/2014/main" id="{5D4293F3-8270-423B-B3AA-3119FFEC85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32">
            <a:extLst>
              <a:ext uri="{FF2B5EF4-FFF2-40B4-BE49-F238E27FC236}">
                <a16:creationId xmlns:a16="http://schemas.microsoft.com/office/drawing/2014/main" id="{7CAD8848-0441-4176-8137-4D70C19309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33" descr="Foto / Photo: Logo MŠMT">
            <a:extLst>
              <a:ext uri="{FF2B5EF4-FFF2-40B4-BE49-F238E27FC236}">
                <a16:creationId xmlns:a16="http://schemas.microsoft.com/office/drawing/2014/main" id="{B45AA71F-CA08-47F6-B6DB-4B8092AA692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012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ELEKTROCHEMICKÉ OBRÁBĚNÍ - ECM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8" name="Obrázek 17">
            <a:extLst>
              <a:ext uri="{FF2B5EF4-FFF2-40B4-BE49-F238E27FC236}">
                <a16:creationId xmlns:a16="http://schemas.microsoft.com/office/drawing/2014/main" id="{19188497-D386-4944-8251-FFF7B0A07F8D}"/>
              </a:ext>
            </a:extLst>
          </p:cNvPr>
          <p:cNvPicPr>
            <a:picLocks noChangeAspect="1"/>
          </p:cNvPicPr>
          <p:nvPr/>
        </p:nvPicPr>
        <p:blipFill rotWithShape="1">
          <a:blip r:embed="rId2"/>
          <a:srcRect b="1646"/>
          <a:stretch/>
        </p:blipFill>
        <p:spPr>
          <a:xfrm>
            <a:off x="3227128" y="2635331"/>
            <a:ext cx="1987551" cy="2520000"/>
          </a:xfrm>
          <a:prstGeom prst="rect">
            <a:avLst/>
          </a:prstGeom>
          <a:ln w="19050">
            <a:solidFill>
              <a:srgbClr val="000066"/>
            </a:solidFill>
          </a:ln>
        </p:spPr>
      </p:pic>
      <p:pic>
        <p:nvPicPr>
          <p:cNvPr id="20" name="Obrázek 19">
            <a:extLst>
              <a:ext uri="{FF2B5EF4-FFF2-40B4-BE49-F238E27FC236}">
                <a16:creationId xmlns:a16="http://schemas.microsoft.com/office/drawing/2014/main" id="{7A9D69EA-52A7-4308-8D63-78B8AD1AB3D7}"/>
              </a:ext>
            </a:extLst>
          </p:cNvPr>
          <p:cNvPicPr>
            <a:picLocks noChangeAspect="1"/>
          </p:cNvPicPr>
          <p:nvPr/>
        </p:nvPicPr>
        <p:blipFill>
          <a:blip r:embed="rId3"/>
          <a:stretch>
            <a:fillRect/>
          </a:stretch>
        </p:blipFill>
        <p:spPr>
          <a:xfrm>
            <a:off x="5514189" y="2635331"/>
            <a:ext cx="2955849" cy="2520000"/>
          </a:xfrm>
          <a:prstGeom prst="rect">
            <a:avLst/>
          </a:prstGeom>
          <a:ln w="19050">
            <a:solidFill>
              <a:srgbClr val="000066"/>
            </a:solidFill>
          </a:ln>
        </p:spPr>
      </p:pic>
      <p:pic>
        <p:nvPicPr>
          <p:cNvPr id="13" name="Obrázek 12">
            <a:extLst>
              <a:ext uri="{FF2B5EF4-FFF2-40B4-BE49-F238E27FC236}">
                <a16:creationId xmlns:a16="http://schemas.microsoft.com/office/drawing/2014/main" id="{C45BBE1F-1A6A-4007-B9DF-0132D104A0B2}"/>
              </a:ext>
            </a:extLst>
          </p:cNvPr>
          <p:cNvPicPr>
            <a:picLocks noChangeAspect="1"/>
          </p:cNvPicPr>
          <p:nvPr/>
        </p:nvPicPr>
        <p:blipFill rotWithShape="1">
          <a:blip r:embed="rId4"/>
          <a:srcRect b="2211"/>
          <a:stretch/>
        </p:blipFill>
        <p:spPr>
          <a:xfrm>
            <a:off x="583421" y="2653603"/>
            <a:ext cx="2344197" cy="2520000"/>
          </a:xfrm>
          <a:prstGeom prst="rect">
            <a:avLst/>
          </a:prstGeom>
          <a:ln w="19050">
            <a:solidFill>
              <a:srgbClr val="000066"/>
            </a:solidFill>
          </a:ln>
        </p:spPr>
      </p:pic>
      <p:sp>
        <p:nvSpPr>
          <p:cNvPr id="2" name="TextovéPole 1">
            <a:extLst>
              <a:ext uri="{FF2B5EF4-FFF2-40B4-BE49-F238E27FC236}">
                <a16:creationId xmlns:a16="http://schemas.microsoft.com/office/drawing/2014/main" id="{89CB99E3-34A6-4FDA-844F-7B9C284DA250}"/>
              </a:ext>
            </a:extLst>
          </p:cNvPr>
          <p:cNvSpPr txBox="1"/>
          <p:nvPr/>
        </p:nvSpPr>
        <p:spPr>
          <a:xfrm>
            <a:off x="498887" y="5155331"/>
            <a:ext cx="2428731" cy="954107"/>
          </a:xfrm>
          <a:prstGeom prst="rect">
            <a:avLst/>
          </a:prstGeom>
          <a:noFill/>
        </p:spPr>
        <p:txBody>
          <a:bodyPr wrap="square" rtlCol="0">
            <a:spAutoFit/>
          </a:bodyPr>
          <a:lstStyle/>
          <a:p>
            <a:r>
              <a:rPr lang="cs-CZ" sz="1400" dirty="0">
                <a:solidFill>
                  <a:srgbClr val="000066"/>
                </a:solidFill>
              </a:rPr>
              <a:t>Elektrochemické odstraňování otřepů tvarovou elektrodou. 1) izolace, 2) nástroj, 3) otřep, 4) obrobek, 5) přívod elektrolytu</a:t>
            </a:r>
          </a:p>
        </p:txBody>
      </p:sp>
      <p:sp>
        <p:nvSpPr>
          <p:cNvPr id="12" name="TextovéPole 11">
            <a:extLst>
              <a:ext uri="{FF2B5EF4-FFF2-40B4-BE49-F238E27FC236}">
                <a16:creationId xmlns:a16="http://schemas.microsoft.com/office/drawing/2014/main" id="{A629F542-B0EC-401B-B335-0FBCA82A3FEF}"/>
              </a:ext>
            </a:extLst>
          </p:cNvPr>
          <p:cNvSpPr txBox="1"/>
          <p:nvPr/>
        </p:nvSpPr>
        <p:spPr>
          <a:xfrm>
            <a:off x="3081977" y="5139769"/>
            <a:ext cx="2570143" cy="1169551"/>
          </a:xfrm>
          <a:prstGeom prst="rect">
            <a:avLst/>
          </a:prstGeom>
          <a:noFill/>
        </p:spPr>
        <p:txBody>
          <a:bodyPr wrap="square" rtlCol="0">
            <a:spAutoFit/>
          </a:bodyPr>
          <a:lstStyle/>
          <a:p>
            <a:r>
              <a:rPr lang="cs-CZ" sz="1400" dirty="0">
                <a:solidFill>
                  <a:srgbClr val="000066"/>
                </a:solidFill>
              </a:rPr>
              <a:t>Elektrochemické dělení materiálů drátovou elektrodou. 1) přívod elektrolytu, 2) směr pohybu nástroje, 3) obrobek, 4) elektroda</a:t>
            </a:r>
          </a:p>
        </p:txBody>
      </p:sp>
      <p:sp>
        <p:nvSpPr>
          <p:cNvPr id="14" name="TextovéPole 13">
            <a:extLst>
              <a:ext uri="{FF2B5EF4-FFF2-40B4-BE49-F238E27FC236}">
                <a16:creationId xmlns:a16="http://schemas.microsoft.com/office/drawing/2014/main" id="{8EFA422D-D9CA-4537-8721-95DF2A4430B0}"/>
              </a:ext>
            </a:extLst>
          </p:cNvPr>
          <p:cNvSpPr txBox="1"/>
          <p:nvPr/>
        </p:nvSpPr>
        <p:spPr>
          <a:xfrm>
            <a:off x="5442181" y="5120462"/>
            <a:ext cx="3095143" cy="738664"/>
          </a:xfrm>
          <a:prstGeom prst="rect">
            <a:avLst/>
          </a:prstGeom>
          <a:noFill/>
        </p:spPr>
        <p:txBody>
          <a:bodyPr wrap="square" rtlCol="0">
            <a:spAutoFit/>
          </a:bodyPr>
          <a:lstStyle/>
          <a:p>
            <a:r>
              <a:rPr lang="cs-CZ" sz="1400" dirty="0">
                <a:solidFill>
                  <a:srgbClr val="000066"/>
                </a:solidFill>
              </a:rPr>
              <a:t>Elektrochemické dělení materiálů štěrbinovým nástrojem. 4) elektroda, 5) mezera pro přívod elektrolytu</a:t>
            </a:r>
          </a:p>
        </p:txBody>
      </p:sp>
      <p:pic>
        <p:nvPicPr>
          <p:cNvPr id="15" name="Picture 1">
            <a:extLst>
              <a:ext uri="{FF2B5EF4-FFF2-40B4-BE49-F238E27FC236}">
                <a16:creationId xmlns:a16="http://schemas.microsoft.com/office/drawing/2014/main" id="{C4FA38FD-FCB7-4F6F-9091-D493F860F17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6" name="Obrázek 31">
            <a:extLst>
              <a:ext uri="{FF2B5EF4-FFF2-40B4-BE49-F238E27FC236}">
                <a16:creationId xmlns:a16="http://schemas.microsoft.com/office/drawing/2014/main" id="{6ADACB32-609A-4883-A2EF-75A6773A77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32">
            <a:extLst>
              <a:ext uri="{FF2B5EF4-FFF2-40B4-BE49-F238E27FC236}">
                <a16:creationId xmlns:a16="http://schemas.microsoft.com/office/drawing/2014/main" id="{83D835FC-EC52-4424-8A12-09C3843655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9" name="Obrázek 33" descr="Foto / Photo: Logo MŠMT">
            <a:extLst>
              <a:ext uri="{FF2B5EF4-FFF2-40B4-BE49-F238E27FC236}">
                <a16:creationId xmlns:a16="http://schemas.microsoft.com/office/drawing/2014/main" id="{B9A2847D-EB12-406C-B78E-7E1B8878F5F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323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ELEKTROCHEMICKÉ OBRÁBĚNÍ - ECM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A3F6E252-7545-48E8-93F9-43AE1C81BEBF}"/>
              </a:ext>
            </a:extLst>
          </p:cNvPr>
          <p:cNvPicPr>
            <a:picLocks noChangeAspect="1"/>
          </p:cNvPicPr>
          <p:nvPr/>
        </p:nvPicPr>
        <p:blipFill>
          <a:blip r:embed="rId2"/>
          <a:stretch>
            <a:fillRect/>
          </a:stretch>
        </p:blipFill>
        <p:spPr>
          <a:xfrm>
            <a:off x="1177943" y="2339921"/>
            <a:ext cx="6788114" cy="3321327"/>
          </a:xfrm>
          <a:prstGeom prst="rect">
            <a:avLst/>
          </a:prstGeom>
        </p:spPr>
      </p:pic>
      <p:pic>
        <p:nvPicPr>
          <p:cNvPr id="12" name="Picture 1">
            <a:extLst>
              <a:ext uri="{FF2B5EF4-FFF2-40B4-BE49-F238E27FC236}">
                <a16:creationId xmlns:a16="http://schemas.microsoft.com/office/drawing/2014/main" id="{53F397CE-F8C3-4191-A162-15EEBA0493B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75805365-5AF1-4B51-9BED-3ED5B6F540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E3B17900-0F5E-4E93-90F3-C5DCAB3250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A5C56C3C-03B8-493F-99CE-858DCC17A0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627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3170099"/>
          </a:xfrm>
          <a:prstGeom prst="rect">
            <a:avLst/>
          </a:prstGeom>
        </p:spPr>
        <p:txBody>
          <a:bodyPr wrap="square">
            <a:spAutoFit/>
          </a:bodyPr>
          <a:lstStyle/>
          <a:p>
            <a:pPr algn="just"/>
            <a:r>
              <a:rPr lang="cs-CZ" altLang="cs-CZ" sz="2000" dirty="0">
                <a:solidFill>
                  <a:srgbClr val="000066"/>
                </a:solidFill>
                <a:latin typeface="Arial" panose="020B0604020202020204" pitchFamily="34" charset="0"/>
                <a:cs typeface="Arial" panose="020B0604020202020204" pitchFamily="34" charset="0"/>
              </a:rPr>
              <a:t>Nekonvenční technologie obrábění jsou založeny na využití fyzikálního nebo chemického principu úběru materiálu.</a:t>
            </a:r>
          </a:p>
          <a:p>
            <a:pPr algn="just"/>
            <a:r>
              <a:rPr lang="cs-CZ" altLang="cs-CZ" sz="2000" dirty="0">
                <a:solidFill>
                  <a:srgbClr val="000066"/>
                </a:solidFill>
                <a:latin typeface="Arial" panose="020B0604020202020204" pitchFamily="34" charset="0"/>
                <a:cs typeface="Arial" panose="020B0604020202020204" pitchFamily="34" charset="0"/>
              </a:rPr>
              <a:t>Převážně se jedná o bez silové působení nástroje na obráběný materiál.</a:t>
            </a:r>
          </a:p>
          <a:p>
            <a:pPr algn="just"/>
            <a:endParaRPr lang="cs-CZ" altLang="cs-CZ" sz="2000" b="1" dirty="0">
              <a:solidFill>
                <a:srgbClr val="000066"/>
              </a:solidFill>
              <a:latin typeface="Arial" panose="020B0604020202020204" pitchFamily="34" charset="0"/>
              <a:cs typeface="Arial" panose="020B0604020202020204" pitchFamily="34" charset="0"/>
            </a:endParaRPr>
          </a:p>
          <a:p>
            <a:pPr algn="just"/>
            <a:r>
              <a:rPr lang="cs-CZ" altLang="cs-CZ" sz="2000" b="1" u="sng" dirty="0">
                <a:solidFill>
                  <a:srgbClr val="C00000"/>
                </a:solidFill>
                <a:latin typeface="Arial" panose="020B0604020202020204" pitchFamily="34" charset="0"/>
                <a:cs typeface="Arial" panose="020B0604020202020204" pitchFamily="34" charset="0"/>
              </a:rPr>
              <a:t>ZÁKLADNÍ ROZDĚLENÍ: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Tepelné působení I – elektroerozivní obrábění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Chemické působení I – elektrochemické obrábění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Mechanické působení I – obrábění ultrazvukem</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Paprskem – fotonů, elektronů, iontů, plasmy, vody</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2" name="Picture 1">
            <a:extLst>
              <a:ext uri="{FF2B5EF4-FFF2-40B4-BE49-F238E27FC236}">
                <a16:creationId xmlns:a16="http://schemas.microsoft.com/office/drawing/2014/main" id="{36961103-6D91-4322-AA68-350EFEB6795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18964604-EE99-40C5-A7F2-A796C4500C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C62885F0-F649-45C5-8F62-5D00D6397C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E0B30B99-099D-4B1F-B2FA-97524094DA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037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401205"/>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ULTRAZVUKEM - USM</a:t>
            </a:r>
            <a:endParaRPr lang="cs-CZ" altLang="cs-CZ" sz="2000" b="1" dirty="0">
              <a:solidFill>
                <a:srgbClr val="000066"/>
              </a:solidFill>
              <a:latin typeface="Arial" panose="020B0604020202020204" pitchFamily="34" charset="0"/>
              <a:cs typeface="Arial" panose="020B0604020202020204" pitchFamily="34" charset="0"/>
            </a:endParaRPr>
          </a:p>
          <a:p>
            <a:pPr algn="just"/>
            <a:r>
              <a:rPr lang="cs-CZ" altLang="cs-CZ" sz="2000" dirty="0">
                <a:solidFill>
                  <a:srgbClr val="000066"/>
                </a:solidFill>
                <a:latin typeface="Arial" panose="020B0604020202020204" pitchFamily="34" charset="0"/>
                <a:cs typeface="Arial" panose="020B0604020202020204" pitchFamily="34" charset="0"/>
              </a:rPr>
              <a:t>Jedná se o rozrušování materiálu obrobku účinkem pohybu zrn abrazivního materiálu a působením kavitační eroze, založeno na mechanickém úběru materiálu.</a:t>
            </a:r>
          </a:p>
          <a:p>
            <a:pPr algn="just"/>
            <a:endParaRPr lang="cs-CZ" altLang="cs-CZ" sz="2000" b="1" dirty="0">
              <a:solidFill>
                <a:srgbClr val="000066"/>
              </a:solidFill>
              <a:latin typeface="Arial" panose="020B0604020202020204" pitchFamily="34" charset="0"/>
              <a:cs typeface="Arial" panose="020B0604020202020204" pitchFamily="34" charset="0"/>
            </a:endParaRPr>
          </a:p>
          <a:p>
            <a:pPr algn="just"/>
            <a:endParaRPr lang="cs-CZ" altLang="cs-CZ" sz="2000" b="1" dirty="0">
              <a:solidFill>
                <a:srgbClr val="000066"/>
              </a:solidFill>
              <a:latin typeface="Arial" panose="020B0604020202020204" pitchFamily="34" charset="0"/>
              <a:cs typeface="Arial" panose="020B0604020202020204" pitchFamily="34" charset="0"/>
            </a:endParaRPr>
          </a:p>
          <a:p>
            <a:pPr algn="just"/>
            <a:endParaRPr lang="cs-CZ" altLang="cs-CZ" sz="2000" b="1" dirty="0">
              <a:solidFill>
                <a:srgbClr val="000066"/>
              </a:solidFill>
              <a:latin typeface="Arial" panose="020B0604020202020204" pitchFamily="34" charset="0"/>
              <a:cs typeface="Arial" panose="020B0604020202020204" pitchFamily="34" charset="0"/>
            </a:endParaRPr>
          </a:p>
          <a:p>
            <a:pPr algn="just"/>
            <a:endParaRPr lang="cs-CZ" altLang="cs-CZ" sz="2000" b="1" dirty="0">
              <a:solidFill>
                <a:srgbClr val="000066"/>
              </a:solidFill>
              <a:latin typeface="Arial" panose="020B0604020202020204" pitchFamily="34" charset="0"/>
              <a:cs typeface="Arial" panose="020B0604020202020204" pitchFamily="34" charset="0"/>
            </a:endParaRPr>
          </a:p>
          <a:p>
            <a:pPr algn="just"/>
            <a:endParaRPr lang="cs-CZ" altLang="cs-CZ" sz="2000" b="1" dirty="0">
              <a:solidFill>
                <a:srgbClr val="000066"/>
              </a:solidFill>
              <a:latin typeface="Arial" panose="020B0604020202020204" pitchFamily="34" charset="0"/>
              <a:cs typeface="Arial" panose="020B0604020202020204" pitchFamily="34" charset="0"/>
            </a:endParaRPr>
          </a:p>
          <a:p>
            <a:pPr algn="just"/>
            <a:endParaRPr lang="cs-CZ" altLang="cs-CZ" sz="2000" b="1" dirty="0">
              <a:solidFill>
                <a:srgbClr val="000066"/>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Přívod abraziva mezi obráběný povrch a nástroj</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Zrna jsou přitlačována řízenou konstantní silou</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Nástroj kmitá f = 18 až 25 kHz, může konat přímočarý posuvný pohyb, kombinace pohybů</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2" name="Obrázek 21" descr="Obsah obrázku vsedě, malé, monitor, držení&#10;&#10;Popis byl vytvořen automaticky">
            <a:extLst>
              <a:ext uri="{FF2B5EF4-FFF2-40B4-BE49-F238E27FC236}">
                <a16:creationId xmlns:a16="http://schemas.microsoft.com/office/drawing/2014/main" id="{268CCC4B-1F18-4DBA-92F0-7590959E13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3877" r="24731"/>
          <a:stretch>
            <a:fillRect/>
          </a:stretch>
        </p:blipFill>
        <p:spPr bwMode="auto">
          <a:xfrm>
            <a:off x="683568" y="2996952"/>
            <a:ext cx="1479457" cy="1620000"/>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4484062-4264-4BE1-9004-724257EBCB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3" t="23750" r="60237" b="9051"/>
          <a:stretch/>
        </p:blipFill>
        <p:spPr bwMode="auto">
          <a:xfrm>
            <a:off x="6812026" y="2716042"/>
            <a:ext cx="1792422" cy="2582556"/>
          </a:xfrm>
          <a:prstGeom prst="rect">
            <a:avLst/>
          </a:prstGeom>
          <a:noFill/>
          <a:ln w="19050">
            <a:solidFill>
              <a:srgbClr val="000066"/>
            </a:solidFill>
          </a:ln>
        </p:spPr>
      </p:pic>
      <p:pic>
        <p:nvPicPr>
          <p:cNvPr id="16" name="Picture 13" descr="3Ultrazvuk-moznosti">
            <a:extLst>
              <a:ext uri="{FF2B5EF4-FFF2-40B4-BE49-F238E27FC236}">
                <a16:creationId xmlns:a16="http://schemas.microsoft.com/office/drawing/2014/main" id="{01A6492E-8C0C-4907-85C9-CDA46BC690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3" r="54214" b="66523"/>
          <a:stretch/>
        </p:blipFill>
        <p:spPr bwMode="auto">
          <a:xfrm>
            <a:off x="2339753" y="2993043"/>
            <a:ext cx="1080120" cy="1620000"/>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3" descr="3Ultrazvuk-moznosti">
            <a:extLst>
              <a:ext uri="{FF2B5EF4-FFF2-40B4-BE49-F238E27FC236}">
                <a16:creationId xmlns:a16="http://schemas.microsoft.com/office/drawing/2014/main" id="{CB7EB872-2A6D-476B-BCF5-C39D63B3C0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58" t="33464" r="53467" b="32901"/>
          <a:stretch/>
        </p:blipFill>
        <p:spPr bwMode="auto">
          <a:xfrm>
            <a:off x="4549750" y="2993043"/>
            <a:ext cx="1039965" cy="1620000"/>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3" descr="3Ultrazvuk-moznosti">
            <a:extLst>
              <a:ext uri="{FF2B5EF4-FFF2-40B4-BE49-F238E27FC236}">
                <a16:creationId xmlns:a16="http://schemas.microsoft.com/office/drawing/2014/main" id="{EA36DCF6-5866-4940-967B-3A913831FB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681" r="3520" b="66523"/>
          <a:stretch/>
        </p:blipFill>
        <p:spPr bwMode="auto">
          <a:xfrm>
            <a:off x="3428133" y="2993043"/>
            <a:ext cx="1103713" cy="1620000"/>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3" descr="3Ultrazvuk-moznosti">
            <a:extLst>
              <a:ext uri="{FF2B5EF4-FFF2-40B4-BE49-F238E27FC236}">
                <a16:creationId xmlns:a16="http://schemas.microsoft.com/office/drawing/2014/main" id="{CFECCB00-5308-43C7-8732-699E2C6E09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407" t="33464" r="3719" b="32901"/>
          <a:stretch/>
        </p:blipFill>
        <p:spPr bwMode="auto">
          <a:xfrm>
            <a:off x="5607619" y="2993043"/>
            <a:ext cx="1039965" cy="1620000"/>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id="{1FC7A9EE-2F95-4E07-9535-51D2ED3918F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4" name="Obrázek 31">
            <a:extLst>
              <a:ext uri="{FF2B5EF4-FFF2-40B4-BE49-F238E27FC236}">
                <a16:creationId xmlns:a16="http://schemas.microsoft.com/office/drawing/2014/main" id="{6B68E47B-B69F-4F20-B0D5-4EE80879CF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2">
            <a:extLst>
              <a:ext uri="{FF2B5EF4-FFF2-40B4-BE49-F238E27FC236}">
                <a16:creationId xmlns:a16="http://schemas.microsoft.com/office/drawing/2014/main" id="{32835237-BA83-49EF-92C0-077626B70F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20" name="Obrázek 33" descr="Foto / Photo: Logo MŠMT">
            <a:extLst>
              <a:ext uri="{FF2B5EF4-FFF2-40B4-BE49-F238E27FC236}">
                <a16:creationId xmlns:a16="http://schemas.microsoft.com/office/drawing/2014/main" id="{D69DB195-CBCC-4FF1-9EBC-BBBC3258B91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734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1323439"/>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ULTRAZVUKEM - USM</a:t>
            </a:r>
            <a:endParaRPr lang="cs-CZ" altLang="cs-CZ" sz="2000" b="1" dirty="0">
              <a:solidFill>
                <a:srgbClr val="000066"/>
              </a:solidFill>
              <a:latin typeface="Arial" panose="020B0604020202020204" pitchFamily="34" charset="0"/>
              <a:cs typeface="Arial" panose="020B0604020202020204" pitchFamily="34" charset="0"/>
            </a:endParaRPr>
          </a:p>
          <a:p>
            <a:pPr algn="just"/>
            <a:r>
              <a:rPr lang="cs-CZ" altLang="cs-CZ" sz="2000" dirty="0">
                <a:solidFill>
                  <a:srgbClr val="000066"/>
                </a:solidFill>
                <a:latin typeface="Arial" panose="020B0604020202020204" pitchFamily="34" charset="0"/>
                <a:cs typeface="Arial" panose="020B0604020202020204" pitchFamily="34" charset="0"/>
              </a:rPr>
              <a:t>Jedná se o rozrušování materiálu obrobku účinkem pohybu zrn abrazivního materiálu a působením kavitační eroze, založeno na mechanickém úběru materiálu.</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E352FE40-12D9-4F41-A193-82877523D797}"/>
              </a:ext>
            </a:extLst>
          </p:cNvPr>
          <p:cNvPicPr>
            <a:picLocks noChangeAspect="1"/>
          </p:cNvPicPr>
          <p:nvPr/>
        </p:nvPicPr>
        <p:blipFill rotWithShape="1">
          <a:blip r:embed="rId4"/>
          <a:srcRect b="4482"/>
          <a:stretch/>
        </p:blipFill>
        <p:spPr>
          <a:xfrm>
            <a:off x="581679" y="2894049"/>
            <a:ext cx="3610546" cy="2479167"/>
          </a:xfrm>
          <a:prstGeom prst="rect">
            <a:avLst/>
          </a:prstGeom>
        </p:spPr>
      </p:pic>
      <p:sp>
        <p:nvSpPr>
          <p:cNvPr id="15" name="TextovéPole 14">
            <a:extLst>
              <a:ext uri="{FF2B5EF4-FFF2-40B4-BE49-F238E27FC236}">
                <a16:creationId xmlns:a16="http://schemas.microsoft.com/office/drawing/2014/main" id="{B42448A7-F27A-4748-A535-C9A82AD09DD4}"/>
              </a:ext>
            </a:extLst>
          </p:cNvPr>
          <p:cNvSpPr txBox="1"/>
          <p:nvPr/>
        </p:nvSpPr>
        <p:spPr>
          <a:xfrm>
            <a:off x="611560" y="5229200"/>
            <a:ext cx="3312368" cy="523220"/>
          </a:xfrm>
          <a:prstGeom prst="rect">
            <a:avLst/>
          </a:prstGeom>
          <a:noFill/>
        </p:spPr>
        <p:txBody>
          <a:bodyPr wrap="square" rtlCol="0">
            <a:spAutoFit/>
          </a:bodyPr>
          <a:lstStyle/>
          <a:p>
            <a:r>
              <a:rPr lang="cs-CZ" sz="1400" dirty="0">
                <a:solidFill>
                  <a:srgbClr val="000066"/>
                </a:solidFill>
              </a:rPr>
              <a:t>1) kapalina, 2) nástroj, 3) brousicí zrna, 4) přívod brousicích zrn a kapaliny, 5) obrobek</a:t>
            </a:r>
          </a:p>
        </p:txBody>
      </p:sp>
      <p:pic>
        <p:nvPicPr>
          <p:cNvPr id="4" name="ULTRASONIC 2nd Generation ULTRASONIC grinding milling and drilling">
            <a:hlinkClick r:id="" action="ppaction://media"/>
            <a:extLst>
              <a:ext uri="{FF2B5EF4-FFF2-40B4-BE49-F238E27FC236}">
                <a16:creationId xmlns:a16="http://schemas.microsoft.com/office/drawing/2014/main" id="{A295CFF9-4E02-426D-98F6-3A5FEEFDA737}"/>
              </a:ext>
            </a:extLst>
          </p:cNvPr>
          <p:cNvPicPr>
            <a:picLocks noChangeAspect="1"/>
          </p:cNvPicPr>
          <p:nvPr>
            <a:videoFile r:link="rId1"/>
            <p:extLst>
              <p:ext uri="{DAA4B4D4-6D71-4841-9C94-3DE7FCFB9230}">
                <p14:media xmlns:p14="http://schemas.microsoft.com/office/powerpoint/2010/main" r:embed="rId2">
                  <p14:trim st="61560" end="10681"/>
                </p14:media>
              </p:ext>
            </p:extLst>
          </p:nvPr>
        </p:nvPicPr>
        <p:blipFill>
          <a:blip r:embed="rId5"/>
          <a:stretch>
            <a:fillRect/>
          </a:stretch>
        </p:blipFill>
        <p:spPr>
          <a:xfrm>
            <a:off x="4531265" y="3007836"/>
            <a:ext cx="4047772" cy="2276872"/>
          </a:xfrm>
          <a:prstGeom prst="rect">
            <a:avLst/>
          </a:prstGeom>
          <a:ln w="12700">
            <a:solidFill>
              <a:srgbClr val="FF0000"/>
            </a:solidFill>
          </a:ln>
        </p:spPr>
      </p:pic>
      <p:pic>
        <p:nvPicPr>
          <p:cNvPr id="12" name="Picture 1">
            <a:extLst>
              <a:ext uri="{FF2B5EF4-FFF2-40B4-BE49-F238E27FC236}">
                <a16:creationId xmlns:a16="http://schemas.microsoft.com/office/drawing/2014/main" id="{15B91FE2-7C02-4AC3-83F0-386B22831D7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75042FAC-142E-457A-AE0F-1308EDC2AF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EC4FFE2F-4CB2-47EA-9833-B93F5168ED6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33" descr="Foto / Photo: Logo MŠMT">
            <a:extLst>
              <a:ext uri="{FF2B5EF4-FFF2-40B4-BE49-F238E27FC236}">
                <a16:creationId xmlns:a16="http://schemas.microsoft.com/office/drawing/2014/main" id="{41DA0620-3B30-44F7-AEFB-9B198FA9074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0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A833B03C-9B54-4F50-A406-3B1CE3FC0163}"/>
              </a:ext>
            </a:extLst>
          </p:cNvPr>
          <p:cNvPicPr>
            <a:picLocks noChangeAspect="1"/>
          </p:cNvPicPr>
          <p:nvPr/>
        </p:nvPicPr>
        <p:blipFill>
          <a:blip r:embed="rId2"/>
          <a:stretch>
            <a:fillRect/>
          </a:stretch>
        </p:blipFill>
        <p:spPr>
          <a:xfrm>
            <a:off x="1481541" y="2019631"/>
            <a:ext cx="6180918" cy="4084351"/>
          </a:xfrm>
          <a:prstGeom prst="rect">
            <a:avLst/>
          </a:prstGeom>
        </p:spPr>
      </p:pic>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ULTRAZVUKEM - USM</a:t>
            </a:r>
            <a:endParaRPr lang="cs-CZ" altLang="cs-CZ" sz="2000" b="1" dirty="0">
              <a:solidFill>
                <a:srgbClr val="000066"/>
              </a:solidFill>
              <a:latin typeface="Arial" panose="020B0604020202020204" pitchFamily="34" charset="0"/>
              <a:cs typeface="Arial" panose="020B0604020202020204" pitchFamily="34" charset="0"/>
            </a:endParaRP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3" name="Picture 1">
            <a:extLst>
              <a:ext uri="{FF2B5EF4-FFF2-40B4-BE49-F238E27FC236}">
                <a16:creationId xmlns:a16="http://schemas.microsoft.com/office/drawing/2014/main" id="{9A97F993-FDE4-4571-9B4A-207D866D518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4" name="Obrázek 31">
            <a:extLst>
              <a:ext uri="{FF2B5EF4-FFF2-40B4-BE49-F238E27FC236}">
                <a16:creationId xmlns:a16="http://schemas.microsoft.com/office/drawing/2014/main" id="{F7FB1838-82EB-4141-AD4D-4C796279A7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2">
            <a:extLst>
              <a:ext uri="{FF2B5EF4-FFF2-40B4-BE49-F238E27FC236}">
                <a16:creationId xmlns:a16="http://schemas.microsoft.com/office/drawing/2014/main" id="{D2687F6D-899F-448C-B069-51EFDA5569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33" descr="Foto / Photo: Logo MŠMT">
            <a:extLst>
              <a:ext uri="{FF2B5EF4-FFF2-40B4-BE49-F238E27FC236}">
                <a16:creationId xmlns:a16="http://schemas.microsoft.com/office/drawing/2014/main" id="{9BC4E73A-13E8-4E11-BB62-D29C29AC69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005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93428"/>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FOTONŮ - LBM</a:t>
            </a:r>
          </a:p>
          <a:p>
            <a:pPr algn="just"/>
            <a:r>
              <a:rPr lang="cs-CZ" altLang="cs-CZ" sz="2000" dirty="0">
                <a:solidFill>
                  <a:srgbClr val="000066"/>
                </a:solidFill>
                <a:latin typeface="Arial" panose="020B0604020202020204" pitchFamily="34" charset="0"/>
                <a:cs typeface="Arial" panose="020B0604020202020204" pitchFamily="34" charset="0"/>
              </a:rPr>
              <a:t>Soustředění elektromagnetického záření viditelného světla na malou plochu obrobku, přeměna na tepelnou energii přesahující teplotu tavení obráběného materiálu, který se v místě </a:t>
            </a:r>
          </a:p>
          <a:p>
            <a:pPr algn="just"/>
            <a:r>
              <a:rPr lang="cs-CZ" altLang="cs-CZ" sz="2000" dirty="0">
                <a:solidFill>
                  <a:srgbClr val="000066"/>
                </a:solidFill>
                <a:latin typeface="Arial" panose="020B0604020202020204" pitchFamily="34" charset="0"/>
                <a:cs typeface="Arial" panose="020B0604020202020204" pitchFamily="34" charset="0"/>
              </a:rPr>
              <a:t>dopadu vypaří. Zdrojem zařízení jsou kvantové zesilovače paprsků světla – lasery.</a:t>
            </a:r>
          </a:p>
          <a:p>
            <a:pPr algn="just"/>
            <a:endParaRPr lang="cs-CZ" altLang="cs-CZ" sz="2000" b="1" u="sng" dirty="0">
              <a:solidFill>
                <a:srgbClr val="000066"/>
              </a:solidFill>
              <a:latin typeface="Arial" panose="020B0604020202020204" pitchFamily="34" charset="0"/>
              <a:cs typeface="Arial" panose="020B0604020202020204" pitchFamily="34" charset="0"/>
            </a:endParaRPr>
          </a:p>
          <a:p>
            <a:pPr algn="just"/>
            <a:r>
              <a:rPr lang="cs-CZ" altLang="cs-CZ" sz="2000" b="1" u="sng" dirty="0">
                <a:solidFill>
                  <a:srgbClr val="C00000"/>
                </a:solidFill>
                <a:latin typeface="Arial" panose="020B0604020202020204" pitchFamily="34" charset="0"/>
                <a:cs typeface="Arial" panose="020B0604020202020204" pitchFamily="34" charset="0"/>
              </a:rPr>
              <a:t>ZÁKLADNÍ OPERACE:</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Vrtání, soustružení, frézování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Řezání – sublimační, tavné, pálení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Svařování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Značení, gravírování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TZ, PÚ</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22168881-C419-4716-AADD-90F9B07FB2D7}"/>
              </a:ext>
            </a:extLst>
          </p:cNvPr>
          <p:cNvPicPr>
            <a:picLocks noChangeAspect="1"/>
          </p:cNvPicPr>
          <p:nvPr/>
        </p:nvPicPr>
        <p:blipFill rotWithShape="1">
          <a:blip r:embed="rId4">
            <a:grayscl/>
          </a:blip>
          <a:srcRect l="4492" t="2395" r="34461" b="2395"/>
          <a:stretch/>
        </p:blipFill>
        <p:spPr>
          <a:xfrm>
            <a:off x="6864840" y="3429000"/>
            <a:ext cx="1739608" cy="2593597"/>
          </a:xfrm>
          <a:prstGeom prst="rect">
            <a:avLst/>
          </a:prstGeom>
          <a:ln w="19050">
            <a:solidFill>
              <a:srgbClr val="000066"/>
            </a:solidFill>
          </a:ln>
        </p:spPr>
      </p:pic>
      <p:pic>
        <p:nvPicPr>
          <p:cNvPr id="5" name="Obrázek 4">
            <a:extLst>
              <a:ext uri="{FF2B5EF4-FFF2-40B4-BE49-F238E27FC236}">
                <a16:creationId xmlns:a16="http://schemas.microsoft.com/office/drawing/2014/main" id="{6E1488B1-C208-4E81-9CFE-C65BA67A1EC9}"/>
              </a:ext>
            </a:extLst>
          </p:cNvPr>
          <p:cNvPicPr>
            <a:picLocks noChangeAspect="1"/>
          </p:cNvPicPr>
          <p:nvPr/>
        </p:nvPicPr>
        <p:blipFill>
          <a:blip r:embed="rId5"/>
          <a:stretch>
            <a:fillRect/>
          </a:stretch>
        </p:blipFill>
        <p:spPr>
          <a:xfrm>
            <a:off x="4139952" y="4853983"/>
            <a:ext cx="2587984" cy="1168614"/>
          </a:xfrm>
          <a:prstGeom prst="rect">
            <a:avLst/>
          </a:prstGeom>
          <a:ln w="19050">
            <a:solidFill>
              <a:srgbClr val="000066"/>
            </a:solidFill>
          </a:ln>
        </p:spPr>
      </p:pic>
      <p:pic>
        <p:nvPicPr>
          <p:cNvPr id="2" name="LT7 - Tube fiber laser cutting BLM GROUP">
            <a:hlinkClick r:id="" action="ppaction://media"/>
            <a:extLst>
              <a:ext uri="{FF2B5EF4-FFF2-40B4-BE49-F238E27FC236}">
                <a16:creationId xmlns:a16="http://schemas.microsoft.com/office/drawing/2014/main" id="{59630ED9-8A27-44D4-B0DB-C6E6C9FDE44B}"/>
              </a:ext>
            </a:extLst>
          </p:cNvPr>
          <p:cNvPicPr>
            <a:picLocks noChangeAspect="1"/>
          </p:cNvPicPr>
          <p:nvPr>
            <a:videoFile r:link="rId1"/>
            <p:extLst>
              <p:ext uri="{DAA4B4D4-6D71-4841-9C94-3DE7FCFB9230}">
                <p14:media xmlns:p14="http://schemas.microsoft.com/office/powerpoint/2010/main" r:embed="rId2">
                  <p14:trim st="12045"/>
                </p14:media>
              </p:ext>
            </p:extLst>
          </p:nvPr>
        </p:nvPicPr>
        <p:blipFill>
          <a:blip r:embed="rId6"/>
          <a:stretch>
            <a:fillRect/>
          </a:stretch>
        </p:blipFill>
        <p:spPr>
          <a:xfrm>
            <a:off x="5074274" y="3428305"/>
            <a:ext cx="1647301" cy="926607"/>
          </a:xfrm>
          <a:prstGeom prst="rect">
            <a:avLst/>
          </a:prstGeom>
          <a:ln w="19050">
            <a:solidFill>
              <a:srgbClr val="C00000"/>
            </a:solidFill>
          </a:ln>
        </p:spPr>
      </p:pic>
      <p:pic>
        <p:nvPicPr>
          <p:cNvPr id="12" name="Picture 1">
            <a:extLst>
              <a:ext uri="{FF2B5EF4-FFF2-40B4-BE49-F238E27FC236}">
                <a16:creationId xmlns:a16="http://schemas.microsoft.com/office/drawing/2014/main" id="{BD303B9D-BE88-4183-967D-96E78471274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1AA6C24C-6363-463D-B9AD-84182C32E3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9002211F-3EAD-4DC8-9836-A208AEE28E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56155E54-7790-4FA8-B551-60A4B5B0C9F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89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FOTONŮ - LBM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2" name="Obrázek 11">
            <a:extLst>
              <a:ext uri="{FF2B5EF4-FFF2-40B4-BE49-F238E27FC236}">
                <a16:creationId xmlns:a16="http://schemas.microsoft.com/office/drawing/2014/main" id="{923171E3-15B6-473C-9B1B-E5EB0FE675F1}"/>
              </a:ext>
            </a:extLst>
          </p:cNvPr>
          <p:cNvPicPr>
            <a:picLocks noChangeAspect="1"/>
          </p:cNvPicPr>
          <p:nvPr/>
        </p:nvPicPr>
        <p:blipFill>
          <a:blip r:embed="rId2"/>
          <a:stretch>
            <a:fillRect/>
          </a:stretch>
        </p:blipFill>
        <p:spPr>
          <a:xfrm>
            <a:off x="615749" y="2385064"/>
            <a:ext cx="2820871" cy="1620000"/>
          </a:xfrm>
          <a:prstGeom prst="rect">
            <a:avLst/>
          </a:prstGeom>
          <a:ln w="19050">
            <a:solidFill>
              <a:srgbClr val="000066"/>
            </a:solidFill>
          </a:ln>
        </p:spPr>
      </p:pic>
      <p:pic>
        <p:nvPicPr>
          <p:cNvPr id="14" name="Obrázek 13">
            <a:extLst>
              <a:ext uri="{FF2B5EF4-FFF2-40B4-BE49-F238E27FC236}">
                <a16:creationId xmlns:a16="http://schemas.microsoft.com/office/drawing/2014/main" id="{E06EBA75-6EDB-4B0E-AF23-C6786ECD81FA}"/>
              </a:ext>
            </a:extLst>
          </p:cNvPr>
          <p:cNvPicPr>
            <a:picLocks noChangeAspect="1"/>
          </p:cNvPicPr>
          <p:nvPr/>
        </p:nvPicPr>
        <p:blipFill>
          <a:blip r:embed="rId3"/>
          <a:stretch>
            <a:fillRect/>
          </a:stretch>
        </p:blipFill>
        <p:spPr>
          <a:xfrm>
            <a:off x="615748" y="4187663"/>
            <a:ext cx="2820872" cy="1620000"/>
          </a:xfrm>
          <a:prstGeom prst="rect">
            <a:avLst/>
          </a:prstGeom>
          <a:ln w="19050">
            <a:solidFill>
              <a:srgbClr val="000066"/>
            </a:solidFill>
          </a:ln>
        </p:spPr>
      </p:pic>
      <p:pic>
        <p:nvPicPr>
          <p:cNvPr id="16" name="Obrázek 15">
            <a:extLst>
              <a:ext uri="{FF2B5EF4-FFF2-40B4-BE49-F238E27FC236}">
                <a16:creationId xmlns:a16="http://schemas.microsoft.com/office/drawing/2014/main" id="{7E0DB3E0-7BB9-48C1-AD7C-FA7FE44ADF79}"/>
              </a:ext>
            </a:extLst>
          </p:cNvPr>
          <p:cNvPicPr>
            <a:picLocks noChangeAspect="1"/>
          </p:cNvPicPr>
          <p:nvPr/>
        </p:nvPicPr>
        <p:blipFill rotWithShape="1">
          <a:blip r:embed="rId4"/>
          <a:srcRect l="1" r="2190"/>
          <a:stretch/>
        </p:blipFill>
        <p:spPr>
          <a:xfrm>
            <a:off x="3606077" y="2385064"/>
            <a:ext cx="2550099" cy="1620000"/>
          </a:xfrm>
          <a:prstGeom prst="rect">
            <a:avLst/>
          </a:prstGeom>
          <a:ln w="19050">
            <a:solidFill>
              <a:srgbClr val="000066"/>
            </a:solidFill>
          </a:ln>
        </p:spPr>
      </p:pic>
      <p:pic>
        <p:nvPicPr>
          <p:cNvPr id="18" name="Obrázek 17">
            <a:extLst>
              <a:ext uri="{FF2B5EF4-FFF2-40B4-BE49-F238E27FC236}">
                <a16:creationId xmlns:a16="http://schemas.microsoft.com/office/drawing/2014/main" id="{D80A705E-1DB5-4FC3-9324-D0A931F77E7D}"/>
              </a:ext>
            </a:extLst>
          </p:cNvPr>
          <p:cNvPicPr>
            <a:picLocks noChangeAspect="1"/>
          </p:cNvPicPr>
          <p:nvPr/>
        </p:nvPicPr>
        <p:blipFill rotWithShape="1">
          <a:blip r:embed="rId5"/>
          <a:srcRect l="2" r="175"/>
          <a:stretch/>
        </p:blipFill>
        <p:spPr>
          <a:xfrm>
            <a:off x="6300192" y="2385064"/>
            <a:ext cx="2304256" cy="1620000"/>
          </a:xfrm>
          <a:prstGeom prst="rect">
            <a:avLst/>
          </a:prstGeom>
          <a:ln w="19050">
            <a:solidFill>
              <a:srgbClr val="000066"/>
            </a:solidFill>
          </a:ln>
        </p:spPr>
      </p:pic>
      <p:pic>
        <p:nvPicPr>
          <p:cNvPr id="4098" name="Picture 2">
            <a:extLst>
              <a:ext uri="{FF2B5EF4-FFF2-40B4-BE49-F238E27FC236}">
                <a16:creationId xmlns:a16="http://schemas.microsoft.com/office/drawing/2014/main" id="{54BDD6DC-BC50-49CD-BAD5-875F96EA4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6077" y="4195635"/>
            <a:ext cx="4998371" cy="1620000"/>
          </a:xfrm>
          <a:prstGeom prst="rect">
            <a:avLst/>
          </a:prstGeom>
          <a:noFill/>
          <a:ln w="19050">
            <a:solidFill>
              <a:srgbClr val="000066"/>
            </a:solidFill>
          </a:ln>
        </p:spPr>
      </p:pic>
      <p:pic>
        <p:nvPicPr>
          <p:cNvPr id="11" name="Picture 1">
            <a:extLst>
              <a:ext uri="{FF2B5EF4-FFF2-40B4-BE49-F238E27FC236}">
                <a16:creationId xmlns:a16="http://schemas.microsoft.com/office/drawing/2014/main" id="{BCAFE09C-7EA4-4E15-A53E-5E45E5C328C6}"/>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D677C287-BAF1-4F10-8082-B01FA44DD8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2">
            <a:extLst>
              <a:ext uri="{FF2B5EF4-FFF2-40B4-BE49-F238E27FC236}">
                <a16:creationId xmlns:a16="http://schemas.microsoft.com/office/drawing/2014/main" id="{496EEB7B-1B71-4366-84E7-A8C50F45B3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33" descr="Foto / Photo: Logo MŠMT">
            <a:extLst>
              <a:ext uri="{FF2B5EF4-FFF2-40B4-BE49-F238E27FC236}">
                <a16:creationId xmlns:a16="http://schemas.microsoft.com/office/drawing/2014/main" id="{B10D5C57-D5A9-42BC-AC90-9408BA9D68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38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FOTONŮ - LBM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16D1D161-2D3A-42FA-9EAF-FB984FE4AA46}"/>
              </a:ext>
            </a:extLst>
          </p:cNvPr>
          <p:cNvPicPr>
            <a:picLocks noChangeAspect="1"/>
          </p:cNvPicPr>
          <p:nvPr/>
        </p:nvPicPr>
        <p:blipFill>
          <a:blip r:embed="rId2"/>
          <a:stretch>
            <a:fillRect/>
          </a:stretch>
        </p:blipFill>
        <p:spPr>
          <a:xfrm>
            <a:off x="888627" y="2060848"/>
            <a:ext cx="7366747" cy="4135718"/>
          </a:xfrm>
          <a:prstGeom prst="rect">
            <a:avLst/>
          </a:prstGeom>
        </p:spPr>
      </p:pic>
      <p:pic>
        <p:nvPicPr>
          <p:cNvPr id="11" name="Picture 1">
            <a:extLst>
              <a:ext uri="{FF2B5EF4-FFF2-40B4-BE49-F238E27FC236}">
                <a16:creationId xmlns:a16="http://schemas.microsoft.com/office/drawing/2014/main" id="{B3AC5781-2C9C-43B9-B490-C8882098D7D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2" name="Obrázek 31">
            <a:extLst>
              <a:ext uri="{FF2B5EF4-FFF2-40B4-BE49-F238E27FC236}">
                <a16:creationId xmlns:a16="http://schemas.microsoft.com/office/drawing/2014/main" id="{F253C535-B4DF-4152-8586-009F18EEB1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32">
            <a:extLst>
              <a:ext uri="{FF2B5EF4-FFF2-40B4-BE49-F238E27FC236}">
                <a16:creationId xmlns:a16="http://schemas.microsoft.com/office/drawing/2014/main" id="{F9C74157-7EEE-4352-A925-323EDF3E59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3" descr="Foto / Photo: Logo MŠMT">
            <a:extLst>
              <a:ext uri="{FF2B5EF4-FFF2-40B4-BE49-F238E27FC236}">
                <a16:creationId xmlns:a16="http://schemas.microsoft.com/office/drawing/2014/main" id="{BC799017-0A80-4991-9B32-B208B8B5C1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749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3E5404A-B636-4D2A-8BF5-BAFC6BCFDAFC}"/>
              </a:ext>
            </a:extLst>
          </p:cNvPr>
          <p:cNvPicPr>
            <a:picLocks noChangeAspect="1"/>
          </p:cNvPicPr>
          <p:nvPr/>
        </p:nvPicPr>
        <p:blipFill rotWithShape="1">
          <a:blip r:embed="rId2"/>
          <a:srcRect b="1543"/>
          <a:stretch/>
        </p:blipFill>
        <p:spPr>
          <a:xfrm>
            <a:off x="1007604" y="2056821"/>
            <a:ext cx="7128792" cy="4180491"/>
          </a:xfrm>
          <a:prstGeom prst="rect">
            <a:avLst/>
          </a:prstGeom>
        </p:spPr>
      </p:pic>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FOTONŮ - LBM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1" name="Picture 1">
            <a:extLst>
              <a:ext uri="{FF2B5EF4-FFF2-40B4-BE49-F238E27FC236}">
                <a16:creationId xmlns:a16="http://schemas.microsoft.com/office/drawing/2014/main" id="{854E80D6-1186-4AC4-936B-076DB1B534B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2" name="Obrázek 31">
            <a:extLst>
              <a:ext uri="{FF2B5EF4-FFF2-40B4-BE49-F238E27FC236}">
                <a16:creationId xmlns:a16="http://schemas.microsoft.com/office/drawing/2014/main" id="{977175BA-BFF4-4E6C-9379-055853744C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32">
            <a:extLst>
              <a:ext uri="{FF2B5EF4-FFF2-40B4-BE49-F238E27FC236}">
                <a16:creationId xmlns:a16="http://schemas.microsoft.com/office/drawing/2014/main" id="{E23DC389-EF90-465F-A033-07B6043DC2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3" descr="Foto / Photo: Logo MŠMT">
            <a:extLst>
              <a:ext uri="{FF2B5EF4-FFF2-40B4-BE49-F238E27FC236}">
                <a16:creationId xmlns:a16="http://schemas.microsoft.com/office/drawing/2014/main" id="{C7782BE4-1FB9-4FCB-AA1A-42C7DDB58D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457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FOTONŮ - LBM</a:t>
            </a:r>
            <a:endParaRPr lang="cs-CZ" altLang="cs-CZ" sz="2000" b="1" u="sng" dirty="0">
              <a:solidFill>
                <a:srgbClr val="000066"/>
              </a:solidFill>
              <a:latin typeface="Arial" panose="020B0604020202020204" pitchFamily="34" charset="0"/>
              <a:cs typeface="Arial" panose="020B0604020202020204" pitchFamily="34" charset="0"/>
            </a:endParaRP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20" name="Obrázek 19">
            <a:extLst>
              <a:ext uri="{FF2B5EF4-FFF2-40B4-BE49-F238E27FC236}">
                <a16:creationId xmlns:a16="http://schemas.microsoft.com/office/drawing/2014/main" id="{18D018D8-AB82-4A70-BAC1-426F55D27D3B}"/>
              </a:ext>
            </a:extLst>
          </p:cNvPr>
          <p:cNvPicPr>
            <a:picLocks noChangeAspect="1"/>
          </p:cNvPicPr>
          <p:nvPr/>
        </p:nvPicPr>
        <p:blipFill rotWithShape="1">
          <a:blip r:embed="rId2"/>
          <a:srcRect l="13010" t="24266" r="16227" b="14008"/>
          <a:stretch/>
        </p:blipFill>
        <p:spPr>
          <a:xfrm>
            <a:off x="2699792" y="2274713"/>
            <a:ext cx="1872208" cy="1980000"/>
          </a:xfrm>
          <a:prstGeom prst="rect">
            <a:avLst/>
          </a:prstGeom>
          <a:ln w="19050">
            <a:solidFill>
              <a:srgbClr val="000066"/>
            </a:solidFill>
          </a:ln>
        </p:spPr>
      </p:pic>
      <p:pic>
        <p:nvPicPr>
          <p:cNvPr id="5122" name="Picture 2">
            <a:extLst>
              <a:ext uri="{FF2B5EF4-FFF2-40B4-BE49-F238E27FC236}">
                <a16:creationId xmlns:a16="http://schemas.microsoft.com/office/drawing/2014/main" id="{67FB547C-2AF8-4F73-96B9-8D059A809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16" y="4380362"/>
            <a:ext cx="2591224" cy="1620000"/>
          </a:xfrm>
          <a:prstGeom prst="rect">
            <a:avLst/>
          </a:prstGeom>
          <a:noFill/>
          <a:ln w="19050">
            <a:solidFill>
              <a:srgbClr val="000066"/>
            </a:solidFill>
          </a:ln>
        </p:spPr>
      </p:pic>
      <p:pic>
        <p:nvPicPr>
          <p:cNvPr id="6146" name="Picture 2" descr="Obsah obrázku sýr, několik&#10;&#10;Popis byl vytvořen automaticky">
            <a:extLst>
              <a:ext uri="{FF2B5EF4-FFF2-40B4-BE49-F238E27FC236}">
                <a16:creationId xmlns:a16="http://schemas.microsoft.com/office/drawing/2014/main" id="{5CC6A347-EE80-447D-B34C-96C0C7A1C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068" y="4380362"/>
            <a:ext cx="5346316" cy="1620000"/>
          </a:xfrm>
          <a:prstGeom prst="rect">
            <a:avLst/>
          </a:prstGeom>
          <a:noFill/>
          <a:ln w="19050">
            <a:solidFill>
              <a:srgbClr val="000066"/>
            </a:solidFill>
          </a:ln>
        </p:spPr>
      </p:pic>
      <p:pic>
        <p:nvPicPr>
          <p:cNvPr id="7170" name="Picture 2">
            <a:extLst>
              <a:ext uri="{FF2B5EF4-FFF2-40B4-BE49-F238E27FC236}">
                <a16:creationId xmlns:a16="http://schemas.microsoft.com/office/drawing/2014/main" id="{1E09A31B-17BB-46DD-BEB5-9D15128097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86" t="15948" r="1388" b="20918"/>
          <a:stretch/>
        </p:blipFill>
        <p:spPr bwMode="auto">
          <a:xfrm>
            <a:off x="4695389" y="2274713"/>
            <a:ext cx="3909059" cy="1980000"/>
          </a:xfrm>
          <a:prstGeom prst="rect">
            <a:avLst/>
          </a:prstGeom>
          <a:noFill/>
          <a:ln w="19050">
            <a:solidFill>
              <a:srgbClr val="000066"/>
            </a:solidFill>
          </a:ln>
        </p:spPr>
      </p:pic>
      <p:pic>
        <p:nvPicPr>
          <p:cNvPr id="8194" name="Picture 2" descr="Obsah obrázku text, interiér&#10;&#10;Popis byl vytvořen automaticky">
            <a:extLst>
              <a:ext uri="{FF2B5EF4-FFF2-40B4-BE49-F238E27FC236}">
                <a16:creationId xmlns:a16="http://schemas.microsoft.com/office/drawing/2014/main" id="{7AE47B29-E47B-4F75-B0CF-3A7C0EB2F6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8580"/>
          <a:stretch/>
        </p:blipFill>
        <p:spPr bwMode="auto">
          <a:xfrm>
            <a:off x="539552" y="2274713"/>
            <a:ext cx="2051856" cy="1980000"/>
          </a:xfrm>
          <a:prstGeom prst="rect">
            <a:avLst/>
          </a:prstGeom>
          <a:noFill/>
          <a:ln w="19050">
            <a:solidFill>
              <a:srgbClr val="000066"/>
            </a:solidFill>
          </a:ln>
        </p:spPr>
      </p:pic>
      <p:pic>
        <p:nvPicPr>
          <p:cNvPr id="11" name="Picture 1">
            <a:extLst>
              <a:ext uri="{FF2B5EF4-FFF2-40B4-BE49-F238E27FC236}">
                <a16:creationId xmlns:a16="http://schemas.microsoft.com/office/drawing/2014/main" id="{AE3D8200-6DF3-469E-BC45-7A2AD97F1C6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2" name="Obrázek 31">
            <a:extLst>
              <a:ext uri="{FF2B5EF4-FFF2-40B4-BE49-F238E27FC236}">
                <a16:creationId xmlns:a16="http://schemas.microsoft.com/office/drawing/2014/main" id="{238E675A-3F81-4A9B-9B17-547EACEEDF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32">
            <a:extLst>
              <a:ext uri="{FF2B5EF4-FFF2-40B4-BE49-F238E27FC236}">
                <a16:creationId xmlns:a16="http://schemas.microsoft.com/office/drawing/2014/main" id="{1EFE8B8D-54E3-4501-A56B-696796B919A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3" descr="Foto / Photo: Logo MŠMT">
            <a:extLst>
              <a:ext uri="{FF2B5EF4-FFF2-40B4-BE49-F238E27FC236}">
                <a16:creationId xmlns:a16="http://schemas.microsoft.com/office/drawing/2014/main" id="{EFC65F3C-608A-4990-9759-14EFBE79E03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790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3477875"/>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PLASMY - PBM</a:t>
            </a:r>
          </a:p>
          <a:p>
            <a:pPr algn="just"/>
            <a:r>
              <a:rPr lang="cs-CZ" altLang="cs-CZ" sz="2000" dirty="0">
                <a:solidFill>
                  <a:srgbClr val="000066"/>
                </a:solidFill>
                <a:latin typeface="Arial" panose="020B0604020202020204" pitchFamily="34" charset="0"/>
                <a:cs typeface="Arial" panose="020B0604020202020204" pitchFamily="34" charset="0"/>
              </a:rPr>
              <a:t>Pojem plazma označuje speciální stav plynů, někdy bývá též označován jako čtvrtý stav hmoty; jedná se o vysoce žhavý, elektricky vodivý plyn tvořený pozitivními i negativními ionty, elektrony a vybuzenými neutrálními atomy a molekulami.</a:t>
            </a:r>
            <a:r>
              <a:rPr lang="cs-CZ" altLang="cs-CZ" sz="2000" b="1" dirty="0">
                <a:solidFill>
                  <a:srgbClr val="000066"/>
                </a:solidFill>
                <a:latin typeface="Arial" panose="020B0604020202020204" pitchFamily="34" charset="0"/>
                <a:cs typeface="Arial" panose="020B0604020202020204" pitchFamily="34" charset="0"/>
              </a:rPr>
              <a:t> </a:t>
            </a:r>
          </a:p>
          <a:p>
            <a:pPr algn="just"/>
            <a:endParaRPr lang="cs-CZ" altLang="cs-CZ" sz="2000" b="1" dirty="0">
              <a:solidFill>
                <a:srgbClr val="000066"/>
              </a:solidFill>
              <a:latin typeface="Arial" panose="020B0604020202020204" pitchFamily="34" charset="0"/>
              <a:cs typeface="Arial" panose="020B0604020202020204" pitchFamily="34" charset="0"/>
            </a:endParaRPr>
          </a:p>
          <a:p>
            <a:pPr algn="just"/>
            <a:r>
              <a:rPr lang="cs-CZ" altLang="cs-CZ" sz="2000" b="1" u="sng" dirty="0">
                <a:solidFill>
                  <a:srgbClr val="C00000"/>
                </a:solidFill>
                <a:latin typeface="Arial" panose="020B0604020202020204" pitchFamily="34" charset="0"/>
                <a:cs typeface="Arial" panose="020B0604020202020204" pitchFamily="34" charset="0"/>
              </a:rPr>
              <a:t>ZÁKLADNÍ OPERACE:</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Obrábění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Řezání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Svařování, navařování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Rozklad odpadů</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2" name="CNC PLASMA Tube cutting with the source XPR300">
            <a:hlinkClick r:id="" action="ppaction://media"/>
            <a:extLst>
              <a:ext uri="{FF2B5EF4-FFF2-40B4-BE49-F238E27FC236}">
                <a16:creationId xmlns:a16="http://schemas.microsoft.com/office/drawing/2014/main" id="{D44E3D9A-8D3F-4E39-BA48-E893A67258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7984" y="3617140"/>
            <a:ext cx="1251517" cy="696156"/>
          </a:xfrm>
          <a:prstGeom prst="rect">
            <a:avLst/>
          </a:prstGeom>
          <a:ln w="19050">
            <a:solidFill>
              <a:srgbClr val="C00000"/>
            </a:solidFill>
          </a:ln>
        </p:spPr>
      </p:pic>
      <p:pic>
        <p:nvPicPr>
          <p:cNvPr id="14" name="Obrázek 13">
            <a:extLst>
              <a:ext uri="{FF2B5EF4-FFF2-40B4-BE49-F238E27FC236}">
                <a16:creationId xmlns:a16="http://schemas.microsoft.com/office/drawing/2014/main" id="{F61C4816-33EE-4CC3-A14E-D7598B362CF0}"/>
              </a:ext>
            </a:extLst>
          </p:cNvPr>
          <p:cNvPicPr>
            <a:picLocks noChangeAspect="1"/>
          </p:cNvPicPr>
          <p:nvPr/>
        </p:nvPicPr>
        <p:blipFill rotWithShape="1">
          <a:blip r:embed="rId5"/>
          <a:srcRect l="62478" b="3116"/>
          <a:stretch/>
        </p:blipFill>
        <p:spPr>
          <a:xfrm>
            <a:off x="6899901" y="3471284"/>
            <a:ext cx="1702215" cy="2604900"/>
          </a:xfrm>
          <a:prstGeom prst="rect">
            <a:avLst/>
          </a:prstGeom>
          <a:ln w="19050">
            <a:solidFill>
              <a:srgbClr val="000066"/>
            </a:solidFill>
          </a:ln>
        </p:spPr>
      </p:pic>
      <p:pic>
        <p:nvPicPr>
          <p:cNvPr id="15" name="Obrázek 14">
            <a:extLst>
              <a:ext uri="{FF2B5EF4-FFF2-40B4-BE49-F238E27FC236}">
                <a16:creationId xmlns:a16="http://schemas.microsoft.com/office/drawing/2014/main" id="{887C4C4C-39E4-48B5-9A19-EE2E4231C7BA}"/>
              </a:ext>
            </a:extLst>
          </p:cNvPr>
          <p:cNvPicPr>
            <a:picLocks noChangeAspect="1"/>
          </p:cNvPicPr>
          <p:nvPr/>
        </p:nvPicPr>
        <p:blipFill rotWithShape="1">
          <a:blip r:embed="rId5"/>
          <a:srcRect l="36262" t="21739" r="40901" b="991"/>
          <a:stretch/>
        </p:blipFill>
        <p:spPr>
          <a:xfrm>
            <a:off x="5732454" y="3930317"/>
            <a:ext cx="1071794" cy="2149271"/>
          </a:xfrm>
          <a:prstGeom prst="rect">
            <a:avLst/>
          </a:prstGeom>
          <a:ln w="19050">
            <a:solidFill>
              <a:srgbClr val="000066"/>
            </a:solidFill>
          </a:ln>
        </p:spPr>
      </p:pic>
      <p:pic>
        <p:nvPicPr>
          <p:cNvPr id="16" name="Obrázek 15">
            <a:extLst>
              <a:ext uri="{FF2B5EF4-FFF2-40B4-BE49-F238E27FC236}">
                <a16:creationId xmlns:a16="http://schemas.microsoft.com/office/drawing/2014/main" id="{29549ACF-A615-4A9C-91DF-160991EAE57E}"/>
              </a:ext>
            </a:extLst>
          </p:cNvPr>
          <p:cNvPicPr>
            <a:picLocks noChangeAspect="1"/>
          </p:cNvPicPr>
          <p:nvPr/>
        </p:nvPicPr>
        <p:blipFill rotWithShape="1">
          <a:blip r:embed="rId5"/>
          <a:srcRect l="787" t="43370" r="76376"/>
          <a:stretch/>
        </p:blipFill>
        <p:spPr>
          <a:xfrm>
            <a:off x="4499992" y="4382590"/>
            <a:ext cx="1152128" cy="1693219"/>
          </a:xfrm>
          <a:prstGeom prst="rect">
            <a:avLst/>
          </a:prstGeom>
          <a:ln w="19050">
            <a:solidFill>
              <a:srgbClr val="000066"/>
            </a:solidFill>
          </a:ln>
        </p:spPr>
      </p:pic>
      <p:pic>
        <p:nvPicPr>
          <p:cNvPr id="12" name="Picture 1">
            <a:extLst>
              <a:ext uri="{FF2B5EF4-FFF2-40B4-BE49-F238E27FC236}">
                <a16:creationId xmlns:a16="http://schemas.microsoft.com/office/drawing/2014/main" id="{84F0471D-138D-41A9-AA1A-6181AC5CCFF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A5D0E1A1-EDA3-4B16-B22C-1DB2BF59A4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32">
            <a:extLst>
              <a:ext uri="{FF2B5EF4-FFF2-40B4-BE49-F238E27FC236}">
                <a16:creationId xmlns:a16="http://schemas.microsoft.com/office/drawing/2014/main" id="{FF6F4ADF-EAC2-45C1-83A7-88C47CEDCFB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8" name="Obrázek 33" descr="Foto / Photo: Logo MŠMT">
            <a:extLst>
              <a:ext uri="{FF2B5EF4-FFF2-40B4-BE49-F238E27FC236}">
                <a16:creationId xmlns:a16="http://schemas.microsoft.com/office/drawing/2014/main" id="{6703F62A-4ADA-47C1-9EB9-797080B2E67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20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93428"/>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PLASMY - PBM</a:t>
            </a:r>
          </a:p>
          <a:p>
            <a:pPr algn="just"/>
            <a:r>
              <a:rPr lang="cs-CZ" altLang="cs-CZ" sz="2000" dirty="0">
                <a:solidFill>
                  <a:srgbClr val="000066"/>
                </a:solidFill>
                <a:latin typeface="Arial" panose="020B0604020202020204" pitchFamily="34" charset="0"/>
                <a:cs typeface="Arial" panose="020B0604020202020204" pitchFamily="34" charset="0"/>
              </a:rPr>
              <a:t>Pojem plazma označuje speciální stav plynů, někdy bývá též označován jako čtvrtý stav hmoty; jedná se o vysoce žhavý, elektricky vodivý plyn tvořený pozitivními i negativními ionty, elektrony a vybuzenými neutrálními atomy a molekulami.</a:t>
            </a:r>
            <a:r>
              <a:rPr lang="cs-CZ" altLang="cs-CZ" sz="2000" b="1" dirty="0">
                <a:solidFill>
                  <a:srgbClr val="000066"/>
                </a:solidFill>
                <a:latin typeface="Arial" panose="020B0604020202020204" pitchFamily="34" charset="0"/>
                <a:cs typeface="Arial" panose="020B0604020202020204" pitchFamily="34" charset="0"/>
              </a:rPr>
              <a:t> </a:t>
            </a:r>
          </a:p>
          <a:p>
            <a:pPr algn="just"/>
            <a:endParaRPr lang="cs-CZ" altLang="cs-CZ" sz="2000" b="1" dirty="0">
              <a:solidFill>
                <a:srgbClr val="000066"/>
              </a:solidFill>
              <a:latin typeface="Arial" panose="020B0604020202020204" pitchFamily="34" charset="0"/>
              <a:cs typeface="Arial" panose="020B0604020202020204" pitchFamily="34" charset="0"/>
            </a:endParaRPr>
          </a:p>
          <a:p>
            <a:pPr algn="just"/>
            <a:r>
              <a:rPr lang="cs-CZ" altLang="cs-CZ" sz="2000" b="1" u="sng" dirty="0">
                <a:solidFill>
                  <a:srgbClr val="C00000"/>
                </a:solidFill>
                <a:latin typeface="Arial" panose="020B0604020202020204" pitchFamily="34" charset="0"/>
                <a:cs typeface="Arial" panose="020B0604020202020204" pitchFamily="34" charset="0"/>
              </a:rPr>
              <a:t>KONFIGURACE ANODY:</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Transferový oblouk (O +)</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Netransferový oblouk (hořák +)</a:t>
            </a:r>
          </a:p>
          <a:p>
            <a:pPr marL="342900" indent="-342900" algn="just">
              <a:buFont typeface="Arial" panose="020B0604020202020204" pitchFamily="34" charset="0"/>
              <a:buChar char="•"/>
            </a:pPr>
            <a:endParaRPr lang="cs-CZ" altLang="cs-CZ" sz="2000" dirty="0">
              <a:solidFill>
                <a:srgbClr val="000066"/>
              </a:solidFill>
              <a:latin typeface="Arial" panose="020B0604020202020204" pitchFamily="34" charset="0"/>
              <a:cs typeface="Arial" panose="020B0604020202020204" pitchFamily="34" charset="0"/>
            </a:endParaRPr>
          </a:p>
          <a:p>
            <a:pPr algn="just"/>
            <a:r>
              <a:rPr lang="cs-CZ" altLang="cs-CZ" sz="2000" b="1" u="sng" dirty="0">
                <a:solidFill>
                  <a:srgbClr val="C00000"/>
                </a:solidFill>
                <a:latin typeface="Arial" panose="020B0604020202020204" pitchFamily="34" charset="0"/>
                <a:cs typeface="Arial" panose="020B0604020202020204" pitchFamily="34" charset="0"/>
              </a:rPr>
              <a:t>STABILIZACE:</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cs-CZ" altLang="cs-CZ" sz="20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Plynová</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cs-CZ" altLang="cs-CZ" sz="2000" dirty="0">
                <a:solidFill>
                  <a:srgbClr val="000066"/>
                </a:solidFill>
                <a:latin typeface="Arial" panose="020B0604020202020204" pitchFamily="34" charset="0"/>
                <a:cs typeface="Arial" panose="020B0604020202020204" pitchFamily="34" charset="0"/>
              </a:rPr>
              <a:t>Vodní</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CFCD9A5C-C538-478F-A6DA-8AD2739F2785}"/>
              </a:ext>
            </a:extLst>
          </p:cNvPr>
          <p:cNvPicPr>
            <a:picLocks noChangeAspect="1"/>
          </p:cNvPicPr>
          <p:nvPr/>
        </p:nvPicPr>
        <p:blipFill rotWithShape="1">
          <a:blip r:embed="rId2"/>
          <a:srcRect l="62478" b="3116"/>
          <a:stretch/>
        </p:blipFill>
        <p:spPr>
          <a:xfrm>
            <a:off x="6899901" y="3471284"/>
            <a:ext cx="1702215" cy="2604900"/>
          </a:xfrm>
          <a:prstGeom prst="rect">
            <a:avLst/>
          </a:prstGeom>
          <a:ln w="19050">
            <a:solidFill>
              <a:srgbClr val="000066"/>
            </a:solidFill>
          </a:ln>
        </p:spPr>
      </p:pic>
      <p:pic>
        <p:nvPicPr>
          <p:cNvPr id="12" name="Obrázek 11">
            <a:extLst>
              <a:ext uri="{FF2B5EF4-FFF2-40B4-BE49-F238E27FC236}">
                <a16:creationId xmlns:a16="http://schemas.microsoft.com/office/drawing/2014/main" id="{B54A8EAA-871B-42F2-8C80-179EDBC4430C}"/>
              </a:ext>
            </a:extLst>
          </p:cNvPr>
          <p:cNvPicPr>
            <a:picLocks noChangeAspect="1"/>
          </p:cNvPicPr>
          <p:nvPr/>
        </p:nvPicPr>
        <p:blipFill rotWithShape="1">
          <a:blip r:embed="rId2"/>
          <a:srcRect l="36262" t="21739" r="40901" b="991"/>
          <a:stretch/>
        </p:blipFill>
        <p:spPr>
          <a:xfrm>
            <a:off x="5732454" y="3930317"/>
            <a:ext cx="1071794" cy="2149271"/>
          </a:xfrm>
          <a:prstGeom prst="rect">
            <a:avLst/>
          </a:prstGeom>
          <a:ln w="19050">
            <a:solidFill>
              <a:srgbClr val="000066"/>
            </a:solidFill>
          </a:ln>
        </p:spPr>
      </p:pic>
      <p:pic>
        <p:nvPicPr>
          <p:cNvPr id="13" name="Obrázek 12">
            <a:extLst>
              <a:ext uri="{FF2B5EF4-FFF2-40B4-BE49-F238E27FC236}">
                <a16:creationId xmlns:a16="http://schemas.microsoft.com/office/drawing/2014/main" id="{537A5F1E-74C6-45CB-99FB-FDFDFD574F63}"/>
              </a:ext>
            </a:extLst>
          </p:cNvPr>
          <p:cNvPicPr>
            <a:picLocks noChangeAspect="1"/>
          </p:cNvPicPr>
          <p:nvPr/>
        </p:nvPicPr>
        <p:blipFill rotWithShape="1">
          <a:blip r:embed="rId2"/>
          <a:srcRect l="787" t="43370" r="76376"/>
          <a:stretch/>
        </p:blipFill>
        <p:spPr>
          <a:xfrm>
            <a:off x="4499992" y="4382590"/>
            <a:ext cx="1152128" cy="1693219"/>
          </a:xfrm>
          <a:prstGeom prst="rect">
            <a:avLst/>
          </a:prstGeom>
          <a:ln w="19050">
            <a:solidFill>
              <a:srgbClr val="000066"/>
            </a:solidFill>
          </a:ln>
        </p:spPr>
      </p:pic>
      <p:pic>
        <p:nvPicPr>
          <p:cNvPr id="14" name="Picture 1">
            <a:extLst>
              <a:ext uri="{FF2B5EF4-FFF2-40B4-BE49-F238E27FC236}">
                <a16:creationId xmlns:a16="http://schemas.microsoft.com/office/drawing/2014/main" id="{55C2EC1B-36D4-42D4-994E-B313715057F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5" name="Obrázek 31">
            <a:extLst>
              <a:ext uri="{FF2B5EF4-FFF2-40B4-BE49-F238E27FC236}">
                <a16:creationId xmlns:a16="http://schemas.microsoft.com/office/drawing/2014/main" id="{212F5473-0E4A-4336-B462-241C233509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32">
            <a:extLst>
              <a:ext uri="{FF2B5EF4-FFF2-40B4-BE49-F238E27FC236}">
                <a16:creationId xmlns:a16="http://schemas.microsoft.com/office/drawing/2014/main" id="{D881C14B-47C6-43A8-AA1F-619FCD9F8F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33" descr="Foto / Photo: Logo MŠMT">
            <a:extLst>
              <a:ext uri="{FF2B5EF4-FFF2-40B4-BE49-F238E27FC236}">
                <a16:creationId xmlns:a16="http://schemas.microsoft.com/office/drawing/2014/main" id="{9640A5EB-2729-4CD3-935E-F84747E088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495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401205"/>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DŮVODY ZAVÁDĚNÍ: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rostoucí nároky na strojní komponenty</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automobilový, letecký, kosmický, vojenský průmysl, jaderná energetika</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tvarová složitost + vysokopevnostní materiály</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slitiny Ni, Co, zušlechtěné nástrojové oceli</a:t>
            </a:r>
          </a:p>
          <a:p>
            <a:pPr marL="0" lvl="1" algn="just"/>
            <a:endParaRPr lang="cs-CZ" altLang="cs-CZ" sz="2000" dirty="0">
              <a:solidFill>
                <a:srgbClr val="000066"/>
              </a:solidFill>
              <a:latin typeface="Arial" panose="020B0604020202020204" pitchFamily="34" charset="0"/>
              <a:cs typeface="Arial" panose="020B0604020202020204" pitchFamily="34" charset="0"/>
            </a:endParaRPr>
          </a:p>
          <a:p>
            <a:pPr marL="0" lvl="1" algn="just"/>
            <a:r>
              <a:rPr lang="cs-CZ" altLang="cs-CZ" sz="2000" dirty="0">
                <a:solidFill>
                  <a:srgbClr val="000066"/>
                </a:solidFill>
                <a:latin typeface="Arial" panose="020B0604020202020204" pitchFamily="34" charset="0"/>
                <a:cs typeface="Arial" panose="020B0604020202020204" pitchFamily="34" charset="0"/>
              </a:rPr>
              <a:t>Obrobitelnost materiálu není limitována mechanickými vlastnostmi (tvrdost, pevnost), dána především fyzikálními a chemickými vlastnostmi (tepelná vodivost, teplota tavení, elektrická vodivost, elektroerozivní odolnost).</a:t>
            </a:r>
          </a:p>
          <a:p>
            <a:pPr marL="0" lvl="1" algn="just"/>
            <a:endParaRPr lang="cs-CZ" altLang="cs-CZ" sz="2000" dirty="0">
              <a:solidFill>
                <a:srgbClr val="000066"/>
              </a:solidFill>
              <a:latin typeface="Arial" panose="020B0604020202020204" pitchFamily="34" charset="0"/>
              <a:cs typeface="Arial" panose="020B0604020202020204" pitchFamily="34" charset="0"/>
            </a:endParaRPr>
          </a:p>
          <a:p>
            <a:pPr marL="0" lvl="1" algn="just"/>
            <a:r>
              <a:rPr lang="cs-CZ" altLang="cs-CZ" sz="2000" dirty="0">
                <a:solidFill>
                  <a:srgbClr val="000066"/>
                </a:solidFill>
                <a:latin typeface="Arial" panose="020B0604020202020204" pitchFamily="34" charset="0"/>
                <a:cs typeface="Arial" panose="020B0604020202020204" pitchFamily="34" charset="0"/>
              </a:rPr>
              <a:t>Vytvoření co nejpřesnějšího tvaru polotovaru (přesné lití, tváření, ...) a následné progresivní způsoby obrábění finálního povrchu.</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2" name="Picture 1">
            <a:extLst>
              <a:ext uri="{FF2B5EF4-FFF2-40B4-BE49-F238E27FC236}">
                <a16:creationId xmlns:a16="http://schemas.microsoft.com/office/drawing/2014/main" id="{984ECC70-0F1E-4577-8D06-011F9D8FA2D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F9578AAC-F244-4E9C-9149-718EDA8E78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EC9D0648-4E2C-409D-B3CC-C538DA2C55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F691ADA0-096F-4A77-93EC-BEDCB42EBA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156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PLASMY - PBM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5" name="Obrázek 14">
            <a:extLst>
              <a:ext uri="{FF2B5EF4-FFF2-40B4-BE49-F238E27FC236}">
                <a16:creationId xmlns:a16="http://schemas.microsoft.com/office/drawing/2014/main" id="{55400C09-38D2-4871-A17B-414B22E9E214}"/>
              </a:ext>
            </a:extLst>
          </p:cNvPr>
          <p:cNvPicPr>
            <a:picLocks noChangeAspect="1"/>
          </p:cNvPicPr>
          <p:nvPr/>
        </p:nvPicPr>
        <p:blipFill>
          <a:blip r:embed="rId2"/>
          <a:stretch>
            <a:fillRect/>
          </a:stretch>
        </p:blipFill>
        <p:spPr>
          <a:xfrm>
            <a:off x="522020" y="2073025"/>
            <a:ext cx="6840760" cy="4050905"/>
          </a:xfrm>
          <a:prstGeom prst="rect">
            <a:avLst/>
          </a:prstGeom>
        </p:spPr>
      </p:pic>
      <p:pic>
        <p:nvPicPr>
          <p:cNvPr id="4" name="Obrázek 3">
            <a:extLst>
              <a:ext uri="{FF2B5EF4-FFF2-40B4-BE49-F238E27FC236}">
                <a16:creationId xmlns:a16="http://schemas.microsoft.com/office/drawing/2014/main" id="{EED19984-CA25-4E52-86BC-E8C47A5093FF}"/>
              </a:ext>
            </a:extLst>
          </p:cNvPr>
          <p:cNvPicPr>
            <a:picLocks noChangeAspect="1"/>
          </p:cNvPicPr>
          <p:nvPr/>
        </p:nvPicPr>
        <p:blipFill rotWithShape="1">
          <a:blip r:embed="rId3"/>
          <a:srcRect l="74549" b="69507"/>
          <a:stretch/>
        </p:blipFill>
        <p:spPr>
          <a:xfrm>
            <a:off x="7163640" y="1711449"/>
            <a:ext cx="1597918" cy="1368152"/>
          </a:xfrm>
          <a:prstGeom prst="rect">
            <a:avLst/>
          </a:prstGeom>
        </p:spPr>
      </p:pic>
      <p:pic>
        <p:nvPicPr>
          <p:cNvPr id="12" name="Picture 1">
            <a:extLst>
              <a:ext uri="{FF2B5EF4-FFF2-40B4-BE49-F238E27FC236}">
                <a16:creationId xmlns:a16="http://schemas.microsoft.com/office/drawing/2014/main" id="{EB995ADA-51AB-4CA8-8F05-73939CB2BBD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482BC7E9-6573-4B44-BDB5-5FEED56F9F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428E54CF-8B43-42F1-8782-8F1518B0AA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33" descr="Foto / Photo: Logo MŠMT">
            <a:extLst>
              <a:ext uri="{FF2B5EF4-FFF2-40B4-BE49-F238E27FC236}">
                <a16:creationId xmlns:a16="http://schemas.microsoft.com/office/drawing/2014/main" id="{935C2324-2E89-419C-8B6F-870BF8AC66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68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PLASMY - PBM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sp>
        <p:nvSpPr>
          <p:cNvPr id="2" name="AutoShape 2" descr="file:///C:/Users/ARTURK~1/AppData/Local/Temp/5334.webp">
            <a:extLst>
              <a:ext uri="{FF2B5EF4-FFF2-40B4-BE49-F238E27FC236}">
                <a16:creationId xmlns:a16="http://schemas.microsoft.com/office/drawing/2014/main" id="{5ED86226-B209-42A7-AF96-F11D70FB3CF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 name="Obrázek 3">
            <a:extLst>
              <a:ext uri="{FF2B5EF4-FFF2-40B4-BE49-F238E27FC236}">
                <a16:creationId xmlns:a16="http://schemas.microsoft.com/office/drawing/2014/main" id="{472CEA52-2D47-4DB0-8709-09F46A1AABBD}"/>
              </a:ext>
            </a:extLst>
          </p:cNvPr>
          <p:cNvPicPr>
            <a:picLocks noChangeAspect="1"/>
          </p:cNvPicPr>
          <p:nvPr/>
        </p:nvPicPr>
        <p:blipFill rotWithShape="1">
          <a:blip r:embed="rId2"/>
          <a:srcRect l="1963" t="4276"/>
          <a:stretch/>
        </p:blipFill>
        <p:spPr>
          <a:xfrm>
            <a:off x="539551" y="2170157"/>
            <a:ext cx="8064895" cy="2160000"/>
          </a:xfrm>
          <a:prstGeom prst="rect">
            <a:avLst/>
          </a:prstGeom>
          <a:ln w="19050">
            <a:solidFill>
              <a:srgbClr val="000066"/>
            </a:solidFill>
          </a:ln>
        </p:spPr>
      </p:pic>
      <p:pic>
        <p:nvPicPr>
          <p:cNvPr id="10242" name="Picture 2" descr="Obsah obrázku interiér&#10;&#10;Popis byl vytvořen automaticky">
            <a:extLst>
              <a:ext uri="{FF2B5EF4-FFF2-40B4-BE49-F238E27FC236}">
                <a16:creationId xmlns:a16="http://schemas.microsoft.com/office/drawing/2014/main" id="{D1B39120-4CDB-484C-837C-49088F9DB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076" y="4356425"/>
            <a:ext cx="2156804" cy="1620000"/>
          </a:xfrm>
          <a:prstGeom prst="rect">
            <a:avLst/>
          </a:prstGeom>
          <a:noFill/>
          <a:ln w="19050">
            <a:solidFill>
              <a:srgbClr val="000066"/>
            </a:solidFill>
          </a:ln>
        </p:spPr>
      </p:pic>
      <p:pic>
        <p:nvPicPr>
          <p:cNvPr id="11266" name="Picture 2">
            <a:extLst>
              <a:ext uri="{FF2B5EF4-FFF2-40B4-BE49-F238E27FC236}">
                <a16:creationId xmlns:a16="http://schemas.microsoft.com/office/drawing/2014/main" id="{6A773F2A-322E-4A8C-B02D-4A93DB193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363603"/>
            <a:ext cx="2274715" cy="1620000"/>
          </a:xfrm>
          <a:prstGeom prst="rect">
            <a:avLst/>
          </a:prstGeom>
          <a:noFill/>
          <a:ln w="19050">
            <a:solidFill>
              <a:srgbClr val="000066"/>
            </a:solidFill>
          </a:ln>
        </p:spPr>
      </p:pic>
      <p:pic>
        <p:nvPicPr>
          <p:cNvPr id="12" name="Picture 1">
            <a:extLst>
              <a:ext uri="{FF2B5EF4-FFF2-40B4-BE49-F238E27FC236}">
                <a16:creationId xmlns:a16="http://schemas.microsoft.com/office/drawing/2014/main" id="{0EB471BE-99D4-40C3-ACD1-434FB0CC4F4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A62E5885-CE35-4CB4-B13E-F30655396F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4E6621A4-1EB9-4818-A620-061AE12A6C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42014091-0D84-4468-B833-80534BB8D2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361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PLASMY - PBM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EDAE5F5E-6A97-4599-99B6-49E803AD445D}"/>
              </a:ext>
            </a:extLst>
          </p:cNvPr>
          <p:cNvPicPr>
            <a:picLocks noChangeAspect="1"/>
          </p:cNvPicPr>
          <p:nvPr/>
        </p:nvPicPr>
        <p:blipFill>
          <a:blip r:embed="rId2"/>
          <a:stretch>
            <a:fillRect/>
          </a:stretch>
        </p:blipFill>
        <p:spPr>
          <a:xfrm>
            <a:off x="1176185" y="2060849"/>
            <a:ext cx="6791631" cy="4176463"/>
          </a:xfrm>
          <a:prstGeom prst="rect">
            <a:avLst/>
          </a:prstGeom>
        </p:spPr>
      </p:pic>
      <p:pic>
        <p:nvPicPr>
          <p:cNvPr id="12" name="Picture 1">
            <a:extLst>
              <a:ext uri="{FF2B5EF4-FFF2-40B4-BE49-F238E27FC236}">
                <a16:creationId xmlns:a16="http://schemas.microsoft.com/office/drawing/2014/main" id="{D9D8ADD1-FA53-4A8A-AF72-F7AB7B59C0F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C676D0E3-0CA1-41A7-8A6C-94996E1BB4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078041A2-6FD1-47CE-B422-7B9395062A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31A79D65-1C4E-4923-B4B2-9E25FA73AD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407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PLASMY - PBM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BB455AB1-92A0-4C2D-A190-5185A46EA6FE}"/>
              </a:ext>
            </a:extLst>
          </p:cNvPr>
          <p:cNvPicPr>
            <a:picLocks noChangeAspect="1"/>
          </p:cNvPicPr>
          <p:nvPr/>
        </p:nvPicPr>
        <p:blipFill>
          <a:blip r:embed="rId2"/>
          <a:stretch>
            <a:fillRect/>
          </a:stretch>
        </p:blipFill>
        <p:spPr>
          <a:xfrm>
            <a:off x="1347338" y="2060849"/>
            <a:ext cx="6449325" cy="4182059"/>
          </a:xfrm>
          <a:prstGeom prst="rect">
            <a:avLst/>
          </a:prstGeom>
        </p:spPr>
      </p:pic>
      <p:pic>
        <p:nvPicPr>
          <p:cNvPr id="12" name="Picture 1">
            <a:extLst>
              <a:ext uri="{FF2B5EF4-FFF2-40B4-BE49-F238E27FC236}">
                <a16:creationId xmlns:a16="http://schemas.microsoft.com/office/drawing/2014/main" id="{6DEFB375-6B42-49FC-8E6A-58F3B114AAE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144E6D57-F9A4-426E-B717-F4E321208D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876A214C-F436-4FF9-A173-EAB76CB044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C3ADA3E5-7231-41C3-A693-D2C4CB0851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155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401205"/>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ELEKTRONŮ - EBM</a:t>
            </a:r>
          </a:p>
          <a:p>
            <a:pPr algn="just"/>
            <a:r>
              <a:rPr lang="cs-CZ" altLang="cs-CZ" sz="2000" dirty="0">
                <a:solidFill>
                  <a:srgbClr val="000066"/>
                </a:solidFill>
                <a:latin typeface="Arial" panose="020B0604020202020204" pitchFamily="34" charset="0"/>
                <a:cs typeface="Arial" panose="020B0604020202020204" pitchFamily="34" charset="0"/>
              </a:rPr>
              <a:t>Obrábění elektronovým paprskem je založeno na využití kinetické energie proudu urychlených elektronů. V místě dopadu paprsku elektronů se kinetická energie mění v energii tepelnou.</a:t>
            </a:r>
          </a:p>
          <a:p>
            <a:pPr algn="just"/>
            <a:endParaRPr lang="cs-CZ" altLang="cs-CZ" sz="2000" dirty="0">
              <a:solidFill>
                <a:srgbClr val="000066"/>
              </a:solidFill>
              <a:latin typeface="Arial" panose="020B0604020202020204" pitchFamily="34" charset="0"/>
              <a:cs typeface="Arial" panose="020B0604020202020204" pitchFamily="34" charset="0"/>
            </a:endParaRPr>
          </a:p>
          <a:p>
            <a:pPr algn="just"/>
            <a:r>
              <a:rPr lang="cs-CZ" altLang="cs-CZ" sz="2000" dirty="0">
                <a:solidFill>
                  <a:srgbClr val="000066"/>
                </a:solidFill>
                <a:latin typeface="Arial" panose="020B0604020202020204" pitchFamily="34" charset="0"/>
                <a:cs typeface="Arial" panose="020B0604020202020204" pitchFamily="34" charset="0"/>
              </a:rPr>
              <a:t>Materiál obrobku se taví a následně odpařuje. Paprsek vniká do materiálu do určité hloubky, kde se pohyb elektronů zastaví. Vzniklá tepelná energie koncentrovaná pod povrchem způsobuje erupční odpařování materiálu.</a:t>
            </a:r>
          </a:p>
          <a:p>
            <a:pPr algn="just"/>
            <a:r>
              <a:rPr lang="cs-CZ" altLang="cs-CZ" sz="2000" b="1" u="sng" dirty="0">
                <a:solidFill>
                  <a:srgbClr val="C00000"/>
                </a:solidFill>
                <a:latin typeface="Arial" panose="020B0604020202020204" pitchFamily="34" charset="0"/>
                <a:cs typeface="Arial" panose="020B0604020202020204" pitchFamily="34" charset="0"/>
              </a:rPr>
              <a:t>ZÁKLADNÍ REŽIMY:</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Pulzní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Kontinuální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Termické procesy</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Netermické procesy</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01533280-0315-4727-A03B-D6304F16F353}"/>
              </a:ext>
            </a:extLst>
          </p:cNvPr>
          <p:cNvPicPr>
            <a:picLocks noChangeAspect="1"/>
          </p:cNvPicPr>
          <p:nvPr/>
        </p:nvPicPr>
        <p:blipFill>
          <a:blip r:embed="rId3"/>
          <a:stretch>
            <a:fillRect/>
          </a:stretch>
        </p:blipFill>
        <p:spPr>
          <a:xfrm>
            <a:off x="4427513" y="4273503"/>
            <a:ext cx="4176935" cy="1800200"/>
          </a:xfrm>
          <a:prstGeom prst="rect">
            <a:avLst/>
          </a:prstGeom>
          <a:ln w="19050">
            <a:solidFill>
              <a:srgbClr val="000066"/>
            </a:solidFill>
          </a:ln>
        </p:spPr>
      </p:pic>
      <p:pic>
        <p:nvPicPr>
          <p:cNvPr id="12" name="Picture 1">
            <a:extLst>
              <a:ext uri="{FF2B5EF4-FFF2-40B4-BE49-F238E27FC236}">
                <a16:creationId xmlns:a16="http://schemas.microsoft.com/office/drawing/2014/main" id="{0059BB60-34AE-4387-838B-CB56A45F961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1FD040C0-33FD-4F89-99E4-C15DE15F2E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FC69D585-75D3-489E-88AB-55DAE5E892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44338375-EE35-4148-9146-869B41FD1F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212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ELEKTRONŮ - EBM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6" name="Obrázek 5">
            <a:extLst>
              <a:ext uri="{FF2B5EF4-FFF2-40B4-BE49-F238E27FC236}">
                <a16:creationId xmlns:a16="http://schemas.microsoft.com/office/drawing/2014/main" id="{155557CF-7940-405B-A325-93F2F431925D}"/>
              </a:ext>
            </a:extLst>
          </p:cNvPr>
          <p:cNvPicPr>
            <a:picLocks noChangeAspect="1"/>
          </p:cNvPicPr>
          <p:nvPr/>
        </p:nvPicPr>
        <p:blipFill rotWithShape="1">
          <a:blip r:embed="rId5"/>
          <a:srcRect r="1116"/>
          <a:stretch/>
        </p:blipFill>
        <p:spPr>
          <a:xfrm>
            <a:off x="539552" y="2276872"/>
            <a:ext cx="3973888" cy="3118713"/>
          </a:xfrm>
          <a:prstGeom prst="rect">
            <a:avLst/>
          </a:prstGeom>
          <a:ln w="19050">
            <a:solidFill>
              <a:srgbClr val="000066"/>
            </a:solidFill>
          </a:ln>
        </p:spPr>
      </p:pic>
      <p:pic>
        <p:nvPicPr>
          <p:cNvPr id="13314" name="Picture 2">
            <a:extLst>
              <a:ext uri="{FF2B5EF4-FFF2-40B4-BE49-F238E27FC236}">
                <a16:creationId xmlns:a16="http://schemas.microsoft.com/office/drawing/2014/main" id="{3D6CB321-E290-43B4-A2BA-AF7AD4C144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47" r="17759"/>
          <a:stretch/>
        </p:blipFill>
        <p:spPr bwMode="auto">
          <a:xfrm>
            <a:off x="5292080" y="2276871"/>
            <a:ext cx="3312368" cy="3118713"/>
          </a:xfrm>
          <a:prstGeom prst="rect">
            <a:avLst/>
          </a:prstGeom>
          <a:noFill/>
          <a:ln w="19050">
            <a:solidFill>
              <a:srgbClr val="000066"/>
            </a:solidFill>
          </a:ln>
        </p:spPr>
      </p:pic>
      <p:pic>
        <p:nvPicPr>
          <p:cNvPr id="2" name="Electron Beam Machining Compilation">
            <a:hlinkClick r:id="" action="ppaction://media"/>
            <a:extLst>
              <a:ext uri="{FF2B5EF4-FFF2-40B4-BE49-F238E27FC236}">
                <a16:creationId xmlns:a16="http://schemas.microsoft.com/office/drawing/2014/main" id="{0F6207AE-373D-4881-84AC-69FC7D7B5D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44724" y="5274186"/>
            <a:ext cx="1143893" cy="857920"/>
          </a:xfrm>
          <a:prstGeom prst="rect">
            <a:avLst/>
          </a:prstGeom>
          <a:ln w="19050">
            <a:solidFill>
              <a:srgbClr val="C00000"/>
            </a:solidFill>
          </a:ln>
        </p:spPr>
      </p:pic>
      <p:pic>
        <p:nvPicPr>
          <p:cNvPr id="11" name="Picture 1">
            <a:extLst>
              <a:ext uri="{FF2B5EF4-FFF2-40B4-BE49-F238E27FC236}">
                <a16:creationId xmlns:a16="http://schemas.microsoft.com/office/drawing/2014/main" id="{923DDC12-137C-4DA9-8559-AF2EFE4AED5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2" name="Obrázek 31">
            <a:extLst>
              <a:ext uri="{FF2B5EF4-FFF2-40B4-BE49-F238E27FC236}">
                <a16:creationId xmlns:a16="http://schemas.microsoft.com/office/drawing/2014/main" id="{0C1D1188-EEB1-408A-94CA-2B2E323AAA2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32">
            <a:extLst>
              <a:ext uri="{FF2B5EF4-FFF2-40B4-BE49-F238E27FC236}">
                <a16:creationId xmlns:a16="http://schemas.microsoft.com/office/drawing/2014/main" id="{192C24B4-2895-4969-9AB8-F6F2B58191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3" descr="Foto / Photo: Logo MŠMT">
            <a:extLst>
              <a:ext uri="{FF2B5EF4-FFF2-40B4-BE49-F238E27FC236}">
                <a16:creationId xmlns:a16="http://schemas.microsoft.com/office/drawing/2014/main" id="{F1E59DAB-6870-4EE2-A8E3-FBBBB66DDA5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02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ELEKTRONŮ - EBM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A722B38F-5407-44D2-9D59-05BB4F44DF03}"/>
              </a:ext>
            </a:extLst>
          </p:cNvPr>
          <p:cNvPicPr>
            <a:picLocks noChangeAspect="1"/>
          </p:cNvPicPr>
          <p:nvPr/>
        </p:nvPicPr>
        <p:blipFill>
          <a:blip r:embed="rId3"/>
          <a:stretch>
            <a:fillRect/>
          </a:stretch>
        </p:blipFill>
        <p:spPr>
          <a:xfrm>
            <a:off x="1137758" y="2170157"/>
            <a:ext cx="6868484" cy="4029637"/>
          </a:xfrm>
          <a:prstGeom prst="rect">
            <a:avLst/>
          </a:prstGeom>
        </p:spPr>
      </p:pic>
      <p:pic>
        <p:nvPicPr>
          <p:cNvPr id="11" name="Picture 1">
            <a:extLst>
              <a:ext uri="{FF2B5EF4-FFF2-40B4-BE49-F238E27FC236}">
                <a16:creationId xmlns:a16="http://schemas.microsoft.com/office/drawing/2014/main" id="{347AB1BF-5B79-4C72-BE09-14B1937B4EA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2" name="Obrázek 31">
            <a:extLst>
              <a:ext uri="{FF2B5EF4-FFF2-40B4-BE49-F238E27FC236}">
                <a16:creationId xmlns:a16="http://schemas.microsoft.com/office/drawing/2014/main" id="{0EE44B2F-3D49-4188-8189-0B954AD858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32">
            <a:extLst>
              <a:ext uri="{FF2B5EF4-FFF2-40B4-BE49-F238E27FC236}">
                <a16:creationId xmlns:a16="http://schemas.microsoft.com/office/drawing/2014/main" id="{5332BDB7-A8BE-4BC1-AEE9-D079CEB9B0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3" descr="Foto / Photo: Logo MŠMT">
            <a:extLst>
              <a:ext uri="{FF2B5EF4-FFF2-40B4-BE49-F238E27FC236}">
                <a16:creationId xmlns:a16="http://schemas.microsoft.com/office/drawing/2014/main" id="{79003C3E-2CFF-49B7-908F-347C480BC7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198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ELEKTRONŮ - EBM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8377918C-F680-4925-A83C-5A8F6E6BEB1D}"/>
              </a:ext>
            </a:extLst>
          </p:cNvPr>
          <p:cNvPicPr>
            <a:picLocks noChangeAspect="1"/>
          </p:cNvPicPr>
          <p:nvPr/>
        </p:nvPicPr>
        <p:blipFill>
          <a:blip r:embed="rId3"/>
          <a:stretch>
            <a:fillRect/>
          </a:stretch>
        </p:blipFill>
        <p:spPr>
          <a:xfrm>
            <a:off x="1485470" y="2132856"/>
            <a:ext cx="6173061" cy="4058216"/>
          </a:xfrm>
          <a:prstGeom prst="rect">
            <a:avLst/>
          </a:prstGeom>
        </p:spPr>
      </p:pic>
      <p:pic>
        <p:nvPicPr>
          <p:cNvPr id="11" name="Picture 1">
            <a:extLst>
              <a:ext uri="{FF2B5EF4-FFF2-40B4-BE49-F238E27FC236}">
                <a16:creationId xmlns:a16="http://schemas.microsoft.com/office/drawing/2014/main" id="{A7A5411E-732F-4BAD-8871-EF0B2616218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2" name="Obrázek 31">
            <a:extLst>
              <a:ext uri="{FF2B5EF4-FFF2-40B4-BE49-F238E27FC236}">
                <a16:creationId xmlns:a16="http://schemas.microsoft.com/office/drawing/2014/main" id="{9119B042-FD2E-48D3-8978-139293D715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32">
            <a:extLst>
              <a:ext uri="{FF2B5EF4-FFF2-40B4-BE49-F238E27FC236}">
                <a16:creationId xmlns:a16="http://schemas.microsoft.com/office/drawing/2014/main" id="{D0E21334-B4AC-4698-BB7A-8BB7355993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3" descr="Foto / Photo: Logo MŠMT">
            <a:extLst>
              <a:ext uri="{FF2B5EF4-FFF2-40B4-BE49-F238E27FC236}">
                <a16:creationId xmlns:a16="http://schemas.microsoft.com/office/drawing/2014/main" id="{5C0008CB-FB8C-46EA-B898-7FF2EF7F44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824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ELEKTRONŮ - EBM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79DCE898-CC67-4CEE-827C-A14E4798773E}"/>
              </a:ext>
            </a:extLst>
          </p:cNvPr>
          <p:cNvPicPr>
            <a:picLocks noChangeAspect="1"/>
          </p:cNvPicPr>
          <p:nvPr/>
        </p:nvPicPr>
        <p:blipFill>
          <a:blip r:embed="rId3"/>
          <a:stretch>
            <a:fillRect/>
          </a:stretch>
        </p:blipFill>
        <p:spPr>
          <a:xfrm>
            <a:off x="1409259" y="2107088"/>
            <a:ext cx="6325483" cy="4058216"/>
          </a:xfrm>
          <a:prstGeom prst="rect">
            <a:avLst/>
          </a:prstGeom>
        </p:spPr>
      </p:pic>
      <p:pic>
        <p:nvPicPr>
          <p:cNvPr id="11" name="Picture 1">
            <a:extLst>
              <a:ext uri="{FF2B5EF4-FFF2-40B4-BE49-F238E27FC236}">
                <a16:creationId xmlns:a16="http://schemas.microsoft.com/office/drawing/2014/main" id="{B082A41B-9EC3-441C-A453-FC30FD3F56A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2" name="Obrázek 31">
            <a:extLst>
              <a:ext uri="{FF2B5EF4-FFF2-40B4-BE49-F238E27FC236}">
                <a16:creationId xmlns:a16="http://schemas.microsoft.com/office/drawing/2014/main" id="{9849C0EA-6AC8-4292-91B2-56E54EB511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32">
            <a:extLst>
              <a:ext uri="{FF2B5EF4-FFF2-40B4-BE49-F238E27FC236}">
                <a16:creationId xmlns:a16="http://schemas.microsoft.com/office/drawing/2014/main" id="{647AF452-FC69-45AA-9148-66BC8763CA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3" descr="Foto / Photo: Logo MŠMT">
            <a:extLst>
              <a:ext uri="{FF2B5EF4-FFF2-40B4-BE49-F238E27FC236}">
                <a16:creationId xmlns:a16="http://schemas.microsoft.com/office/drawing/2014/main" id="{A541FF79-2150-4D99-A3F7-BF535B9503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825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sp>
        <p:nvSpPr>
          <p:cNvPr id="11" name="Obdélník 10">
            <a:extLst>
              <a:ext uri="{FF2B5EF4-FFF2-40B4-BE49-F238E27FC236}">
                <a16:creationId xmlns:a16="http://schemas.microsoft.com/office/drawing/2014/main" id="{DE7CB3D1-01C0-4234-A3EC-B6AD62C053F9}"/>
              </a:ext>
            </a:extLst>
          </p:cNvPr>
          <p:cNvSpPr/>
          <p:nvPr/>
        </p:nvSpPr>
        <p:spPr>
          <a:xfrm>
            <a:off x="539552" y="1684397"/>
            <a:ext cx="8064896" cy="4401205"/>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IONTŮ - IBM</a:t>
            </a:r>
          </a:p>
          <a:p>
            <a:pPr algn="just"/>
            <a:r>
              <a:rPr lang="cs-CZ" altLang="cs-CZ" sz="2000" dirty="0">
                <a:solidFill>
                  <a:srgbClr val="000066"/>
                </a:solidFill>
                <a:latin typeface="Arial" panose="020B0604020202020204" pitchFamily="34" charset="0"/>
                <a:cs typeface="Arial" panose="020B0604020202020204" pitchFamily="34" charset="0"/>
              </a:rPr>
              <a:t>Metoda je založena na využití kinetické energie iontů, které lze v hlubokém vakuu snadno urychlovat a směrovat (fokusace), kinetická energie vysoce energetických iontů inertního plynu (nejčastěji argon, příp. krypton, xenon) je v místě dopadu koncentrována na malou plochu (bombardování povrchu obrobku).</a:t>
            </a:r>
          </a:p>
          <a:p>
            <a:pPr algn="just"/>
            <a:endParaRPr lang="cs-CZ" altLang="cs-CZ" sz="2000" dirty="0">
              <a:solidFill>
                <a:srgbClr val="000066"/>
              </a:solidFill>
              <a:latin typeface="Arial" panose="020B0604020202020204" pitchFamily="34" charset="0"/>
              <a:cs typeface="Arial" panose="020B0604020202020204" pitchFamily="34" charset="0"/>
            </a:endParaRPr>
          </a:p>
          <a:p>
            <a:pPr algn="just"/>
            <a:r>
              <a:rPr lang="cs-CZ" altLang="cs-CZ" sz="2000" dirty="0">
                <a:solidFill>
                  <a:srgbClr val="000066"/>
                </a:solidFill>
                <a:latin typeface="Arial" panose="020B0604020202020204" pitchFamily="34" charset="0"/>
                <a:cs typeface="Arial" panose="020B0604020202020204" pitchFamily="34" charset="0"/>
              </a:rPr>
              <a:t>Průměr např. argonových iontů je cca 0,1 </a:t>
            </a:r>
            <a:r>
              <a:rPr lang="cs-CZ" altLang="cs-CZ" sz="2000" dirty="0" err="1">
                <a:solidFill>
                  <a:srgbClr val="000066"/>
                </a:solidFill>
                <a:latin typeface="Arial" panose="020B0604020202020204" pitchFamily="34" charset="0"/>
                <a:cs typeface="Arial" panose="020B0604020202020204" pitchFamily="34" charset="0"/>
              </a:rPr>
              <a:t>nm</a:t>
            </a:r>
            <a:r>
              <a:rPr lang="cs-CZ" altLang="cs-CZ" sz="2000" dirty="0">
                <a:solidFill>
                  <a:srgbClr val="000066"/>
                </a:solidFill>
                <a:latin typeface="Arial" panose="020B0604020202020204" pitchFamily="34" charset="0"/>
                <a:cs typeface="Arial" panose="020B0604020202020204" pitchFamily="34" charset="0"/>
              </a:rPr>
              <a:t> a vzdálenost mezi atomy v mřížce kovů cca 0,3 </a:t>
            </a:r>
            <a:r>
              <a:rPr lang="cs-CZ" altLang="cs-CZ" sz="2000" dirty="0" err="1">
                <a:solidFill>
                  <a:srgbClr val="000066"/>
                </a:solidFill>
                <a:latin typeface="Arial" panose="020B0604020202020204" pitchFamily="34" charset="0"/>
                <a:cs typeface="Arial" panose="020B0604020202020204" pitchFamily="34" charset="0"/>
              </a:rPr>
              <a:t>nm</a:t>
            </a:r>
            <a:r>
              <a:rPr lang="cs-CZ" altLang="cs-CZ" sz="2000" dirty="0">
                <a:solidFill>
                  <a:srgbClr val="000066"/>
                </a:solidFill>
                <a:latin typeface="Arial" panose="020B0604020202020204" pitchFamily="34" charset="0"/>
                <a:cs typeface="Arial" panose="020B0604020202020204" pitchFamily="34" charset="0"/>
              </a:rPr>
              <a:t>, proto většina dopadajících iontů naráží do atomů povrchu materiálu (na rozdíl od technologie obrábění elektronovým paprskem). Kinetická energie dopadajících iontů překračuje energii vazby atomů či molekul na povrchu materiálu,    proto atomy v důsledku srážky opouští své rovnovážné místo v mřížce.</a:t>
            </a:r>
          </a:p>
        </p:txBody>
      </p:sp>
      <p:pic>
        <p:nvPicPr>
          <p:cNvPr id="6" name="Picture 1">
            <a:extLst>
              <a:ext uri="{FF2B5EF4-FFF2-40B4-BE49-F238E27FC236}">
                <a16:creationId xmlns:a16="http://schemas.microsoft.com/office/drawing/2014/main" id="{B6D30EDD-5875-4C8D-8A9D-FF10A2C73BB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7" name="Obrázek 31">
            <a:extLst>
              <a:ext uri="{FF2B5EF4-FFF2-40B4-BE49-F238E27FC236}">
                <a16:creationId xmlns:a16="http://schemas.microsoft.com/office/drawing/2014/main" id="{DDE90FE3-6986-4358-984D-3BECAA6BE8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32">
            <a:extLst>
              <a:ext uri="{FF2B5EF4-FFF2-40B4-BE49-F238E27FC236}">
                <a16:creationId xmlns:a16="http://schemas.microsoft.com/office/drawing/2014/main" id="{7A6581F9-D347-4D64-805A-08D561A202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33" descr="Foto / Photo: Logo MŠMT">
            <a:extLst>
              <a:ext uri="{FF2B5EF4-FFF2-40B4-BE49-F238E27FC236}">
                <a16:creationId xmlns:a16="http://schemas.microsoft.com/office/drawing/2014/main" id="{F71DEE8F-C3F7-4447-AE82-67C4C4E7EE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107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539552" y="1684397"/>
            <a:ext cx="8064896" cy="2862322"/>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ELEKTROEROZIVNÍ OBRÁBĚNÍ - EDM</a:t>
            </a:r>
          </a:p>
          <a:p>
            <a:pPr algn="just"/>
            <a:r>
              <a:rPr lang="cs-CZ" altLang="cs-CZ" sz="2000" dirty="0">
                <a:solidFill>
                  <a:srgbClr val="000066"/>
                </a:solidFill>
                <a:latin typeface="Arial" panose="020B0604020202020204" pitchFamily="34" charset="0"/>
                <a:cs typeface="Arial" panose="020B0604020202020204" pitchFamily="34" charset="0"/>
              </a:rPr>
              <a:t>K úběru materiálu dochází přímým působením elektrické energie nebo kombinací elektrické a mechanické práce.</a:t>
            </a:r>
          </a:p>
          <a:p>
            <a:pPr algn="just"/>
            <a:endParaRPr lang="cs-CZ" altLang="cs-CZ" sz="2000" b="1" dirty="0">
              <a:solidFill>
                <a:srgbClr val="000066"/>
              </a:solidFill>
              <a:latin typeface="Arial" panose="020B0604020202020204" pitchFamily="34" charset="0"/>
              <a:cs typeface="Arial" panose="020B0604020202020204" pitchFamily="34" charset="0"/>
            </a:endParaRPr>
          </a:p>
          <a:p>
            <a:pPr algn="just"/>
            <a:r>
              <a:rPr lang="cs-CZ" altLang="cs-CZ" sz="2000" b="1" u="sng" dirty="0">
                <a:solidFill>
                  <a:srgbClr val="C00000"/>
                </a:solidFill>
                <a:latin typeface="Arial" panose="020B0604020202020204" pitchFamily="34" charset="0"/>
                <a:cs typeface="Arial" panose="020B0604020202020204" pitchFamily="34" charset="0"/>
              </a:rPr>
              <a:t>ZÁKLADNÍ MODIFIKACE:</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Elektroerozivní hloubení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Elektroerozivní řezání drátem</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Elektroerozivní </a:t>
            </a:r>
            <a:r>
              <a:rPr lang="cs-CZ" altLang="cs-CZ" sz="2000" dirty="0" err="1">
                <a:solidFill>
                  <a:srgbClr val="000066"/>
                </a:solidFill>
                <a:latin typeface="Arial" panose="020B0604020202020204" pitchFamily="34" charset="0"/>
                <a:cs typeface="Arial" panose="020B0604020202020204" pitchFamily="34" charset="0"/>
              </a:rPr>
              <a:t>mikroděrování</a:t>
            </a:r>
            <a:endParaRPr lang="cs-CZ" altLang="cs-CZ" sz="2000" dirty="0">
              <a:solidFill>
                <a:srgbClr val="000066"/>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Elektroerozivní nanášení povlaků</a:t>
            </a:r>
          </a:p>
        </p:txBody>
      </p:sp>
      <p:pic>
        <p:nvPicPr>
          <p:cNvPr id="4" name="Obrázek 3">
            <a:extLst>
              <a:ext uri="{FF2B5EF4-FFF2-40B4-BE49-F238E27FC236}">
                <a16:creationId xmlns:a16="http://schemas.microsoft.com/office/drawing/2014/main" id="{21333812-AB26-473A-8084-7B023B7F4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1102" y="2358141"/>
            <a:ext cx="2419350" cy="1362075"/>
          </a:xfrm>
          <a:prstGeom prst="rect">
            <a:avLst/>
          </a:prstGeom>
        </p:spPr>
      </p:pic>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89C52075-1B7B-4EF7-B85A-FAE9E358F97A}"/>
              </a:ext>
            </a:extLst>
          </p:cNvPr>
          <p:cNvPicPr>
            <a:picLocks noChangeAspect="1"/>
          </p:cNvPicPr>
          <p:nvPr/>
        </p:nvPicPr>
        <p:blipFill rotWithShape="1">
          <a:blip r:embed="rId3"/>
          <a:srcRect b="1462"/>
          <a:stretch/>
        </p:blipFill>
        <p:spPr>
          <a:xfrm>
            <a:off x="5700338" y="3748014"/>
            <a:ext cx="2832102" cy="1620000"/>
          </a:xfrm>
          <a:prstGeom prst="rect">
            <a:avLst/>
          </a:prstGeom>
          <a:ln w="19050">
            <a:solidFill>
              <a:srgbClr val="000066"/>
            </a:solidFill>
          </a:ln>
        </p:spPr>
      </p:pic>
      <p:sp>
        <p:nvSpPr>
          <p:cNvPr id="12" name="TextovéPole 11">
            <a:extLst>
              <a:ext uri="{FF2B5EF4-FFF2-40B4-BE49-F238E27FC236}">
                <a16:creationId xmlns:a16="http://schemas.microsoft.com/office/drawing/2014/main" id="{89B2E557-F6D1-4C0A-BBCF-34190A8672ED}"/>
              </a:ext>
            </a:extLst>
          </p:cNvPr>
          <p:cNvSpPr txBox="1"/>
          <p:nvPr/>
        </p:nvSpPr>
        <p:spPr>
          <a:xfrm>
            <a:off x="4980305" y="5395919"/>
            <a:ext cx="3840167" cy="830997"/>
          </a:xfrm>
          <a:prstGeom prst="rect">
            <a:avLst/>
          </a:prstGeom>
          <a:noFill/>
        </p:spPr>
        <p:txBody>
          <a:bodyPr wrap="square" rtlCol="0">
            <a:spAutoFit/>
          </a:bodyPr>
          <a:lstStyle/>
          <a:p>
            <a:pPr algn="just"/>
            <a:r>
              <a:rPr lang="cs-CZ" sz="1200" i="1" dirty="0">
                <a:solidFill>
                  <a:srgbClr val="000066"/>
                </a:solidFill>
                <a:latin typeface="Arial" panose="020B0604020202020204" pitchFamily="34" charset="0"/>
              </a:rPr>
              <a:t>1) pracovní hlava, 2) filtrační zařízení, 3) filtr, 4)dielektrikum, 5) čerpadlo, 6) pracovní stůl, 7) obrobek, 8) nástrojová elektroda, 9) generátor, 10) CNC řídicí systém</a:t>
            </a:r>
          </a:p>
        </p:txBody>
      </p:sp>
      <p:pic>
        <p:nvPicPr>
          <p:cNvPr id="3074" name="Picture 2" descr="Obsah obrázku interiér, lampa&#10;&#10;Popis byl vytvořen automaticky">
            <a:extLst>
              <a:ext uri="{FF2B5EF4-FFF2-40B4-BE49-F238E27FC236}">
                <a16:creationId xmlns:a16="http://schemas.microsoft.com/office/drawing/2014/main" id="{73881CDC-687C-49B7-ADCA-082996BDF92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038" r="38975"/>
          <a:stretch/>
        </p:blipFill>
        <p:spPr bwMode="auto">
          <a:xfrm>
            <a:off x="562604" y="4546719"/>
            <a:ext cx="1691012" cy="1620000"/>
          </a:xfrm>
          <a:prstGeom prst="rect">
            <a:avLst/>
          </a:prstGeom>
          <a:noFill/>
          <a:ln w="19050">
            <a:solidFill>
              <a:srgbClr val="000066"/>
            </a:solidFill>
          </a:ln>
        </p:spPr>
      </p:pic>
      <p:pic>
        <p:nvPicPr>
          <p:cNvPr id="4098" name="Picture 2" descr="Obsah obrázku interiér, stříbrná&#10;&#10;Popis byl vytvořen automaticky">
            <a:extLst>
              <a:ext uri="{FF2B5EF4-FFF2-40B4-BE49-F238E27FC236}">
                <a16:creationId xmlns:a16="http://schemas.microsoft.com/office/drawing/2014/main" id="{0F506BF7-71FA-4538-A156-CEB607CE99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210" t="3381" r="31101" b="30443"/>
          <a:stretch/>
        </p:blipFill>
        <p:spPr bwMode="auto">
          <a:xfrm>
            <a:off x="2523321" y="4546719"/>
            <a:ext cx="1295453" cy="1620000"/>
          </a:xfrm>
          <a:prstGeom prst="rect">
            <a:avLst/>
          </a:prstGeom>
          <a:noFill/>
          <a:ln w="19050">
            <a:solidFill>
              <a:srgbClr val="000066"/>
            </a:solidFill>
          </a:ln>
        </p:spPr>
      </p:pic>
      <p:pic>
        <p:nvPicPr>
          <p:cNvPr id="5122" name="Picture 2">
            <a:extLst>
              <a:ext uri="{FF2B5EF4-FFF2-40B4-BE49-F238E27FC236}">
                <a16:creationId xmlns:a16="http://schemas.microsoft.com/office/drawing/2014/main" id="{7DB64765-BC6D-45E5-855B-9839C7A8AE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730" t="44960" r="43073" b="23540"/>
          <a:stretch/>
        </p:blipFill>
        <p:spPr bwMode="auto">
          <a:xfrm>
            <a:off x="3779912" y="4546719"/>
            <a:ext cx="1042135" cy="1620000"/>
          </a:xfrm>
          <a:prstGeom prst="rect">
            <a:avLst/>
          </a:prstGeom>
          <a:noFill/>
          <a:ln w="19050">
            <a:solidFill>
              <a:srgbClr val="000066"/>
            </a:solidFill>
          </a:ln>
        </p:spPr>
      </p:pic>
      <p:sp>
        <p:nvSpPr>
          <p:cNvPr id="14" name="Obdélník 13">
            <a:extLst>
              <a:ext uri="{FF2B5EF4-FFF2-40B4-BE49-F238E27FC236}">
                <a16:creationId xmlns:a16="http://schemas.microsoft.com/office/drawing/2014/main" id="{662BC403-E45A-402C-8C88-36CEB38E5E50}"/>
              </a:ext>
            </a:extLst>
          </p:cNvPr>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3" name="Picture 1">
            <a:extLst>
              <a:ext uri="{FF2B5EF4-FFF2-40B4-BE49-F238E27FC236}">
                <a16:creationId xmlns:a16="http://schemas.microsoft.com/office/drawing/2014/main" id="{0AE8F467-6FB1-4163-8599-F2C1485234D3}"/>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5" name="Obrázek 31">
            <a:extLst>
              <a:ext uri="{FF2B5EF4-FFF2-40B4-BE49-F238E27FC236}">
                <a16:creationId xmlns:a16="http://schemas.microsoft.com/office/drawing/2014/main" id="{88A79B53-8CFC-49B7-8A5B-51653F9FE5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32">
            <a:extLst>
              <a:ext uri="{FF2B5EF4-FFF2-40B4-BE49-F238E27FC236}">
                <a16:creationId xmlns:a16="http://schemas.microsoft.com/office/drawing/2014/main" id="{39D1696E-EE69-4781-91C1-0B5A8378716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33" descr="Foto / Photo: Logo MŠMT">
            <a:extLst>
              <a:ext uri="{FF2B5EF4-FFF2-40B4-BE49-F238E27FC236}">
                <a16:creationId xmlns:a16="http://schemas.microsoft.com/office/drawing/2014/main" id="{83891153-2F46-45E5-8946-0A7F148277F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526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EF45E520-2438-4450-A4CF-748EC0682698}"/>
              </a:ext>
            </a:extLst>
          </p:cNvPr>
          <p:cNvPicPr>
            <a:picLocks noChangeAspect="1"/>
          </p:cNvPicPr>
          <p:nvPr/>
        </p:nvPicPr>
        <p:blipFill>
          <a:blip r:embed="rId3"/>
          <a:stretch>
            <a:fillRect/>
          </a:stretch>
        </p:blipFill>
        <p:spPr>
          <a:xfrm>
            <a:off x="4427984" y="3789040"/>
            <a:ext cx="4249812" cy="2445889"/>
          </a:xfrm>
          <a:prstGeom prst="rect">
            <a:avLst/>
          </a:prstGeom>
        </p:spPr>
      </p:pic>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sp>
        <p:nvSpPr>
          <p:cNvPr id="11" name="Obdélník 10">
            <a:extLst>
              <a:ext uri="{FF2B5EF4-FFF2-40B4-BE49-F238E27FC236}">
                <a16:creationId xmlns:a16="http://schemas.microsoft.com/office/drawing/2014/main" id="{DE7CB3D1-01C0-4234-A3EC-B6AD62C053F9}"/>
              </a:ext>
            </a:extLst>
          </p:cNvPr>
          <p:cNvSpPr/>
          <p:nvPr/>
        </p:nvSpPr>
        <p:spPr>
          <a:xfrm>
            <a:off x="539552" y="1684397"/>
            <a:ext cx="8136904" cy="3785652"/>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IONTŮ - IBM</a:t>
            </a:r>
          </a:p>
          <a:p>
            <a:pPr marL="342900" indent="-342900" algn="just">
              <a:buFont typeface="Arial" panose="020B0604020202020204" pitchFamily="34" charset="0"/>
              <a:buChar char="•"/>
            </a:pPr>
            <a:r>
              <a:rPr lang="cs-CZ" altLang="cs-CZ" sz="2000" b="1" dirty="0">
                <a:solidFill>
                  <a:srgbClr val="000066"/>
                </a:solidFill>
                <a:latin typeface="Arial" panose="020B0604020202020204" pitchFamily="34" charset="0"/>
                <a:cs typeface="Arial" panose="020B0604020202020204" pitchFamily="34" charset="0"/>
              </a:rPr>
              <a:t>ionty s nižší energií se odrážejí z povrchu zpátky do okolí a mohou vyrážet atomy z povrchu</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úběr materiálu, tj. obrábění (frézování, leštění, leptání a rozprašování)</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obrábění iontovým paprskem probíhá přes krycí masku, ve které je vytvořen tvar obráběné plochy</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jedná se o velice jemné</a:t>
            </a:r>
          </a:p>
          <a:p>
            <a:pPr marL="809625" lvl="1" algn="just"/>
            <a:r>
              <a:rPr lang="cs-CZ" altLang="cs-CZ" sz="2000" dirty="0">
                <a:solidFill>
                  <a:srgbClr val="000066"/>
                </a:solidFill>
                <a:latin typeface="Arial" panose="020B0604020202020204" pitchFamily="34" charset="0"/>
                <a:cs typeface="Arial" panose="020B0604020202020204" pitchFamily="34" charset="0"/>
              </a:rPr>
              <a:t>zpracování povrchu s </a:t>
            </a:r>
          </a:p>
          <a:p>
            <a:pPr marL="809625" lvl="1" algn="just"/>
            <a:r>
              <a:rPr lang="cs-CZ" altLang="cs-CZ" sz="2000" dirty="0">
                <a:solidFill>
                  <a:srgbClr val="000066"/>
                </a:solidFill>
                <a:latin typeface="Arial" panose="020B0604020202020204" pitchFamily="34" charset="0"/>
                <a:cs typeface="Arial" panose="020B0604020202020204" pitchFamily="34" charset="0"/>
              </a:rPr>
              <a:t>malým úběrem </a:t>
            </a:r>
          </a:p>
          <a:p>
            <a:pPr marL="809625" lvl="1" algn="just"/>
            <a:r>
              <a:rPr lang="cs-CZ" altLang="cs-CZ" sz="2000" dirty="0">
                <a:solidFill>
                  <a:srgbClr val="000066"/>
                </a:solidFill>
                <a:latin typeface="Arial" panose="020B0604020202020204" pitchFamily="34" charset="0"/>
                <a:cs typeface="Arial" panose="020B0604020202020204" pitchFamily="34" charset="0"/>
              </a:rPr>
              <a:t>(odstraňování atomu</a:t>
            </a:r>
          </a:p>
          <a:p>
            <a:pPr marL="809625" lvl="1" algn="just"/>
            <a:r>
              <a:rPr lang="cs-CZ" altLang="cs-CZ" sz="2000" dirty="0">
                <a:solidFill>
                  <a:srgbClr val="000066"/>
                </a:solidFill>
                <a:latin typeface="Arial" panose="020B0604020202020204" pitchFamily="34" charset="0"/>
                <a:cs typeface="Arial" panose="020B0604020202020204" pitchFamily="34" charset="0"/>
              </a:rPr>
              <a:t>atomem)  </a:t>
            </a:r>
          </a:p>
        </p:txBody>
      </p:sp>
      <p:pic>
        <p:nvPicPr>
          <p:cNvPr id="7" name="Picture 1">
            <a:extLst>
              <a:ext uri="{FF2B5EF4-FFF2-40B4-BE49-F238E27FC236}">
                <a16:creationId xmlns:a16="http://schemas.microsoft.com/office/drawing/2014/main" id="{8EF70AEC-2FD3-4ECD-9F75-DCACB300BD5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2" name="Obrázek 31">
            <a:extLst>
              <a:ext uri="{FF2B5EF4-FFF2-40B4-BE49-F238E27FC236}">
                <a16:creationId xmlns:a16="http://schemas.microsoft.com/office/drawing/2014/main" id="{0D3587A0-8694-4589-BF48-34DE327660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99199486-136B-495D-AB7F-B92864427D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B6C953DA-3CD0-4858-9131-0BA56277EC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217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EF45E520-2438-4450-A4CF-748EC0682698}"/>
              </a:ext>
            </a:extLst>
          </p:cNvPr>
          <p:cNvPicPr>
            <a:picLocks noChangeAspect="1"/>
          </p:cNvPicPr>
          <p:nvPr/>
        </p:nvPicPr>
        <p:blipFill>
          <a:blip r:embed="rId3"/>
          <a:stretch>
            <a:fillRect/>
          </a:stretch>
        </p:blipFill>
        <p:spPr>
          <a:xfrm>
            <a:off x="4427984" y="3789040"/>
            <a:ext cx="4249812" cy="2445889"/>
          </a:xfrm>
          <a:prstGeom prst="rect">
            <a:avLst/>
          </a:prstGeom>
        </p:spPr>
      </p:pic>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sp>
        <p:nvSpPr>
          <p:cNvPr id="11" name="Obdélník 10">
            <a:extLst>
              <a:ext uri="{FF2B5EF4-FFF2-40B4-BE49-F238E27FC236}">
                <a16:creationId xmlns:a16="http://schemas.microsoft.com/office/drawing/2014/main" id="{DE7CB3D1-01C0-4234-A3EC-B6AD62C053F9}"/>
              </a:ext>
            </a:extLst>
          </p:cNvPr>
          <p:cNvSpPr/>
          <p:nvPr/>
        </p:nvSpPr>
        <p:spPr>
          <a:xfrm>
            <a:off x="539552" y="1684397"/>
            <a:ext cx="8136904" cy="3170099"/>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IONTŮ - IBM</a:t>
            </a:r>
          </a:p>
          <a:p>
            <a:pPr marL="342900" indent="-342900" algn="just">
              <a:buFont typeface="Arial" panose="020B0604020202020204" pitchFamily="34" charset="0"/>
              <a:buChar char="•"/>
            </a:pPr>
            <a:r>
              <a:rPr lang="cs-CZ" altLang="cs-CZ" sz="2000" b="1" dirty="0">
                <a:solidFill>
                  <a:srgbClr val="000066"/>
                </a:solidFill>
                <a:latin typeface="Arial" panose="020B0604020202020204" pitchFamily="34" charset="0"/>
                <a:cs typeface="Arial" panose="020B0604020202020204" pitchFamily="34" charset="0"/>
              </a:rPr>
              <a:t>ionty s vyšší energií zůstávají v mřížce materiálu jakožto implantované ionty</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nanášení tenkých vrstev (aplikace metody PVD = </a:t>
            </a:r>
            <a:r>
              <a:rPr lang="cs-CZ" altLang="cs-CZ" sz="2000" dirty="0" err="1">
                <a:solidFill>
                  <a:srgbClr val="000066"/>
                </a:solidFill>
                <a:latin typeface="Arial" panose="020B0604020202020204" pitchFamily="34" charset="0"/>
                <a:cs typeface="Arial" panose="020B0604020202020204" pitchFamily="34" charset="0"/>
              </a:rPr>
              <a:t>physical</a:t>
            </a:r>
            <a:r>
              <a:rPr lang="cs-CZ" altLang="cs-CZ" sz="2000" dirty="0">
                <a:solidFill>
                  <a:srgbClr val="000066"/>
                </a:solidFill>
                <a:latin typeface="Arial" panose="020B0604020202020204" pitchFamily="34" charset="0"/>
                <a:cs typeface="Arial" panose="020B0604020202020204" pitchFamily="34" charset="0"/>
              </a:rPr>
              <a:t> </a:t>
            </a:r>
            <a:r>
              <a:rPr lang="cs-CZ" altLang="cs-CZ" sz="2000" dirty="0" err="1">
                <a:solidFill>
                  <a:srgbClr val="000066"/>
                </a:solidFill>
                <a:latin typeface="Arial" panose="020B0604020202020204" pitchFamily="34" charset="0"/>
                <a:cs typeface="Arial" panose="020B0604020202020204" pitchFamily="34" charset="0"/>
              </a:rPr>
              <a:t>vapour</a:t>
            </a:r>
            <a:r>
              <a:rPr lang="cs-CZ" altLang="cs-CZ" sz="2000" dirty="0">
                <a:solidFill>
                  <a:srgbClr val="000066"/>
                </a:solidFill>
                <a:latin typeface="Arial" panose="020B0604020202020204" pitchFamily="34" charset="0"/>
                <a:cs typeface="Arial" panose="020B0604020202020204" pitchFamily="34" charset="0"/>
              </a:rPr>
              <a:t> </a:t>
            </a:r>
            <a:r>
              <a:rPr lang="cs-CZ" altLang="cs-CZ" sz="2000" dirty="0" err="1">
                <a:solidFill>
                  <a:srgbClr val="000066"/>
                </a:solidFill>
                <a:latin typeface="Arial" panose="020B0604020202020204" pitchFamily="34" charset="0"/>
                <a:cs typeface="Arial" panose="020B0604020202020204" pitchFamily="34" charset="0"/>
              </a:rPr>
              <a:t>deposition</a:t>
            </a:r>
            <a:r>
              <a:rPr lang="cs-CZ" altLang="cs-CZ" sz="2000" dirty="0">
                <a:solidFill>
                  <a:srgbClr val="000066"/>
                </a:solidFill>
                <a:latin typeface="Arial" panose="020B0604020202020204" pitchFamily="34" charset="0"/>
                <a:cs typeface="Arial" panose="020B0604020202020204" pitchFamily="34" charset="0"/>
              </a:rPr>
              <a:t>)</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modifikace povrchu materiálu (iontová implantace, ap.)</a:t>
            </a:r>
          </a:p>
          <a:p>
            <a:pPr marL="809625" lvl="1" indent="-352425"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hloubka průniku dopadajících</a:t>
            </a:r>
          </a:p>
          <a:p>
            <a:pPr marL="809625" lvl="1" algn="just"/>
            <a:r>
              <a:rPr lang="cs-CZ" altLang="cs-CZ" sz="2000" dirty="0">
                <a:solidFill>
                  <a:srgbClr val="000066"/>
                </a:solidFill>
                <a:latin typeface="Arial" panose="020B0604020202020204" pitchFamily="34" charset="0"/>
                <a:cs typeface="Arial" panose="020B0604020202020204" pitchFamily="34" charset="0"/>
              </a:rPr>
              <a:t>iontů je zhruba několik</a:t>
            </a:r>
          </a:p>
          <a:p>
            <a:pPr marL="809625" lvl="1" algn="just"/>
            <a:r>
              <a:rPr lang="cs-CZ" altLang="cs-CZ" sz="2000" dirty="0">
                <a:solidFill>
                  <a:srgbClr val="000066"/>
                </a:solidFill>
                <a:latin typeface="Arial" panose="020B0604020202020204" pitchFamily="34" charset="0"/>
                <a:cs typeface="Arial" panose="020B0604020202020204" pitchFamily="34" charset="0"/>
              </a:rPr>
              <a:t>nanometrů, resp. několik</a:t>
            </a:r>
          </a:p>
          <a:p>
            <a:pPr marL="809625" lvl="1" algn="just"/>
            <a:r>
              <a:rPr lang="cs-CZ" altLang="cs-CZ" sz="2000" dirty="0">
                <a:solidFill>
                  <a:srgbClr val="000066"/>
                </a:solidFill>
                <a:latin typeface="Arial" panose="020B0604020202020204" pitchFamily="34" charset="0"/>
                <a:cs typeface="Arial" panose="020B0604020202020204" pitchFamily="34" charset="0"/>
              </a:rPr>
              <a:t>atomových vrstev</a:t>
            </a:r>
          </a:p>
        </p:txBody>
      </p:sp>
      <p:pic>
        <p:nvPicPr>
          <p:cNvPr id="7" name="Picture 1">
            <a:extLst>
              <a:ext uri="{FF2B5EF4-FFF2-40B4-BE49-F238E27FC236}">
                <a16:creationId xmlns:a16="http://schemas.microsoft.com/office/drawing/2014/main" id="{7C79A08A-A84B-4CD4-8E37-998FFF06466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2" name="Obrázek 31">
            <a:extLst>
              <a:ext uri="{FF2B5EF4-FFF2-40B4-BE49-F238E27FC236}">
                <a16:creationId xmlns:a16="http://schemas.microsoft.com/office/drawing/2014/main" id="{00695C63-6731-47C3-9EE3-8B40784685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1C1A65B7-416D-41A5-9529-DFBEB6BA5A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41C34DC2-E01E-4865-ADC8-7CC2FC6A67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23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sp>
        <p:nvSpPr>
          <p:cNvPr id="11" name="Obdélník 10">
            <a:extLst>
              <a:ext uri="{FF2B5EF4-FFF2-40B4-BE49-F238E27FC236}">
                <a16:creationId xmlns:a16="http://schemas.microsoft.com/office/drawing/2014/main" id="{DE7CB3D1-01C0-4234-A3EC-B6AD62C053F9}"/>
              </a:ext>
            </a:extLst>
          </p:cNvPr>
          <p:cNvSpPr/>
          <p:nvPr/>
        </p:nvSpPr>
        <p:spPr>
          <a:xfrm>
            <a:off x="539552" y="1684397"/>
            <a:ext cx="8136904"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IONTŮ - IBM</a:t>
            </a:r>
          </a:p>
        </p:txBody>
      </p:sp>
      <p:pic>
        <p:nvPicPr>
          <p:cNvPr id="3" name="Obrázek 2">
            <a:extLst>
              <a:ext uri="{FF2B5EF4-FFF2-40B4-BE49-F238E27FC236}">
                <a16:creationId xmlns:a16="http://schemas.microsoft.com/office/drawing/2014/main" id="{650BB51D-3A1F-4263-B018-940B472B4915}"/>
              </a:ext>
            </a:extLst>
          </p:cNvPr>
          <p:cNvPicPr>
            <a:picLocks noChangeAspect="1"/>
          </p:cNvPicPr>
          <p:nvPr/>
        </p:nvPicPr>
        <p:blipFill>
          <a:blip r:embed="rId3"/>
          <a:stretch>
            <a:fillRect/>
          </a:stretch>
        </p:blipFill>
        <p:spPr>
          <a:xfrm>
            <a:off x="1042422" y="2046875"/>
            <a:ext cx="7059156" cy="4196276"/>
          </a:xfrm>
          <a:prstGeom prst="rect">
            <a:avLst/>
          </a:prstGeom>
        </p:spPr>
      </p:pic>
      <p:pic>
        <p:nvPicPr>
          <p:cNvPr id="7" name="Picture 1">
            <a:extLst>
              <a:ext uri="{FF2B5EF4-FFF2-40B4-BE49-F238E27FC236}">
                <a16:creationId xmlns:a16="http://schemas.microsoft.com/office/drawing/2014/main" id="{D4238D8A-E96A-41EF-ADB0-8FE1A5A6A3F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2" name="Obrázek 31">
            <a:extLst>
              <a:ext uri="{FF2B5EF4-FFF2-40B4-BE49-F238E27FC236}">
                <a16:creationId xmlns:a16="http://schemas.microsoft.com/office/drawing/2014/main" id="{E2A7DB5F-74A3-46AC-973A-23AD95D695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32">
            <a:extLst>
              <a:ext uri="{FF2B5EF4-FFF2-40B4-BE49-F238E27FC236}">
                <a16:creationId xmlns:a16="http://schemas.microsoft.com/office/drawing/2014/main" id="{F3C01883-07B7-474C-8382-EEC439C9A4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3" descr="Foto / Photo: Logo MŠMT">
            <a:extLst>
              <a:ext uri="{FF2B5EF4-FFF2-40B4-BE49-F238E27FC236}">
                <a16:creationId xmlns:a16="http://schemas.microsoft.com/office/drawing/2014/main" id="{0DBC6BCF-2B87-4EA9-B29D-A619CC2D4C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259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2554545"/>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VODY - WJM</a:t>
            </a:r>
          </a:p>
          <a:p>
            <a:pPr algn="just"/>
            <a:r>
              <a:rPr lang="cs-CZ" altLang="cs-CZ" sz="2000" dirty="0">
                <a:solidFill>
                  <a:srgbClr val="000066"/>
                </a:solidFill>
                <a:latin typeface="Arial" panose="020B0604020202020204" pitchFamily="34" charset="0"/>
                <a:cs typeface="Arial" panose="020B0604020202020204" pitchFamily="34" charset="0"/>
              </a:rPr>
              <a:t>Podstatou obrábění je obrušování děleného materiálu tlakem vodního paprsku. Tento proces je v podstatě stejný jako vodní eroze, ale značně zrychlený a soustředěný do jednoho místa.</a:t>
            </a:r>
          </a:p>
          <a:p>
            <a:pPr algn="just"/>
            <a:endParaRPr lang="cs-CZ" altLang="cs-CZ" sz="2000" dirty="0">
              <a:solidFill>
                <a:srgbClr val="000066"/>
              </a:solidFill>
              <a:latin typeface="Arial" panose="020B0604020202020204" pitchFamily="34" charset="0"/>
              <a:cs typeface="Arial" panose="020B0604020202020204" pitchFamily="34" charset="0"/>
            </a:endParaRPr>
          </a:p>
          <a:p>
            <a:pPr algn="just"/>
            <a:r>
              <a:rPr lang="cs-CZ" altLang="cs-CZ" sz="2000" dirty="0">
                <a:solidFill>
                  <a:srgbClr val="000066"/>
                </a:solidFill>
                <a:latin typeface="Arial" panose="020B0604020202020204" pitchFamily="34" charset="0"/>
                <a:cs typeface="Arial" panose="020B0604020202020204" pitchFamily="34" charset="0"/>
              </a:rPr>
              <a:t>Vodní paprsek s příměsí abraziva má dostatek energie, aby dokázal provádět řezy i v materiálech s velmi vysokou pevností, dále ve velmi měkkých, křehkých i houževnatých materiálech.</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43E29E26-D7D2-4AB1-A5F9-65EF2427238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3" t="726" r="3187" b="9202"/>
          <a:stretch/>
        </p:blipFill>
        <p:spPr bwMode="auto">
          <a:xfrm>
            <a:off x="540752" y="4294538"/>
            <a:ext cx="3083058" cy="1800000"/>
          </a:xfrm>
          <a:prstGeom prst="rect">
            <a:avLst/>
          </a:prstGeom>
          <a:noFill/>
          <a:ln w="19050">
            <a:solidFill>
              <a:srgbClr val="000066"/>
            </a:solidFill>
          </a:ln>
        </p:spPr>
      </p:pic>
      <p:pic>
        <p:nvPicPr>
          <p:cNvPr id="1026" name="Picture 2" descr="Obsah obrázku elektronika, tiskárna&#10;&#10;Popis byl vytvořen automaticky">
            <a:extLst>
              <a:ext uri="{FF2B5EF4-FFF2-40B4-BE49-F238E27FC236}">
                <a16:creationId xmlns:a16="http://schemas.microsoft.com/office/drawing/2014/main" id="{F10E88FC-6B18-4C32-BA75-6E907DFD16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6" t="9400" r="1962" b="5051"/>
          <a:stretch/>
        </p:blipFill>
        <p:spPr bwMode="auto">
          <a:xfrm>
            <a:off x="3892043" y="4294538"/>
            <a:ext cx="4712406" cy="1800000"/>
          </a:xfrm>
          <a:prstGeom prst="rect">
            <a:avLst/>
          </a:prstGeom>
          <a:noFill/>
          <a:ln w="19050">
            <a:solidFill>
              <a:srgbClr val="000066"/>
            </a:solidFill>
          </a:ln>
        </p:spPr>
      </p:pic>
      <p:pic>
        <p:nvPicPr>
          <p:cNvPr id="13" name="Picture 1">
            <a:extLst>
              <a:ext uri="{FF2B5EF4-FFF2-40B4-BE49-F238E27FC236}">
                <a16:creationId xmlns:a16="http://schemas.microsoft.com/office/drawing/2014/main" id="{CAD6CE69-5964-441C-8F5A-AE40C911CDA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4" name="Obrázek 31">
            <a:extLst>
              <a:ext uri="{FF2B5EF4-FFF2-40B4-BE49-F238E27FC236}">
                <a16:creationId xmlns:a16="http://schemas.microsoft.com/office/drawing/2014/main" id="{B45EC20C-22EC-4222-AB29-C70E270AEE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2">
            <a:extLst>
              <a:ext uri="{FF2B5EF4-FFF2-40B4-BE49-F238E27FC236}">
                <a16:creationId xmlns:a16="http://schemas.microsoft.com/office/drawing/2014/main" id="{12B865DE-EE44-4222-A829-8043DD4920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33" descr="Foto / Photo: Logo MŠMT">
            <a:extLst>
              <a:ext uri="{FF2B5EF4-FFF2-40B4-BE49-F238E27FC236}">
                <a16:creationId xmlns:a16="http://schemas.microsoft.com/office/drawing/2014/main" id="{061E1264-A570-4903-A4D3-38428595E7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663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VODY - WJM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89E9CE51-27BA-4E4C-A227-C7C8B5F4DDD8}"/>
              </a:ext>
            </a:extLst>
          </p:cNvPr>
          <p:cNvPicPr>
            <a:picLocks noChangeAspect="1"/>
          </p:cNvPicPr>
          <p:nvPr/>
        </p:nvPicPr>
        <p:blipFill rotWithShape="1">
          <a:blip r:embed="rId4"/>
          <a:srcRect l="5969" t="2249" r="4500" b="6906"/>
          <a:stretch/>
        </p:blipFill>
        <p:spPr>
          <a:xfrm>
            <a:off x="562604" y="2319038"/>
            <a:ext cx="2393077" cy="3060000"/>
          </a:xfrm>
          <a:prstGeom prst="rect">
            <a:avLst/>
          </a:prstGeom>
          <a:ln w="19050">
            <a:solidFill>
              <a:srgbClr val="000066"/>
            </a:solidFill>
          </a:ln>
        </p:spPr>
      </p:pic>
      <p:pic>
        <p:nvPicPr>
          <p:cNvPr id="12" name="Obrázek 11">
            <a:extLst>
              <a:ext uri="{FF2B5EF4-FFF2-40B4-BE49-F238E27FC236}">
                <a16:creationId xmlns:a16="http://schemas.microsoft.com/office/drawing/2014/main" id="{BA5BE939-09FA-4966-9348-ADC5E98CDF1E}"/>
              </a:ext>
            </a:extLst>
          </p:cNvPr>
          <p:cNvPicPr>
            <a:picLocks noChangeAspect="1"/>
          </p:cNvPicPr>
          <p:nvPr/>
        </p:nvPicPr>
        <p:blipFill>
          <a:blip r:embed="rId5"/>
          <a:stretch>
            <a:fillRect/>
          </a:stretch>
        </p:blipFill>
        <p:spPr>
          <a:xfrm>
            <a:off x="3272827" y="2308658"/>
            <a:ext cx="2006945" cy="3060000"/>
          </a:xfrm>
          <a:prstGeom prst="rect">
            <a:avLst/>
          </a:prstGeom>
          <a:ln w="19050">
            <a:solidFill>
              <a:srgbClr val="000066"/>
            </a:solidFill>
          </a:ln>
        </p:spPr>
      </p:pic>
      <p:pic>
        <p:nvPicPr>
          <p:cNvPr id="2" name="3D Waterjet Cutting Hampshire">
            <a:hlinkClick r:id="" action="ppaction://media"/>
            <a:extLst>
              <a:ext uri="{FF2B5EF4-FFF2-40B4-BE49-F238E27FC236}">
                <a16:creationId xmlns:a16="http://schemas.microsoft.com/office/drawing/2014/main" id="{6D40BD6E-A422-4F02-AD31-C1CF61C6B3B4}"/>
              </a:ext>
            </a:extLst>
          </p:cNvPr>
          <p:cNvPicPr>
            <a:picLocks noChangeAspect="1"/>
          </p:cNvPicPr>
          <p:nvPr>
            <a:videoFile r:link="rId1"/>
            <p:extLst>
              <p:ext uri="{DAA4B4D4-6D71-4841-9C94-3DE7FCFB9230}">
                <p14:media xmlns:p14="http://schemas.microsoft.com/office/powerpoint/2010/main" r:embed="rId2">
                  <p14:trim st="8120"/>
                </p14:media>
              </p:ext>
            </p:extLst>
          </p:nvPr>
        </p:nvPicPr>
        <p:blipFill>
          <a:blip r:embed="rId6"/>
          <a:stretch>
            <a:fillRect/>
          </a:stretch>
        </p:blipFill>
        <p:spPr>
          <a:xfrm>
            <a:off x="5983912" y="3260447"/>
            <a:ext cx="2092766" cy="1177181"/>
          </a:xfrm>
          <a:prstGeom prst="rect">
            <a:avLst/>
          </a:prstGeom>
          <a:ln w="19050">
            <a:solidFill>
              <a:srgbClr val="C00000"/>
            </a:solidFill>
          </a:ln>
        </p:spPr>
      </p:pic>
      <p:pic>
        <p:nvPicPr>
          <p:cNvPr id="13" name="Picture 1">
            <a:extLst>
              <a:ext uri="{FF2B5EF4-FFF2-40B4-BE49-F238E27FC236}">
                <a16:creationId xmlns:a16="http://schemas.microsoft.com/office/drawing/2014/main" id="{E9F3A645-DD1D-4E01-B0D4-F795AF201D1B}"/>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4" name="Obrázek 31">
            <a:extLst>
              <a:ext uri="{FF2B5EF4-FFF2-40B4-BE49-F238E27FC236}">
                <a16:creationId xmlns:a16="http://schemas.microsoft.com/office/drawing/2014/main" id="{837BAEF1-C2A9-4786-B673-31E69719EF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2">
            <a:extLst>
              <a:ext uri="{FF2B5EF4-FFF2-40B4-BE49-F238E27FC236}">
                <a16:creationId xmlns:a16="http://schemas.microsoft.com/office/drawing/2014/main" id="{A9169609-8028-4D22-A046-2B9F5F401C2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33" descr="Foto / Photo: Logo MŠMT">
            <a:extLst>
              <a:ext uri="{FF2B5EF4-FFF2-40B4-BE49-F238E27FC236}">
                <a16:creationId xmlns:a16="http://schemas.microsoft.com/office/drawing/2014/main" id="{4C694C4E-D7B3-473E-9D8A-75ACC9F25E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2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0197"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OBRÁBĚNÍ PAPRSKEM VODY - WJM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364C9AB7-23FE-4D5A-9AAD-FB08612C1463}"/>
              </a:ext>
            </a:extLst>
          </p:cNvPr>
          <p:cNvPicPr>
            <a:picLocks noChangeAspect="1"/>
          </p:cNvPicPr>
          <p:nvPr/>
        </p:nvPicPr>
        <p:blipFill rotWithShape="1">
          <a:blip r:embed="rId2"/>
          <a:srcRect l="3662" t="17435" r="13122" b="21941"/>
          <a:stretch/>
        </p:blipFill>
        <p:spPr>
          <a:xfrm>
            <a:off x="551078" y="4869160"/>
            <a:ext cx="8048671" cy="1224831"/>
          </a:xfrm>
          <a:prstGeom prst="rect">
            <a:avLst/>
          </a:prstGeom>
          <a:ln w="19050">
            <a:solidFill>
              <a:srgbClr val="000066"/>
            </a:solidFill>
          </a:ln>
        </p:spPr>
      </p:pic>
      <p:pic>
        <p:nvPicPr>
          <p:cNvPr id="13" name="Zástupný symbol pro obsah 4" descr="Kvalita_rezu_schema.JPG">
            <a:extLst>
              <a:ext uri="{FF2B5EF4-FFF2-40B4-BE49-F238E27FC236}">
                <a16:creationId xmlns:a16="http://schemas.microsoft.com/office/drawing/2014/main" id="{3F9A1C79-9A7D-481A-A345-8799B3D1A522}"/>
              </a:ext>
            </a:extLst>
          </p:cNvPr>
          <p:cNvPicPr>
            <a:picLocks noChangeAspect="1"/>
          </p:cNvPicPr>
          <p:nvPr/>
        </p:nvPicPr>
        <p:blipFill rotWithShape="1">
          <a:blip r:embed="rId3">
            <a:extLst>
              <a:ext uri="{28A0092B-C50C-407E-A947-70E740481C1C}">
                <a14:useLocalDpi xmlns:a14="http://schemas.microsoft.com/office/drawing/2010/main" val="0"/>
              </a:ext>
            </a:extLst>
          </a:blip>
          <a:srcRect l="1911" t="21255" r="1747" b="11596"/>
          <a:stretch/>
        </p:blipFill>
        <p:spPr bwMode="auto">
          <a:xfrm>
            <a:off x="548967" y="2276872"/>
            <a:ext cx="4527090" cy="2384644"/>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14" name="Obrázek 13">
            <a:extLst>
              <a:ext uri="{FF2B5EF4-FFF2-40B4-BE49-F238E27FC236}">
                <a16:creationId xmlns:a16="http://schemas.microsoft.com/office/drawing/2014/main" id="{E8F6F81A-A0EE-4C76-9632-696C753DC953}"/>
              </a:ext>
            </a:extLst>
          </p:cNvPr>
          <p:cNvPicPr>
            <a:picLocks noChangeAspect="1"/>
          </p:cNvPicPr>
          <p:nvPr/>
        </p:nvPicPr>
        <p:blipFill>
          <a:blip r:embed="rId4"/>
          <a:stretch>
            <a:fillRect/>
          </a:stretch>
        </p:blipFill>
        <p:spPr>
          <a:xfrm>
            <a:off x="5229488" y="2276872"/>
            <a:ext cx="3374960" cy="2384640"/>
          </a:xfrm>
          <a:prstGeom prst="rect">
            <a:avLst/>
          </a:prstGeom>
        </p:spPr>
      </p:pic>
      <p:pic>
        <p:nvPicPr>
          <p:cNvPr id="12" name="Picture 1">
            <a:extLst>
              <a:ext uri="{FF2B5EF4-FFF2-40B4-BE49-F238E27FC236}">
                <a16:creationId xmlns:a16="http://schemas.microsoft.com/office/drawing/2014/main" id="{63CC265C-4559-4E4D-A713-BA490D0906F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5" name="Obrázek 31">
            <a:extLst>
              <a:ext uri="{FF2B5EF4-FFF2-40B4-BE49-F238E27FC236}">
                <a16:creationId xmlns:a16="http://schemas.microsoft.com/office/drawing/2014/main" id="{5BCD229A-C929-40D8-9452-C709841032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32">
            <a:extLst>
              <a:ext uri="{FF2B5EF4-FFF2-40B4-BE49-F238E27FC236}">
                <a16:creationId xmlns:a16="http://schemas.microsoft.com/office/drawing/2014/main" id="{18B10CEC-7F67-4645-B756-B08476C4A0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33" descr="Foto / Photo: Logo MŠMT">
            <a:extLst>
              <a:ext uri="{FF2B5EF4-FFF2-40B4-BE49-F238E27FC236}">
                <a16:creationId xmlns:a16="http://schemas.microsoft.com/office/drawing/2014/main" id="{E63612D1-6E65-48CC-A99B-EF9B81A55E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70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0197" cy="4401205"/>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ENVIROMENTÁLNÍ ASPEKTY</a:t>
            </a:r>
          </a:p>
          <a:p>
            <a:pPr algn="just"/>
            <a:r>
              <a:rPr lang="cs-CZ" altLang="cs-CZ" sz="2000" dirty="0">
                <a:solidFill>
                  <a:srgbClr val="000066"/>
                </a:solidFill>
                <a:latin typeface="Arial" panose="020B0604020202020204" pitchFamily="34" charset="0"/>
                <a:cs typeface="Arial" panose="020B0604020202020204" pitchFamily="34" charset="0"/>
              </a:rPr>
              <a:t>Zavádění environmentálních požadavků na výrobu a tím i směrnic s uvedenými dovolenými obsahy prvků má za úkol předcházet vzniku emisní prvků ohrožujících lidské zdravý a životní prostředí, vzniku odpadů (množství, ekologická likvidace), hledat možnosti recyklace po skončení životnosti výrobku přímo při jeho návrhu, nacházet řešení pro ekologickou likvidaci všech odpadů spojených s výrobou (strojní oleje, čisticí chemické prostředky, laky, ředidla atd.).</a:t>
            </a:r>
          </a:p>
          <a:p>
            <a:pPr algn="just"/>
            <a:endParaRPr lang="cs-CZ" altLang="cs-CZ" sz="2000" dirty="0">
              <a:solidFill>
                <a:srgbClr val="000066"/>
              </a:solidFill>
              <a:latin typeface="Arial" panose="020B0604020202020204" pitchFamily="34" charset="0"/>
              <a:cs typeface="Arial" panose="020B0604020202020204" pitchFamily="34" charset="0"/>
            </a:endParaRPr>
          </a:p>
          <a:p>
            <a:pPr algn="just"/>
            <a:r>
              <a:rPr lang="cs-CZ" altLang="cs-CZ" sz="2000" dirty="0">
                <a:solidFill>
                  <a:srgbClr val="000066"/>
                </a:solidFill>
                <a:latin typeface="Arial" panose="020B0604020202020204" pitchFamily="34" charset="0"/>
                <a:cs typeface="Arial" panose="020B0604020202020204" pitchFamily="34" charset="0"/>
              </a:rPr>
              <a:t>Při pracovním procesu je lidské tělo ohroženo nejčastěji možností </a:t>
            </a:r>
          </a:p>
          <a:p>
            <a:pPr algn="just"/>
            <a:r>
              <a:rPr lang="cs-CZ" altLang="cs-CZ" sz="2000" dirty="0">
                <a:solidFill>
                  <a:srgbClr val="000066"/>
                </a:solidFill>
                <a:latin typeface="Arial" panose="020B0604020202020204" pitchFamily="34" charset="0"/>
                <a:cs typeface="Arial" panose="020B0604020202020204" pitchFamily="34" charset="0"/>
              </a:rPr>
              <a:t>vdechnutí nebezpečných látek a kontaktem s kůží. Inhalace je druhý </a:t>
            </a:r>
          </a:p>
          <a:p>
            <a:pPr algn="just"/>
            <a:r>
              <a:rPr lang="cs-CZ" altLang="cs-CZ" sz="2000" dirty="0">
                <a:solidFill>
                  <a:srgbClr val="000066"/>
                </a:solidFill>
                <a:latin typeface="Arial" panose="020B0604020202020204" pitchFamily="34" charset="0"/>
                <a:cs typeface="Arial" panose="020B0604020202020204" pitchFamily="34" charset="0"/>
              </a:rPr>
              <a:t>nejrychlejší způsob vstřebání látek v lidském organismu, protože látky se v plících ihned váží do okysličené krve a tím dochází k jejich téměř </a:t>
            </a:r>
          </a:p>
          <a:p>
            <a:pPr algn="just"/>
            <a:r>
              <a:rPr lang="cs-CZ" altLang="cs-CZ" sz="2000" dirty="0">
                <a:solidFill>
                  <a:srgbClr val="000066"/>
                </a:solidFill>
                <a:latin typeface="Arial" panose="020B0604020202020204" pitchFamily="34" charset="0"/>
                <a:cs typeface="Arial" panose="020B0604020202020204" pitchFamily="34" charset="0"/>
              </a:rPr>
              <a:t>okamžitému rozšíření po celém těle. </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2" name="Picture 1">
            <a:extLst>
              <a:ext uri="{FF2B5EF4-FFF2-40B4-BE49-F238E27FC236}">
                <a16:creationId xmlns:a16="http://schemas.microsoft.com/office/drawing/2014/main" id="{6E5C3268-F7B3-499C-9A4E-D9002F309DD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769308B5-8E04-4516-9FC8-D08B7C10EA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9C421270-B979-4C3F-9199-9C68D2EF34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60D13445-05AE-42CC-A13C-99B03D8311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187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0197" cy="4708981"/>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ENVIROMENTÁLNÍ ASPEKTY</a:t>
            </a:r>
          </a:p>
          <a:p>
            <a:pPr marL="342900" indent="-342900" algn="just">
              <a:buFont typeface="Arial" panose="020B0604020202020204" pitchFamily="34" charset="0"/>
              <a:buChar char="•"/>
            </a:pPr>
            <a:r>
              <a:rPr lang="cs-CZ" altLang="cs-CZ" sz="2000" b="1" dirty="0">
                <a:solidFill>
                  <a:srgbClr val="000066"/>
                </a:solidFill>
                <a:latin typeface="Arial" panose="020B0604020202020204" pitchFamily="34" charset="0"/>
                <a:cs typeface="Arial" panose="020B0604020202020204" pitchFamily="34" charset="0"/>
              </a:rPr>
              <a:t>Elektroerozivní obrábění</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elektrolyty (petrolej, vodní sklo, solné roztoky, </a:t>
            </a:r>
            <a:r>
              <a:rPr lang="cs-CZ" altLang="cs-CZ" sz="2000" dirty="0" err="1">
                <a:solidFill>
                  <a:srgbClr val="000066"/>
                </a:solidFill>
                <a:latin typeface="Arial" panose="020B0604020202020204" pitchFamily="34" charset="0"/>
                <a:cs typeface="Arial" panose="020B0604020202020204" pitchFamily="34" charset="0"/>
              </a:rPr>
              <a:t>deionizovaná</a:t>
            </a:r>
            <a:r>
              <a:rPr lang="cs-CZ" altLang="cs-CZ" sz="2000" dirty="0">
                <a:solidFill>
                  <a:srgbClr val="000066"/>
                </a:solidFill>
                <a:latin typeface="Arial" panose="020B0604020202020204" pitchFamily="34" charset="0"/>
                <a:cs typeface="Arial" panose="020B0604020202020204" pitchFamily="34" charset="0"/>
              </a:rPr>
              <a:t> destilovaná voda, lehké strojní nebo transformátorové oleje)</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ekologickou likvidaci (chemická cesta)</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výroba elektrod (opracování grafitu) – prachové částice</a:t>
            </a:r>
          </a:p>
          <a:p>
            <a:pPr marL="800100" lvl="1" indent="-342900" algn="just">
              <a:buFont typeface="Arial" panose="020B0604020202020204" pitchFamily="34" charset="0"/>
              <a:buChar char="−"/>
            </a:pPr>
            <a:endParaRPr lang="cs-CZ" altLang="cs-CZ" sz="2000" dirty="0">
              <a:solidFill>
                <a:srgbClr val="000066"/>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cs-CZ" altLang="cs-CZ" sz="2000" b="1" dirty="0">
                <a:solidFill>
                  <a:srgbClr val="000066"/>
                </a:solidFill>
                <a:latin typeface="Arial" panose="020B0604020202020204" pitchFamily="34" charset="0"/>
                <a:cs typeface="Arial" panose="020B0604020202020204" pitchFamily="34" charset="0"/>
              </a:rPr>
              <a:t>Elektrochemické obrábění</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likvidace kyselin</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speciální vybavení a zařízení</a:t>
            </a:r>
          </a:p>
          <a:p>
            <a:pPr marL="800100" lvl="1" indent="-342900" algn="just">
              <a:buFont typeface="Arial" panose="020B0604020202020204" pitchFamily="34" charset="0"/>
              <a:buChar char="−"/>
            </a:pPr>
            <a:endParaRPr lang="cs-CZ" altLang="cs-CZ" sz="2000" dirty="0">
              <a:solidFill>
                <a:srgbClr val="000066"/>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cs-CZ" altLang="cs-CZ" sz="2000" b="1" dirty="0">
                <a:solidFill>
                  <a:srgbClr val="000066"/>
                </a:solidFill>
                <a:latin typeface="Arial" panose="020B0604020202020204" pitchFamily="34" charset="0"/>
                <a:cs typeface="Arial" panose="020B0604020202020204" pitchFamily="34" charset="0"/>
              </a:rPr>
              <a:t>Paprskové technologie</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vznik spalin, aerosolů, prachových částic</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plynové sloučeniny</a:t>
            </a:r>
          </a:p>
          <a:p>
            <a:pPr marL="800100" lvl="1"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UV záření, hluk, filtrace</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2" name="Picture 1">
            <a:extLst>
              <a:ext uri="{FF2B5EF4-FFF2-40B4-BE49-F238E27FC236}">
                <a16:creationId xmlns:a16="http://schemas.microsoft.com/office/drawing/2014/main" id="{A921C49B-9F39-49DA-A9DA-97783FB741F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3F724D63-B0A3-4EBA-B757-24F9A7ED03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8CE0A102-B883-4983-87F1-50B1103E01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C7984871-A52F-4B82-AF18-35965125AC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13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3785652"/>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ELEKTROEROZIVNÍ OBRÁBĚNÍ - EDM</a:t>
            </a:r>
          </a:p>
          <a:p>
            <a:pPr algn="just"/>
            <a:r>
              <a:rPr lang="cs-CZ" altLang="cs-CZ" sz="2000" dirty="0">
                <a:solidFill>
                  <a:srgbClr val="000066"/>
                </a:solidFill>
                <a:latin typeface="Arial" panose="020B0604020202020204" pitchFamily="34" charset="0"/>
                <a:cs typeface="Arial" panose="020B0604020202020204" pitchFamily="34" charset="0"/>
              </a:rPr>
              <a:t>K úběru materiálu dochází přímým působením elektrické energie nebo kombinací elektrické a mechanické práce.</a:t>
            </a:r>
          </a:p>
          <a:p>
            <a:pPr algn="just"/>
            <a:endParaRPr lang="cs-CZ" altLang="cs-CZ" sz="2000" b="1" dirty="0">
              <a:solidFill>
                <a:srgbClr val="000066"/>
              </a:solidFill>
              <a:latin typeface="Arial" panose="020B0604020202020204" pitchFamily="34" charset="0"/>
              <a:cs typeface="Arial" panose="020B0604020202020204" pitchFamily="34" charset="0"/>
            </a:endParaRPr>
          </a:p>
          <a:p>
            <a:pPr algn="just"/>
            <a:r>
              <a:rPr lang="cs-CZ" altLang="cs-CZ" sz="2000" b="1" u="sng" dirty="0">
                <a:solidFill>
                  <a:srgbClr val="C00000"/>
                </a:solidFill>
                <a:latin typeface="Arial" panose="020B0604020202020204" pitchFamily="34" charset="0"/>
                <a:cs typeface="Arial" panose="020B0604020202020204" pitchFamily="34" charset="0"/>
              </a:rPr>
              <a:t>ZÁKLADNÍ MODIFIKACE:</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s proudem dielektrika</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ponořeno v dielektriku</a:t>
            </a:r>
          </a:p>
          <a:p>
            <a:pPr marL="342900" indent="-342900" algn="just">
              <a:buFont typeface="Arial" panose="020B0604020202020204" pitchFamily="34" charset="0"/>
              <a:buChar char="•"/>
            </a:pPr>
            <a:endParaRPr lang="cs-CZ" altLang="cs-CZ" sz="2000" u="sng" dirty="0">
              <a:solidFill>
                <a:srgbClr val="000066"/>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přívod k místu obrábění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přívod skrz nástroj</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odsávání skrz nástroj</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pulzní</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3" name="Picture 3">
            <a:extLst>
              <a:ext uri="{FF2B5EF4-FFF2-40B4-BE49-F238E27FC236}">
                <a16:creationId xmlns:a16="http://schemas.microsoft.com/office/drawing/2014/main" id="{60884CFA-B5CC-49F8-ABC5-D178BE476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556" y="3292308"/>
            <a:ext cx="2024976" cy="2131869"/>
          </a:xfrm>
          <a:prstGeom prst="rect">
            <a:avLst/>
          </a:prstGeom>
          <a:noFill/>
          <a:ln w="19050">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702C3988-94AF-457A-9642-9CD81143F2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4617" y="3292308"/>
            <a:ext cx="1992745" cy="2100863"/>
          </a:xfrm>
          <a:prstGeom prst="rect">
            <a:avLst/>
          </a:prstGeom>
          <a:noFill/>
          <a:ln w="19050">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a:extLst>
              <a:ext uri="{FF2B5EF4-FFF2-40B4-BE49-F238E27FC236}">
                <a16:creationId xmlns:a16="http://schemas.microsoft.com/office/drawing/2014/main" id="{93F54009-F803-4B34-B065-BBF42E35AC0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5" name="Obrázek 31">
            <a:extLst>
              <a:ext uri="{FF2B5EF4-FFF2-40B4-BE49-F238E27FC236}">
                <a16:creationId xmlns:a16="http://schemas.microsoft.com/office/drawing/2014/main" id="{5ED9D1E4-F602-403B-98F5-25E9BC9C0D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32">
            <a:extLst>
              <a:ext uri="{FF2B5EF4-FFF2-40B4-BE49-F238E27FC236}">
                <a16:creationId xmlns:a16="http://schemas.microsoft.com/office/drawing/2014/main" id="{3D88705D-4E21-408A-913D-34D7CE8954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33" descr="Foto / Photo: Logo MŠMT">
            <a:extLst>
              <a:ext uri="{FF2B5EF4-FFF2-40B4-BE49-F238E27FC236}">
                <a16:creationId xmlns:a16="http://schemas.microsoft.com/office/drawing/2014/main" id="{386C6614-0339-4611-A995-F051018758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074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3170099"/>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ELEKTROEROZIVNÍ OBRÁBĚNÍ - EDM</a:t>
            </a:r>
          </a:p>
          <a:p>
            <a:pPr algn="just"/>
            <a:r>
              <a:rPr lang="cs-CZ" altLang="cs-CZ" sz="2000" b="1" u="sng" dirty="0">
                <a:solidFill>
                  <a:srgbClr val="C00000"/>
                </a:solidFill>
                <a:latin typeface="Arial" panose="020B0604020202020204" pitchFamily="34" charset="0"/>
                <a:cs typeface="Arial" panose="020B0604020202020204" pitchFamily="34" charset="0"/>
              </a:rPr>
              <a:t>ZÁKLADNÍ MODIFIKACE:</a:t>
            </a:r>
          </a:p>
          <a:p>
            <a:pPr algn="just"/>
            <a:endParaRPr lang="cs-CZ" altLang="cs-CZ" sz="2000" b="1" u="sng" dirty="0">
              <a:solidFill>
                <a:srgbClr val="000066"/>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s proudem dielektrika</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ponořeno v dielektriku</a:t>
            </a:r>
          </a:p>
          <a:p>
            <a:pPr marL="342900" indent="-342900" algn="just">
              <a:buFont typeface="Arial" panose="020B0604020202020204" pitchFamily="34" charset="0"/>
              <a:buChar char="•"/>
            </a:pPr>
            <a:endParaRPr lang="cs-CZ" altLang="cs-CZ" sz="2000" u="sng" dirty="0">
              <a:solidFill>
                <a:srgbClr val="000066"/>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přívod k místu obrábění</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přívod skrz nástroj</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odsávání skrz nástroj</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pulzní</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2" name="Picture 2">
            <a:extLst>
              <a:ext uri="{FF2B5EF4-FFF2-40B4-BE49-F238E27FC236}">
                <a16:creationId xmlns:a16="http://schemas.microsoft.com/office/drawing/2014/main" id="{8F11E016-7306-4B41-B548-1F05D1AD48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84" r="4680" b="3058"/>
          <a:stretch/>
        </p:blipFill>
        <p:spPr bwMode="auto">
          <a:xfrm>
            <a:off x="3995935" y="2636912"/>
            <a:ext cx="4608513" cy="3405290"/>
          </a:xfrm>
          <a:prstGeom prst="rect">
            <a:avLst/>
          </a:prstGeom>
          <a:noFill/>
          <a:ln w="19050">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Electrical Discharge Machining">
            <a:hlinkClick r:id="" action="ppaction://media"/>
            <a:extLst>
              <a:ext uri="{FF2B5EF4-FFF2-40B4-BE49-F238E27FC236}">
                <a16:creationId xmlns:a16="http://schemas.microsoft.com/office/drawing/2014/main" id="{2C58730C-D254-46F8-9C00-9E85A7439336}"/>
              </a:ext>
            </a:extLst>
          </p:cNvPr>
          <p:cNvPicPr>
            <a:picLocks noChangeAspect="1"/>
          </p:cNvPicPr>
          <p:nvPr>
            <a:videoFile r:link="rId1"/>
            <p:extLst>
              <p:ext uri="{DAA4B4D4-6D71-4841-9C94-3DE7FCFB9230}">
                <p14:media xmlns:p14="http://schemas.microsoft.com/office/powerpoint/2010/main" r:embed="rId2">
                  <p14:trim st="5504"/>
                </p14:media>
              </p:ext>
            </p:extLst>
          </p:nvPr>
        </p:nvPicPr>
        <p:blipFill>
          <a:blip r:embed="rId5"/>
          <a:stretch>
            <a:fillRect/>
          </a:stretch>
        </p:blipFill>
        <p:spPr>
          <a:xfrm>
            <a:off x="7475893" y="1762698"/>
            <a:ext cx="1128555" cy="846416"/>
          </a:xfrm>
          <a:prstGeom prst="rect">
            <a:avLst/>
          </a:prstGeom>
          <a:ln w="19050">
            <a:solidFill>
              <a:srgbClr val="C00000"/>
            </a:solidFill>
          </a:ln>
        </p:spPr>
      </p:pic>
      <p:pic>
        <p:nvPicPr>
          <p:cNvPr id="14" name="Picture 1">
            <a:extLst>
              <a:ext uri="{FF2B5EF4-FFF2-40B4-BE49-F238E27FC236}">
                <a16:creationId xmlns:a16="http://schemas.microsoft.com/office/drawing/2014/main" id="{3806443A-DD34-476D-AB34-9526EB3FDC8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5" name="Obrázek 31">
            <a:extLst>
              <a:ext uri="{FF2B5EF4-FFF2-40B4-BE49-F238E27FC236}">
                <a16:creationId xmlns:a16="http://schemas.microsoft.com/office/drawing/2014/main" id="{6C95C3C4-7A99-405B-B6C1-2B75CE7BC1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32">
            <a:extLst>
              <a:ext uri="{FF2B5EF4-FFF2-40B4-BE49-F238E27FC236}">
                <a16:creationId xmlns:a16="http://schemas.microsoft.com/office/drawing/2014/main" id="{60BE76D4-900B-4F2B-A32C-39C1C266402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33" descr="Foto / Photo: Logo MŠMT">
            <a:extLst>
              <a:ext uri="{FF2B5EF4-FFF2-40B4-BE49-F238E27FC236}">
                <a16:creationId xmlns:a16="http://schemas.microsoft.com/office/drawing/2014/main" id="{F36137AD-75AB-4FB4-B043-4320CDBA1B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2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5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fullScrn="1">
              <p:cMediaNode vol="80000">
                <p:cTn id="12" fill="hold" display="0">
                  <p:stCondLst>
                    <p:cond delay="indefinite"/>
                  </p:stCondLst>
                </p:cTn>
                <p:tgtEl>
                  <p:spTgt spid="1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708981"/>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ELEKTROEROZIVNÍ OBRÁBĚNÍ - EDM</a:t>
            </a:r>
          </a:p>
          <a:p>
            <a:pPr algn="just"/>
            <a:r>
              <a:rPr lang="cs-CZ" altLang="cs-CZ" sz="2000" b="1" u="sng" dirty="0">
                <a:solidFill>
                  <a:srgbClr val="C00000"/>
                </a:solidFill>
                <a:latin typeface="Arial" panose="020B0604020202020204" pitchFamily="34" charset="0"/>
                <a:cs typeface="Arial" panose="020B0604020202020204" pitchFamily="34" charset="0"/>
              </a:rPr>
              <a:t>ÚČINKY DIELEKTRIKA:</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Izolační účinek – el. odpor i při velmi malých tloušťkách, pracovní mezera řádově </a:t>
            </a:r>
            <a:r>
              <a:rPr lang="el-GR" altLang="cs-CZ" sz="2000" dirty="0">
                <a:solidFill>
                  <a:srgbClr val="000066"/>
                </a:solidFill>
                <a:latin typeface="Arial" panose="020B0604020202020204" pitchFamily="34" charset="0"/>
                <a:cs typeface="Arial" panose="020B0604020202020204" pitchFamily="34" charset="0"/>
              </a:rPr>
              <a:t>μ</a:t>
            </a:r>
            <a:r>
              <a:rPr lang="cs-CZ" altLang="cs-CZ" sz="2000" dirty="0">
                <a:solidFill>
                  <a:srgbClr val="000066"/>
                </a:solidFill>
                <a:latin typeface="Arial" panose="020B0604020202020204" pitchFamily="34" charset="0"/>
                <a:cs typeface="Arial" panose="020B0604020202020204" pitchFamily="34" charset="0"/>
              </a:rPr>
              <a:t>m</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Chladící účinek – teplota v místě výboje až 10 000°C, kondenzace par, tuhnutí taveniny, odvod tepla</a:t>
            </a:r>
          </a:p>
          <a:p>
            <a:pPr marL="342900" indent="-342900" algn="just">
              <a:buFont typeface="Arial" panose="020B0604020202020204" pitchFamily="34" charset="0"/>
              <a:buChar char="•"/>
            </a:pPr>
            <a:r>
              <a:rPr lang="cs-CZ" altLang="cs-CZ" sz="2000" dirty="0">
                <a:solidFill>
                  <a:srgbClr val="000066"/>
                </a:solidFill>
                <a:latin typeface="Arial" panose="020B0604020202020204" pitchFamily="34" charset="0"/>
                <a:cs typeface="Arial" panose="020B0604020202020204" pitchFamily="34" charset="0"/>
              </a:rPr>
              <a:t>Čistící účinek – vyplachování pracovní mezery</a:t>
            </a:r>
          </a:p>
          <a:p>
            <a:pPr algn="just"/>
            <a:r>
              <a:rPr lang="cs-CZ" altLang="cs-CZ" sz="2000" b="1" u="sng" dirty="0">
                <a:solidFill>
                  <a:srgbClr val="C00000"/>
                </a:solidFill>
                <a:latin typeface="Arial" panose="020B0604020202020204" pitchFamily="34" charset="0"/>
                <a:cs typeface="Arial" panose="020B0604020202020204" pitchFamily="34" charset="0"/>
              </a:rPr>
              <a:t>POŽADAVKY NA DIELEKTRIKUM:</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cs-CZ" altLang="cs-CZ" sz="20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dostatečně vysoký bod vzplanutí (60 až 100°C)</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cs-CZ" altLang="cs-CZ" sz="2000" dirty="0">
                <a:solidFill>
                  <a:srgbClr val="000066"/>
                </a:solidFill>
                <a:latin typeface="Arial" panose="020B0604020202020204" pitchFamily="34" charset="0"/>
                <a:cs typeface="Arial" panose="020B0604020202020204" pitchFamily="34" charset="0"/>
              </a:rPr>
              <a:t>oxidační stabilita</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cs-CZ" altLang="cs-CZ" sz="2000" dirty="0">
                <a:solidFill>
                  <a:srgbClr val="000066"/>
                </a:solidFill>
                <a:latin typeface="Arial" panose="020B0604020202020204" pitchFamily="34" charset="0"/>
                <a:cs typeface="Arial" panose="020B0604020202020204" pitchFamily="34" charset="0"/>
              </a:rPr>
              <a:t>zdravotní nezávadnost</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cs-CZ" altLang="cs-CZ" sz="2000" dirty="0">
              <a:solidFill>
                <a:srgbClr val="000066"/>
              </a:solidFill>
              <a:latin typeface="Arial" panose="020B0604020202020204" pitchFamily="34" charset="0"/>
              <a:cs typeface="Arial" panose="020B0604020202020204" pitchFamily="34" charset="0"/>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cs-CZ" altLang="cs-CZ" sz="2000" dirty="0">
                <a:solidFill>
                  <a:srgbClr val="000066"/>
                </a:solidFill>
                <a:latin typeface="Arial" panose="020B0604020202020204" pitchFamily="34" charset="0"/>
                <a:cs typeface="Arial" panose="020B0604020202020204" pitchFamily="34" charset="0"/>
              </a:rPr>
              <a:t>kapalné uhlovodíky, petrolej, oleje</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cs-CZ" altLang="cs-CZ" sz="2000" dirty="0">
                <a:solidFill>
                  <a:srgbClr val="000066"/>
                </a:solidFill>
                <a:latin typeface="Arial" panose="020B0604020202020204" pitchFamily="34" charset="0"/>
                <a:cs typeface="Arial" panose="020B0604020202020204" pitchFamily="34" charset="0"/>
              </a:rPr>
              <a:t>destilovaná voda, </a:t>
            </a:r>
            <a:r>
              <a:rPr lang="cs-CZ" altLang="cs-CZ" sz="2000" dirty="0" err="1">
                <a:solidFill>
                  <a:srgbClr val="000066"/>
                </a:solidFill>
                <a:latin typeface="Arial" panose="020B0604020202020204" pitchFamily="34" charset="0"/>
                <a:cs typeface="Arial" panose="020B0604020202020204" pitchFamily="34" charset="0"/>
              </a:rPr>
              <a:t>deionizovaná</a:t>
            </a:r>
            <a:endParaRPr lang="cs-CZ" altLang="cs-CZ" sz="2000" dirty="0">
              <a:solidFill>
                <a:srgbClr val="000066"/>
              </a:solidFill>
              <a:latin typeface="Arial" panose="020B0604020202020204" pitchFamily="34" charset="0"/>
              <a:cs typeface="Arial" panose="020B0604020202020204" pitchFamily="34" charset="0"/>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cs-CZ" altLang="cs-CZ" sz="2000" dirty="0">
                <a:solidFill>
                  <a:srgbClr val="000066"/>
                </a:solidFill>
                <a:latin typeface="Arial" panose="020B0604020202020204" pitchFamily="34" charset="0"/>
                <a:cs typeface="Arial" panose="020B0604020202020204" pitchFamily="34" charset="0"/>
              </a:rPr>
              <a:t>voda + glycerin</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78A26AF5-D74B-47F9-9699-54E140BDD291}"/>
              </a:ext>
            </a:extLst>
          </p:cNvPr>
          <p:cNvPicPr>
            <a:picLocks noChangeAspect="1"/>
          </p:cNvPicPr>
          <p:nvPr/>
        </p:nvPicPr>
        <p:blipFill>
          <a:blip r:embed="rId2"/>
          <a:stretch>
            <a:fillRect/>
          </a:stretch>
        </p:blipFill>
        <p:spPr>
          <a:xfrm>
            <a:off x="6424039" y="3674963"/>
            <a:ext cx="2324424" cy="2505425"/>
          </a:xfrm>
          <a:prstGeom prst="rect">
            <a:avLst/>
          </a:prstGeom>
          <a:ln w="19050">
            <a:solidFill>
              <a:srgbClr val="000066"/>
            </a:solidFill>
          </a:ln>
        </p:spPr>
      </p:pic>
      <p:pic>
        <p:nvPicPr>
          <p:cNvPr id="12" name="Picture 1">
            <a:extLst>
              <a:ext uri="{FF2B5EF4-FFF2-40B4-BE49-F238E27FC236}">
                <a16:creationId xmlns:a16="http://schemas.microsoft.com/office/drawing/2014/main" id="{348BA7DD-9D14-43E2-A197-1254441B496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AAF376F6-A3AA-423B-A771-4192F79C87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9C1E528D-088B-4179-BCF5-BCF5D11C69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74ED2E4A-5074-4486-AA74-8AE3B2DA1D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009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005D1A63-C158-4203-A6A8-8ADACA722BE4}"/>
              </a:ext>
            </a:extLst>
          </p:cNvPr>
          <p:cNvPicPr>
            <a:picLocks noChangeAspect="1"/>
          </p:cNvPicPr>
          <p:nvPr/>
        </p:nvPicPr>
        <p:blipFill>
          <a:blip r:embed="rId2"/>
          <a:stretch>
            <a:fillRect/>
          </a:stretch>
        </p:blipFill>
        <p:spPr>
          <a:xfrm>
            <a:off x="3038993" y="2058649"/>
            <a:ext cx="5853487" cy="3962639"/>
          </a:xfrm>
          <a:prstGeom prst="rect">
            <a:avLst/>
          </a:prstGeom>
        </p:spPr>
      </p:pic>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ELEKTROEROZIVNÍ OBRÁBĚNÍ - EDM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14" name="Picture 6">
            <a:extLst>
              <a:ext uri="{FF2B5EF4-FFF2-40B4-BE49-F238E27FC236}">
                <a16:creationId xmlns:a16="http://schemas.microsoft.com/office/drawing/2014/main" id="{AB754028-FC59-4CA4-AEC0-405AA27829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1881"/>
          <a:stretch/>
        </p:blipFill>
        <p:spPr bwMode="auto">
          <a:xfrm>
            <a:off x="395537" y="2141425"/>
            <a:ext cx="2736304" cy="2840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1F67FC08-64BA-4C2F-8500-FCA5821697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119" t="60831" r="586" b="5192"/>
          <a:stretch/>
        </p:blipFill>
        <p:spPr bwMode="auto">
          <a:xfrm>
            <a:off x="368441" y="5038600"/>
            <a:ext cx="2406042" cy="119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id="{C51C8DD9-5F77-43CD-AEB5-04A5DC0EEC4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5" name="Obrázek 31">
            <a:extLst>
              <a:ext uri="{FF2B5EF4-FFF2-40B4-BE49-F238E27FC236}">
                <a16:creationId xmlns:a16="http://schemas.microsoft.com/office/drawing/2014/main" id="{F2033667-7139-4DCC-948C-DEEF61FF2B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32">
            <a:extLst>
              <a:ext uri="{FF2B5EF4-FFF2-40B4-BE49-F238E27FC236}">
                <a16:creationId xmlns:a16="http://schemas.microsoft.com/office/drawing/2014/main" id="{A64F362C-B2DA-4733-B078-DDDC267342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33" descr="Foto / Photo: Logo MŠMT">
            <a:extLst>
              <a:ext uri="{FF2B5EF4-FFF2-40B4-BE49-F238E27FC236}">
                <a16:creationId xmlns:a16="http://schemas.microsoft.com/office/drawing/2014/main" id="{1981A88C-08C4-4CBE-88C7-A946AB824F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028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395537" y="3429695"/>
            <a:ext cx="8568951" cy="490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prstClr val="white"/>
              </a:solidFill>
            </a:endParaRPr>
          </a:p>
        </p:txBody>
      </p:sp>
      <p:sp>
        <p:nvSpPr>
          <p:cNvPr id="7" name="Obdélník 6"/>
          <p:cNvSpPr/>
          <p:nvPr/>
        </p:nvSpPr>
        <p:spPr>
          <a:xfrm>
            <a:off x="539552" y="1684397"/>
            <a:ext cx="8064896" cy="400110"/>
          </a:xfrm>
          <a:prstGeom prst="rect">
            <a:avLst/>
          </a:prstGeom>
        </p:spPr>
        <p:txBody>
          <a:bodyPr wrap="square">
            <a:spAutoFit/>
          </a:bodyPr>
          <a:lstStyle/>
          <a:p>
            <a:pPr algn="just"/>
            <a:r>
              <a:rPr lang="cs-CZ" altLang="cs-CZ" sz="2000" b="1" u="sng" dirty="0">
                <a:solidFill>
                  <a:srgbClr val="C00000"/>
                </a:solidFill>
                <a:latin typeface="Arial" panose="020B0604020202020204" pitchFamily="34" charset="0"/>
                <a:cs typeface="Arial" panose="020B0604020202020204" pitchFamily="34" charset="0"/>
              </a:rPr>
              <a:t>ELEKTROEROZIVNÍ OBRÁBĚNÍ - EDM</a:t>
            </a:r>
          </a:p>
        </p:txBody>
      </p:sp>
      <p:sp>
        <p:nvSpPr>
          <p:cNvPr id="8" name="Obdélník 7"/>
          <p:cNvSpPr/>
          <p:nvPr/>
        </p:nvSpPr>
        <p:spPr>
          <a:xfrm>
            <a:off x="272520" y="1117060"/>
            <a:ext cx="8619960" cy="5184576"/>
          </a:xfrm>
          <a:prstGeom prst="rect">
            <a:avLst/>
          </a:prstGeom>
          <a:noFill/>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p:cNvSpPr/>
          <p:nvPr/>
        </p:nvSpPr>
        <p:spPr>
          <a:xfrm>
            <a:off x="562604" y="1196752"/>
            <a:ext cx="8041844" cy="461665"/>
          </a:xfrm>
          <a:prstGeom prst="rect">
            <a:avLst/>
          </a:prstGeom>
        </p:spPr>
        <p:txBody>
          <a:bodyPr wrap="square">
            <a:spAutoFit/>
          </a:bodyPr>
          <a:lstStyle/>
          <a:p>
            <a:r>
              <a:rPr lang="cs-CZ" altLang="cs-CZ" sz="2400" b="1" dirty="0">
                <a:solidFill>
                  <a:srgbClr val="C00000"/>
                </a:solidFill>
                <a:latin typeface="Arial" panose="020B0604020202020204" pitchFamily="34" charset="0"/>
                <a:cs typeface="Arial" panose="020B0604020202020204" pitchFamily="34" charset="0"/>
              </a:rPr>
              <a:t>NEKONVENČNÍ TECHNOLOGIE OBRÁBĚNÍ</a:t>
            </a:r>
          </a:p>
        </p:txBody>
      </p:sp>
      <p:cxnSp>
        <p:nvCxnSpPr>
          <p:cNvPr id="10" name="Přímá spojnice 9"/>
          <p:cNvCxnSpPr/>
          <p:nvPr/>
        </p:nvCxnSpPr>
        <p:spPr>
          <a:xfrm>
            <a:off x="272520" y="1628800"/>
            <a:ext cx="8619960" cy="0"/>
          </a:xfrm>
          <a:prstGeom prst="line">
            <a:avLst/>
          </a:prstGeom>
          <a:ln w="38100">
            <a:solidFill>
              <a:srgbClr val="000066"/>
            </a:solidFill>
          </a:ln>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4136800D-157C-46E3-973D-D8E7B16E7991}"/>
              </a:ext>
            </a:extLst>
          </p:cNvPr>
          <p:cNvPicPr>
            <a:picLocks noChangeAspect="1"/>
          </p:cNvPicPr>
          <p:nvPr/>
        </p:nvPicPr>
        <p:blipFill rotWithShape="1">
          <a:blip r:embed="rId3"/>
          <a:srcRect b="2667"/>
          <a:stretch/>
        </p:blipFill>
        <p:spPr>
          <a:xfrm>
            <a:off x="1096064" y="2133735"/>
            <a:ext cx="6951873" cy="4066613"/>
          </a:xfrm>
          <a:prstGeom prst="rect">
            <a:avLst/>
          </a:prstGeom>
        </p:spPr>
      </p:pic>
      <p:pic>
        <p:nvPicPr>
          <p:cNvPr id="12" name="Picture 1">
            <a:extLst>
              <a:ext uri="{FF2B5EF4-FFF2-40B4-BE49-F238E27FC236}">
                <a16:creationId xmlns:a16="http://schemas.microsoft.com/office/drawing/2014/main" id="{F2766A93-6155-4EB5-A525-A3789A454A9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70952" y="116632"/>
            <a:ext cx="6602095" cy="859790"/>
          </a:xfrm>
          <a:prstGeom prst="rect">
            <a:avLst/>
          </a:prstGeom>
        </p:spPr>
      </p:pic>
      <p:pic>
        <p:nvPicPr>
          <p:cNvPr id="13" name="Obrázek 31">
            <a:extLst>
              <a:ext uri="{FF2B5EF4-FFF2-40B4-BE49-F238E27FC236}">
                <a16:creationId xmlns:a16="http://schemas.microsoft.com/office/drawing/2014/main" id="{32A458CC-B9EC-473F-AA68-710117C282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6338659"/>
            <a:ext cx="16192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32">
            <a:extLst>
              <a:ext uri="{FF2B5EF4-FFF2-40B4-BE49-F238E27FC236}">
                <a16:creationId xmlns:a16="http://schemas.microsoft.com/office/drawing/2014/main" id="{A364BBE8-98AA-4762-BF9B-25EBEE6B2C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0537" y="6338659"/>
            <a:ext cx="962025" cy="428625"/>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33" descr="Foto / Photo: Logo MŠMT">
            <a:extLst>
              <a:ext uri="{FF2B5EF4-FFF2-40B4-BE49-F238E27FC236}">
                <a16:creationId xmlns:a16="http://schemas.microsoft.com/office/drawing/2014/main" id="{9A858337-AAD5-4EBD-A7FD-AF9B49C299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233" y="6338659"/>
            <a:ext cx="866775" cy="42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875655"/>
      </p:ext>
    </p:extLst>
  </p:cSld>
  <p:clrMapOvr>
    <a:masterClrMapping/>
  </p:clrMapOvr>
</p:sld>
</file>

<file path=ppt/theme/theme1.xml><?xml version="1.0" encoding="utf-8"?>
<a:theme xmlns:a="http://schemas.openxmlformats.org/drawingml/2006/main" name="Motiv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tiv2" id="{44A066F6-9B91-4E89-AD3E-E0BC00CE3E41}" vid="{37940736-21B0-44E0-83A7-A8D5C9FEB290}"/>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Motiv2</Template>
  <TotalTime>15016</TotalTime>
  <Words>1723</Words>
  <Application>Microsoft Office PowerPoint</Application>
  <PresentationFormat>Předvádění na obrazovce (4:3)</PresentationFormat>
  <Paragraphs>264</Paragraphs>
  <Slides>47</Slides>
  <Notes>15</Notes>
  <HiddenSlides>0</HiddenSlides>
  <MMClips>6</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47</vt:i4>
      </vt:variant>
    </vt:vector>
  </HeadingPairs>
  <TitlesOfParts>
    <vt:vector size="52" baseType="lpstr">
      <vt:lpstr>Arial</vt:lpstr>
      <vt:lpstr>Calibri</vt:lpstr>
      <vt:lpstr>Calibri Light</vt:lpstr>
      <vt:lpstr>Times New Roman</vt:lpstr>
      <vt:lpstr>Motiv2</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Matoušek</dc:creator>
  <cp:keywords>TUL</cp:keywords>
  <cp:lastModifiedBy>kom</cp:lastModifiedBy>
  <cp:revision>620</cp:revision>
  <dcterms:created xsi:type="dcterms:W3CDTF">2014-10-01T06:45:46Z</dcterms:created>
  <dcterms:modified xsi:type="dcterms:W3CDTF">2023-10-24T10:34:55Z</dcterms:modified>
</cp:coreProperties>
</file>