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4" r:id="rId2"/>
    <p:sldId id="317" r:id="rId3"/>
    <p:sldId id="295" r:id="rId4"/>
    <p:sldId id="326" r:id="rId5"/>
    <p:sldId id="328" r:id="rId6"/>
    <p:sldId id="318" r:id="rId7"/>
    <p:sldId id="331" r:id="rId8"/>
    <p:sldId id="332" r:id="rId9"/>
    <p:sldId id="333" r:id="rId10"/>
    <p:sldId id="329" r:id="rId11"/>
    <p:sldId id="330" r:id="rId12"/>
    <p:sldId id="323" r:id="rId13"/>
    <p:sldId id="325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  <p15:guide id="3" pos="4740">
          <p15:clr>
            <a:srgbClr val="A4A3A4"/>
          </p15:clr>
        </p15:guide>
        <p15:guide id="4" pos="1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A3A3E0"/>
    <a:srgbClr val="FF6600"/>
    <a:srgbClr val="336699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296"/>
        <p:guide pos="2880"/>
        <p:guide pos="4740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6B62-4FAC-476F-B454-31F07E56B913}" type="datetimeFigureOut">
              <a:rPr lang="cs-CZ" smtClean="0"/>
              <a:pPr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1351-85FA-45B0-B2F2-1EC9DF3A8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5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3DE8-7D47-4000-A10D-DE72751720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04B0-7253-4FF5-B94E-855F6A6BDD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5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0910-4EA4-4ED1-A050-C3F2540F3F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41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69A7-02A9-4A4E-8A17-C1353CA6A5E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1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338B-8F61-4979-90C2-4174FEEF872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36622-C459-48BB-BC4E-49732F137C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0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BE87-C2B7-4295-81AA-5923D8AF0E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7E1D-B6F6-4E35-BADE-1697336C74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0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57CE-88C9-4262-826C-C7C213C173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6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B316-7980-4B9F-B743-8927665BDE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5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DDCB-5977-49ED-A248-323A39089E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178367-59F9-4486-9728-B7A86F7B2C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pvL0zZMX4q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Simulační modelování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Simulační software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37126"/>
            <a:ext cx="2133600" cy="476250"/>
          </a:xfrm>
        </p:spPr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9257" y="863609"/>
            <a:ext cx="328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Abu-Taieh and El Sheikh </a:t>
            </a:r>
            <a:r>
              <a:rPr lang="en-US" smtClean="0"/>
              <a:t>2007</a:t>
            </a:r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7" y="1268760"/>
            <a:ext cx="83454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Simulační software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476250"/>
          </a:xfrm>
        </p:spPr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766852" y="804045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cs-CZ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Magilton 2017</a:t>
            </a:r>
            <a:endParaRPr lang="cs-CZ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2" y="1200314"/>
            <a:ext cx="7610297" cy="503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Trendy v simulačním modelování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4821" r="5606" b="8882"/>
          <a:stretch/>
        </p:blipFill>
        <p:spPr bwMode="auto">
          <a:xfrm>
            <a:off x="4716016" y="1052736"/>
            <a:ext cx="4222029" cy="226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3333" r="30120" b="30926"/>
          <a:stretch/>
        </p:blipFill>
        <p:spPr bwMode="auto">
          <a:xfrm>
            <a:off x="2333296" y="4035827"/>
            <a:ext cx="4765440" cy="26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/>
          <a:srcRect l="7087" r="17313" b="3039"/>
          <a:stretch/>
        </p:blipFill>
        <p:spPr>
          <a:xfrm>
            <a:off x="404396" y="1052736"/>
            <a:ext cx="4164476" cy="22640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Šipka doprava 16"/>
          <p:cNvSpPr/>
          <p:nvPr/>
        </p:nvSpPr>
        <p:spPr>
          <a:xfrm rot="5400000">
            <a:off x="4398821" y="3333013"/>
            <a:ext cx="497290" cy="702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Zdroje použité k vytvoření prezentace</a:t>
            </a:r>
            <a:endParaRPr lang="cs-CZ" sz="2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85192" y="908720"/>
            <a:ext cx="8075240" cy="378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</a:rPr>
              <a:t>Abu-</a:t>
            </a:r>
            <a:r>
              <a:rPr lang="en-US" dirty="0" err="1">
                <a:ea typeface="Calibri" panose="020F0502020204030204" pitchFamily="34" charset="0"/>
              </a:rPr>
              <a:t>Taieh</a:t>
            </a:r>
            <a:r>
              <a:rPr lang="en-US" dirty="0">
                <a:ea typeface="Calibri" panose="020F0502020204030204" pitchFamily="34" charset="0"/>
              </a:rPr>
              <a:t>, E.; El Sheikh, A. A. R., Commercial simulation packages: a comparative study</a:t>
            </a:r>
            <a:r>
              <a:rPr lang="cs-CZ" dirty="0">
                <a:ea typeface="Calibri" panose="020F0502020204030204" pitchFamily="34" charset="0"/>
              </a:rPr>
              <a:t>,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International Journal of Simulation</a:t>
            </a:r>
            <a:r>
              <a:rPr lang="cs-CZ" dirty="0">
                <a:ea typeface="Calibri" panose="020F0502020204030204" pitchFamily="34" charset="0"/>
              </a:rPr>
              <a:t>,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2007</a:t>
            </a:r>
            <a:r>
              <a:rPr lang="en-US" dirty="0">
                <a:ea typeface="Calibri" panose="020F0502020204030204" pitchFamily="34" charset="0"/>
              </a:rPr>
              <a:t>, 8 (2), 66-76</a:t>
            </a:r>
            <a:r>
              <a:rPr lang="cs-CZ" dirty="0" smtClean="0">
                <a:ea typeface="Calibri" panose="020F0502020204030204" pitchFamily="34" charset="0"/>
              </a:rPr>
              <a:t>.</a:t>
            </a:r>
            <a:endParaRPr lang="cs-CZ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Banks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Handbook of Simulation: Principles, Methodology, Advances, Applications, and Practice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Willey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IEEE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+mj-lt"/>
                <a:ea typeface="Calibri" panose="020F0502020204030204" pitchFamily="34" charset="0"/>
              </a:rPr>
              <a:t>Gros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I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.</a:t>
            </a:r>
            <a:r>
              <a:rPr lang="en-US" dirty="0" smtClean="0">
                <a:ea typeface="Calibri" panose="020F0502020204030204" pitchFamily="34" charset="0"/>
              </a:rPr>
              <a:t>;</a:t>
            </a:r>
            <a:r>
              <a:rPr lang="cs-CZ" dirty="0" smtClean="0">
                <a:ea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</a:rPr>
              <a:t>Dyntar</a:t>
            </a:r>
            <a:r>
              <a:rPr lang="en-US" dirty="0">
                <a:ea typeface="Calibri" panose="020F0502020204030204" pitchFamily="34" charset="0"/>
              </a:rPr>
              <a:t>, J</a:t>
            </a:r>
            <a:r>
              <a:rPr lang="en-US" dirty="0" smtClean="0">
                <a:ea typeface="Calibri" panose="020F0502020204030204" pitchFamily="34" charset="0"/>
              </a:rPr>
              <a:t>.</a:t>
            </a:r>
            <a:r>
              <a:rPr lang="cs-CZ" dirty="0" smtClean="0">
                <a:ea typeface="Calibri" panose="020F0502020204030204" pitchFamily="34" charset="0"/>
              </a:rPr>
              <a:t>,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+mj-lt"/>
                <a:ea typeface="Calibri" panose="020F0502020204030204" pitchFamily="34" charset="0"/>
              </a:rPr>
              <a:t>Matematické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+mj-lt"/>
                <a:ea typeface="Calibri" panose="020F0502020204030204" pitchFamily="34" charset="0"/>
              </a:rPr>
              <a:t>modely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 pro </a:t>
            </a:r>
            <a:r>
              <a:rPr lang="en-US" i="1" dirty="0" err="1">
                <a:latin typeface="+mj-lt"/>
                <a:ea typeface="Calibri" panose="020F0502020204030204" pitchFamily="34" charset="0"/>
              </a:rPr>
              <a:t>manažerské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+mj-lt"/>
                <a:ea typeface="Calibri" panose="020F0502020204030204" pitchFamily="34" charset="0"/>
              </a:rPr>
              <a:t>rozhodování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. 2 ed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.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cs-CZ" b="1" dirty="0" smtClean="0">
                <a:latin typeface="+mj-lt"/>
                <a:ea typeface="Calibri" panose="020F0502020204030204" pitchFamily="34" charset="0"/>
              </a:rPr>
              <a:t>2015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latin typeface="+mj-lt"/>
                <a:ea typeface="Calibri" panose="020F0502020204030204" pitchFamily="34" charset="0"/>
              </a:rPr>
              <a:t>VŠCHT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Praha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+mj-lt"/>
                <a:ea typeface="Calibri" panose="020F0502020204030204" pitchFamily="34" charset="0"/>
              </a:rPr>
              <a:t>Kelton, W. D.; Law, A. M.,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Simulation modeling and 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analysis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cs-CZ" b="1" dirty="0" smtClean="0">
                <a:latin typeface="+mj-lt"/>
                <a:ea typeface="Calibri" panose="020F0502020204030204" pitchFamily="34" charset="0"/>
              </a:rPr>
              <a:t>2000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latin typeface="+mj-lt"/>
                <a:ea typeface="Calibri" panose="020F0502020204030204" pitchFamily="34" charset="0"/>
              </a:rPr>
              <a:t>McGraw Hill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Boston.</a:t>
            </a:r>
            <a:endParaRPr lang="cs-CZ" dirty="0" smtClean="0">
              <a:latin typeface="+mj-lt"/>
              <a:ea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dirty="0" err="1" smtClean="0">
                <a:latin typeface="+mj-lt"/>
                <a:ea typeface="Calibri" panose="020F0502020204030204" pitchFamily="34" charset="0"/>
              </a:rPr>
              <a:t>Magilton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D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.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>
                <a:latin typeface="+mj-lt"/>
                <a:ea typeface="Calibri" panose="020F0502020204030204" pitchFamily="34" charset="0"/>
              </a:rPr>
              <a:t>Simulation Modeling for Warehousing and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Transportation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cs-CZ" i="1" dirty="0" err="1" smtClean="0">
                <a:latin typeface="+mj-lt"/>
                <a:ea typeface="Calibri" panose="020F0502020204030204" pitchFamily="34" charset="0"/>
              </a:rPr>
              <a:t>The</a:t>
            </a:r>
            <a:r>
              <a:rPr lang="cs-CZ" i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i="1" dirty="0" err="1" smtClean="0">
                <a:latin typeface="+mj-lt"/>
                <a:ea typeface="Calibri" panose="020F0502020204030204" pitchFamily="34" charset="0"/>
              </a:rPr>
              <a:t>AnyLogic</a:t>
            </a:r>
            <a:r>
              <a:rPr lang="cs-CZ" i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i="1" dirty="0" err="1" smtClean="0">
                <a:latin typeface="+mj-lt"/>
                <a:ea typeface="Calibri" panose="020F0502020204030204" pitchFamily="34" charset="0"/>
              </a:rPr>
              <a:t>Company</a:t>
            </a:r>
            <a:r>
              <a:rPr lang="cs-CZ" i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i="1" dirty="0" err="1" smtClean="0">
                <a:latin typeface="+mj-lt"/>
                <a:ea typeface="Calibri" panose="020F0502020204030204" pitchFamily="34" charset="0"/>
              </a:rPr>
              <a:t>Webinar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cs-CZ" b="1" dirty="0" smtClean="0">
                <a:latin typeface="+mj-lt"/>
                <a:ea typeface="Calibri" panose="020F0502020204030204" pitchFamily="34" charset="0"/>
              </a:rPr>
              <a:t>27</a:t>
            </a:r>
            <a:r>
              <a:rPr lang="cs-CZ" b="1" baseline="30000" dirty="0" smtClean="0">
                <a:latin typeface="+mj-lt"/>
                <a:ea typeface="Calibri" panose="020F0502020204030204" pitchFamily="34" charset="0"/>
              </a:rPr>
              <a:t>th</a:t>
            </a:r>
            <a:r>
              <a:rPr lang="cs-CZ" b="1" dirty="0" smtClean="0">
                <a:latin typeface="+mj-lt"/>
                <a:ea typeface="Calibri" panose="020F0502020204030204" pitchFamily="34" charset="0"/>
              </a:rPr>
              <a:t> Nov 2017</a:t>
            </a:r>
            <a:r>
              <a:rPr lang="cs-CZ" dirty="0">
                <a:latin typeface="+mj-lt"/>
                <a:ea typeface="Calibri" panose="020F0502020204030204" pitchFamily="34" charset="0"/>
              </a:rPr>
              <a:t>, </a:t>
            </a:r>
            <a:r>
              <a:rPr lang="cs-CZ" dirty="0" err="1" smtClean="0">
                <a:latin typeface="+mj-lt"/>
                <a:ea typeface="Calibri" panose="020F0502020204030204" pitchFamily="34" charset="0"/>
              </a:rPr>
              <a:t>Available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</a:rPr>
              <a:t>at</a:t>
            </a:r>
            <a:r>
              <a:rPr lang="cs-CZ" dirty="0">
                <a:latin typeface="+mj-lt"/>
                <a:ea typeface="Calibri" panose="020F0502020204030204" pitchFamily="34" charset="0"/>
              </a:rPr>
              <a:t>: </a:t>
            </a:r>
            <a:r>
              <a:rPr lang="cs-CZ" dirty="0">
                <a:latin typeface="+mj-lt"/>
                <a:ea typeface="Calibri" panose="020F0502020204030204" pitchFamily="34" charset="0"/>
                <a:hlinkClick r:id="rId7"/>
              </a:rPr>
              <a:t>https://</a:t>
            </a:r>
            <a:r>
              <a:rPr lang="cs-CZ" dirty="0" smtClean="0">
                <a:latin typeface="+mj-lt"/>
                <a:ea typeface="Calibri" panose="020F0502020204030204" pitchFamily="34" charset="0"/>
                <a:hlinkClick r:id="rId7"/>
              </a:rPr>
              <a:t>www.youtube.com/watch?v=pvL0zZMX4q0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25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1728" t="26771" r="25273" b="10230"/>
          <a:stretch/>
        </p:blipFill>
        <p:spPr>
          <a:xfrm>
            <a:off x="305661" y="871668"/>
            <a:ext cx="8514811" cy="4789580"/>
          </a:xfrm>
          <a:prstGeom prst="rect">
            <a:avLst/>
          </a:prstGeom>
        </p:spPr>
      </p:pic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Simulace jako alternativní modelový přístup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417237"/>
            <a:ext cx="2088000" cy="45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Tradiční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pojetí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412510" y="1417237"/>
            <a:ext cx="1871458" cy="45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Alternativní pojetí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Dynamická simulace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825652" y="2132856"/>
            <a:ext cx="7634780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popis </a:t>
            </a:r>
            <a:r>
              <a:rPr lang="cs-CZ" altLang="cs-CZ" sz="2400" kern="0" dirty="0"/>
              <a:t>systému,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poznání </a:t>
            </a:r>
            <a:r>
              <a:rPr lang="cs-CZ" altLang="cs-CZ" sz="2400" kern="0" dirty="0"/>
              <a:t>jeho funkce,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odhad </a:t>
            </a:r>
            <a:r>
              <a:rPr lang="cs-CZ" altLang="cs-CZ" sz="2400" kern="0" dirty="0"/>
              <a:t>jeho budoucího chování,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nalezení </a:t>
            </a:r>
            <a:r>
              <a:rPr lang="cs-CZ" altLang="cs-CZ" sz="2400" kern="0" dirty="0"/>
              <a:t>řešení problému, </a:t>
            </a:r>
            <a:endParaRPr lang="cs-CZ" altLang="cs-CZ" sz="2400" kern="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návrh </a:t>
            </a:r>
            <a:r>
              <a:rPr lang="cs-CZ" altLang="cs-CZ" sz="2400" kern="0" dirty="0"/>
              <a:t>a ověření funkce nové struktury systému.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1013827"/>
            <a:ext cx="869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Simulace je </a:t>
            </a:r>
            <a:r>
              <a:rPr lang="en-US" sz="2400" dirty="0" err="1" smtClean="0"/>
              <a:t>logicko</a:t>
            </a:r>
            <a:r>
              <a:rPr lang="cs-CZ" sz="2400" dirty="0" smtClean="0"/>
              <a:t> </a:t>
            </a:r>
            <a:r>
              <a:rPr lang="en-US" sz="2400" dirty="0" smtClean="0"/>
              <a:t>-</a:t>
            </a:r>
            <a:r>
              <a:rPr lang="cs-CZ" sz="2400" dirty="0" smtClean="0"/>
              <a:t> </a:t>
            </a:r>
            <a:r>
              <a:rPr lang="en-US" sz="2400" dirty="0" err="1" smtClean="0"/>
              <a:t>matematick</a:t>
            </a:r>
            <a:r>
              <a:rPr lang="cs-CZ" sz="2400" dirty="0" smtClean="0"/>
              <a:t>ý</a:t>
            </a:r>
            <a:r>
              <a:rPr lang="en-US" sz="2400" dirty="0" smtClean="0"/>
              <a:t> model</a:t>
            </a:r>
            <a:r>
              <a:rPr lang="cs-CZ" sz="2400" dirty="0" smtClean="0"/>
              <a:t> systému</a:t>
            </a:r>
            <a:r>
              <a:rPr lang="en-US" sz="2400" dirty="0" smtClean="0"/>
              <a:t> </a:t>
            </a:r>
            <a:r>
              <a:rPr lang="en-US" sz="2400" dirty="0" err="1" smtClean="0"/>
              <a:t>vytvořen</a:t>
            </a:r>
            <a:r>
              <a:rPr lang="cs-CZ" sz="2400" dirty="0" smtClean="0"/>
              <a:t>ý</a:t>
            </a:r>
            <a:r>
              <a:rPr lang="en-US" sz="2400" dirty="0" smtClean="0"/>
              <a:t> </a:t>
            </a:r>
            <a:r>
              <a:rPr lang="cs-CZ" sz="2400" dirty="0" smtClean="0"/>
              <a:t>pomocí</a:t>
            </a:r>
            <a:r>
              <a:rPr lang="en-US" sz="2400" dirty="0" smtClean="0"/>
              <a:t> </a:t>
            </a:r>
            <a:r>
              <a:rPr lang="en-US" sz="2400" dirty="0" err="1" smtClean="0"/>
              <a:t>počítač</a:t>
            </a:r>
            <a:r>
              <a:rPr lang="cs-CZ" sz="2400" dirty="0" smtClean="0"/>
              <a:t>e, jehož cílem je: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5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Výhody simulace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323529" y="908720"/>
            <a:ext cx="8640959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Komplexní diagnóza problémů.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Řešení dynamických a stochastických úloh.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Zrychlení a zpomalení času.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cs-CZ" sz="2600" kern="0" dirty="0" smtClean="0"/>
              <a:t>Vizualizace.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cs-CZ" sz="2600" kern="0" dirty="0" smtClean="0"/>
              <a:t>Vhodná platforma k vytváření hybridních modelů.</a:t>
            </a:r>
            <a:endParaRPr lang="cs-CZ" sz="2600" kern="0" dirty="0"/>
          </a:p>
        </p:txBody>
      </p:sp>
    </p:spTree>
    <p:extLst>
      <p:ext uri="{BB962C8B-B14F-4D97-AF65-F5344CB8AC3E}">
        <p14:creationId xmlns:p14="http://schemas.microsoft.com/office/powerpoint/2010/main" val="3574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Etapy tvorby simulačního modelu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93" y="908720"/>
            <a:ext cx="7049415" cy="543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789667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Na základě pozorování reálného systému zjistíme pravděpodobnostní zákonnosti, kterými se příslušné procesy řídí.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Stanovíme </a:t>
            </a:r>
            <a:r>
              <a:rPr lang="cs-CZ" sz="2400" kern="0" dirty="0">
                <a:latin typeface="+mn-lt"/>
              </a:rPr>
              <a:t>typ rozdělení náhodné proměnné a odhadneme její parametry</a:t>
            </a:r>
            <a:r>
              <a:rPr lang="cs-CZ" sz="2400" kern="0" dirty="0" smtClean="0">
                <a:latin typeface="+mn-lt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>
                <a:latin typeface="+mn-lt"/>
              </a:rPr>
              <a:t>Generujeme </a:t>
            </a:r>
            <a:r>
              <a:rPr lang="cs-CZ" sz="2400" kern="0" dirty="0" smtClean="0">
                <a:latin typeface="+mn-lt"/>
              </a:rPr>
              <a:t>hodnoty náhodné proměnné </a:t>
            </a:r>
            <a:r>
              <a:rPr lang="cs-CZ" sz="2400" kern="0" dirty="0">
                <a:latin typeface="+mn-lt"/>
              </a:rPr>
              <a:t>řídící se daným rozdělením pomocí </a:t>
            </a:r>
            <a:r>
              <a:rPr lang="cs-CZ" sz="2400" kern="0" dirty="0" smtClean="0">
                <a:latin typeface="+mn-lt"/>
              </a:rPr>
              <a:t>generátoru </a:t>
            </a:r>
            <a:r>
              <a:rPr lang="cs-CZ" sz="2400" kern="0" dirty="0">
                <a:latin typeface="+mn-lt"/>
              </a:rPr>
              <a:t>náhodných </a:t>
            </a:r>
            <a:r>
              <a:rPr lang="cs-CZ" sz="2400" kern="0" dirty="0" smtClean="0">
                <a:latin typeface="+mn-lt"/>
              </a:rPr>
              <a:t>čísel rovnoměrného rozdělení R(0,1).</a:t>
            </a:r>
            <a:endParaRPr lang="cs-CZ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3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2448" y="908720"/>
            <a:ext cx="8322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/>
              <a:t>Generátor </a:t>
            </a:r>
            <a:r>
              <a:rPr lang="cs-CZ" sz="2200" dirty="0"/>
              <a:t>náhodných čísel rovnoměrného rozdělení </a:t>
            </a:r>
            <a:r>
              <a:rPr lang="cs-CZ" sz="2200" dirty="0" smtClean="0"/>
              <a:t>R(0,1) generuje nezávislé hodnoty z intervalu (0,1).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/>
          <a:srcRect l="44887" t="44769" r="27551" b="18831"/>
          <a:stretch/>
        </p:blipFill>
        <p:spPr>
          <a:xfrm>
            <a:off x="4986258" y="2129120"/>
            <a:ext cx="3489618" cy="25922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/>
          <a:srcRect l="29137" t="44769" r="55219" b="37607"/>
          <a:stretch/>
        </p:blipFill>
        <p:spPr>
          <a:xfrm>
            <a:off x="5947631" y="4735096"/>
            <a:ext cx="1926651" cy="122088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8"/>
          <a:srcRect l="28728" t="44817" r="55763" b="45383"/>
          <a:stretch/>
        </p:blipFill>
        <p:spPr>
          <a:xfrm>
            <a:off x="1907704" y="5013176"/>
            <a:ext cx="1754205" cy="6235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9"/>
          <a:srcRect t="5516" r="13408"/>
          <a:stretch/>
        </p:blipFill>
        <p:spPr>
          <a:xfrm>
            <a:off x="939900" y="2100520"/>
            <a:ext cx="3336406" cy="26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965" y="980728"/>
            <a:ext cx="4696283" cy="49715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Obdélník 20"/>
          <p:cNvSpPr/>
          <p:nvPr/>
        </p:nvSpPr>
        <p:spPr>
          <a:xfrm rot="16200000">
            <a:off x="-1566800" y="3159120"/>
            <a:ext cx="5003051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sz="2400" kern="0" dirty="0" smtClean="0">
                <a:latin typeface="+mn-lt"/>
              </a:rPr>
              <a:t>Generátor </a:t>
            </a:r>
            <a:r>
              <a:rPr lang="cs-CZ" sz="2400" kern="0" dirty="0">
                <a:latin typeface="+mn-lt"/>
              </a:rPr>
              <a:t>náhodných </a:t>
            </a:r>
            <a:r>
              <a:rPr lang="cs-CZ" sz="2400" kern="0" dirty="0" smtClean="0">
                <a:latin typeface="+mn-lt"/>
              </a:rPr>
              <a:t>čísel R(0,1)</a:t>
            </a:r>
            <a:endParaRPr lang="cs-CZ" sz="2400" kern="0" dirty="0">
              <a:latin typeface="+mn-lt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1489076" y="3115109"/>
            <a:ext cx="432048" cy="702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984268" y="3115109"/>
            <a:ext cx="432048" cy="702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 rot="16200000">
            <a:off x="5381956" y="3143342"/>
            <a:ext cx="5075091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sz="2400" kern="0" dirty="0" smtClean="0">
                <a:latin typeface="+mn-lt"/>
              </a:rPr>
              <a:t>Hodnoty spojité náhodné proměnné</a:t>
            </a:r>
            <a:endParaRPr lang="cs-CZ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Příklady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39552" y="789667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Stochastická síť = nalezení kritické cesty v síti; jde o alternativu k řešení pomocí CPM/PERT; trvání činností je spojitá náhodná veličina sledující trojúhelníkové rozdělení; inverzní transformace; </a:t>
            </a:r>
            <a:r>
              <a:rPr lang="cs-CZ" sz="2400" kern="0" dirty="0" err="1" smtClean="0">
                <a:latin typeface="+mn-lt"/>
              </a:rPr>
              <a:t>spreadsheet</a:t>
            </a:r>
            <a:r>
              <a:rPr lang="cs-CZ" sz="2400" kern="0" dirty="0" smtClean="0">
                <a:latin typeface="+mn-lt"/>
              </a:rPr>
              <a:t> simulace v prostředí MS Excel.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Generátor </a:t>
            </a:r>
            <a:r>
              <a:rPr lang="cs-CZ" sz="2400" kern="0" dirty="0" err="1" smtClean="0">
                <a:latin typeface="+mn-lt"/>
              </a:rPr>
              <a:t>náhčísel</a:t>
            </a:r>
            <a:r>
              <a:rPr lang="cs-CZ" sz="2400" kern="0" dirty="0" smtClean="0">
                <a:latin typeface="+mn-lt"/>
              </a:rPr>
              <a:t> = jak vytvořit empirická rozdělení pravděpodobností diskrétních a spojitých náhodných veličin a generovat jejich hodnoty.</a:t>
            </a:r>
          </a:p>
        </p:txBody>
      </p:sp>
    </p:spTree>
    <p:extLst>
      <p:ext uri="{BB962C8B-B14F-4D97-AF65-F5344CB8AC3E}">
        <p14:creationId xmlns:p14="http://schemas.microsoft.com/office/powerpoint/2010/main" val="6023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i="1" dirty="0" smtClean="0"/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19899</TotalTime>
  <Words>413</Words>
  <Application>Microsoft Office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Dyntar Jakub</dc:creator>
  <cp:lastModifiedBy>jakub.dyntar</cp:lastModifiedBy>
  <cp:revision>98</cp:revision>
  <dcterms:created xsi:type="dcterms:W3CDTF">2010-11-21T10:32:24Z</dcterms:created>
  <dcterms:modified xsi:type="dcterms:W3CDTF">2024-04-17T07:21:31Z</dcterms:modified>
</cp:coreProperties>
</file>