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8" r:id="rId13"/>
    <p:sldId id="258" r:id="rId1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5332" autoAdjust="0"/>
  </p:normalViewPr>
  <p:slideViewPr>
    <p:cSldViewPr>
      <p:cViewPr varScale="1">
        <p:scale>
          <a:sx n="88" d="100"/>
          <a:sy n="88" d="100"/>
        </p:scale>
        <p:origin x="136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28.05.2024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28.05.2024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28.05.2024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28.05.2024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28.05.2024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28.05.2024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CPM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Síťový graf hranově definovaný - metoda CPM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Nejbližší čas zahájení (ES): Jedná se jednoduše o nejdříve možný čas zahájení úkolu v projektu. Nelze jej určit, aniž byste nejprve věděli, zda existují nějaké závislosti úkolů   </a:t>
            </a:r>
            <a:endParaRPr lang="cs-CZ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Nejzazší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čas zahájení (LS): Jedná se o poslední okamžik, kdy můžete úkol spustit, než hrozí, že dojde ke zpoždění časového harmonogramu projektu.  </a:t>
            </a:r>
            <a:endParaRPr lang="cs-CZ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Nejbližší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čas dokončení (EF): Nejdříve, kdy může být činnost dokončena, na základě jejího trvání a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nejdřívějšího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času zahájení. </a:t>
            </a:r>
            <a:endParaRPr lang="cs-CZ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Nejzazší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čas dokončení (LF): Nejzazší termín dokončení činnosti na základě doby jejího trvání a nejzazšího času jejího zahájení.    Pohyblivá hodnota: Je to termín, který popisuje, jak dlouho můžete úkol zpozdit, než to ovlivní jeho posloupnost a harmonogram projektu. Úkoly na kritické cestě mají nulovou hodnotu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floatu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, protože je nelze zpozdit.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560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Metoda CPM - SGHD Pravidla sestavení hranově definovaného SG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vyjádřena počtem časových jednotek, o </a:t>
            </a:r>
            <a:r>
              <a:rPr lang="cs-CZ" dirty="0" smtClean="0"/>
              <a:t>které:</a:t>
            </a:r>
          </a:p>
          <a:p>
            <a:r>
              <a:rPr lang="cs-CZ" dirty="0" smtClean="0"/>
              <a:t>lze </a:t>
            </a:r>
            <a:r>
              <a:rPr lang="cs-CZ" dirty="0"/>
              <a:t>nejvýše prodloužit dobu k provedení činnosti do termínu nejpozději přípustného konce /</a:t>
            </a:r>
            <a:r>
              <a:rPr lang="cs-CZ" dirty="0" smtClean="0"/>
              <a:t>KP</a:t>
            </a:r>
          </a:p>
          <a:p>
            <a:r>
              <a:rPr lang="cs-CZ" dirty="0" smtClean="0"/>
              <a:t>lze </a:t>
            </a:r>
            <a:r>
              <a:rPr lang="cs-CZ" dirty="0"/>
              <a:t>posunout začátek činnosti do termínu nejpozději přípustného začátku /ZP aniž by se změnila celková doba trvání (realizace stavby)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Poznámka: </a:t>
            </a:r>
            <a:r>
              <a:rPr lang="cs-CZ" i="1" dirty="0"/>
              <a:t>k pokrytí rizik dané činnosti slouží volná časová rezerva</a:t>
            </a: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83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Metoda CPM - SGHD Pravidla sestavení hranově definovaného SG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vyjádřena počtem časových jednotek, o </a:t>
            </a:r>
            <a:r>
              <a:rPr lang="cs-CZ" dirty="0" smtClean="0"/>
              <a:t>které:</a:t>
            </a:r>
          </a:p>
          <a:p>
            <a:r>
              <a:rPr lang="cs-CZ" dirty="0" smtClean="0"/>
              <a:t>lze </a:t>
            </a:r>
            <a:r>
              <a:rPr lang="cs-CZ" dirty="0"/>
              <a:t>nejvýše prodloužit dobu k provedení činnosti do termínu nejpozději přípustného konce /</a:t>
            </a:r>
            <a:r>
              <a:rPr lang="cs-CZ" dirty="0" smtClean="0"/>
              <a:t>KP</a:t>
            </a:r>
          </a:p>
          <a:p>
            <a:r>
              <a:rPr lang="cs-CZ" dirty="0" smtClean="0"/>
              <a:t>lze </a:t>
            </a:r>
            <a:r>
              <a:rPr lang="cs-CZ" dirty="0"/>
              <a:t>posunout začátek činnosti do termínu nejpozději přípustného začátku /ZP aniž by se změnila celková doba trvání (realizace stavby)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Poznámka: </a:t>
            </a:r>
            <a:r>
              <a:rPr lang="cs-CZ" i="1" dirty="0"/>
              <a:t>k pokrytí rizik dané činnosti slouží volná časová rezerva</a:t>
            </a: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248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CPM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347864" y="4842417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natalie.pelloneova@tul.cz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3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Síťový graf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Jeho sestavení vyžaduje relativně velké množství informací, ale znázorňuje velmi dobře technologické a organizační návaznosti mezi činnostmi.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Umožňuje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vyjádřit i časové rezervy činností nebo varianty časového plánu. 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3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Síťová analýza - podstata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Síťová analýza je soubor metod pro řízení složitých návazných procesů.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Obsahuje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množinu logických a matematických modelů, které je možno vyjádřit ve tvaru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sítě.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Síť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představuje lineární graf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obsahující:</a:t>
            </a: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uzly</a:t>
            </a: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hrany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Síť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slouží k zachycení návazností jednotlivých činností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06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Síťová analýza -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Sestavení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seznamu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činností.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Určení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návaznosti jednotlivých činností modelem - síťovým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grafem.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Ohodnocení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činností časem - dobou trvání, náklady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zdroji.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síťového grafu a jeho transformace do harmonogramu s rozvrhem nákladů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zdrojů.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Uskutečněním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činností se zrealizuje proces (např. zhotovování stavby jehož výstupem je např. stavba) 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02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Síťový graf -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Síťový graf je lineární orientovaný graf obsahující uzly a hrany. Slouží k zachycení technologických a organizačních návaznosti mezi jednotlivými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činnostmi.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Každá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činnost je ohodnocena počtem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jednotek:</a:t>
            </a:r>
          </a:p>
          <a:p>
            <a:pPr lvl="2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časových/dobou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trvání (dny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….)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zdrojových/počet pracovníků</a:t>
            </a:r>
          </a:p>
          <a:p>
            <a:pPr lvl="2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nákladových/peníze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(tis. Kč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síťového grafu a jeho transformace do harmonogramu s rozvrhem nákladů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zdrojů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síťového grafu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Výpočet 4 termínů u každé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činnosti: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začátku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nejdříve možného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ZM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začátku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nejpozději přípustného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ZP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konce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nejdříve možného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konce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nejpozději přípustného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KP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13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síťového grafu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448321"/>
              </p:ext>
            </p:extLst>
          </p:nvPr>
        </p:nvGraphicFramePr>
        <p:xfrm>
          <a:off x="2087724" y="1700808"/>
          <a:ext cx="4968552" cy="2005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73658164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48566077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103037479"/>
                    </a:ext>
                  </a:extLst>
                </a:gridCol>
              </a:tblGrid>
              <a:tr h="100297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název činnosti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KM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041072"/>
                  </a:ext>
                </a:extLst>
              </a:tr>
              <a:tr h="100297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ZP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doba trvání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KP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477806"/>
                  </a:ext>
                </a:extLst>
              </a:tr>
            </a:tbl>
          </a:graphicData>
        </a:graphic>
      </p:graphicFrame>
      <p:grpSp>
        <p:nvGrpSpPr>
          <p:cNvPr id="31" name="Skupina 30"/>
          <p:cNvGrpSpPr/>
          <p:nvPr/>
        </p:nvGrpSpPr>
        <p:grpSpPr>
          <a:xfrm>
            <a:off x="1979712" y="4194531"/>
            <a:ext cx="5076564" cy="1754749"/>
            <a:chOff x="5040302" y="2415964"/>
            <a:chExt cx="3516649" cy="1252841"/>
          </a:xfrm>
        </p:grpSpPr>
        <p:sp>
          <p:nvSpPr>
            <p:cNvPr id="17" name="Ovál 16"/>
            <p:cNvSpPr/>
            <p:nvPr/>
          </p:nvSpPr>
          <p:spPr>
            <a:xfrm>
              <a:off x="5040302" y="2415964"/>
              <a:ext cx="1176639" cy="124560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cs-CZ" sz="1100"/>
            </a:p>
          </p:txBody>
        </p:sp>
        <p:cxnSp>
          <p:nvCxnSpPr>
            <p:cNvPr id="18" name="Přímá spojnice 17"/>
            <p:cNvCxnSpPr>
              <a:stCxn id="17" idx="2"/>
              <a:endCxn id="17" idx="6"/>
            </p:cNvCxnSpPr>
            <p:nvPr/>
          </p:nvCxnSpPr>
          <p:spPr>
            <a:xfrm>
              <a:off x="5040302" y="3038765"/>
              <a:ext cx="1176639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>
              <a:endCxn id="17" idx="4"/>
            </p:cNvCxnSpPr>
            <p:nvPr/>
          </p:nvCxnSpPr>
          <p:spPr>
            <a:xfrm>
              <a:off x="5628622" y="3038765"/>
              <a:ext cx="0" cy="622801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Pole 8"/>
            <p:cNvSpPr txBox="1"/>
            <p:nvPr/>
          </p:nvSpPr>
          <p:spPr>
            <a:xfrm>
              <a:off x="5159288" y="3102461"/>
              <a:ext cx="383399" cy="268937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dirty="0" smtClean="0"/>
                <a:t>ZM</a:t>
              </a:r>
              <a:endParaRPr lang="cs-CZ" sz="1100" dirty="0"/>
            </a:p>
          </p:txBody>
        </p:sp>
        <p:sp>
          <p:nvSpPr>
            <p:cNvPr id="21" name="TextovéPole 10"/>
            <p:cNvSpPr txBox="1"/>
            <p:nvPr/>
          </p:nvSpPr>
          <p:spPr>
            <a:xfrm>
              <a:off x="5314006" y="2585819"/>
              <a:ext cx="574282" cy="268937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dirty="0" smtClean="0"/>
                <a:t>Uzel začátek</a:t>
              </a:r>
              <a:endParaRPr lang="cs-CZ" sz="1100" dirty="0"/>
            </a:p>
          </p:txBody>
        </p:sp>
        <p:sp>
          <p:nvSpPr>
            <p:cNvPr id="22" name="TextovéPole 12"/>
            <p:cNvSpPr txBox="1"/>
            <p:nvPr/>
          </p:nvSpPr>
          <p:spPr>
            <a:xfrm>
              <a:off x="5707945" y="3102461"/>
              <a:ext cx="383399" cy="268937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100" dirty="0" smtClean="0"/>
                <a:t>ZP</a:t>
              </a:r>
              <a:endParaRPr lang="cs-CZ" sz="1100" dirty="0"/>
            </a:p>
          </p:txBody>
        </p:sp>
        <p:sp>
          <p:nvSpPr>
            <p:cNvPr id="23" name="Ovál 22"/>
            <p:cNvSpPr/>
            <p:nvPr/>
          </p:nvSpPr>
          <p:spPr>
            <a:xfrm>
              <a:off x="7380312" y="2423203"/>
              <a:ext cx="1176639" cy="124560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cs-CZ" sz="1100"/>
            </a:p>
          </p:txBody>
        </p:sp>
        <p:cxnSp>
          <p:nvCxnSpPr>
            <p:cNvPr id="24" name="Přímá spojnice 23"/>
            <p:cNvCxnSpPr>
              <a:stCxn id="23" idx="2"/>
              <a:endCxn id="23" idx="6"/>
            </p:cNvCxnSpPr>
            <p:nvPr/>
          </p:nvCxnSpPr>
          <p:spPr>
            <a:xfrm>
              <a:off x="7380312" y="3046004"/>
              <a:ext cx="1176639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>
              <a:endCxn id="23" idx="4"/>
            </p:cNvCxnSpPr>
            <p:nvPr/>
          </p:nvCxnSpPr>
          <p:spPr>
            <a:xfrm>
              <a:off x="7968632" y="3046004"/>
              <a:ext cx="0" cy="622801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ovéPole 16"/>
            <p:cNvSpPr txBox="1"/>
            <p:nvPr/>
          </p:nvSpPr>
          <p:spPr>
            <a:xfrm>
              <a:off x="7499298" y="3109700"/>
              <a:ext cx="383399" cy="268937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dirty="0" smtClean="0"/>
                <a:t>KM</a:t>
              </a:r>
              <a:endParaRPr lang="cs-CZ" sz="1100" dirty="0"/>
            </a:p>
          </p:txBody>
        </p:sp>
        <p:sp>
          <p:nvSpPr>
            <p:cNvPr id="27" name="TextovéPole 17"/>
            <p:cNvSpPr txBox="1"/>
            <p:nvPr/>
          </p:nvSpPr>
          <p:spPr>
            <a:xfrm>
              <a:off x="7684024" y="2593058"/>
              <a:ext cx="598579" cy="268937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dirty="0"/>
                <a:t>Uzel </a:t>
              </a:r>
              <a:r>
                <a:rPr lang="cs-CZ" dirty="0" smtClean="0"/>
                <a:t>konec</a:t>
              </a:r>
              <a:endParaRPr lang="cs-CZ" sz="800" dirty="0"/>
            </a:p>
          </p:txBody>
        </p:sp>
        <p:sp>
          <p:nvSpPr>
            <p:cNvPr id="28" name="TextovéPole 18"/>
            <p:cNvSpPr txBox="1"/>
            <p:nvPr/>
          </p:nvSpPr>
          <p:spPr>
            <a:xfrm>
              <a:off x="8047955" y="3109700"/>
              <a:ext cx="383399" cy="268937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100" dirty="0" smtClean="0"/>
                <a:t>KP</a:t>
              </a:r>
              <a:endParaRPr lang="cs-CZ" sz="1100" dirty="0"/>
            </a:p>
          </p:txBody>
        </p:sp>
        <p:cxnSp>
          <p:nvCxnSpPr>
            <p:cNvPr id="29" name="Přímá spojnice se šipkou 28"/>
            <p:cNvCxnSpPr>
              <a:stCxn id="17" idx="6"/>
              <a:endCxn id="23" idx="2"/>
            </p:cNvCxnSpPr>
            <p:nvPr/>
          </p:nvCxnSpPr>
          <p:spPr>
            <a:xfrm>
              <a:off x="6216941" y="3038695"/>
              <a:ext cx="1163371" cy="7239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ovéPole 91"/>
            <p:cNvSpPr txBox="1"/>
            <p:nvPr/>
          </p:nvSpPr>
          <p:spPr>
            <a:xfrm>
              <a:off x="6351694" y="2574242"/>
              <a:ext cx="949296" cy="4875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400" b="1" dirty="0" smtClean="0">
                  <a:solidFill>
                    <a:srgbClr val="0070C0"/>
                  </a:solidFill>
                </a:rPr>
                <a:t>Činnost</a:t>
              </a:r>
              <a:endParaRPr lang="cs-CZ" sz="2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2" name="TextovéPole 91"/>
          <p:cNvSpPr txBox="1"/>
          <p:nvPr/>
        </p:nvSpPr>
        <p:spPr>
          <a:xfrm>
            <a:off x="3873460" y="5181294"/>
            <a:ext cx="1370385" cy="6828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800" b="1" dirty="0" smtClean="0">
                <a:solidFill>
                  <a:srgbClr val="0070C0"/>
                </a:solidFill>
              </a:rPr>
              <a:t>doba trvání činnosti</a:t>
            </a:r>
            <a:endParaRPr lang="cs-CZ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SG - časové rezervy, kritické činnosti, kritická cesta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Činnosti, u nichž jsou vypočtené termíny nejdříve možné a nejpozději přípustné shodné, jsou tzv. kritické </a:t>
            </a:r>
            <a:r>
              <a:rPr lang="cs-CZ" dirty="0" smtClean="0"/>
              <a:t>činnosti.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Jejich </a:t>
            </a:r>
            <a:r>
              <a:rPr lang="cs-CZ" dirty="0"/>
              <a:t>celková časová rezerva je nulová.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Jejich </a:t>
            </a:r>
            <a:r>
              <a:rPr lang="cs-CZ" dirty="0"/>
              <a:t>sled tvoří tzv. kritickou cestu, která je nejdelší technologicky nutnou cestou v síti.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Její </a:t>
            </a:r>
            <a:r>
              <a:rPr lang="cs-CZ" dirty="0"/>
              <a:t>trvání určuje celkovou dobu </a:t>
            </a:r>
            <a:r>
              <a:rPr lang="cs-CZ" dirty="0" smtClean="0"/>
              <a:t>realizace.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Jakákoliv </a:t>
            </a:r>
            <a:r>
              <a:rPr lang="cs-CZ" dirty="0"/>
              <a:t>časová změna na kritické cestě znamená buď prodloužení nebo zkrácení celkové doby trvání.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493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SG - rezerva celková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vyjádřena počtem časových jednotek, o </a:t>
            </a:r>
            <a:r>
              <a:rPr lang="cs-CZ" dirty="0" smtClean="0"/>
              <a:t>které:</a:t>
            </a:r>
          </a:p>
          <a:p>
            <a:r>
              <a:rPr lang="cs-CZ" dirty="0" smtClean="0"/>
              <a:t>lze </a:t>
            </a:r>
            <a:r>
              <a:rPr lang="cs-CZ" dirty="0"/>
              <a:t>nejvýše prodloužit dobu k provedení činnosti do termínu nejpozději přípustného konce /</a:t>
            </a:r>
            <a:r>
              <a:rPr lang="cs-CZ" dirty="0" smtClean="0"/>
              <a:t>KP</a:t>
            </a:r>
          </a:p>
          <a:p>
            <a:r>
              <a:rPr lang="cs-CZ" dirty="0" smtClean="0"/>
              <a:t>lze </a:t>
            </a:r>
            <a:r>
              <a:rPr lang="cs-CZ" dirty="0"/>
              <a:t>posunout začátek činnosti do termínu nejpozději přípustného začátku /ZP aniž by se změnila celková doba trvání (realizace stavby)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Poznámka: </a:t>
            </a:r>
            <a:r>
              <a:rPr lang="cs-CZ" i="1" dirty="0"/>
              <a:t>k pokrytí rizik dané činnosti slouží volná časová rezerva</a:t>
            </a: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9969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730</Words>
  <Application>Microsoft Office PowerPoint</Application>
  <PresentationFormat>Předvádění na obrazovce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Motiv systému Office</vt:lpstr>
      <vt:lpstr>Prezentace aplikace PowerPoint</vt:lpstr>
      <vt:lpstr>Síťový graf</vt:lpstr>
      <vt:lpstr>Síťová analýza - podstata</vt:lpstr>
      <vt:lpstr>Síťová analýza - postup</vt:lpstr>
      <vt:lpstr>Síťový graf - model</vt:lpstr>
      <vt:lpstr>Výpočet síťového grafu</vt:lpstr>
      <vt:lpstr>Výpočet síťového grafu</vt:lpstr>
      <vt:lpstr> Výpočet SG - časové rezervy, kritické činnosti, kritická cesta</vt:lpstr>
      <vt:lpstr>  Výpočet SG - rezerva celková</vt:lpstr>
      <vt:lpstr>  Síťový graf hranově definovaný - metoda CPM</vt:lpstr>
      <vt:lpstr>   Metoda CPM - SGHD Pravidla sestavení hranově definovaného SG</vt:lpstr>
      <vt:lpstr>   Metoda CPM - SGHD Pravidla sestavení hranově definovaného SG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natalie</cp:lastModifiedBy>
  <cp:revision>42</cp:revision>
  <dcterms:created xsi:type="dcterms:W3CDTF">2017-11-24T10:29:28Z</dcterms:created>
  <dcterms:modified xsi:type="dcterms:W3CDTF">2024-05-28T12:50:41Z</dcterms:modified>
</cp:coreProperties>
</file>