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6"/>
  </p:notesMasterIdLst>
  <p:sldIdLst>
    <p:sldId id="354" r:id="rId2"/>
    <p:sldId id="353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80" r:id="rId45"/>
    <p:sldId id="279" r:id="rId46"/>
    <p:sldId id="281" r:id="rId47"/>
    <p:sldId id="282" r:id="rId48"/>
    <p:sldId id="283" r:id="rId49"/>
    <p:sldId id="284" r:id="rId50"/>
    <p:sldId id="285" r:id="rId51"/>
    <p:sldId id="286" r:id="rId52"/>
    <p:sldId id="289" r:id="rId53"/>
    <p:sldId id="288" r:id="rId54"/>
    <p:sldId id="355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7671F-9529-4D5E-A6DE-0C3D02B85B5E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6FDC1-2BE4-4D9B-AD55-997235BAC1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85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8203/2320-1770.ijrcog20172555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.ezproxy.is.cuni.cz/contents/venous-doppler-for-fetal-assessment?source=see_link&amp;anchor=H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uptodate.com.ezproxy.is.cuni.cz/contents/antepartum-fetal-heart-rate-assessment/abstract/1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err="1"/>
              <a:t>Antepartální</a:t>
            </a:r>
            <a:r>
              <a:rPr lang="cs-CZ" dirty="0"/>
              <a:t> </a:t>
            </a:r>
            <a:r>
              <a:rPr lang="cs-CZ" dirty="0" err="1"/>
              <a:t>kardiotokografické</a:t>
            </a:r>
            <a:r>
              <a:rPr lang="cs-CZ" dirty="0"/>
              <a:t> vyšetření</a:t>
            </a:r>
          </a:p>
          <a:p>
            <a:r>
              <a:rPr lang="cs-CZ" dirty="0"/>
              <a:t>Cíle</a:t>
            </a:r>
            <a:r>
              <a:rPr lang="cs-CZ" baseline="0" dirty="0"/>
              <a:t> </a:t>
            </a:r>
            <a:r>
              <a:rPr lang="cs-CZ" baseline="0" dirty="0" err="1"/>
              <a:t>antepartální</a:t>
            </a:r>
            <a:r>
              <a:rPr lang="cs-CZ" baseline="0" dirty="0"/>
              <a:t> </a:t>
            </a:r>
            <a:r>
              <a:rPr lang="cs-CZ" baseline="0" dirty="0" err="1"/>
              <a:t>kardiotokografie</a:t>
            </a:r>
            <a:r>
              <a:rPr lang="cs-CZ" baseline="0" dirty="0"/>
              <a:t> je zabránit neurologickému poškození a smrti plodu v důsledku nitroděložní hypoxie.</a:t>
            </a:r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Antepartální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kardiotokografie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neměla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být používána před 26. až 28.týdnem gravidity.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monitoring: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Institute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Workshop.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1997; 177:1385.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Westgate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Wibbens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Bennet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deceleration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center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physiologic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2007; 197:236.e1.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Rouse DJ,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Owen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Goldenberg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RL,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Cliver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Determinants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antenatal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decision-analytic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1995; 173:1357.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Obstetricians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Gynecologists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Surveillance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ACOG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Bulletin #9,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Obstetricians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Gynecologists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Washington DC 1999.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Evertson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LR,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Gauthier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Schifrin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BS, Paul RH.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nonstress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1979; 133:29.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Brown R, Patrick J.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nonstress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test: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enough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1981; 141:646.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Macones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Hankins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GD,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2008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Institute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workshop report on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monitoring: update on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2008; 112:661.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Interpretace </a:t>
            </a:r>
            <a:r>
              <a:rPr lang="cs-CZ" dirty="0" err="1"/>
              <a:t>antepartálního</a:t>
            </a:r>
            <a:r>
              <a:rPr lang="cs-CZ" dirty="0"/>
              <a:t> </a:t>
            </a:r>
            <a:r>
              <a:rPr lang="cs-CZ" dirty="0" err="1"/>
              <a:t>kardikotokogramu</a:t>
            </a:r>
            <a:endParaRPr lang="cs-CZ" dirty="0"/>
          </a:p>
          <a:p>
            <a:r>
              <a:rPr lang="cs-CZ" dirty="0"/>
              <a:t>Rozlišujeme tři nálezy: reaktivní, reaktivní s </a:t>
            </a:r>
            <a:r>
              <a:rPr lang="cs-CZ" dirty="0" err="1"/>
              <a:t>deceleracemi</a:t>
            </a:r>
            <a:r>
              <a:rPr lang="cs-CZ" dirty="0"/>
              <a:t> a nereaktivní.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Reaktivní test</a:t>
            </a:r>
          </a:p>
          <a:p>
            <a:r>
              <a:rPr lang="cs-CZ" dirty="0"/>
              <a:t>Pokud se během 20 minut záznamu manifestují 2 nebo více akcelerací o 15/minutu trvající 15</a:t>
            </a:r>
            <a:r>
              <a:rPr lang="cs-CZ" baseline="0" dirty="0"/>
              <a:t> sekund nebo více, hodnotíme záznam jako reaktivní. V graviditě do 32.týdne je kritériem normální akcelerace změna bazální frekvence o 10/minutu trvající 10 sekund.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1E353-C2E4-4513-9203-9BB60F6F970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820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dirty="0"/>
              <a:t>Reaktivní s </a:t>
            </a:r>
            <a:r>
              <a:rPr lang="cs-CZ" sz="1200" dirty="0" err="1"/>
              <a:t>deceleracemi</a:t>
            </a:r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Nález reaktivní s </a:t>
            </a:r>
            <a:r>
              <a:rPr lang="cs-CZ" sz="1200" dirty="0" err="1"/>
              <a:t>deceleracemi</a:t>
            </a:r>
            <a:r>
              <a:rPr lang="cs-CZ" sz="1200" dirty="0"/>
              <a:t> má nejasný klinický význam. Svědčí obvykle pro intermitentní umbilikální kompresi</a:t>
            </a:r>
            <a:r>
              <a:rPr lang="cs-CZ" sz="1200" baseline="0" dirty="0"/>
              <a:t> a j</a:t>
            </a:r>
            <a:r>
              <a:rPr lang="cs-CZ" sz="1200" dirty="0"/>
              <a:t>e </a:t>
            </a:r>
            <a:r>
              <a:rPr lang="cs-CZ" sz="1200" dirty="0" err="1"/>
              <a:t>preditkviním</a:t>
            </a:r>
            <a:r>
              <a:rPr lang="cs-CZ" sz="1200" dirty="0"/>
              <a:t> </a:t>
            </a:r>
            <a:r>
              <a:rPr lang="cs-CZ" sz="1200" dirty="0" err="1"/>
              <a:t>faktroem</a:t>
            </a:r>
            <a:r>
              <a:rPr lang="cs-CZ" sz="1200" dirty="0"/>
              <a:t> pro abnormální </a:t>
            </a:r>
            <a:r>
              <a:rPr lang="cs-CZ" sz="1200" dirty="0" err="1"/>
              <a:t>intrapartální</a:t>
            </a:r>
            <a:r>
              <a:rPr lang="cs-CZ" sz="1200" dirty="0"/>
              <a:t> </a:t>
            </a:r>
            <a:r>
              <a:rPr lang="cs-CZ" sz="1200" dirty="0" err="1"/>
              <a:t>akrdiotokografický</a:t>
            </a:r>
            <a:r>
              <a:rPr lang="cs-CZ" sz="1200" dirty="0"/>
              <a:t> záznam</a:t>
            </a:r>
            <a:r>
              <a:rPr lang="cs-CZ" sz="1200" baseline="0" dirty="0"/>
              <a:t>. Při nálezu reaktivního záznamu s </a:t>
            </a:r>
            <a:r>
              <a:rPr lang="cs-CZ" sz="1200" baseline="0" dirty="0" err="1"/>
              <a:t>deceleracemi</a:t>
            </a:r>
            <a:r>
              <a:rPr lang="cs-CZ" sz="1200" baseline="0" dirty="0"/>
              <a:t> je doporučováno ultrasonografické </a:t>
            </a:r>
            <a:r>
              <a:rPr lang="cs-CZ" sz="1200" baseline="0" dirty="0" err="1"/>
              <a:t>vyšetřeí</a:t>
            </a:r>
            <a:r>
              <a:rPr lang="cs-CZ" sz="1200" baseline="0" dirty="0"/>
              <a:t> se zaměřením na množství plodové vody, obtočení pupečníku kolem krku nebo končetin plodu, růstovou restrikci plodu, nebo srdeční </a:t>
            </a:r>
            <a:r>
              <a:rPr lang="cs-CZ" sz="1200" baseline="0" dirty="0" err="1"/>
              <a:t>dysrytmie</a:t>
            </a:r>
            <a:r>
              <a:rPr lang="cs-CZ" sz="1200" baseline="0" dirty="0"/>
              <a:t>. Nález může být indikací k indukci porodu, který by měl být </a:t>
            </a:r>
            <a:r>
              <a:rPr lang="cs-CZ" sz="1200" baseline="0" dirty="0" err="1"/>
              <a:t>kardiotokograficky</a:t>
            </a:r>
            <a:r>
              <a:rPr lang="cs-CZ" sz="1200" baseline="0" dirty="0"/>
              <a:t> kontinuálně monitorován.</a:t>
            </a:r>
            <a:br>
              <a:rPr lang="cs-CZ" sz="1200" dirty="0"/>
            </a:br>
            <a:endParaRPr lang="cs-CZ" b="1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Absence akceleraci v průběhu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kardiotokografického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záznamu trvající 40 a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více minut je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hornocen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jako nereaktivní. Může signalizovat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hypoxemii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acidózu plodu. Nález může souviset s nezralostí nebo spánkem plodu. Záznam může provázet nikotinismus těhotné. Při nálezu nereaktivního testu se doporučuje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vibroakustická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stimulace. Při zjevných známkách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ketoacidózy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či hypotenze těhotné ženy je indikací ke kompenzaci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maternálního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stavu.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Snijders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profile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1993; 169:755.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Oncken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Kranzler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O'Malley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cigarette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smoking on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2002; 99:751.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Pillai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James D.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fetuses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Arch Dis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1990; 65:39.</a:t>
            </a:r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Obstetricians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Gynecologists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Surveillance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ACOG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Bulletin #9,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Obstetricians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Gynecologists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Washington DC 1999.</a:t>
            </a:r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Ray, C., &amp; Ray, A. (2017). Intrapartum cardiotocography and its correlation with umbilical cord blood pH in term pregnancies: a prospective study.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Journal of Reproduction, Contraception, Obstetrics and Gynecology, 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(7), 2745-2752.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doi: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://dx.doi.org/10.18203/2320-1770.ijrcog20172555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38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Alfirevic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Devane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Gyte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G.M.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cardiotocography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(CTG) as a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 (EFM)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Cochrane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2013; CD006066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678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Devane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J.G., Daly S.,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McGuire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W., Smith V.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Cardiotocography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versus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intermittent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auscultation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admission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ward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wellbeing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Cochrane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2012; CD005122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001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Carbonne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Benachi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Leveque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M.L.,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Cabrol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Papiernik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oxygen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saturation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measured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pulse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oximetry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(5): 1996; 797–800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446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Suwanrath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Suntharasaj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Sleep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fetuses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281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(3): 2010; 449–454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52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b="0" dirty="0"/>
              <a:t>Převodní srdeční systém se vyvíjí mezi 3. až 6.týdnem gravidity. Srdeční akce</a:t>
            </a:r>
            <a:r>
              <a:rPr lang="cs-CZ" b="0" baseline="0" dirty="0"/>
              <a:t> je regulována na základě signálů monitorujících krevní tlak a parciální tlak kyslíku a oxidu uhličitého cestou autonomního nervového systému.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 err="1"/>
              <a:t>Cardiac</a:t>
            </a:r>
            <a:r>
              <a:rPr lang="cs-CZ" b="1" dirty="0"/>
              <a:t> </a:t>
            </a:r>
            <a:r>
              <a:rPr lang="cs-CZ" b="1" dirty="0" err="1"/>
              <a:t>development</a:t>
            </a:r>
            <a:r>
              <a:rPr lang="cs-CZ" dirty="0"/>
              <a:t> — 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conduction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develop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and </a:t>
            </a:r>
            <a:r>
              <a:rPr lang="cs-CZ" dirty="0" err="1"/>
              <a:t>six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post-</a:t>
            </a:r>
            <a:r>
              <a:rPr lang="cs-CZ" dirty="0" err="1"/>
              <a:t>conception</a:t>
            </a:r>
            <a:r>
              <a:rPr lang="cs-CZ" dirty="0"/>
              <a:t>. </a:t>
            </a:r>
            <a:r>
              <a:rPr lang="cs-CZ" dirty="0" err="1"/>
              <a:t>Factors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regulate</a:t>
            </a:r>
            <a:r>
              <a:rPr lang="cs-CZ" dirty="0"/>
              <a:t>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functional</a:t>
            </a:r>
            <a:r>
              <a:rPr lang="cs-CZ" dirty="0"/>
              <a:t> </a:t>
            </a:r>
            <a:r>
              <a:rPr lang="cs-CZ" dirty="0" err="1"/>
              <a:t>later</a:t>
            </a:r>
            <a:r>
              <a:rPr lang="cs-CZ" dirty="0"/>
              <a:t> in </a:t>
            </a:r>
            <a:r>
              <a:rPr lang="cs-CZ" dirty="0" err="1"/>
              <a:t>gestation</a:t>
            </a:r>
            <a:r>
              <a:rPr lang="cs-CZ" dirty="0"/>
              <a:t>,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/>
              <a:t>becoming</a:t>
            </a:r>
            <a:r>
              <a:rPr lang="cs-CZ" dirty="0"/>
              <a:t> </a:t>
            </a:r>
            <a:r>
              <a:rPr lang="cs-CZ" dirty="0" err="1"/>
              <a:t>operational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gestational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. </a:t>
            </a:r>
            <a:r>
              <a:rPr lang="cs-CZ" dirty="0" err="1"/>
              <a:t>Thus</a:t>
            </a:r>
            <a:r>
              <a:rPr lang="cs-CZ" dirty="0"/>
              <a:t>,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physiological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differentiating</a:t>
            </a:r>
            <a:r>
              <a:rPr lang="cs-CZ" dirty="0"/>
              <a:t> a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abnormal</a:t>
            </a:r>
            <a:r>
              <a:rPr lang="cs-CZ" dirty="0"/>
              <a:t> FHR </a:t>
            </a:r>
            <a:r>
              <a:rPr lang="cs-CZ" dirty="0" err="1"/>
              <a:t>pattern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stage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pregnancy</a:t>
            </a:r>
            <a:r>
              <a:rPr lang="cs-CZ" dirty="0"/>
              <a:t>.</a:t>
            </a:r>
          </a:p>
          <a:p>
            <a:r>
              <a:rPr lang="cs-CZ" dirty="0" err="1"/>
              <a:t>Cardiac</a:t>
            </a:r>
            <a:r>
              <a:rPr lang="cs-CZ" dirty="0"/>
              <a:t> output and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circulation</a:t>
            </a:r>
            <a:r>
              <a:rPr lang="cs-CZ" dirty="0"/>
              <a:t> are </a:t>
            </a:r>
            <a:r>
              <a:rPr lang="cs-CZ" dirty="0" err="1"/>
              <a:t>discussed</a:t>
            </a:r>
            <a:r>
              <a:rPr lang="cs-CZ" dirty="0"/>
              <a:t> </a:t>
            </a:r>
            <a:r>
              <a:rPr lang="cs-CZ" dirty="0" err="1"/>
              <a:t>separately</a:t>
            </a:r>
            <a:r>
              <a:rPr lang="cs-CZ" dirty="0"/>
              <a:t>. (</a:t>
            </a:r>
            <a:r>
              <a:rPr lang="cs-CZ" dirty="0" err="1"/>
              <a:t>See</a:t>
            </a:r>
            <a:r>
              <a:rPr lang="cs-CZ" dirty="0"/>
              <a:t> </a:t>
            </a:r>
            <a:r>
              <a:rPr lang="cs-CZ" u="sng" dirty="0">
                <a:hlinkClick r:id="rId3"/>
              </a:rPr>
              <a:t>"</a:t>
            </a:r>
            <a:r>
              <a:rPr lang="cs-CZ" u="sng" dirty="0" err="1">
                <a:hlinkClick r:id="rId3"/>
              </a:rPr>
              <a:t>Venous</a:t>
            </a:r>
            <a:r>
              <a:rPr lang="cs-CZ" u="sng" dirty="0">
                <a:hlinkClick r:id="rId3"/>
              </a:rPr>
              <a:t> Doppler </a:t>
            </a:r>
            <a:r>
              <a:rPr lang="cs-CZ" u="sng" dirty="0" err="1">
                <a:hlinkClick r:id="rId3"/>
              </a:rPr>
              <a:t>for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fetal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assessment</a:t>
            </a:r>
            <a:r>
              <a:rPr lang="cs-CZ" u="sng" dirty="0">
                <a:hlinkClick r:id="rId3"/>
              </a:rPr>
              <a:t>", </a:t>
            </a:r>
            <a:r>
              <a:rPr lang="cs-CZ" u="sng" dirty="0" err="1">
                <a:hlinkClick r:id="rId3"/>
              </a:rPr>
              <a:t>section</a:t>
            </a:r>
            <a:r>
              <a:rPr lang="cs-CZ" u="sng" dirty="0">
                <a:hlinkClick r:id="rId3"/>
              </a:rPr>
              <a:t> on '</a:t>
            </a:r>
            <a:r>
              <a:rPr lang="cs-CZ" u="sng" dirty="0" err="1">
                <a:hlinkClick r:id="rId3"/>
              </a:rPr>
              <a:t>Fetal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circulation</a:t>
            </a:r>
            <a:r>
              <a:rPr lang="cs-CZ" u="sng" dirty="0">
                <a:hlinkClick r:id="rId3"/>
              </a:rPr>
              <a:t>'</a:t>
            </a:r>
            <a:r>
              <a:rPr lang="cs-CZ" dirty="0"/>
              <a:t>.)</a:t>
            </a:r>
            <a:endParaRPr lang="cs-CZ" b="1" dirty="0"/>
          </a:p>
          <a:p>
            <a:r>
              <a:rPr lang="cs-CZ" b="1" dirty="0" err="1"/>
              <a:t>Autonomic</a:t>
            </a:r>
            <a:r>
              <a:rPr lang="cs-CZ" b="1" dirty="0"/>
              <a:t> </a:t>
            </a:r>
            <a:r>
              <a:rPr lang="cs-CZ" b="1" dirty="0" err="1"/>
              <a:t>nervous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dirty="0"/>
              <a:t> — 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parasympathetic</a:t>
            </a:r>
            <a:r>
              <a:rPr lang="cs-CZ" dirty="0"/>
              <a:t> and </a:t>
            </a:r>
            <a:r>
              <a:rPr lang="cs-CZ" dirty="0" err="1"/>
              <a:t>sympathetic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comprise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regulates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FHR. FHR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moment-to-moment </a:t>
            </a:r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modulation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medullary</a:t>
            </a:r>
            <a:r>
              <a:rPr lang="cs-CZ" dirty="0"/>
              <a:t> </a:t>
            </a:r>
            <a:r>
              <a:rPr lang="cs-CZ" dirty="0" err="1"/>
              <a:t>cardiorespiratory</a:t>
            </a:r>
            <a:r>
              <a:rPr lang="cs-CZ" dirty="0"/>
              <a:t> </a:t>
            </a:r>
            <a:r>
              <a:rPr lang="cs-CZ" dirty="0" err="1"/>
              <a:t>centers</a:t>
            </a:r>
            <a:r>
              <a:rPr lang="cs-CZ" dirty="0"/>
              <a:t> in response to </a:t>
            </a:r>
            <a:r>
              <a:rPr lang="cs-CZ" dirty="0" err="1"/>
              <a:t>inputs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[</a:t>
            </a:r>
            <a:r>
              <a:rPr lang="cs-CZ" u="sng" dirty="0">
                <a:hlinkClick r:id="rId4"/>
              </a:rPr>
              <a:t>1</a:t>
            </a:r>
            <a:r>
              <a:rPr lang="cs-CZ" dirty="0"/>
              <a:t>]:</a:t>
            </a:r>
          </a:p>
          <a:p>
            <a:r>
              <a:rPr lang="cs-CZ" dirty="0"/>
              <a:t>●</a:t>
            </a:r>
            <a:r>
              <a:rPr lang="cs-CZ" dirty="0" err="1"/>
              <a:t>Chemoreceptors</a:t>
            </a:r>
            <a:endParaRPr lang="cs-CZ" dirty="0"/>
          </a:p>
          <a:p>
            <a:r>
              <a:rPr lang="cs-CZ" dirty="0"/>
              <a:t>●</a:t>
            </a:r>
            <a:r>
              <a:rPr lang="cs-CZ" dirty="0" err="1"/>
              <a:t>Baroreceptors</a:t>
            </a:r>
            <a:endParaRPr lang="cs-CZ" dirty="0"/>
          </a:p>
          <a:p>
            <a:r>
              <a:rPr lang="cs-CZ" dirty="0"/>
              <a:t>●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, such as </a:t>
            </a:r>
            <a:r>
              <a:rPr lang="cs-CZ" dirty="0" err="1"/>
              <a:t>arousal</a:t>
            </a:r>
            <a:r>
              <a:rPr lang="cs-CZ" dirty="0"/>
              <a:t> and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/>
              <a:t>●</a:t>
            </a:r>
            <a:r>
              <a:rPr lang="cs-CZ" dirty="0" err="1"/>
              <a:t>Hormonal</a:t>
            </a:r>
            <a:r>
              <a:rPr lang="cs-CZ" dirty="0"/>
              <a:t> </a:t>
            </a:r>
            <a:r>
              <a:rPr lang="cs-CZ" dirty="0" err="1"/>
              <a:t>regulation</a:t>
            </a:r>
            <a:endParaRPr lang="cs-CZ" dirty="0"/>
          </a:p>
          <a:p>
            <a:r>
              <a:rPr lang="cs-CZ" dirty="0"/>
              <a:t>●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 </a:t>
            </a:r>
            <a:r>
              <a:rPr lang="cs-CZ" dirty="0" err="1"/>
              <a:t>control</a:t>
            </a:r>
            <a:endParaRPr lang="cs-CZ" b="1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D.J.,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J.T.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Experimental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asphyxia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Nathanielsz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P.W.,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J.T.,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Perinatal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(I). 1984;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Perinatalogy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New York; 113–169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525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Modanlou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H.D.,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Murata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Sinusoidal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reappraisal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significance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Gynaecol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(3): 2004; 169–180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779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Graça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L.M.,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Cardoso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C.G.,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Calhaz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‐Jorge C. An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classification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sinusoidal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 J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(3): 1988; 203–212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14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085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872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628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Cahill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A.G.,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Roehl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K.A.,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Odibo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A.O.,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Macones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G.A.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neonatal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acidemia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207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(3): 2012; 206.e1–206.e8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433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148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952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34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Parasympatická vlákna cestou </a:t>
            </a:r>
            <a:r>
              <a:rPr lang="cs-CZ" dirty="0" err="1"/>
              <a:t>nervus</a:t>
            </a:r>
            <a:r>
              <a:rPr lang="cs-CZ" dirty="0"/>
              <a:t> vagus inervuje sinoatriální</a:t>
            </a:r>
            <a:r>
              <a:rPr lang="cs-CZ" baseline="0" dirty="0"/>
              <a:t> a atrioventrikulární nodus a působí </a:t>
            </a:r>
            <a:r>
              <a:rPr lang="cs-CZ" baseline="0" dirty="0" err="1"/>
              <a:t>chronotropní</a:t>
            </a:r>
            <a:r>
              <a:rPr lang="cs-CZ" baseline="0" dirty="0"/>
              <a:t> účinek </a:t>
            </a:r>
            <a:r>
              <a:rPr lang="cs-CZ" dirty="0">
                <a:cs typeface="Times New Roman" pitchFamily="18" charset="0"/>
              </a:rPr>
              <a:t>(zpomalení srdeční akce) a </a:t>
            </a:r>
            <a:r>
              <a:rPr lang="cs-CZ" dirty="0" err="1">
                <a:cs typeface="Times New Roman" pitchFamily="18" charset="0"/>
              </a:rPr>
              <a:t>zodpúovídá</a:t>
            </a:r>
            <a:r>
              <a:rPr lang="cs-CZ" dirty="0">
                <a:cs typeface="Times New Roman" pitchFamily="18" charset="0"/>
              </a:rPr>
              <a:t> za </a:t>
            </a:r>
            <a:r>
              <a:rPr lang="cs-CZ" dirty="0" err="1">
                <a:cs typeface="Times New Roman" pitchFamily="18" charset="0"/>
              </a:rPr>
              <a:t>oscilatorní</a:t>
            </a:r>
            <a:r>
              <a:rPr lang="cs-CZ" baseline="0" dirty="0">
                <a:cs typeface="Times New Roman" pitchFamily="18" charset="0"/>
              </a:rPr>
              <a:t> efekt (variabilita intervalů R – R). </a:t>
            </a:r>
            <a:r>
              <a:rPr lang="cs-CZ" baseline="0" dirty="0" err="1">
                <a:cs typeface="Times New Roman" pitchFamily="18" charset="0"/>
              </a:rPr>
              <a:t>Sympaticus</a:t>
            </a:r>
            <a:r>
              <a:rPr lang="cs-CZ" baseline="0" dirty="0">
                <a:cs typeface="Times New Roman" pitchFamily="18" charset="0"/>
              </a:rPr>
              <a:t> stimuluje uvolnění noradrenalinu a zrychlení srdeční akce a zvýšení </a:t>
            </a:r>
            <a:r>
              <a:rPr lang="cs-CZ" baseline="0" dirty="0" err="1">
                <a:cs typeface="Times New Roman" pitchFamily="18" charset="0"/>
              </a:rPr>
              <a:t>iontropního</a:t>
            </a:r>
            <a:r>
              <a:rPr lang="cs-CZ" baseline="0" dirty="0">
                <a:cs typeface="Times New Roman" pitchFamily="18" charset="0"/>
              </a:rPr>
              <a:t> účinku </a:t>
            </a:r>
            <a:r>
              <a:rPr lang="cs-CZ" dirty="0">
                <a:cs typeface="Times New Roman" pitchFamily="18" charset="0"/>
              </a:rPr>
              <a:t>(síla svalové kontrakce).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cs typeface="Times New Roman" pitchFamily="18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Parer</a:t>
            </a:r>
            <a:r>
              <a:rPr lang="cs-CZ" dirty="0"/>
              <a:t>, JT.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. In: </a:t>
            </a:r>
            <a:r>
              <a:rPr lang="cs-CZ" dirty="0" err="1"/>
              <a:t>Maternal</a:t>
            </a:r>
            <a:r>
              <a:rPr lang="cs-CZ" dirty="0"/>
              <a:t>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: </a:t>
            </a:r>
            <a:r>
              <a:rPr lang="cs-CZ" dirty="0" err="1"/>
              <a:t>Principles</a:t>
            </a:r>
            <a:r>
              <a:rPr lang="cs-CZ" dirty="0"/>
              <a:t> and </a:t>
            </a:r>
            <a:r>
              <a:rPr lang="cs-CZ" dirty="0" err="1"/>
              <a:t>Practice</a:t>
            </a:r>
            <a:r>
              <a:rPr lang="cs-CZ" dirty="0"/>
              <a:t>. </a:t>
            </a:r>
            <a:r>
              <a:rPr lang="cs-CZ" dirty="0" err="1"/>
              <a:t>Creasy</a:t>
            </a:r>
            <a:r>
              <a:rPr lang="cs-CZ" dirty="0"/>
              <a:t> and </a:t>
            </a:r>
            <a:r>
              <a:rPr lang="cs-CZ" dirty="0" err="1"/>
              <a:t>Resnik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), W.B. </a:t>
            </a:r>
            <a:r>
              <a:rPr lang="cs-CZ" dirty="0" err="1"/>
              <a:t>Saunders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, Philadelphia, 1999.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Vývoj parasympatiku vede k postupnému snížení srdeční akce s gestačním stářím a zvýšení variability po 24.týdnu těhotenství. Působení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sympatiku vede k manifestaci periodických akcelerací srdečních ozev. Po 24.týdnu gravidity vykazuje 50 % zdravých plodů akcelerace, ve 30.týdnu již 95 % zdravých plodů. V průběhu těhotenství do 30.týdne trvají akcelerace do 10 minut a zvýšení srdeční aktivity je přibližně o 10 srdečních akci za minutu, po 30.týdnu trvají 15 sekund a zvýšení srdeční akce je obvykle o 15/minutu.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Sadovsky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Nicolaides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KH. Reference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normoxaemic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nonanaemic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fetuses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1989; 4:61.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MI,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Hwang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JH, Cha KJ,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Computerized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gestational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Gynaecol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2001; 74:157.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Pillai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James D.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1990; 76:812.</a:t>
            </a:r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mírné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hypoxemii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plodu, která je obvyklým doprovodným jevem děložní kontrakce, jsou stimulovány chemoreceptory plodu s cílem zlepšit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perfuzi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vitálně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důležitých orgánů srdce, mozku a nadledvin.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Signál směřující do mozkového kmene vede ke zvýšení produkce katecholaminů a zvýšení frekvence i variability ozev plodu. Při perzistující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hypoxemii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dochází k redistribuci krevního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poběhu plodu. Periferní vasokonstrikce působí systémovou hypertenzi. Jsou stimulovány baroreceptory, které cestou mozkového kmene stimulují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nervus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vagus a navodí redukci ozev plodu s projevem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decelerací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kardiotokografickém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záznamu. Prolongovaná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hypoxemie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provázena perzistující bradykardií, rekurentními pozdními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deceleracemi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ztrátou variability ozev plodu, absenci pohybů a ztrátou svalového tonu plodu.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BK,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Katz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Klein SA.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injury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response to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1983; 62:59.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Antoine C,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BK,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Silverman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Simultaneous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tissue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transcutaneous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pO2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Eur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1984; 17:69.</a:t>
            </a:r>
          </a:p>
          <a:p>
            <a:pPr marL="228600" indent="-228600"/>
            <a:endParaRPr lang="cs-CZ" dirty="0"/>
          </a:p>
          <a:p>
            <a:pPr marL="228600" indent="-228600"/>
            <a:endParaRPr lang="cs-CZ" dirty="0"/>
          </a:p>
          <a:p>
            <a:pPr marL="228600" indent="-228600"/>
            <a:endParaRPr lang="cs-CZ" dirty="0"/>
          </a:p>
          <a:p>
            <a:pPr marL="228600" indent="-228600"/>
            <a:endParaRPr lang="cs-CZ" dirty="0"/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dirty="0"/>
              <a:t>Interpretace </a:t>
            </a:r>
            <a:r>
              <a:rPr lang="cs-CZ" sz="1200" dirty="0" err="1"/>
              <a:t>antepartálního</a:t>
            </a:r>
            <a:r>
              <a:rPr lang="cs-CZ" sz="1200" dirty="0"/>
              <a:t> </a:t>
            </a:r>
            <a:r>
              <a:rPr lang="cs-CZ" sz="1200" dirty="0" err="1"/>
              <a:t>moni</a:t>
            </a:r>
            <a:endParaRPr lang="cs-CZ" sz="1200" dirty="0"/>
          </a:p>
          <a:p>
            <a:r>
              <a:rPr lang="cs-CZ" sz="1200" dirty="0"/>
              <a:t>Při hodnocení </a:t>
            </a:r>
            <a:r>
              <a:rPr lang="cs-CZ" sz="1200" dirty="0" err="1"/>
              <a:t>antepartálního</a:t>
            </a:r>
            <a:r>
              <a:rPr lang="cs-CZ" sz="1200" dirty="0"/>
              <a:t> </a:t>
            </a:r>
            <a:r>
              <a:rPr lang="cs-CZ" sz="1200" dirty="0" err="1"/>
              <a:t>kardiotokografického</a:t>
            </a:r>
            <a:r>
              <a:rPr lang="cs-CZ" sz="1200" dirty="0"/>
              <a:t> záznamu je třeba zohlednit gestační stáří, </a:t>
            </a:r>
            <a:r>
              <a:rPr lang="cs-CZ" sz="1200" dirty="0" err="1"/>
              <a:t>příapdné</a:t>
            </a:r>
            <a:r>
              <a:rPr lang="cs-CZ" sz="1200" dirty="0"/>
              <a:t> ovlivnění akce srdeční </a:t>
            </a:r>
            <a:r>
              <a:rPr lang="cs-CZ" sz="1200" dirty="0" err="1"/>
              <a:t>maternálním</a:t>
            </a:r>
            <a:r>
              <a:rPr lang="cs-CZ" sz="1200" dirty="0"/>
              <a:t> onemocněním, nebo aplikací léků a fetálními patologiemi (růstová restrikce, anemie plodu, srdeční </a:t>
            </a:r>
            <a:r>
              <a:rPr lang="cs-CZ" sz="1200" dirty="0" err="1"/>
              <a:t>dysrytmie</a:t>
            </a:r>
            <a:r>
              <a:rPr lang="cs-CZ" sz="1200" dirty="0"/>
              <a:t>).</a:t>
            </a:r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Při nálezu akcelerací a normální variability je zřejmé,</a:t>
            </a:r>
            <a:r>
              <a:rPr lang="cs-CZ" baseline="0" dirty="0"/>
              <a:t> že plod není hypoxický ani </a:t>
            </a:r>
            <a:r>
              <a:rPr lang="cs-CZ" baseline="0" dirty="0" err="1"/>
              <a:t>acidotický</a:t>
            </a:r>
            <a:r>
              <a:rPr lang="cs-CZ" baseline="0" dirty="0"/>
              <a:t>. </a:t>
            </a:r>
            <a:r>
              <a:rPr lang="cs-CZ" sz="1200" dirty="0"/>
              <a:t>Krátké a mělké </a:t>
            </a:r>
            <a:r>
              <a:rPr lang="cs-CZ" sz="1200" dirty="0" err="1"/>
              <a:t>decelerace</a:t>
            </a:r>
            <a:r>
              <a:rPr lang="cs-CZ" sz="1200" dirty="0"/>
              <a:t> jsou způsobeny aktivací chemoreceptorů a signalizují pouze přechodnou </a:t>
            </a:r>
            <a:r>
              <a:rPr lang="cs-CZ" sz="1200" dirty="0" err="1"/>
              <a:t>hypoxemii</a:t>
            </a:r>
            <a:r>
              <a:rPr lang="cs-CZ" sz="1200" dirty="0"/>
              <a:t>. Naopak opakované, hluboké a prolongované </a:t>
            </a:r>
            <a:r>
              <a:rPr lang="cs-CZ" sz="1200" dirty="0" err="1"/>
              <a:t>decelerace</a:t>
            </a:r>
            <a:r>
              <a:rPr lang="cs-CZ" sz="1200" dirty="0"/>
              <a:t> mohou znamenat metabolickou acidózu a hypotenzi. Tachykardie a ztráta variability může znamenat dekompenzaci stavu plodu.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Použití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antepartálního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kardiotokografického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vyšetření je konsensuální. Randomizované studie dokládající efektivitu vyšetření neexistují.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Antepartální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kardiotokografie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doporučována u vysoce rizikových gravidit s reálným rizikem nitroděložní smrti plodu </a:t>
            </a:r>
            <a:r>
              <a:rPr lang="cs-CZ" dirty="0"/>
              <a:t>(placentární insuficience, poruchy </a:t>
            </a:r>
            <a:r>
              <a:rPr lang="cs-CZ" dirty="0" err="1"/>
              <a:t>uteroplacentární</a:t>
            </a:r>
            <a:r>
              <a:rPr lang="cs-CZ" dirty="0"/>
              <a:t> </a:t>
            </a:r>
            <a:r>
              <a:rPr lang="cs-CZ" dirty="0" err="1"/>
              <a:t>perfuze</a:t>
            </a:r>
            <a:r>
              <a:rPr lang="cs-CZ" dirty="0"/>
              <a:t>).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Obstetricians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Gynecologists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Surveillance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ACOG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Bulletin #9,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Obstetricians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Gynecologists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Washington DC 1999.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Rouse DJ,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Owen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Goldenberg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RL,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Cliver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Determinants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antenatal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decision-analytic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1995; 173:1357.</a:t>
            </a:r>
          </a:p>
          <a:p>
            <a:pPr marL="190500" indent="-190500"/>
            <a:endParaRPr lang="cs-CZ" b="1" dirty="0"/>
          </a:p>
          <a:p>
            <a:pPr marL="190500" indent="-190500"/>
            <a:endParaRPr lang="cs-CZ" b="1" dirty="0"/>
          </a:p>
          <a:p>
            <a:pPr marL="190500" indent="-190500"/>
            <a:endParaRPr lang="cs-CZ" b="1" dirty="0"/>
          </a:p>
          <a:p>
            <a:pPr marL="190500" indent="-190500"/>
            <a:endParaRPr lang="cs-CZ" b="1" dirty="0"/>
          </a:p>
          <a:p>
            <a:pPr marL="190500" indent="-190500"/>
            <a:endParaRPr lang="cs-CZ" dirty="0"/>
          </a:p>
          <a:p>
            <a:pPr marL="190500" indent="-190500"/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E95-829E-4039-9A82-5516D019A24B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EAFE-5AAF-4894-A827-EE3BB0215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63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E95-829E-4039-9A82-5516D019A24B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EAFE-5AAF-4894-A827-EE3BB0215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08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5125E95-829E-4039-9A82-5516D019A24B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9AFEAFE-5AAF-4894-A827-EE3BB0215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00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197512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E95-829E-4039-9A82-5516D019A24B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EAFE-5AAF-4894-A827-EE3BB0215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53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125E95-829E-4039-9A82-5516D019A24B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AFEAFE-5AAF-4894-A827-EE3BB0215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10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E95-829E-4039-9A82-5516D019A24B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EAFE-5AAF-4894-A827-EE3BB0215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76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E95-829E-4039-9A82-5516D019A24B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EAFE-5AAF-4894-A827-EE3BB0215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90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E95-829E-4039-9A82-5516D019A24B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EAFE-5AAF-4894-A827-EE3BB0215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E95-829E-4039-9A82-5516D019A24B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EAFE-5AAF-4894-A827-EE3BB0215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29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E95-829E-4039-9A82-5516D019A24B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EAFE-5AAF-4894-A827-EE3BB0215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19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E95-829E-4039-9A82-5516D019A24B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EAFE-5AAF-4894-A827-EE3BB0215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0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5125E95-829E-4039-9A82-5516D019A24B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9AFEAFE-5AAF-4894-A827-EE3BB0215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13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B3A732-BD30-43B3-B22F-86F94190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5978F0-8D3C-4B12-B071-F1254173E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1600"/>
            <a:ext cx="121920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FE4945-FE94-410F-B5BC-5C62A7193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1693334"/>
            <a:ext cx="8821199" cy="3471334"/>
          </a:xfrm>
        </p:spPr>
        <p:txBody>
          <a:bodyPr anchor="ctr">
            <a:normAutofit/>
          </a:bodyPr>
          <a:lstStyle/>
          <a:p>
            <a:pPr algn="l"/>
            <a:r>
              <a:rPr lang="cs-CZ" sz="6800"/>
              <a:t>Kardiotokografie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3A90AC-0C29-4129-8927-DD49ED2C1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0219"/>
            <a:ext cx="9144000" cy="762635"/>
          </a:xfrm>
        </p:spPr>
        <p:txBody>
          <a:bodyPr>
            <a:normAutofit/>
          </a:bodyPr>
          <a:lstStyle/>
          <a:p>
            <a:pPr algn="r"/>
            <a:r>
              <a:rPr lang="cs-CZ" sz="2800"/>
              <a:t>Petr Křepelka</a:t>
            </a:r>
          </a:p>
        </p:txBody>
      </p:sp>
    </p:spTree>
    <p:extLst>
      <p:ext uri="{BB962C8B-B14F-4D97-AF65-F5344CB8AC3E}">
        <p14:creationId xmlns:p14="http://schemas.microsoft.com/office/powerpoint/2010/main" val="358268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934" y="0"/>
            <a:ext cx="6062133" cy="6604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Interpretace </a:t>
            </a:r>
            <a:r>
              <a:rPr lang="cs-CZ" sz="4000" dirty="0" err="1"/>
              <a:t>antepartálního</a:t>
            </a:r>
            <a:r>
              <a:rPr lang="cs-CZ" sz="4000" dirty="0"/>
              <a:t> monitoru</a:t>
            </a:r>
          </a:p>
        </p:txBody>
      </p:sp>
      <p:sp>
        <p:nvSpPr>
          <p:cNvPr id="9318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Nutno zohlednit</a:t>
            </a:r>
          </a:p>
          <a:p>
            <a:pPr lvl="1"/>
            <a:r>
              <a:rPr lang="cs-CZ" sz="2400" dirty="0"/>
              <a:t>Gestační stáří</a:t>
            </a:r>
          </a:p>
          <a:p>
            <a:pPr lvl="1"/>
            <a:r>
              <a:rPr lang="cs-CZ" sz="2400" dirty="0" err="1"/>
              <a:t>Maternální</a:t>
            </a:r>
            <a:r>
              <a:rPr lang="cs-CZ" sz="2400" dirty="0"/>
              <a:t> onemocnění a léky</a:t>
            </a:r>
          </a:p>
          <a:p>
            <a:pPr lvl="1"/>
            <a:r>
              <a:rPr lang="cs-CZ" sz="2400" dirty="0"/>
              <a:t>Fetální poruchy (IUGR, anemie, arytmie)</a:t>
            </a:r>
          </a:p>
          <a:p>
            <a:pPr lvl="1"/>
            <a:endParaRPr lang="cs-CZ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Interpretace antepartálního monitoru</a:t>
            </a:r>
          </a:p>
        </p:txBody>
      </p:sp>
      <p:sp>
        <p:nvSpPr>
          <p:cNvPr id="9523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Akcelerace+variabilita</a:t>
            </a:r>
            <a:r>
              <a:rPr lang="cs-CZ" sz="2800" dirty="0"/>
              <a:t> = plod není hypoxický ani </a:t>
            </a:r>
            <a:r>
              <a:rPr lang="cs-CZ" sz="2800" dirty="0" err="1"/>
              <a:t>acidotický</a:t>
            </a:r>
            <a:endParaRPr lang="cs-CZ" sz="2800" dirty="0"/>
          </a:p>
          <a:p>
            <a:r>
              <a:rPr lang="cs-CZ" sz="2800" dirty="0"/>
              <a:t>Krátké a mělké </a:t>
            </a:r>
            <a:r>
              <a:rPr lang="cs-CZ" sz="2800" dirty="0" err="1"/>
              <a:t>decelerace</a:t>
            </a:r>
            <a:r>
              <a:rPr lang="cs-CZ" sz="2800" dirty="0"/>
              <a:t> jsou způsobeny aktivací chemoreceptorů a znamená pouze přechodnou </a:t>
            </a:r>
            <a:r>
              <a:rPr lang="cs-CZ" sz="2800" dirty="0" err="1"/>
              <a:t>hypoxemii</a:t>
            </a:r>
            <a:endParaRPr lang="cs-CZ" sz="2800" dirty="0"/>
          </a:p>
          <a:p>
            <a:r>
              <a:rPr lang="cs-CZ" sz="2800" dirty="0"/>
              <a:t>Opakované, hluboké a prolongované </a:t>
            </a:r>
            <a:r>
              <a:rPr lang="cs-CZ" sz="2800" dirty="0" err="1"/>
              <a:t>decelerace</a:t>
            </a:r>
            <a:r>
              <a:rPr lang="cs-CZ" sz="2800" dirty="0"/>
              <a:t> mohou znamenat metabolickou acidózu a hypotenzi</a:t>
            </a:r>
          </a:p>
          <a:p>
            <a:r>
              <a:rPr lang="cs-CZ" sz="2800" dirty="0"/>
              <a:t>Tachykardie a ztráta variability může znamenat dekompenzaci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Efektivita antepartálního CTG</a:t>
            </a:r>
          </a:p>
        </p:txBody>
      </p:sp>
      <p:sp>
        <p:nvSpPr>
          <p:cNvPr id="9728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Neexistují randomizované studie (vliv na mrtvorozenost?)</a:t>
            </a:r>
          </a:p>
          <a:p>
            <a:r>
              <a:rPr lang="cs-CZ" sz="2400" dirty="0"/>
              <a:t>Monitorování u vysoce rizikových gravidit je všeobecně používáno (nepřímé důkazy – randomizace není možná)</a:t>
            </a:r>
          </a:p>
          <a:p>
            <a:r>
              <a:rPr lang="cs-CZ" sz="2400" dirty="0"/>
              <a:t>Používá se u všech gravidit s rizikem fetální smrti (placentární insuficience, poruchy </a:t>
            </a:r>
            <a:r>
              <a:rPr lang="cs-CZ" sz="2400" dirty="0" err="1"/>
              <a:t>uteroplacentární</a:t>
            </a:r>
            <a:r>
              <a:rPr lang="cs-CZ" sz="2400" dirty="0"/>
              <a:t> </a:t>
            </a:r>
            <a:r>
              <a:rPr lang="cs-CZ" sz="2400" dirty="0" err="1"/>
              <a:t>perfuze</a:t>
            </a:r>
            <a:r>
              <a:rPr lang="cs-CZ" sz="2400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NST</a:t>
            </a:r>
          </a:p>
        </p:txBody>
      </p:sp>
      <p:sp>
        <p:nvSpPr>
          <p:cNvPr id="993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 před 26 – 28 týdnem</a:t>
            </a:r>
          </a:p>
          <a:p>
            <a:r>
              <a:rPr lang="cs-CZ"/>
              <a:t>Frekvence dny – týden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Reaktivní test</a:t>
            </a:r>
            <a:br>
              <a:rPr lang="cs-CZ" sz="4000"/>
            </a:br>
            <a:endParaRPr lang="cs-CZ" sz="4000"/>
          </a:p>
        </p:txBody>
      </p:sp>
      <p:sp>
        <p:nvSpPr>
          <p:cNvPr id="105475" name="Rectangle 3"/>
          <p:cNvSpPr>
            <a:spLocks noGrp="1"/>
          </p:cNvSpPr>
          <p:nvPr>
            <p:ph idx="1"/>
          </p:nvPr>
        </p:nvSpPr>
        <p:spPr>
          <a:xfrm>
            <a:off x="1352550" y="2052116"/>
            <a:ext cx="9763125" cy="3997828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</a:pPr>
            <a:r>
              <a:rPr lang="cs-CZ" sz="2400" dirty="0"/>
              <a:t>≥2 akcelerace 15/15 sec. během 20 minut, </a:t>
            </a:r>
            <a:r>
              <a:rPr lang="en-US" sz="2400" dirty="0"/>
              <a:t>&lt;</a:t>
            </a:r>
            <a:r>
              <a:rPr lang="cs-CZ" sz="2400" dirty="0"/>
              <a:t>32.týdnem 10/10 sec.</a:t>
            </a:r>
            <a:endParaRPr lang="en-US" sz="2400" dirty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333" y="0"/>
            <a:ext cx="98044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Reaktivní s </a:t>
            </a:r>
            <a:r>
              <a:rPr lang="cs-CZ" sz="4000" dirty="0" err="1"/>
              <a:t>deceleracemi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013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Nejasný význam</a:t>
            </a:r>
          </a:p>
          <a:p>
            <a:pPr lvl="1"/>
            <a:r>
              <a:rPr lang="cs-CZ" dirty="0"/>
              <a:t>Prediktivní faktor pro abnormální CTG intra </a:t>
            </a:r>
            <a:r>
              <a:rPr lang="cs-CZ" dirty="0" err="1"/>
              <a:t>partum</a:t>
            </a:r>
            <a:endParaRPr lang="cs-CZ" dirty="0"/>
          </a:p>
          <a:p>
            <a:pPr lvl="1"/>
            <a:r>
              <a:rPr lang="cs-CZ" dirty="0" err="1"/>
              <a:t>Dop</a:t>
            </a:r>
            <a:r>
              <a:rPr lang="cs-CZ" dirty="0"/>
              <a:t> UZ (</a:t>
            </a:r>
            <a:r>
              <a:rPr lang="cs-CZ" dirty="0" err="1"/>
              <a:t>oligohydramnion,circumplikace</a:t>
            </a:r>
            <a:r>
              <a:rPr lang="cs-CZ" dirty="0"/>
              <a:t> pupečníku, IUGR, arytmie), BFP, </a:t>
            </a:r>
            <a:r>
              <a:rPr lang="cs-CZ" dirty="0" err="1"/>
              <a:t>flowmetrie</a:t>
            </a:r>
            <a:endParaRPr lang="cs-CZ" dirty="0"/>
          </a:p>
          <a:p>
            <a:pPr lvl="1"/>
            <a:r>
              <a:rPr lang="cs-CZ" dirty="0"/>
              <a:t>Indukce porodu dle podmínek, kontinuální monitor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Nereaktivní test </a:t>
            </a:r>
            <a:br>
              <a:rPr lang="cs-CZ" sz="4000"/>
            </a:br>
            <a:endParaRPr lang="cs-CZ" sz="4000"/>
          </a:p>
        </p:txBody>
      </p:sp>
      <p:sp>
        <p:nvSpPr>
          <p:cNvPr id="1034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/>
              <a:t>0 akcelerací během 40 minut</a:t>
            </a:r>
          </a:p>
          <a:p>
            <a:pPr lvl="1"/>
            <a:r>
              <a:rPr lang="cs-CZ"/>
              <a:t>Hypoxie, acidemie … pH 7.28 ± 0.11</a:t>
            </a:r>
          </a:p>
          <a:p>
            <a:pPr lvl="1"/>
            <a:r>
              <a:rPr lang="cs-CZ"/>
              <a:t>Immaturita, fetální spánek, nikotinismus matky</a:t>
            </a:r>
          </a:p>
          <a:p>
            <a:pPr lvl="1"/>
            <a:r>
              <a:rPr lang="cs-CZ"/>
              <a:t>Neurologické nebo kardiální onemocnění plodu</a:t>
            </a:r>
          </a:p>
          <a:p>
            <a:pPr lvl="1"/>
            <a:r>
              <a:rPr lang="cs-CZ"/>
              <a:t>Léky</a:t>
            </a:r>
          </a:p>
          <a:p>
            <a:pPr lvl="1"/>
            <a:r>
              <a:rPr lang="cs-CZ"/>
              <a:t>Vibroakustická stimulace</a:t>
            </a:r>
          </a:p>
          <a:p>
            <a:pPr lvl="1"/>
            <a:r>
              <a:rPr lang="cs-CZ"/>
              <a:t>Korekce ketoacidózy, hypotenze matky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0"/>
            <a:ext cx="9025467" cy="6604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FD645-B4B4-444D-85DD-314007F2F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Antepartální</a:t>
            </a:r>
            <a:r>
              <a:rPr lang="cs-CZ" dirty="0"/>
              <a:t> CTG</a:t>
            </a:r>
          </a:p>
        </p:txBody>
      </p:sp>
    </p:spTree>
    <p:extLst>
      <p:ext uri="{BB962C8B-B14F-4D97-AF65-F5344CB8AC3E}">
        <p14:creationId xmlns:p14="http://schemas.microsoft.com/office/powerpoint/2010/main" val="4196797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CST</a:t>
            </a:r>
          </a:p>
        </p:txBody>
      </p:sp>
      <p:sp>
        <p:nvSpPr>
          <p:cNvPr id="1085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3 kontrakce během 10 minut</a:t>
            </a:r>
          </a:p>
          <a:p>
            <a:pPr>
              <a:lnSpc>
                <a:spcPct val="90000"/>
              </a:lnSpc>
            </a:pPr>
            <a:r>
              <a:rPr lang="cs-CZ" dirty="0"/>
              <a:t>Pozitivní – nereaktivní – pozdní </a:t>
            </a:r>
            <a:r>
              <a:rPr lang="cs-CZ" dirty="0" err="1"/>
              <a:t>decelerace</a:t>
            </a:r>
            <a:r>
              <a:rPr lang="cs-CZ" dirty="0"/>
              <a:t> následující po 50 % kontrakcí (</a:t>
            </a:r>
            <a:r>
              <a:rPr lang="cs-CZ" dirty="0" err="1"/>
              <a:t>hypoxemie</a:t>
            </a:r>
            <a:r>
              <a:rPr lang="cs-CZ" dirty="0"/>
              <a:t> u 20 – 40 % případů)</a:t>
            </a:r>
          </a:p>
          <a:p>
            <a:pPr>
              <a:lnSpc>
                <a:spcPct val="90000"/>
              </a:lnSpc>
            </a:pPr>
            <a:r>
              <a:rPr lang="cs-CZ" dirty="0"/>
              <a:t>Negativní – reaktivní – 0 pozdních, nebo variabilních </a:t>
            </a:r>
            <a:r>
              <a:rPr lang="cs-CZ" dirty="0" err="1"/>
              <a:t>decelerací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Nejednoznačný – intermitentní pozdní, nebo variabilní </a:t>
            </a:r>
            <a:r>
              <a:rPr lang="cs-CZ" dirty="0" err="1"/>
              <a:t>decelerace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Nevyhovující – neinterpretovatelný záznam, nebo kontrakcí méně než 3/10 minut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FD645-B4B4-444D-85DD-314007F2F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Intrapartální</a:t>
            </a:r>
            <a:r>
              <a:rPr lang="cs-CZ" dirty="0"/>
              <a:t> CTG</a:t>
            </a:r>
          </a:p>
        </p:txBody>
      </p:sp>
    </p:spTree>
    <p:extLst>
      <p:ext uri="{BB962C8B-B14F-4D97-AF65-F5344CB8AC3E}">
        <p14:creationId xmlns:p14="http://schemas.microsoft.com/office/powerpoint/2010/main" val="78111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CAF2C-DAE2-4688-A28A-57D332E4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Specificita a sensitivita CTG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4F3F9-D175-49DE-8B04-3DD6BC816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N=301</a:t>
            </a:r>
          </a:p>
          <a:p>
            <a:r>
              <a:rPr lang="cs-CZ" dirty="0" err="1"/>
              <a:t>Cord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pH &lt;7.2</a:t>
            </a:r>
          </a:p>
          <a:p>
            <a:r>
              <a:rPr lang="cs-CZ" dirty="0"/>
              <a:t>Acidóza celkem 18,3 %</a:t>
            </a:r>
          </a:p>
          <a:p>
            <a:r>
              <a:rPr lang="cs-CZ" dirty="0"/>
              <a:t>Normální CTG 50,2 % Acidóza – 7,3 %</a:t>
            </a:r>
          </a:p>
          <a:p>
            <a:r>
              <a:rPr lang="cs-CZ" dirty="0"/>
              <a:t>Nedeterminované CTG 36,5 % Acidóza – 22,7 %</a:t>
            </a:r>
          </a:p>
          <a:p>
            <a:r>
              <a:rPr lang="cs-CZ" dirty="0"/>
              <a:t>Abnormální CTG 13,3 % Acidóza- 52,5 %</a:t>
            </a:r>
          </a:p>
          <a:p>
            <a:pPr marL="0" indent="0">
              <a:buNone/>
            </a:pPr>
            <a:r>
              <a:rPr lang="cs-CZ" sz="1600" dirty="0"/>
              <a:t>(</a:t>
            </a:r>
            <a:r>
              <a:rPr lang="cs-CZ" sz="1600" dirty="0" err="1"/>
              <a:t>Ray</a:t>
            </a:r>
            <a:r>
              <a:rPr lang="cs-CZ" sz="1600" dirty="0"/>
              <a:t> et al. 2017)</a:t>
            </a:r>
            <a:br>
              <a:rPr lang="cs-CZ" sz="1600" dirty="0"/>
            </a:b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39380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9DD0F-8023-45B2-8100-8D5DB02C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FIGO 2015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4FE69A-5697-4F50-B57C-0953F15E3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Indikace </a:t>
            </a:r>
          </a:p>
          <a:p>
            <a:pPr lvl="1"/>
            <a:r>
              <a:rPr lang="cs-CZ" dirty="0"/>
              <a:t>Nejasné</a:t>
            </a:r>
          </a:p>
          <a:p>
            <a:pPr lvl="1"/>
            <a:r>
              <a:rPr lang="cs-CZ" dirty="0"/>
              <a:t>Evidence VTG vs auskultace ?</a:t>
            </a:r>
          </a:p>
          <a:p>
            <a:pPr lvl="1"/>
            <a:r>
              <a:rPr lang="cs-CZ" dirty="0"/>
              <a:t>Křeče méně časté u CTG, perinatální mortalita a HIE bez statisticky významného rozdílu (</a:t>
            </a:r>
            <a:r>
              <a:rPr lang="cs-CZ" dirty="0" err="1"/>
              <a:t>Alfirevic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2013)</a:t>
            </a:r>
          </a:p>
        </p:txBody>
      </p:sp>
    </p:spTree>
    <p:extLst>
      <p:ext uri="{BB962C8B-B14F-4D97-AF65-F5344CB8AC3E}">
        <p14:creationId xmlns:p14="http://schemas.microsoft.com/office/powerpoint/2010/main" val="4084057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E81CB-1585-48C4-BCC9-54D6C09A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- konsenzuální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8DE3EA-8D5F-46E3-9A86-202F46351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Situace s vysokým rizikem acidózy – kontinuální CTG</a:t>
            </a:r>
          </a:p>
          <a:p>
            <a:pPr lvl="1"/>
            <a:r>
              <a:rPr lang="cs-CZ" dirty="0"/>
              <a:t>Krvácení</a:t>
            </a:r>
          </a:p>
          <a:p>
            <a:pPr lvl="1"/>
            <a:r>
              <a:rPr lang="cs-CZ" dirty="0" err="1"/>
              <a:t>Febrilie</a:t>
            </a:r>
            <a:r>
              <a:rPr lang="cs-CZ" dirty="0"/>
              <a:t> rodičky</a:t>
            </a:r>
          </a:p>
          <a:p>
            <a:pPr lvl="1"/>
            <a:r>
              <a:rPr lang="cs-CZ" dirty="0"/>
              <a:t>IUGR</a:t>
            </a:r>
          </a:p>
          <a:p>
            <a:pPr lvl="1"/>
            <a:r>
              <a:rPr lang="cs-CZ" dirty="0"/>
              <a:t>EPA</a:t>
            </a:r>
          </a:p>
          <a:p>
            <a:pPr lvl="1"/>
            <a:r>
              <a:rPr lang="cs-CZ" dirty="0"/>
              <a:t>Mekonium</a:t>
            </a:r>
          </a:p>
          <a:p>
            <a:pPr lvl="1"/>
            <a:r>
              <a:rPr lang="cs-CZ" dirty="0"/>
              <a:t>Augmentace porodu</a:t>
            </a:r>
          </a:p>
          <a:p>
            <a:r>
              <a:rPr lang="cs-CZ" dirty="0"/>
              <a:t>Vstupní </a:t>
            </a:r>
            <a:r>
              <a:rPr lang="cs-CZ" dirty="0" err="1"/>
              <a:t>ctg</a:t>
            </a:r>
            <a:r>
              <a:rPr lang="cs-CZ" dirty="0"/>
              <a:t> u </a:t>
            </a:r>
            <a:r>
              <a:rPr lang="cs-CZ" dirty="0" err="1"/>
              <a:t>low</a:t>
            </a:r>
            <a:r>
              <a:rPr lang="cs-CZ" dirty="0"/>
              <a:t>-risk těhotných – častější CS (</a:t>
            </a:r>
            <a:r>
              <a:rPr lang="cs-CZ" dirty="0" err="1"/>
              <a:t>Devane</a:t>
            </a:r>
            <a:r>
              <a:rPr lang="cs-CZ" dirty="0"/>
              <a:t> et al. 2012)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202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F934A-6463-43E2-90D0-4D9D132B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Poloha těhotné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948AF-0001-4DEF-A601-3A761B52A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Supinační</a:t>
            </a:r>
          </a:p>
          <a:p>
            <a:pPr lvl="1"/>
            <a:r>
              <a:rPr lang="cs-CZ" dirty="0"/>
              <a:t>Vyloučit </a:t>
            </a:r>
            <a:r>
              <a:rPr lang="cs-CZ" dirty="0" err="1"/>
              <a:t>kavální</a:t>
            </a:r>
            <a:r>
              <a:rPr lang="cs-CZ" dirty="0"/>
              <a:t> syndrom</a:t>
            </a:r>
          </a:p>
          <a:p>
            <a:r>
              <a:rPr lang="cs-CZ" dirty="0"/>
              <a:t>Na boku</a:t>
            </a:r>
          </a:p>
          <a:p>
            <a:r>
              <a:rPr lang="cs-CZ" dirty="0"/>
              <a:t>V </a:t>
            </a:r>
            <a:r>
              <a:rPr lang="cs-CZ" dirty="0" err="1"/>
              <a:t>polosedu</a:t>
            </a:r>
            <a:r>
              <a:rPr lang="cs-CZ" dirty="0"/>
              <a:t> (</a:t>
            </a:r>
            <a:r>
              <a:rPr lang="cs-CZ" dirty="0" err="1"/>
              <a:t>Carbone</a:t>
            </a:r>
            <a:r>
              <a:rPr lang="cs-CZ" dirty="0"/>
              <a:t> et al. 1996)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244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E8136-1FD2-46C8-A9A0-7504A9F7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Rychlost záznamu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B3EE4A-A50E-426D-A9FF-2F8985833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1, 2, 3 cm za minutu</a:t>
            </a:r>
          </a:p>
        </p:txBody>
      </p:sp>
    </p:spTree>
    <p:extLst>
      <p:ext uri="{BB962C8B-B14F-4D97-AF65-F5344CB8AC3E}">
        <p14:creationId xmlns:p14="http://schemas.microsoft.com/office/powerpoint/2010/main" val="2300261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E5F21C-7D24-49C0-B34C-E00BA6D4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319087"/>
            <a:ext cx="916305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34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D5950-431F-49E3-923B-CEABB95F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Taktika monitorování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6ACEA-9355-4322-9CC0-9CD99D921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Externí vs interní snímač</a:t>
            </a:r>
          </a:p>
          <a:p>
            <a:r>
              <a:rPr lang="cs-CZ" dirty="0"/>
              <a:t>Monitorování srdeční aktivity rodičky</a:t>
            </a:r>
          </a:p>
          <a:p>
            <a:r>
              <a:rPr lang="cs-CZ" dirty="0"/>
              <a:t>Monitorování dvojčat</a:t>
            </a:r>
          </a:p>
          <a:p>
            <a:r>
              <a:rPr lang="cs-CZ" dirty="0"/>
              <a:t>Monitorování děložní činnosti – externí vs interní</a:t>
            </a:r>
          </a:p>
        </p:txBody>
      </p:sp>
    </p:spTree>
    <p:extLst>
      <p:ext uri="{BB962C8B-B14F-4D97-AF65-F5344CB8AC3E}">
        <p14:creationId xmlns:p14="http://schemas.microsoft.com/office/powerpoint/2010/main" val="2818187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09888-A1B9-402A-BB8C-514C9E77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parametry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17615D-0746-4BB4-A102-B6D9734D2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Bazální frekvence 110-160/min., trvání 10 minut</a:t>
            </a:r>
          </a:p>
          <a:p>
            <a:r>
              <a:rPr lang="cs-CZ" dirty="0"/>
              <a:t>Tachykardie &gt;160 &gt;10 minut</a:t>
            </a:r>
          </a:p>
          <a:p>
            <a:r>
              <a:rPr lang="cs-CZ" dirty="0"/>
              <a:t>Bradykardie &lt;110 &lt;10 minut</a:t>
            </a:r>
          </a:p>
          <a:p>
            <a:r>
              <a:rPr lang="cs-CZ" dirty="0"/>
              <a:t>Variabilita, odchylky / 1 minutu, norma </a:t>
            </a:r>
            <a:r>
              <a:rPr lang="en-US" dirty="0" err="1"/>
              <a:t>amplitud</a:t>
            </a:r>
            <a:r>
              <a:rPr lang="cs-CZ" dirty="0"/>
              <a:t>a</a:t>
            </a:r>
            <a:r>
              <a:rPr lang="en-US" dirty="0"/>
              <a:t> 5−25 </a:t>
            </a:r>
            <a:r>
              <a:rPr lang="cs-CZ" dirty="0"/>
              <a:t>/min.</a:t>
            </a:r>
          </a:p>
          <a:p>
            <a:r>
              <a:rPr lang="cs-CZ" dirty="0"/>
              <a:t>Snížená variabilita &lt;5 minutu, trvání 50 minut, nebo při </a:t>
            </a:r>
            <a:r>
              <a:rPr lang="cs-CZ" dirty="0" err="1"/>
              <a:t>deceleraci</a:t>
            </a:r>
            <a:r>
              <a:rPr lang="cs-CZ" dirty="0"/>
              <a:t> &gt;3 minuty</a:t>
            </a:r>
          </a:p>
          <a:p>
            <a:r>
              <a:rPr lang="cs-CZ" dirty="0"/>
              <a:t>Zvýšená variabilita amplituda &gt;25 trvání &gt;30 minut</a:t>
            </a:r>
          </a:p>
        </p:txBody>
      </p:sp>
    </p:spTree>
    <p:extLst>
      <p:ext uri="{BB962C8B-B14F-4D97-AF65-F5344CB8AC3E}">
        <p14:creationId xmlns:p14="http://schemas.microsoft.com/office/powerpoint/2010/main" val="386043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</a:t>
            </a:r>
          </a:p>
        </p:txBody>
      </p:sp>
      <p:sp>
        <p:nvSpPr>
          <p:cNvPr id="768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Prevence </a:t>
            </a:r>
          </a:p>
          <a:p>
            <a:pPr lvl="1"/>
            <a:r>
              <a:rPr lang="cs-CZ" dirty="0"/>
              <a:t>Intrauterinní smrti plodu</a:t>
            </a:r>
          </a:p>
          <a:p>
            <a:pPr lvl="1"/>
            <a:r>
              <a:rPr lang="cs-CZ" dirty="0"/>
              <a:t>Neurologického poškození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BBD96-B399-41F1-84F3-8048CA00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Akcelerace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355428-7086-4D08-9BEE-A23D53FE7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Nástup vrcholu za  méně než 30 sekund, změna frekvence nejméně o 15 sec. A trvání nejméně 15 sec., ale méně než 10 minut</a:t>
            </a:r>
          </a:p>
          <a:p>
            <a:r>
              <a:rPr lang="cs-CZ" dirty="0"/>
              <a:t>Vazba na pohyby plodu</a:t>
            </a:r>
          </a:p>
          <a:p>
            <a:r>
              <a:rPr lang="cs-CZ" dirty="0"/>
              <a:t>Před 32.týdnem gravidity amplituda nižší 10/10</a:t>
            </a:r>
          </a:p>
          <a:p>
            <a:r>
              <a:rPr lang="cs-CZ" dirty="0"/>
              <a:t>Po 32-34.týdnu spánkové periody 50 minut (</a:t>
            </a:r>
            <a:r>
              <a:rPr lang="cs-CZ" dirty="0" err="1"/>
              <a:t>Suwanrath</a:t>
            </a:r>
            <a:r>
              <a:rPr lang="cs-CZ" dirty="0"/>
              <a:t> et al. 2010)</a:t>
            </a:r>
          </a:p>
          <a:p>
            <a:r>
              <a:rPr lang="cs-CZ" dirty="0"/>
              <a:t>Absence akcelerací při normální variabilitě – obvykle nevýznamné</a:t>
            </a:r>
          </a:p>
        </p:txBody>
      </p:sp>
    </p:spTree>
    <p:extLst>
      <p:ext uri="{BB962C8B-B14F-4D97-AF65-F5344CB8AC3E}">
        <p14:creationId xmlns:p14="http://schemas.microsoft.com/office/powerpoint/2010/main" val="1666278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EC887-5E12-4401-8252-8D8FBB25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Decelerace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FAABA1-1B69-4FEB-B560-6FFD68550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Časné – mělké, uniformní (komprese hlavy) (</a:t>
            </a:r>
            <a:r>
              <a:rPr lang="cs-CZ" dirty="0" err="1"/>
              <a:t>Court</a:t>
            </a:r>
            <a:r>
              <a:rPr lang="cs-CZ" dirty="0"/>
              <a:t> et al. 1984)</a:t>
            </a:r>
          </a:p>
          <a:p>
            <a:r>
              <a:rPr lang="cs-CZ" dirty="0"/>
              <a:t>Variabilní – tvar V, </a:t>
            </a:r>
            <a:r>
              <a:rPr lang="cs-CZ" dirty="0" err="1"/>
              <a:t>nonuniformní</a:t>
            </a:r>
            <a:r>
              <a:rPr lang="cs-CZ" dirty="0"/>
              <a:t>, rychlé dosažení nadiru – do 30 sec, komprese pupečníku, aktivace baroreceptorů</a:t>
            </a:r>
          </a:p>
          <a:p>
            <a:r>
              <a:rPr lang="cs-CZ" dirty="0"/>
              <a:t>Pozdní- uniformní, nadir dosažen za delší dobu než 30 sec., aktivace chemoreceptorů, hypoxie plodu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890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487C7B0-220D-42D6-9458-95FFAB708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371475"/>
            <a:ext cx="91725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2CEE0C9-576E-46F4-8720-4A8D527C0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295275"/>
            <a:ext cx="92583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6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975E0-5594-4E3C-AD7A-BF37E682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Prolongovaná </a:t>
            </a:r>
            <a:r>
              <a:rPr lang="cs-CZ" dirty="0" err="1"/>
              <a:t>decelerace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73E47-8898-4484-859C-2887881C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Trvá déle než 3 minuty – aktivace chemoreceptorů – hypoxie</a:t>
            </a:r>
          </a:p>
          <a:p>
            <a:r>
              <a:rPr lang="cs-CZ" dirty="0"/>
              <a:t>Trvání nad 5 minut, frekvence pod 80, snížená variabilita – akutní hypoxie a acidóza – nutná intervence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023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B6D2576-7211-4009-8DB2-07906CAB0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319087"/>
            <a:ext cx="91725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DC120-B18B-435B-BFAA-BA54EEA7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Sinusoida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115C31-9976-4A69-9900-012818F4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Amplituda 5-15/min., frekvence 3-5 cyklů za minutu – trvání déle než 30 minut</a:t>
            </a:r>
          </a:p>
          <a:p>
            <a:r>
              <a:rPr lang="cs-CZ" dirty="0"/>
              <a:t>Absence akcelerací</a:t>
            </a:r>
          </a:p>
          <a:p>
            <a:r>
              <a:rPr lang="cs-CZ" dirty="0"/>
              <a:t>Fetální anemie, </a:t>
            </a:r>
            <a:r>
              <a:rPr lang="cs-CZ" dirty="0" err="1"/>
              <a:t>aloimunizace</a:t>
            </a:r>
            <a:r>
              <a:rPr lang="cs-CZ" dirty="0"/>
              <a:t>, F-M hemoragie, TTTS, ruptura </a:t>
            </a:r>
            <a:r>
              <a:rPr lang="cs-CZ" dirty="0" err="1"/>
              <a:t>vasa</a:t>
            </a:r>
            <a:r>
              <a:rPr lang="cs-CZ" dirty="0"/>
              <a:t> </a:t>
            </a:r>
            <a:r>
              <a:rPr lang="cs-CZ" dirty="0" err="1"/>
              <a:t>praevia</a:t>
            </a:r>
            <a:endParaRPr lang="cs-CZ" dirty="0"/>
          </a:p>
          <a:p>
            <a:r>
              <a:rPr lang="cs-CZ" dirty="0"/>
              <a:t>Akutní hypoxie, </a:t>
            </a:r>
            <a:r>
              <a:rPr lang="cs-CZ" dirty="0" err="1"/>
              <a:t>intraamniální</a:t>
            </a:r>
            <a:r>
              <a:rPr lang="cs-CZ" dirty="0"/>
              <a:t> infekce, srdeční vady, hydrocefalus, </a:t>
            </a:r>
            <a:r>
              <a:rPr lang="cs-CZ" dirty="0" err="1"/>
              <a:t>gastroschisis</a:t>
            </a:r>
            <a:r>
              <a:rPr lang="cs-CZ" dirty="0"/>
              <a:t> (</a:t>
            </a:r>
            <a:r>
              <a:rPr lang="cs-CZ" dirty="0" err="1"/>
              <a:t>Modanlou</a:t>
            </a:r>
            <a:r>
              <a:rPr lang="cs-CZ" dirty="0"/>
              <a:t> et al. 2004)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554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6E2FFC3-7177-4CAA-A950-14FFF9C8A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338137"/>
            <a:ext cx="94869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1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1406B-BC63-473E-8B30-C18B2687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Pseudosinusoida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32A320-63B6-4165-BE8D-BD5D997C7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Méně pravidelný obraz, více „zubovitý“</a:t>
            </a:r>
          </a:p>
          <a:p>
            <a:r>
              <a:rPr lang="cs-CZ" dirty="0"/>
              <a:t>Trvání do 30 minut</a:t>
            </a:r>
          </a:p>
          <a:p>
            <a:r>
              <a:rPr lang="cs-CZ" dirty="0"/>
              <a:t>Analgetika během porodu  (</a:t>
            </a:r>
            <a:r>
              <a:rPr lang="cs-CZ" dirty="0" err="1"/>
              <a:t>Graçaet</a:t>
            </a:r>
            <a:r>
              <a:rPr lang="cs-CZ" dirty="0"/>
              <a:t> al. 1988)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028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B671D0E-3BB9-4B25-9249-6D739DE06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14325"/>
            <a:ext cx="89916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5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Fyziologie</a:t>
            </a:r>
          </a:p>
        </p:txBody>
      </p:sp>
      <p:sp>
        <p:nvSpPr>
          <p:cNvPr id="788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Převodní srdeční systém se vyvíjí mezi 3 – 6.týdnem gravidity</a:t>
            </a:r>
          </a:p>
          <a:p>
            <a:r>
              <a:rPr lang="cs-CZ"/>
              <a:t>Autonomní nervový systém</a:t>
            </a:r>
          </a:p>
          <a:p>
            <a:pPr lvl="1"/>
            <a:r>
              <a:rPr lang="cs-CZ"/>
              <a:t>Chemoreceptory</a:t>
            </a:r>
          </a:p>
          <a:p>
            <a:pPr lvl="1"/>
            <a:r>
              <a:rPr lang="cs-CZ"/>
              <a:t>Baroreceptory</a:t>
            </a:r>
          </a:p>
          <a:p>
            <a:pPr lvl="1"/>
            <a:r>
              <a:rPr lang="cs-CZ"/>
              <a:t>Činnost CNS (spánek, bdělost)</a:t>
            </a:r>
          </a:p>
          <a:p>
            <a:pPr lvl="1"/>
            <a:r>
              <a:rPr lang="cs-CZ"/>
              <a:t>Hormonální regulace</a:t>
            </a:r>
          </a:p>
          <a:p>
            <a:pPr lvl="1"/>
            <a:r>
              <a:rPr lang="cs-CZ"/>
              <a:t>Kontrola objemu cirkulující krve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E5FE9-184F-4932-A151-8A72080F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plodu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32E18-F9AB-40D2-840E-C1E474439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Hluboký spánek - no </a:t>
            </a:r>
            <a:r>
              <a:rPr lang="cs-CZ" dirty="0" err="1"/>
              <a:t>eye</a:t>
            </a:r>
            <a:r>
              <a:rPr lang="cs-CZ" dirty="0"/>
              <a:t> </a:t>
            </a:r>
            <a:r>
              <a:rPr lang="cs-CZ" dirty="0" err="1"/>
              <a:t>movements</a:t>
            </a:r>
            <a:r>
              <a:rPr lang="cs-CZ" dirty="0"/>
              <a:t>, trvání do 50 minut (snížená variabilita, chybení akcelerací)</a:t>
            </a:r>
          </a:p>
          <a:p>
            <a:r>
              <a:rPr lang="cs-CZ" dirty="0"/>
              <a:t>Aktivní spánek – REM – normální variabilita, akcelerace přítomny</a:t>
            </a:r>
          </a:p>
          <a:p>
            <a:r>
              <a:rPr lang="cs-CZ" dirty="0"/>
              <a:t>Bdělost – akcelerace velmi četné</a:t>
            </a:r>
          </a:p>
        </p:txBody>
      </p:sp>
    </p:spTree>
    <p:extLst>
      <p:ext uri="{BB962C8B-B14F-4D97-AF65-F5344CB8AC3E}">
        <p14:creationId xmlns:p14="http://schemas.microsoft.com/office/powerpoint/2010/main" val="940941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C86B8B9-8D6D-419D-9EBA-CFA8871C0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508" y="170920"/>
            <a:ext cx="9092463" cy="64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1301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88577-B763-4FDF-B46E-ECDBD620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5BF019-688D-4AEB-A878-93C1FF941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Trvání 45 – 120 sec.</a:t>
            </a:r>
          </a:p>
          <a:p>
            <a:r>
              <a:rPr lang="cs-CZ" dirty="0" err="1"/>
              <a:t>Tachysystolie</a:t>
            </a:r>
            <a:r>
              <a:rPr lang="cs-CZ" dirty="0"/>
              <a:t> – více než 5 kontrakcí za 10 minut ve dvou po sobě jdoucích desetiminutových intervalech nebo v průměru za 30 minut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593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FEE7E9A-55F5-40F4-AD26-156D65BB1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659346"/>
            <a:ext cx="9848850" cy="48958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BA431AE-B538-4EDB-BF34-EB6EB33BF3DC}"/>
              </a:ext>
            </a:extLst>
          </p:cNvPr>
          <p:cNvSpPr txBox="1"/>
          <p:nvPr/>
        </p:nvSpPr>
        <p:spPr>
          <a:xfrm>
            <a:off x="1676400" y="611293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Cahill</a:t>
            </a:r>
            <a:r>
              <a:rPr lang="cs-CZ" dirty="0"/>
              <a:t> et al. 2012</a:t>
            </a:r>
          </a:p>
        </p:txBody>
      </p:sp>
    </p:spTree>
    <p:extLst>
      <p:ext uri="{BB962C8B-B14F-4D97-AF65-F5344CB8AC3E}">
        <p14:creationId xmlns:p14="http://schemas.microsoft.com/office/powerpoint/2010/main" val="124754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A1987-BF7A-4097-A9CE-BB35B0A1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hypoxie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531FE-B30C-4FD9-8093-24AD5059D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Nadměrná děložní činnost – </a:t>
            </a:r>
            <a:r>
              <a:rPr lang="cs-CZ" dirty="0" err="1"/>
              <a:t>tachysystolie</a:t>
            </a:r>
            <a:r>
              <a:rPr lang="cs-CZ" dirty="0"/>
              <a:t> v první době porodní</a:t>
            </a:r>
          </a:p>
          <a:p>
            <a:pPr lvl="1"/>
            <a:r>
              <a:rPr lang="cs-CZ" dirty="0"/>
              <a:t>Přerušit oxytocin, prostaglandiny, ev. </a:t>
            </a:r>
            <a:r>
              <a:rPr lang="cs-CZ" dirty="0" err="1"/>
              <a:t>Tokolýza</a:t>
            </a:r>
            <a:endParaRPr lang="cs-CZ" dirty="0"/>
          </a:p>
          <a:p>
            <a:r>
              <a:rPr lang="cs-CZ" dirty="0"/>
              <a:t>Tlačení ve druhé době porodní – ukončit tlačení</a:t>
            </a:r>
          </a:p>
          <a:p>
            <a:r>
              <a:rPr lang="cs-CZ" dirty="0" err="1"/>
              <a:t>Aortokavální</a:t>
            </a:r>
            <a:r>
              <a:rPr lang="cs-CZ" dirty="0"/>
              <a:t> komprese – polohování</a:t>
            </a:r>
          </a:p>
          <a:p>
            <a:r>
              <a:rPr lang="cs-CZ" dirty="0" err="1"/>
              <a:t>Maternální</a:t>
            </a:r>
            <a:r>
              <a:rPr lang="cs-CZ" dirty="0"/>
              <a:t> hypotenze – PDA</a:t>
            </a:r>
          </a:p>
          <a:p>
            <a:r>
              <a:rPr lang="cs-CZ" dirty="0" err="1"/>
              <a:t>Maternální</a:t>
            </a:r>
            <a:r>
              <a:rPr lang="cs-CZ" dirty="0"/>
              <a:t> respirační a oběhové poruchy</a:t>
            </a:r>
          </a:p>
          <a:p>
            <a:r>
              <a:rPr lang="cs-CZ" dirty="0"/>
              <a:t>Placentární poruchy</a:t>
            </a:r>
          </a:p>
          <a:p>
            <a:r>
              <a:rPr lang="cs-CZ" dirty="0"/>
              <a:t>Komprese pupečníku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792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FEE7E9A-55F5-40F4-AD26-156D65BB1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35"/>
          <a:stretch/>
        </p:blipFill>
        <p:spPr>
          <a:xfrm>
            <a:off x="1171575" y="659346"/>
            <a:ext cx="9848850" cy="64452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0B329FC-0AAC-49D7-9018-ACBE18985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387" y="1320275"/>
            <a:ext cx="9801225" cy="37433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5ABA840-DFAA-4C47-BE73-E934E3A5FD83}"/>
              </a:ext>
            </a:extLst>
          </p:cNvPr>
          <p:cNvSpPr txBox="1"/>
          <p:nvPr/>
        </p:nvSpPr>
        <p:spPr>
          <a:xfrm>
            <a:off x="1676400" y="611293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Cahill</a:t>
            </a:r>
            <a:r>
              <a:rPr lang="cs-CZ" dirty="0"/>
              <a:t> et al. 2012</a:t>
            </a:r>
          </a:p>
        </p:txBody>
      </p:sp>
    </p:spTree>
    <p:extLst>
      <p:ext uri="{BB962C8B-B14F-4D97-AF65-F5344CB8AC3E}">
        <p14:creationId xmlns:p14="http://schemas.microsoft.com/office/powerpoint/2010/main" val="1954100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09670-EF86-412E-AF48-8B5C0F9C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CTG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5AF846-1B86-45C6-8047-282D196B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Interpretace</a:t>
            </a:r>
          </a:p>
          <a:p>
            <a:r>
              <a:rPr lang="cs-CZ" sz="3200" dirty="0"/>
              <a:t>Senzitivita</a:t>
            </a:r>
          </a:p>
          <a:p>
            <a:r>
              <a:rPr lang="cs-CZ" sz="3200" dirty="0"/>
              <a:t>Specificita </a:t>
            </a:r>
          </a:p>
        </p:txBody>
      </p:sp>
    </p:spTree>
    <p:extLst>
      <p:ext uri="{BB962C8B-B14F-4D97-AF65-F5344CB8AC3E}">
        <p14:creationId xmlns:p14="http://schemas.microsoft.com/office/powerpoint/2010/main" val="2929953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83189-6253-4EB8-BCB3-9C9EA78B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NICE klasifikace CTG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78BB2F-9CBF-43FF-A321-FAB85DE52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National Institute for Health and Care Excellence (NICE)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6957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0E77FE2-1A24-4446-87F9-61EC75DC1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595312"/>
            <a:ext cx="101441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8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CD0ED2D-6405-4695-BBB0-B26C8883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32" y="202104"/>
            <a:ext cx="9139301" cy="65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Autonomní nervový systém</a:t>
            </a:r>
          </a:p>
        </p:txBody>
      </p:sp>
      <p:sp>
        <p:nvSpPr>
          <p:cNvPr id="808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err="1"/>
              <a:t>Parasympaticus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N.vagus</a:t>
            </a:r>
            <a:r>
              <a:rPr lang="cs-CZ" dirty="0"/>
              <a:t> (</a:t>
            </a:r>
            <a:r>
              <a:rPr lang="cs-CZ" dirty="0" err="1"/>
              <a:t>medulla</a:t>
            </a:r>
            <a:r>
              <a:rPr lang="cs-CZ" dirty="0"/>
              <a:t> </a:t>
            </a:r>
            <a:r>
              <a:rPr lang="cs-CZ" dirty="0" err="1"/>
              <a:t>oblongata</a:t>
            </a:r>
            <a:r>
              <a:rPr lang="cs-CZ" dirty="0"/>
              <a:t>) </a:t>
            </a:r>
            <a:r>
              <a:rPr lang="cs-CZ" dirty="0">
                <a:cs typeface="Times New Roman" pitchFamily="18" charset="0"/>
              </a:rPr>
              <a:t>→ sinoatriální a atrioventrikulární nodus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cs typeface="Times New Roman" pitchFamily="18" charset="0"/>
              </a:rPr>
              <a:t>Chronotropní</a:t>
            </a:r>
            <a:r>
              <a:rPr lang="cs-CZ" dirty="0">
                <a:cs typeface="Times New Roman" pitchFamily="18" charset="0"/>
              </a:rPr>
              <a:t> efekt (zpomalení srdeční akce)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cs typeface="Times New Roman" pitchFamily="18" charset="0"/>
              </a:rPr>
              <a:t>Oscilatorní</a:t>
            </a:r>
            <a:r>
              <a:rPr lang="cs-CZ" dirty="0">
                <a:cs typeface="Times New Roman" pitchFamily="18" charset="0"/>
              </a:rPr>
              <a:t> efekt (variabilita intervalů R-R)</a:t>
            </a:r>
          </a:p>
          <a:p>
            <a:pPr>
              <a:lnSpc>
                <a:spcPct val="90000"/>
              </a:lnSpc>
            </a:pPr>
            <a:r>
              <a:rPr lang="cs-CZ" dirty="0" err="1">
                <a:cs typeface="Times New Roman" pitchFamily="18" charset="0"/>
              </a:rPr>
              <a:t>Sympaticus</a:t>
            </a:r>
            <a:endParaRPr lang="cs-CZ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cs typeface="Times New Roman" pitchFamily="18" charset="0"/>
              </a:rPr>
              <a:t>Myokard plodu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cs typeface="Times New Roman" pitchFamily="18" charset="0"/>
              </a:rPr>
              <a:t>Stimulace – uvolnění noradrenalinu, zrychlení srdeční akce, zlepšení </a:t>
            </a:r>
            <a:r>
              <a:rPr lang="cs-CZ" dirty="0" err="1">
                <a:cs typeface="Times New Roman" pitchFamily="18" charset="0"/>
              </a:rPr>
              <a:t>inotropie</a:t>
            </a:r>
            <a:r>
              <a:rPr lang="cs-CZ" dirty="0">
                <a:cs typeface="Times New Roman" pitchFamily="18" charset="0"/>
              </a:rPr>
              <a:t> (síla svalové kontrakce)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77DBBE2-70D4-4100-B863-BECD1470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485775"/>
            <a:ext cx="95440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75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18EC64E-50C9-4E5D-97A8-5EF23D416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681162"/>
            <a:ext cx="97250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211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F02E2-BF9B-4245-AE6E-F4F776F3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CTG klasifikace NICHD</a:t>
            </a:r>
            <a:r>
              <a:rPr lang="en-US" dirty="0"/>
              <a:t>.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41BEC0-16A3-43A0-A127-42983497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Institute of Child Health and Human Development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8123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0"/>
            <a:ext cx="4533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EE87E-F154-499B-BA15-69E4A38C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…děkuji za </a:t>
            </a:r>
            <a:r>
              <a:rPr lang="cs-CZ" dirty="0" err="1"/>
              <a:t>potornost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37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Gestační stáří a srdeční aktivita</a:t>
            </a:r>
          </a:p>
        </p:txBody>
      </p:sp>
      <p:sp>
        <p:nvSpPr>
          <p:cNvPr id="8294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Parasympaticus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Snížení frekvence srdeční akce s gestačním stářím</a:t>
            </a:r>
          </a:p>
          <a:p>
            <a:pPr lvl="1"/>
            <a:r>
              <a:rPr lang="cs-CZ" dirty="0"/>
              <a:t>Variabilita </a:t>
            </a:r>
            <a:r>
              <a:rPr lang="en-US" dirty="0"/>
              <a:t>&gt;</a:t>
            </a:r>
            <a:r>
              <a:rPr lang="cs-CZ" dirty="0"/>
              <a:t>24.týden</a:t>
            </a:r>
          </a:p>
          <a:p>
            <a:r>
              <a:rPr lang="cs-CZ" dirty="0" err="1"/>
              <a:t>Sympaticus</a:t>
            </a:r>
            <a:endParaRPr lang="cs-CZ" dirty="0"/>
          </a:p>
          <a:p>
            <a:pPr lvl="1"/>
            <a:r>
              <a:rPr lang="cs-CZ" dirty="0"/>
              <a:t>Akcelerace </a:t>
            </a:r>
          </a:p>
          <a:p>
            <a:pPr lvl="2"/>
            <a:r>
              <a:rPr lang="cs-CZ" dirty="0"/>
              <a:t> 24.týden – 50 % </a:t>
            </a:r>
          </a:p>
          <a:p>
            <a:pPr lvl="2"/>
            <a:r>
              <a:rPr lang="cs-CZ" dirty="0"/>
              <a:t>30.týden – 95 %normálních plodů</a:t>
            </a:r>
          </a:p>
          <a:p>
            <a:pPr lvl="2"/>
            <a:r>
              <a:rPr lang="en-US" dirty="0"/>
              <a:t>&lt;</a:t>
            </a:r>
            <a:r>
              <a:rPr lang="cs-CZ" dirty="0"/>
              <a:t>30.týdne – akcelerace o 10/min. na 10 sec.</a:t>
            </a:r>
          </a:p>
          <a:p>
            <a:pPr lvl="2"/>
            <a:r>
              <a:rPr lang="en-US" dirty="0"/>
              <a:t>&gt;</a:t>
            </a:r>
            <a:r>
              <a:rPr lang="cs-CZ" dirty="0"/>
              <a:t>30.týden – akcelerace o 15/min. na 15 sec.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33" y="144464"/>
            <a:ext cx="11618384" cy="62372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Srdeční činnost a hypoxie</a:t>
            </a:r>
          </a:p>
        </p:txBody>
      </p:sp>
      <p:sp>
        <p:nvSpPr>
          <p:cNvPr id="849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cs-CZ" dirty="0"/>
              <a:t>Porucha </a:t>
            </a:r>
            <a:r>
              <a:rPr lang="cs-CZ" dirty="0" err="1"/>
              <a:t>oxygenace</a:t>
            </a:r>
            <a:endParaRPr lang="cs-CZ" dirty="0"/>
          </a:p>
          <a:p>
            <a:pPr marL="990600" lvl="1" indent="-533400"/>
            <a:r>
              <a:rPr lang="cs-CZ" dirty="0" err="1"/>
              <a:t>Maternální</a:t>
            </a:r>
            <a:r>
              <a:rPr lang="cs-CZ" dirty="0"/>
              <a:t> oběh – </a:t>
            </a:r>
            <a:r>
              <a:rPr lang="cs-CZ" dirty="0" err="1"/>
              <a:t>uteroplacentární</a:t>
            </a:r>
            <a:r>
              <a:rPr lang="cs-CZ" dirty="0"/>
              <a:t> </a:t>
            </a:r>
            <a:r>
              <a:rPr lang="cs-CZ" dirty="0" err="1"/>
              <a:t>perfuse</a:t>
            </a:r>
            <a:endParaRPr lang="cs-CZ" dirty="0"/>
          </a:p>
          <a:p>
            <a:pPr marL="990600" lvl="1" indent="-533400"/>
            <a:r>
              <a:rPr lang="cs-CZ" dirty="0"/>
              <a:t>Fetální oběh – </a:t>
            </a:r>
            <a:r>
              <a:rPr lang="cs-CZ" dirty="0" err="1"/>
              <a:t>fetoplacentární</a:t>
            </a:r>
            <a:r>
              <a:rPr lang="cs-CZ" dirty="0"/>
              <a:t> </a:t>
            </a:r>
            <a:r>
              <a:rPr lang="cs-CZ" dirty="0" err="1"/>
              <a:t>perfuse</a:t>
            </a:r>
            <a:r>
              <a:rPr lang="cs-CZ" dirty="0"/>
              <a:t>, pupečník, oběh plodu</a:t>
            </a:r>
          </a:p>
          <a:p>
            <a:pPr marL="609600" indent="-609600">
              <a:buFont typeface="Arial" charset="0"/>
              <a:buNone/>
            </a:pPr>
            <a:endParaRPr lang="cs-CZ" dirty="0"/>
          </a:p>
          <a:p>
            <a:pPr marL="609600" indent="-609600"/>
            <a:endParaRPr lang="cs-CZ" dirty="0"/>
          </a:p>
          <a:p>
            <a:pPr marL="990600" lvl="1" indent="-533400"/>
            <a:endParaRPr lang="cs-CZ" dirty="0"/>
          </a:p>
          <a:p>
            <a:pPr marL="990600" lvl="1" indent="-533400"/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Hypoxemie</a:t>
            </a:r>
            <a:endParaRPr lang="cs-CZ" dirty="0"/>
          </a:p>
        </p:txBody>
      </p:sp>
      <p:sp>
        <p:nvSpPr>
          <p:cNvPr id="88067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Mírná </a:t>
            </a:r>
            <a:r>
              <a:rPr lang="cs-CZ" sz="2400" dirty="0" err="1"/>
              <a:t>hypoxemie</a:t>
            </a:r>
            <a:r>
              <a:rPr lang="cs-CZ" sz="2400" dirty="0"/>
              <a:t> v souvislosti s děložní kontrakcí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Stimulace chemoreceptorů plodu – signál do mozkového kmene – zlepšit </a:t>
            </a:r>
            <a:r>
              <a:rPr lang="cs-CZ" sz="2000" dirty="0" err="1"/>
              <a:t>perfusi</a:t>
            </a:r>
            <a:r>
              <a:rPr lang="cs-CZ" sz="2000" dirty="0"/>
              <a:t> mozku, srdce, nadledvin a placenty – stimulace sympatiku – zvýšení hladiny katecholaminů – zvýšení frekvence a variability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Perzistující</a:t>
            </a:r>
            <a:r>
              <a:rPr lang="cs-CZ" sz="2400" dirty="0"/>
              <a:t> </a:t>
            </a:r>
            <a:r>
              <a:rPr lang="cs-CZ" sz="2400" dirty="0" err="1"/>
              <a:t>hypoxemie</a:t>
            </a:r>
            <a:endParaRPr lang="cs-CZ" sz="2400" dirty="0"/>
          </a:p>
          <a:p>
            <a:pPr lvl="1">
              <a:lnSpc>
                <a:spcPct val="80000"/>
              </a:lnSpc>
            </a:pPr>
            <a:r>
              <a:rPr lang="cs-CZ" sz="2000" dirty="0"/>
              <a:t>Redistribuce oběhu – vasokonstrikce periferních cév – systémová hypertenze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Stimulace baroreceptorů – signál do mozkového kmene – aktivace </a:t>
            </a:r>
            <a:r>
              <a:rPr lang="cs-CZ" sz="2000" dirty="0" err="1"/>
              <a:t>n.vagus</a:t>
            </a:r>
            <a:r>
              <a:rPr lang="cs-CZ" sz="2000" dirty="0"/>
              <a:t> – snížení frekvence (decelerace)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Prolongovaná </a:t>
            </a:r>
            <a:r>
              <a:rPr lang="cs-CZ" sz="2400" dirty="0" err="1"/>
              <a:t>hypoxemie</a:t>
            </a:r>
            <a:r>
              <a:rPr lang="cs-CZ" sz="2400" dirty="0"/>
              <a:t> – </a:t>
            </a:r>
            <a:r>
              <a:rPr lang="cs-CZ" sz="2400" dirty="0" err="1"/>
              <a:t>perzistující</a:t>
            </a:r>
            <a:r>
              <a:rPr lang="cs-CZ" sz="2400" dirty="0"/>
              <a:t> bradykardie, rekurentní pozdní decelerace, ztráta variability, ztráta pohybů plodu a svalového tonu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 lvl="1">
              <a:lnSpc>
                <a:spcPct val="80000"/>
              </a:lnSpc>
            </a:pPr>
            <a:endParaRPr lang="cs-CZ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2921</Words>
  <Application>Microsoft Office PowerPoint</Application>
  <PresentationFormat>Širokoúhlá obrazovka</PresentationFormat>
  <Paragraphs>279</Paragraphs>
  <Slides>54</Slides>
  <Notes>29</Notes>
  <HiddenSlides>4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Calibri</vt:lpstr>
      <vt:lpstr>Corbel</vt:lpstr>
      <vt:lpstr>Wingdings</vt:lpstr>
      <vt:lpstr>Pruhy</vt:lpstr>
      <vt:lpstr>Kardiotokografie</vt:lpstr>
      <vt:lpstr>Antepartální CTG</vt:lpstr>
      <vt:lpstr>Cíl</vt:lpstr>
      <vt:lpstr>Fyziologie</vt:lpstr>
      <vt:lpstr>Autonomní nervový systém</vt:lpstr>
      <vt:lpstr>Gestační stáří a srdeční aktivita</vt:lpstr>
      <vt:lpstr>Prezentace aplikace PowerPoint</vt:lpstr>
      <vt:lpstr>Srdeční činnost a hypoxie</vt:lpstr>
      <vt:lpstr>Hypoxemie</vt:lpstr>
      <vt:lpstr>Prezentace aplikace PowerPoint</vt:lpstr>
      <vt:lpstr>Interpretace antepartálního monitoru</vt:lpstr>
      <vt:lpstr>Interpretace antepartálního monitoru</vt:lpstr>
      <vt:lpstr>Efektivita antepartálního CTG</vt:lpstr>
      <vt:lpstr>NST</vt:lpstr>
      <vt:lpstr>Reaktivní test </vt:lpstr>
      <vt:lpstr>Prezentace aplikace PowerPoint</vt:lpstr>
      <vt:lpstr>Reaktivní s deceleracemi </vt:lpstr>
      <vt:lpstr>Nereaktivní test  </vt:lpstr>
      <vt:lpstr>Prezentace aplikace PowerPoint</vt:lpstr>
      <vt:lpstr>CST</vt:lpstr>
      <vt:lpstr>Intrapartální CTG</vt:lpstr>
      <vt:lpstr>Specificita a sensitivita CTG</vt:lpstr>
      <vt:lpstr>FIGO 2015</vt:lpstr>
      <vt:lpstr>Indikace - konsenzuální</vt:lpstr>
      <vt:lpstr>Poloha těhotné</vt:lpstr>
      <vt:lpstr>Rychlost záznamu</vt:lpstr>
      <vt:lpstr>Prezentace aplikace PowerPoint</vt:lpstr>
      <vt:lpstr>Taktika monitorování</vt:lpstr>
      <vt:lpstr>Základní parametry</vt:lpstr>
      <vt:lpstr>Akcelerace</vt:lpstr>
      <vt:lpstr>Decelerace</vt:lpstr>
      <vt:lpstr>Prezentace aplikace PowerPoint</vt:lpstr>
      <vt:lpstr>Prezentace aplikace PowerPoint</vt:lpstr>
      <vt:lpstr>Prolongovaná decelerace</vt:lpstr>
      <vt:lpstr>Prezentace aplikace PowerPoint</vt:lpstr>
      <vt:lpstr>Sinusoida</vt:lpstr>
      <vt:lpstr>Prezentace aplikace PowerPoint</vt:lpstr>
      <vt:lpstr>Pseudosinusoida</vt:lpstr>
      <vt:lpstr>Prezentace aplikace PowerPoint</vt:lpstr>
      <vt:lpstr>Stav plodu</vt:lpstr>
      <vt:lpstr>Prezentace aplikace PowerPoint</vt:lpstr>
      <vt:lpstr>Kontrakce</vt:lpstr>
      <vt:lpstr>Prezentace aplikace PowerPoint</vt:lpstr>
      <vt:lpstr>Příčiny hypoxie</vt:lpstr>
      <vt:lpstr>Prezentace aplikace PowerPoint</vt:lpstr>
      <vt:lpstr>Limity CTG</vt:lpstr>
      <vt:lpstr>NICE klasifikace CTG</vt:lpstr>
      <vt:lpstr>Prezentace aplikace PowerPoint</vt:lpstr>
      <vt:lpstr>Prezentace aplikace PowerPoint</vt:lpstr>
      <vt:lpstr>Prezentace aplikace PowerPoint</vt:lpstr>
      <vt:lpstr>Prezentace aplikace PowerPoint</vt:lpstr>
      <vt:lpstr>CTG klasifikace NICHD. </vt:lpstr>
      <vt:lpstr>Prezentace aplikace PowerPoint</vt:lpstr>
      <vt:lpstr>…děkuji za potornost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Kardiotokografie</dc:title>
  <dc:creator>Petr Křepelka</dc:creator>
  <cp:lastModifiedBy>Petr Křepelka</cp:lastModifiedBy>
  <cp:revision>1</cp:revision>
  <dcterms:created xsi:type="dcterms:W3CDTF">2020-05-25T08:17:42Z</dcterms:created>
  <dcterms:modified xsi:type="dcterms:W3CDTF">2020-05-25T08:18:35Z</dcterms:modified>
</cp:coreProperties>
</file>