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9144000"/>
  <p:notesSz cx="6858000" cy="9144000"/>
  <p:embeddedFontLst>
    <p:embeddedFont>
      <p:font typeface="Tahoma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5" roundtripDataSignature="AMtx7mgiGnyj24XAcm9J+t3WA5vXWr2T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Tahoma-bold.fntdata"/><Relationship Id="rId21" Type="http://schemas.openxmlformats.org/officeDocument/2006/relationships/slide" Target="slides/slide16.xml"/><Relationship Id="rId43" Type="http://schemas.openxmlformats.org/officeDocument/2006/relationships/font" Target="fonts/Tahoma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43dd12502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43dd1250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43dd12502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43dd1250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43dd1250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43dd125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0" name="Google Shape;70;p4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" name="Google Shape;71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9" name="Google Shape;39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5" name="Google Shape;45;p4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6" name="Google Shape;46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4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4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4" name="Google Shape;64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Relationship Id="rId4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jpg"/><Relationship Id="rId4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Relationship Id="rId4" Type="http://schemas.openxmlformats.org/officeDocument/2006/relationships/image" Target="../media/image40.jpg"/><Relationship Id="rId5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Relationship Id="rId4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Relationship Id="rId4" Type="http://schemas.openxmlformats.org/officeDocument/2006/relationships/image" Target="../media/image4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38.png"/><Relationship Id="rId7" Type="http://schemas.openxmlformats.org/officeDocument/2006/relationships/image" Target="../media/image55.png"/><Relationship Id="rId8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png"/><Relationship Id="rId7" Type="http://schemas.openxmlformats.org/officeDocument/2006/relationships/image" Target="../media/image55.png"/><Relationship Id="rId8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714375" y="21431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CONQUISTA DE AMÉRICA</a:t>
            </a:r>
            <a:endParaRPr/>
          </a:p>
        </p:txBody>
      </p:sp>
      <p:pic>
        <p:nvPicPr>
          <p:cNvPr descr="C:\Users\Valeš\Documents\ROMANISTIKA\ESPANOL\PREDMETY\DLA - Dejiny LAm\DLA 3 - fotos\Mapa Colon.jpg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1643062"/>
            <a:ext cx="8507412" cy="478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>
            <p:ph type="title"/>
          </p:nvPr>
        </p:nvSpPr>
        <p:spPr>
          <a:xfrm>
            <a:off x="50006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Segundo viaje</a:t>
            </a:r>
            <a:endParaRPr/>
          </a:p>
        </p:txBody>
      </p:sp>
      <p:sp>
        <p:nvSpPr>
          <p:cNvPr id="151" name="Google Shape;151;p9"/>
          <p:cNvSpPr txBox="1"/>
          <p:nvPr>
            <p:ph idx="1" type="body"/>
          </p:nvPr>
        </p:nvSpPr>
        <p:spPr>
          <a:xfrm>
            <a:off x="500062" y="1285875"/>
            <a:ext cx="8258175" cy="232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1493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 expedición, 17 naves, 1 500 hombres y mujeres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poco éxito</a:t>
            </a:r>
            <a:endParaRPr/>
          </a:p>
        </p:txBody>
      </p:sp>
      <p:pic>
        <p:nvPicPr>
          <p:cNvPr descr="C:\Users\Mirek\Desktop\2010_04_07\Colon - 4viajes.jpg"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0375" y="2857500"/>
            <a:ext cx="5934075" cy="3687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Viajes de Colón</a:t>
            </a:r>
            <a:endParaRPr/>
          </a:p>
        </p:txBody>
      </p:sp>
      <p:sp>
        <p:nvSpPr>
          <p:cNvPr id="158" name="Google Shape;158;p10"/>
          <p:cNvSpPr txBox="1"/>
          <p:nvPr>
            <p:ph idx="1" type="body"/>
          </p:nvPr>
        </p:nvSpPr>
        <p:spPr>
          <a:xfrm>
            <a:off x="457200" y="1600200"/>
            <a:ext cx="8472487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Tercer viaje (1498) - norte de Sudamérica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Cuarto viaje (1502) - costa centroamericana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1506 muere Colón en Valladolid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1499 </a:t>
            </a:r>
            <a:r>
              <a:rPr b="0" i="1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Capitulaciones de descubrimiento y rescate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43dd12502_0_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c43dd12502_0_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https://www.stream.cz/slavnedny/den-kdy-kolumbus-objevil-ameriku-12-rijen-150682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Otros exploradores</a:t>
            </a:r>
            <a:endParaRPr/>
          </a:p>
        </p:txBody>
      </p:sp>
      <p:sp>
        <p:nvSpPr>
          <p:cNvPr id="170" name="Google Shape;170;p11"/>
          <p:cNvSpPr txBox="1"/>
          <p:nvPr>
            <p:ph idx="1" type="body"/>
          </p:nvPr>
        </p:nvSpPr>
        <p:spPr>
          <a:xfrm>
            <a:off x="285750" y="1600200"/>
            <a:ext cx="8643937" cy="5043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Alonso de Ojeda -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Amerigo Vespucci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1507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Vicente Yáñez Pinzón - 1500 Amazonas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Vasco Núñez de Balboa - 1513 Mar del Sur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Juan Díaz de Solís - 1515 Río de La Plata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Fernão de Magalhães (Fernando de Magallanes) - 1520 vuelta al mundo terminada por Juan Sebastián Elcano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/>
          <p:nvPr>
            <p:ph type="title"/>
          </p:nvPr>
        </p:nvSpPr>
        <p:spPr>
          <a:xfrm>
            <a:off x="50006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Aztecas</a:t>
            </a:r>
            <a:endParaRPr/>
          </a:p>
        </p:txBody>
      </p:sp>
      <p:pic>
        <p:nvPicPr>
          <p:cNvPr descr="C:\Users\Mirek\Desktop\2010_04_07\Aztecas - mapa.jpg" id="176" name="Google Shape;1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2" y="1071562"/>
            <a:ext cx="8215312" cy="5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/>
          <p:nvPr>
            <p:ph type="title"/>
          </p:nvPr>
        </p:nvSpPr>
        <p:spPr>
          <a:xfrm>
            <a:off x="42862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Aztecas</a:t>
            </a:r>
            <a:endParaRPr/>
          </a:p>
        </p:txBody>
      </p:sp>
      <p:sp>
        <p:nvSpPr>
          <p:cNvPr id="182" name="Google Shape;182;p14"/>
          <p:cNvSpPr txBox="1"/>
          <p:nvPr>
            <p:ph idx="1" type="body"/>
          </p:nvPr>
        </p:nvSpPr>
        <p:spPr>
          <a:xfrm>
            <a:off x="428625" y="1071562"/>
            <a:ext cx="5829300" cy="578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Acamapichtli (1367 - 1387)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Huitzilihuitl (1391 - 1415)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Chimalpopoca (1415 - 1426)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Itzcoatl (1427 - 1440)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Moctezuma I (1440 - 1468)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Axayacatl (1468 -1481)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Tizoc (1481 -1486)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Ahuitzotl (1486 -1502)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Moctezuma II (1502 - 1520)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Ciutahuac (1520)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Cuauhtémoc (1520 - 1521)</a:t>
            </a:r>
            <a:endParaRPr/>
          </a:p>
        </p:txBody>
      </p:sp>
      <p:pic>
        <p:nvPicPr>
          <p:cNvPr descr="C:\Users\Mirek\Desktop\2010_04_07\iconas.jpg"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5125" y="571500"/>
            <a:ext cx="1785937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Aztecas / Méxicas</a:t>
            </a:r>
            <a:endParaRPr/>
          </a:p>
        </p:txBody>
      </p:sp>
      <p:sp>
        <p:nvSpPr>
          <p:cNvPr id="189" name="Google Shape;189;p12"/>
          <p:cNvSpPr txBox="1"/>
          <p:nvPr>
            <p:ph idx="1" type="body"/>
          </p:nvPr>
        </p:nvSpPr>
        <p:spPr>
          <a:xfrm>
            <a:off x="457200" y="1600200"/>
            <a:ext cx="4543425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Mito de nopal y águila</a:t>
            </a:r>
            <a:endParaRPr/>
          </a:p>
        </p:txBody>
      </p:sp>
      <p:pic>
        <p:nvPicPr>
          <p:cNvPr descr="C:\Users\Mirek\Desktop\2010_04_07\Nopal y aguila.jpg" id="190" name="Google Shape;19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0" y="2214562"/>
            <a:ext cx="36576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Nopal y aguila 2.jpg" id="191" name="Google Shape;19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4071937"/>
            <a:ext cx="4714875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/>
          <p:nvPr>
            <p:ph type="title"/>
          </p:nvPr>
        </p:nvSpPr>
        <p:spPr>
          <a:xfrm>
            <a:off x="50006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Tenochtitlan</a:t>
            </a:r>
            <a:endParaRPr/>
          </a:p>
        </p:txBody>
      </p:sp>
      <p:sp>
        <p:nvSpPr>
          <p:cNvPr id="197" name="Google Shape;197;p15"/>
          <p:cNvSpPr txBox="1"/>
          <p:nvPr>
            <p:ph idx="1" type="body"/>
          </p:nvPr>
        </p:nvSpPr>
        <p:spPr>
          <a:xfrm>
            <a:off x="285750" y="928687"/>
            <a:ext cx="5614987" cy="204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fundado en 1345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 de 100 000 habitantes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Templos gemelos</a:t>
            </a:r>
            <a:endParaRPr/>
          </a:p>
        </p:txBody>
      </p:sp>
      <p:pic>
        <p:nvPicPr>
          <p:cNvPr descr="C:\Users\Mirek\Documents\ROMANISTIKA\ESPANOL\PREDMETY\DLA - Dejiny LAm\DLA 3 - fotos\Tenochtitlan.jpg" id="198" name="Google Shape;1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2857500"/>
            <a:ext cx="6357937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ocuments\ROMANISTIKA\ESPANOL\PREDMETY\DLA - Dejiny LAm\Mexico - scan\Tenochtitlan 2.jpg" id="199" name="Google Shape;1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6437" y="4572000"/>
            <a:ext cx="3175000" cy="2071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ocuments\ROMANISTIKA\ESPANOL\PREDMETY\DLA - Dejiny LAm\Mexico - scan\Aztecas.jpg" id="200" name="Google Shape;20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9312" y="1357312"/>
            <a:ext cx="3001962" cy="192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428625" y="142875"/>
            <a:ext cx="37576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Economía</a:t>
            </a:r>
            <a:endParaRPr/>
          </a:p>
        </p:txBody>
      </p:sp>
      <p:sp>
        <p:nvSpPr>
          <p:cNvPr id="206" name="Google Shape;206;p16"/>
          <p:cNvSpPr txBox="1"/>
          <p:nvPr>
            <p:ph idx="1" type="body"/>
          </p:nvPr>
        </p:nvSpPr>
        <p:spPr>
          <a:xfrm>
            <a:off x="500062" y="1357312"/>
            <a:ext cx="2828925" cy="2543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tributo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artesanía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comercio</a:t>
            </a:r>
            <a:endParaRPr/>
          </a:p>
        </p:txBody>
      </p:sp>
      <p:pic>
        <p:nvPicPr>
          <p:cNvPr descr="C:\Users\Mirek\Documents\ROMANISTIKA\ESPANOL\PREDMETY\DLA - Dejiny LAm\DLA 3 - fotos\Cacao 1.JPG" id="207" name="Google Shape;2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1937" y="214312"/>
            <a:ext cx="34448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ocuments\ROMANISTIKA\ESPANOL\PREDMETY\DLA - Dejiny LAm\DLA 3 - fotos\Cacao 2.JPG" id="208" name="Google Shape;2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0687" y="2428875"/>
            <a:ext cx="34290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Artes aztecas.jpg" id="209" name="Google Shape;20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7187" y="5143500"/>
            <a:ext cx="8572500" cy="15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Aztecas 2.jpg" id="210" name="Google Shape;21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87" y="3857625"/>
            <a:ext cx="3857625" cy="1204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Jardínes flotantes</a:t>
            </a:r>
            <a:endParaRPr/>
          </a:p>
        </p:txBody>
      </p:sp>
      <p:pic>
        <p:nvPicPr>
          <p:cNvPr descr="C:\Users\Mirek\Desktop\2010_04_07\Aztecas - jardines 1.jpg" id="216" name="Google Shape;2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1714500"/>
            <a:ext cx="4643437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Aztecas - jardines 2.jpg" id="217" name="Google Shape;2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375" y="1714500"/>
            <a:ext cx="3549650" cy="378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457200" y="274637"/>
            <a:ext cx="8229600" cy="15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Primeros descubrimientos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428625" y="2143125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causas (1453 Turcos - Constantinopla)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portugueses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- 1482 Diego Cao - Congo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- 1487 Bartolomé Díaz  - Cabo de Buena Esperanza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- 1498 Vasco da Gama - India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Tratado de Alcaçovas 1479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>
            <p:ph type="title"/>
          </p:nvPr>
        </p:nvSpPr>
        <p:spPr>
          <a:xfrm>
            <a:off x="1571625" y="285750"/>
            <a:ext cx="482917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Religión</a:t>
            </a:r>
            <a:endParaRPr/>
          </a:p>
        </p:txBody>
      </p:sp>
      <p:sp>
        <p:nvSpPr>
          <p:cNvPr id="223" name="Google Shape;223;p18"/>
          <p:cNvSpPr txBox="1"/>
          <p:nvPr>
            <p:ph idx="1" type="body"/>
          </p:nvPr>
        </p:nvSpPr>
        <p:spPr>
          <a:xfrm>
            <a:off x="285750" y="2000250"/>
            <a:ext cx="3186112" cy="2543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Tláloc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Hutzilopochtli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Quetzalcoatl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irek\Desktop\2010_04_07\Aztecas 1.jpg" id="224" name="Google Shape;2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6125" y="2000250"/>
            <a:ext cx="5662612" cy="43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Piedra del sol</a:t>
            </a:r>
            <a:endParaRPr/>
          </a:p>
        </p:txBody>
      </p:sp>
      <p:sp>
        <p:nvSpPr>
          <p:cNvPr id="230" name="Google Shape;230;p19"/>
          <p:cNvSpPr txBox="1"/>
          <p:nvPr>
            <p:ph idx="1" type="body"/>
          </p:nvPr>
        </p:nvSpPr>
        <p:spPr>
          <a:xfrm>
            <a:off x="428625" y="1428750"/>
            <a:ext cx="8229600" cy="1185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es calendario sino, probablemente, una plataforma/piedra de sacrificio</a:t>
            </a:r>
            <a:endParaRPr/>
          </a:p>
        </p:txBody>
      </p:sp>
      <p:pic>
        <p:nvPicPr>
          <p:cNvPr descr="C:\Users\Mirek\Desktop\2010_04_07\Piedra del sol 1.jpg" id="231" name="Google Shape;2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2786062"/>
            <a:ext cx="4025900" cy="3786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Piedra del sol 2.jpg" id="232" name="Google Shape;23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7" y="2786062"/>
            <a:ext cx="3886200" cy="378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Conquista - Hernán Cortés</a:t>
            </a:r>
            <a:endParaRPr/>
          </a:p>
        </p:txBody>
      </p:sp>
      <p:sp>
        <p:nvSpPr>
          <p:cNvPr id="238" name="Google Shape;238;p20"/>
          <p:cNvSpPr txBox="1"/>
          <p:nvPr>
            <p:ph idx="1" type="body"/>
          </p:nvPr>
        </p:nvSpPr>
        <p:spPr>
          <a:xfrm>
            <a:off x="457200" y="1600200"/>
            <a:ext cx="3971925" cy="4757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1519 Tabasco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totonacas - Tlaxcala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Malinche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junio 1520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Noche Triste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1521 conquista definitiva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irek\Desktop\2010_04_07\Cortes.jpg" id="239" name="Google Shape;2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5" y="1500187"/>
            <a:ext cx="4071937" cy="50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43dd12502_0_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c43dd12502_0_1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https://www.slavne-dny.cz/episode/10000222/den-kdy-zacal-zanik-rise-azteku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/>
          <p:nvPr>
            <p:ph idx="1" type="body"/>
          </p:nvPr>
        </p:nvSpPr>
        <p:spPr>
          <a:xfrm>
            <a:off x="500062" y="4286250"/>
            <a:ext cx="8229600" cy="2328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Pedro de Alvarado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capitán de Cortés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conquista de Guatemala y Salvador</a:t>
            </a:r>
            <a:endParaRPr/>
          </a:p>
        </p:txBody>
      </p:sp>
      <p:pic>
        <p:nvPicPr>
          <p:cNvPr descr="C:\Users\Mirek\Desktop\2010_04_07\Cortes en Tlaxcala.jpg" id="251" name="Google Shape;2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285750"/>
            <a:ext cx="5278437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esktop\2010_04_07\Cortes y Moctezuma.jpg" id="252" name="Google Shape;2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6437" y="285750"/>
            <a:ext cx="2962275" cy="313213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 txBox="1"/>
          <p:nvPr/>
        </p:nvSpPr>
        <p:spPr>
          <a:xfrm>
            <a:off x="428625" y="3500437"/>
            <a:ext cx="39131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Cortés recibido en Tlaxcala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5715000" y="3571875"/>
            <a:ext cx="32623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Cortés y Moctezuma II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Incas</a:t>
            </a:r>
            <a:endParaRPr/>
          </a:p>
        </p:txBody>
      </p:sp>
      <p:sp>
        <p:nvSpPr>
          <p:cNvPr id="260" name="Google Shape;260;p22"/>
          <p:cNvSpPr txBox="1"/>
          <p:nvPr>
            <p:ph idx="1" type="body"/>
          </p:nvPr>
        </p:nvSpPr>
        <p:spPr>
          <a:xfrm>
            <a:off x="457200" y="1600200"/>
            <a:ext cx="6615112" cy="3900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1527 - muerte de Huayna Capac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guerra civil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Huáscar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Atahualpa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batalla de Tomebamba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batalla de Ambato 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upload.wikimedia.org/wikipedia/commons/thumb/c/c6/Ataw_Wallpa_portrait.jpg/180px-Ataw_Wallpa_portrait.jpg" id="261" name="Google Shape;2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2357437"/>
            <a:ext cx="3286125" cy="40719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 txBox="1"/>
          <p:nvPr/>
        </p:nvSpPr>
        <p:spPr>
          <a:xfrm>
            <a:off x="3571875" y="6000750"/>
            <a:ext cx="15732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Atahualpa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Incas - conquista</a:t>
            </a:r>
            <a:endParaRPr/>
          </a:p>
        </p:txBody>
      </p:sp>
      <p:sp>
        <p:nvSpPr>
          <p:cNvPr id="268" name="Google Shape;268;p2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Francisco Pizarro</a:t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Diego de Almagro</a:t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Fernando de Luque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Primera expedición 1524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Segunda expedición 1531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Cajamarca 1532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>
            <p:ph type="title"/>
          </p:nvPr>
        </p:nvSpPr>
        <p:spPr>
          <a:xfrm>
            <a:off x="457200" y="274637"/>
            <a:ext cx="30432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Rescate</a:t>
            </a:r>
            <a:endParaRPr/>
          </a:p>
        </p:txBody>
      </p:sp>
      <p:sp>
        <p:nvSpPr>
          <p:cNvPr id="274" name="Google Shape;274;p24"/>
          <p:cNvSpPr txBox="1"/>
          <p:nvPr>
            <p:ph idx="1" type="body"/>
          </p:nvPr>
        </p:nvSpPr>
        <p:spPr>
          <a:xfrm>
            <a:off x="457200" y="1600200"/>
            <a:ext cx="4471987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6 000 kg de oro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11 000 kg de plata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Atahualpa ejecutado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1533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Tupac Huallpa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Manco Capac II</a:t>
            </a:r>
            <a:endParaRPr/>
          </a:p>
        </p:txBody>
      </p:sp>
      <p:pic>
        <p:nvPicPr>
          <p:cNvPr descr="http://farm4.static.flickr.com/3074/2748019512_37eb187c99.jpg" id="275" name="Google Shape;2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9312" y="285750"/>
            <a:ext cx="2643187" cy="2840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pload.wikimedia.org/wikipedia/commons/9/9f/Cajamarca_Cuartorescate_Atahualpa_lou.jpg" id="276" name="Google Shape;27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0" y="3357562"/>
            <a:ext cx="4365625" cy="327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/>
          <p:nvPr>
            <p:ph type="title"/>
          </p:nvPr>
        </p:nvSpPr>
        <p:spPr>
          <a:xfrm>
            <a:off x="42862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Francisco Pizarro</a:t>
            </a:r>
            <a:endParaRPr/>
          </a:p>
        </p:txBody>
      </p:sp>
      <p:sp>
        <p:nvSpPr>
          <p:cNvPr id="282" name="Google Shape;282;p25"/>
          <p:cNvSpPr txBox="1"/>
          <p:nvPr>
            <p:ph idx="1" type="body"/>
          </p:nvPr>
        </p:nvSpPr>
        <p:spPr>
          <a:xfrm>
            <a:off x="457200" y="1600200"/>
            <a:ext cx="3757612" cy="24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Trujillo, Cáceres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gobernador de Nueva Castilla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1535 Lima</a:t>
            </a:r>
            <a:endParaRPr/>
          </a:p>
        </p:txBody>
      </p:sp>
      <p:pic>
        <p:nvPicPr>
          <p:cNvPr descr="Francisco-Pizarro-um1540.png Francisco Pizarro image by Escursionista" id="283" name="Google Shape;28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9187" y="1143000"/>
            <a:ext cx="3500437" cy="533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Diego de Almagro</a:t>
            </a:r>
            <a:endParaRPr/>
          </a:p>
        </p:txBody>
      </p:sp>
      <p:sp>
        <p:nvSpPr>
          <p:cNvPr id="289" name="Google Shape;289;p26"/>
          <p:cNvSpPr txBox="1"/>
          <p:nvPr>
            <p:ph idx="1" type="body"/>
          </p:nvPr>
        </p:nvSpPr>
        <p:spPr>
          <a:xfrm>
            <a:off x="457200" y="1600200"/>
            <a:ext cx="4471987" cy="325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conquistó a Bolivia y parte de Chile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campo de Las salinas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ejecutado 1538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Almagro el Mozo</a:t>
            </a:r>
            <a:endParaRPr/>
          </a:p>
        </p:txBody>
      </p:sp>
      <p:pic>
        <p:nvPicPr>
          <p:cNvPr descr="http://www.biografiasyvidas.com/biografia/a/fotos/almagro.jpg" id="290" name="Google Shape;29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0" y="1714500"/>
            <a:ext cx="36957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500062" y="642937"/>
            <a:ext cx="46148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Cristóbal Colón</a:t>
            </a:r>
            <a:endParaRPr/>
          </a:p>
        </p:txBody>
      </p:sp>
      <p:sp>
        <p:nvSpPr>
          <p:cNvPr id="97" name="Google Shape;97;p3"/>
          <p:cNvSpPr txBox="1"/>
          <p:nvPr>
            <p:ph idx="1" type="body"/>
          </p:nvPr>
        </p:nvSpPr>
        <p:spPr>
          <a:xfrm>
            <a:off x="428625" y="2500312"/>
            <a:ext cx="8229600" cy="416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poca información histórica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Madeira - casado con Felipa Moñiz de Perestrello - hijo Diego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geógrafo florentino Pozzo Toscanelli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1484 Portugal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1486 España - Reyes Católicos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1492 Capitulaciones de Santa Fe</a:t>
            </a:r>
            <a:endParaRPr/>
          </a:p>
        </p:txBody>
      </p:sp>
      <p:pic>
        <p:nvPicPr>
          <p:cNvPr descr="http://www.biografiasyvidas.com/biografia/c/fotos/colon.jpg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7875" y="142875"/>
            <a:ext cx="3121025" cy="292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Chibcha - El dorado</a:t>
            </a:r>
            <a:endParaRPr/>
          </a:p>
        </p:txBody>
      </p:sp>
      <p:sp>
        <p:nvSpPr>
          <p:cNvPr id="296" name="Google Shape;296;p27"/>
          <p:cNvSpPr txBox="1"/>
          <p:nvPr>
            <p:ph idx="1" type="body"/>
          </p:nvPr>
        </p:nvSpPr>
        <p:spPr>
          <a:xfrm>
            <a:off x="457200" y="1600200"/>
            <a:ext cx="6257925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Sebastián de Benalcazar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Nicolás Federmann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Gonzalo Jiménez de Quesada 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ages.tribe.net/tribe/upload/photo/6aa/043/6aa04316-fde5-4b9a-8837-ea361f9bf92c" id="297" name="Google Shape;2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" y="3429000"/>
            <a:ext cx="4714875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fieldmuseum.org/columbianexpo/photos/CA6.jpg" id="298" name="Google Shape;29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0287" y="3429000"/>
            <a:ext cx="2473325" cy="322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 txBox="1"/>
          <p:nvPr>
            <p:ph type="title"/>
          </p:nvPr>
        </p:nvSpPr>
        <p:spPr>
          <a:xfrm>
            <a:off x="42862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Francisco de Orellana</a:t>
            </a:r>
            <a:endParaRPr/>
          </a:p>
        </p:txBody>
      </p:sp>
      <p:sp>
        <p:nvSpPr>
          <p:cNvPr id="304" name="Google Shape;304;p28"/>
          <p:cNvSpPr txBox="1"/>
          <p:nvPr>
            <p:ph idx="1" type="body"/>
          </p:nvPr>
        </p:nvSpPr>
        <p:spPr>
          <a:xfrm>
            <a:off x="428625" y="1214437"/>
            <a:ext cx="8229600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1539 - 1541 navegó el río Amazonas</a:t>
            </a:r>
            <a:endParaRPr/>
          </a:p>
        </p:txBody>
      </p:sp>
      <p:pic>
        <p:nvPicPr>
          <p:cNvPr descr="C:\Users\Mirek\Documents\ROMANISTIKA\ESPANOL\PREDMETY\DLA - Dejiny LAm\DLA 3 - fotos\rio.jpg" id="305" name="Google Shape;3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2500312"/>
            <a:ext cx="6142037" cy="410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ocuments\ROMANISTIKA\ESPANOL\PREDMETY\DLA - Dejiny LAm\DLA 3 - fotos\mariposa.jpg" id="306" name="Google Shape;30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2125" y="1714500"/>
            <a:ext cx="2786062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irek\Documents\ROMANISTIKA\ESPANOL\PREDMETY\DLA - Dejiny LAm\DLA 3 - fotos\tigre.jpg" id="307" name="Google Shape;30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4937" y="4429125"/>
            <a:ext cx="3714750" cy="226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Bartolomé de las Casas</a:t>
            </a:r>
            <a:endParaRPr/>
          </a:p>
        </p:txBody>
      </p:sp>
      <p:sp>
        <p:nvSpPr>
          <p:cNvPr id="313" name="Google Shape;313;p29"/>
          <p:cNvSpPr txBox="1"/>
          <p:nvPr>
            <p:ph idx="1" type="body"/>
          </p:nvPr>
        </p:nvSpPr>
        <p:spPr>
          <a:xfrm>
            <a:off x="457200" y="1600200"/>
            <a:ext cx="82296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1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Brevísima relación de la destrucción de las Indias</a:t>
            </a:r>
            <a:endParaRPr/>
          </a:p>
        </p:txBody>
      </p:sp>
      <p:pic>
        <p:nvPicPr>
          <p:cNvPr descr="http://i20.tinypic.com/2i0ai6p.jpg" id="314" name="Google Shape;31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2" y="2357437"/>
            <a:ext cx="3143250" cy="4205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eumed.net/textos/07/fbc/portada.gif" id="315" name="Google Shape;31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4437" y="2786062"/>
            <a:ext cx="2778125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 txBox="1"/>
          <p:nvPr>
            <p:ph type="title"/>
          </p:nvPr>
        </p:nvSpPr>
        <p:spPr>
          <a:xfrm>
            <a:off x="42862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Pedro de Valdivia - Chile</a:t>
            </a:r>
            <a:endParaRPr/>
          </a:p>
        </p:txBody>
      </p:sp>
      <p:sp>
        <p:nvSpPr>
          <p:cNvPr id="321" name="Google Shape;321;p30"/>
          <p:cNvSpPr txBox="1"/>
          <p:nvPr>
            <p:ph idx="1" type="body"/>
          </p:nvPr>
        </p:nvSpPr>
        <p:spPr>
          <a:xfrm>
            <a:off x="457200" y="1600200"/>
            <a:ext cx="497205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capitán de Pizarro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1541 funda Santiago de Chile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Mapuche (Araucanos)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resistencia hasta 1880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al sur de Bio-Bio</a:t>
            </a:r>
            <a:endParaRPr/>
          </a:p>
        </p:txBody>
      </p:sp>
      <p:pic>
        <p:nvPicPr>
          <p:cNvPr descr="File:Cacique Lloncon aprox. 1890.jpg" id="322" name="Google Shape;3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375" y="3857625"/>
            <a:ext cx="2000250" cy="2706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pload.wikimedia.org/wikipedia/commons/6/6e/Pedro_de_Valdivia.jpg" id="323" name="Google Shape;3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375" y="1285875"/>
            <a:ext cx="1893887" cy="243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"/>
          <p:cNvSpPr txBox="1"/>
          <p:nvPr>
            <p:ph type="title"/>
          </p:nvPr>
        </p:nvSpPr>
        <p:spPr>
          <a:xfrm>
            <a:off x="446087" y="466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en-US" sz="4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Předkolumbovské kultury Střední Ameriky</a:t>
            </a:r>
            <a:endParaRPr/>
          </a:p>
        </p:txBody>
      </p:sp>
      <p:sp>
        <p:nvSpPr>
          <p:cNvPr id="329" name="Google Shape;329;p31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0" name="Google Shape;330;p31"/>
          <p:cNvGraphicFramePr/>
          <p:nvPr/>
        </p:nvGraphicFramePr>
        <p:xfrm>
          <a:off x="5580062" y="6237287"/>
          <a:ext cx="647700" cy="444500"/>
        </p:xfrm>
        <a:graphic>
          <a:graphicData uri="http://schemas.openxmlformats.org/presentationml/2006/ole">
            <mc:AlternateContent>
              <mc:Choice Requires="v">
                <p:oleObj r:id="rId4" imgH="444500" imgW="647700" progId="Paint.Picture" spid="_x0000_s1">
                  <p:embed/>
                </p:oleObj>
              </mc:Choice>
              <mc:Fallback>
                <p:oleObj r:id="rId5" imgH="444500" imgW="647700" progId="Paint.Picture">
                  <p:embed/>
                  <p:pic>
                    <p:nvPicPr>
                      <p:cNvPr id="330" name="Google Shape;330;p3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580062" y="6237287"/>
                        <a:ext cx="6477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" name="Google Shape;331;p31"/>
          <p:cNvSpPr txBox="1"/>
          <p:nvPr/>
        </p:nvSpPr>
        <p:spPr>
          <a:xfrm>
            <a:off x="6227762" y="6237287"/>
            <a:ext cx="3097212" cy="784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1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Katedra románských jazyků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0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Fakulta přírodovědně-humanitní a pedagogická 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0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Technická univerzita v Liberci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Program Files\Microsoft Office\MEDIA\OFFICE12\Lines\BD21318_.gif" id="332" name="Google Shape;33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312" y="6308725"/>
            <a:ext cx="4637087" cy="52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Program Files\Microsoft Office\MEDIA\OFFICE12\Lines\BD21318_.gif" id="333" name="Google Shape;33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312" y="234950"/>
            <a:ext cx="8207375" cy="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8125" y="1879600"/>
            <a:ext cx="8667750" cy="30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 txBox="1"/>
          <p:nvPr>
            <p:ph type="title"/>
          </p:nvPr>
        </p:nvSpPr>
        <p:spPr>
          <a:xfrm>
            <a:off x="468312" y="274637"/>
            <a:ext cx="8229600" cy="1354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en-US" sz="4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Předkolumbovské kultury </a:t>
            </a:r>
            <a:br>
              <a:rPr b="1" i="0" lang="en-US" sz="4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Jižní Ameriky</a:t>
            </a:r>
            <a:endParaRPr/>
          </a:p>
        </p:txBody>
      </p:sp>
      <p:sp>
        <p:nvSpPr>
          <p:cNvPr id="340" name="Google Shape;340;p3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1" name="Google Shape;341;p32"/>
          <p:cNvGraphicFramePr/>
          <p:nvPr/>
        </p:nvGraphicFramePr>
        <p:xfrm>
          <a:off x="5580062" y="6237287"/>
          <a:ext cx="647700" cy="444500"/>
        </p:xfrm>
        <a:graphic>
          <a:graphicData uri="http://schemas.openxmlformats.org/presentationml/2006/ole">
            <mc:AlternateContent>
              <mc:Choice Requires="v">
                <p:oleObj r:id="rId4" imgH="444500" imgW="647700" progId="Paint.Picture" spid="_x0000_s1">
                  <p:embed/>
                </p:oleObj>
              </mc:Choice>
              <mc:Fallback>
                <p:oleObj r:id="rId5" imgH="444500" imgW="647700" progId="Paint.Picture">
                  <p:embed/>
                  <p:pic>
                    <p:nvPicPr>
                      <p:cNvPr id="341" name="Google Shape;341;p3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580062" y="6237287"/>
                        <a:ext cx="6477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" name="Google Shape;342;p32"/>
          <p:cNvSpPr txBox="1"/>
          <p:nvPr/>
        </p:nvSpPr>
        <p:spPr>
          <a:xfrm>
            <a:off x="6227762" y="6237287"/>
            <a:ext cx="3097212" cy="784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1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Katedra románských jazyků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0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Fakulta přírodovědně-humanitní a pedagogická 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ahoma"/>
              <a:buNone/>
            </a:pPr>
            <a:r>
              <a:rPr b="0" i="0" lang="en-US" sz="9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Technická univerzita v Liberci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Program Files\Microsoft Office\MEDIA\OFFICE12\Lines\BD21318_.gif" id="343" name="Google Shape;34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312" y="6308725"/>
            <a:ext cx="4637087" cy="52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Program Files\Microsoft Office\MEDIA\OFFICE12\Lines\BD21318_.gif" id="344" name="Google Shape;34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312" y="234950"/>
            <a:ext cx="8207375" cy="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812" y="1628775"/>
            <a:ext cx="8588375" cy="453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/>
          <p:nvPr>
            <p:ph type="title"/>
          </p:nvPr>
        </p:nvSpPr>
        <p:spPr>
          <a:xfrm>
            <a:off x="1643062" y="785812"/>
            <a:ext cx="5643562" cy="4643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Resumen</a:t>
            </a:r>
            <a:b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conquistadores</a:t>
            </a: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- tratado de Tordesillas</a:t>
            </a: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- Malinche</a:t>
            </a: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- capital de los Aztecas</a:t>
            </a: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- hermano de Atahualpa</a:t>
            </a: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- tributo, rescate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/>
          <p:nvPr>
            <p:ph type="title"/>
          </p:nvPr>
        </p:nvSpPr>
        <p:spPr>
          <a:xfrm>
            <a:off x="928687" y="714375"/>
            <a:ext cx="7358062" cy="1143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Gracias por su atención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 viaje 1492</a:t>
            </a:r>
            <a:endParaRPr/>
          </a:p>
        </p:txBody>
      </p:sp>
      <p:pic>
        <p:nvPicPr>
          <p:cNvPr descr="C:\Users\Valeš\Documents\ROMANISTIKA\ESPANOL\PREDMETY\DLA - Dejiny LAm\DLA 3 - fotos\La Pinta.jpg"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1428750"/>
            <a:ext cx="4000500" cy="422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Valeš\Documents\ROMANISTIKA\ESPANOL\PREDMETY\DLA - Dejiny LAm\DLA 3 - fotos\Nina.jpg" id="105" name="Google Shape;1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562" y="1428750"/>
            <a:ext cx="4322762" cy="4214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285750" y="5929312"/>
            <a:ext cx="13144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Pinta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4500562" y="5857875"/>
            <a:ext cx="31638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Niña (Santa Clara)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 viaje 1492</a:t>
            </a:r>
            <a:endParaRPr/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457200" y="1600200"/>
            <a:ext cx="7900987" cy="282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de agosto 1492 salió de Palos de la Frontera (Huesca)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de octubre 1492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llegó a Guanahaní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bautizado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 Salvador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(Watling?)</a:t>
            </a:r>
            <a:endParaRPr/>
          </a:p>
        </p:txBody>
      </p:sp>
      <p:pic>
        <p:nvPicPr>
          <p:cNvPr descr="C:\Users\Valeš\Documents\ROMANISTIKA\ESPANOL\PREDMETY\DLA - Dejiny LAm\DLA 3 - fotos\Santa Maria.jpg"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37" y="3119437"/>
            <a:ext cx="4268787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2571750" y="6000750"/>
            <a:ext cx="18621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Santa María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Tratado de Tordesillas 1494</a:t>
            </a:r>
            <a:endParaRPr/>
          </a:p>
        </p:txBody>
      </p:sp>
      <p:sp>
        <p:nvSpPr>
          <p:cNvPr id="121" name="Google Shape;121;p6"/>
          <p:cNvSpPr txBox="1"/>
          <p:nvPr>
            <p:ph idx="1" type="body"/>
          </p:nvPr>
        </p:nvSpPr>
        <p:spPr>
          <a:xfrm>
            <a:off x="428625" y="1571625"/>
            <a:ext cx="8501062" cy="261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negociaciones entre España (Fernando e Isabel) y Portugal (Juan II)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370 leguas al occidente de Cabo Verde</a:t>
            </a:r>
            <a:endParaRPr/>
          </a:p>
        </p:txBody>
      </p:sp>
      <p:pic>
        <p:nvPicPr>
          <p:cNvPr descr="C:\Users\Valeš\Documents\ROMANISTIKA\ESPANOL\PREDMETY\DLA - Dejiny LAm\DLA 3 - fotos\Tortedillas 3.jpg"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5" y="4214812"/>
            <a:ext cx="7642225" cy="235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43dd12502_0_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c43dd12502_0_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g2c43dd12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42" y="1093550"/>
            <a:ext cx="8741975" cy="4670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g2c43dd12502_0_0"/>
          <p:cNvCxnSpPr/>
          <p:nvPr/>
        </p:nvCxnSpPr>
        <p:spPr>
          <a:xfrm>
            <a:off x="6692350" y="4240725"/>
            <a:ext cx="1338000" cy="133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1" name="Google Shape;131;g2c43dd1250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50" y="1417630"/>
            <a:ext cx="8306849" cy="46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>
            <p:ph type="title"/>
          </p:nvPr>
        </p:nvSpPr>
        <p:spPr>
          <a:xfrm>
            <a:off x="428625" y="1428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Tratado de Tordesillas 1494</a:t>
            </a:r>
            <a:endParaRPr/>
          </a:p>
        </p:txBody>
      </p:sp>
      <p:sp>
        <p:nvSpPr>
          <p:cNvPr id="137" name="Google Shape;137;p7"/>
          <p:cNvSpPr txBox="1"/>
          <p:nvPr>
            <p:ph idx="1" type="body"/>
          </p:nvPr>
        </p:nvSpPr>
        <p:spPr>
          <a:xfrm>
            <a:off x="428625" y="1285875"/>
            <a:ext cx="5329237" cy="900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 "tratado moderno"</a:t>
            </a:r>
            <a:endParaRPr/>
          </a:p>
        </p:txBody>
      </p:sp>
      <p:pic>
        <p:nvPicPr>
          <p:cNvPr descr="C:\Users\Valeš\Documents\ROMANISTIKA\ESPANOL\PREDMETY\DLA - Dejiny LAm\DLA 3 - fotos\Tortedillas 4.jpg"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437" y="2071687"/>
            <a:ext cx="6486525" cy="446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Tratado de Tordesillas 1494</a:t>
            </a:r>
            <a:endParaRPr/>
          </a:p>
        </p:txBody>
      </p:sp>
      <p:pic>
        <p:nvPicPr>
          <p:cNvPr descr="C:\Users\Valeš\Documents\ROMANISTIKA\ESPANOL\PREDMETY\DLA - Dejiny LAm\DLA 3 - fotos\Tortedillas 5.jpg"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175" y="1785937"/>
            <a:ext cx="5634037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Valeš\Documents\ROMANISTIKA\ESPANOL\PREDMETY\DLA - Dejiny LAm\DLA 3 - fotos\Tortedillas 2.jpg"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3625" y="1785937"/>
            <a:ext cx="2659062" cy="39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2010-04-06T12:04:32Z</dcterms:created>
  <dc:creator>Valeš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