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08" r:id="rId2"/>
    <p:sldId id="312" r:id="rId3"/>
    <p:sldId id="323" r:id="rId4"/>
    <p:sldId id="324" r:id="rId5"/>
    <p:sldId id="325" r:id="rId6"/>
    <p:sldId id="333" r:id="rId7"/>
    <p:sldId id="334" r:id="rId8"/>
    <p:sldId id="337" r:id="rId9"/>
    <p:sldId id="336" r:id="rId10"/>
    <p:sldId id="335" r:id="rId11"/>
    <p:sldId id="338" r:id="rId12"/>
    <p:sldId id="340" r:id="rId13"/>
    <p:sldId id="341" r:id="rId14"/>
    <p:sldId id="339" r:id="rId15"/>
    <p:sldId id="326" r:id="rId16"/>
    <p:sldId id="327" r:id="rId17"/>
    <p:sldId id="328" r:id="rId18"/>
    <p:sldId id="332" r:id="rId19"/>
    <p:sldId id="329" r:id="rId20"/>
    <p:sldId id="330" r:id="rId21"/>
    <p:sldId id="331" r:id="rId22"/>
    <p:sldId id="351" r:id="rId23"/>
    <p:sldId id="322" r:id="rId2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620"/>
    <a:srgbClr val="82C11C"/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34"/>
    <p:restoredTop sz="94846"/>
  </p:normalViewPr>
  <p:slideViewPr>
    <p:cSldViewPr snapToGrid="0" snapToObjects="1">
      <p:cViewPr varScale="1">
        <p:scale>
          <a:sx n="104" d="100"/>
          <a:sy n="104" d="100"/>
        </p:scale>
        <p:origin x="216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en-CZ" smtClean="0"/>
              <a:t>10/24/23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3672909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0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D13DA-EAC2-5A46-B69D-7C51B19AA7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1" y="252000"/>
            <a:ext cx="8640000" cy="79582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CZ" smtClean="0"/>
              <a:pPr/>
              <a:t>‹#›</a:t>
            </a:fld>
            <a:endParaRPr lang="en-CZ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en-CZ" sz="4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AFCFD-2557-F445-BA06-2078DC8B49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30632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2000" y="826625"/>
            <a:ext cx="7560000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2000" y="1592352"/>
            <a:ext cx="7560000" cy="280939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7960F43F-42F7-D641-9024-48C8559868BA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29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accent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3317D-4140-7D4A-9D0D-1891C87F0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306320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1" r:id="rId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07845-6198-AF48-9339-1C648FC1AFF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18800" y="3672909"/>
            <a:ext cx="8002540" cy="1218591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doc. JUDr. Ing. Bohumil Poláček, Ph.D., MBA, LLM</a:t>
            </a:r>
          </a:p>
          <a:p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+</a:t>
            </a:r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420 </a:t>
            </a: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485 352 360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bohumil.polacek</a:t>
            </a:r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@</a:t>
            </a:r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tul</a:t>
            </a:r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.cz</a:t>
            </a:r>
            <a:endParaRPr lang="cs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www.com.tul.cz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8" y="1470590"/>
            <a:ext cx="8002539" cy="1661409"/>
          </a:xfrm>
        </p:spPr>
        <p:txBody>
          <a:bodyPr>
            <a:normAutofit fontScale="90000"/>
          </a:bodyPr>
          <a:lstStyle/>
          <a:p>
            <a: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Specializační studium</a:t>
            </a:r>
            <a:b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Oceňování obchodních závodů (podniků)</a:t>
            </a:r>
            <a:br>
              <a:rPr lang="cs-CZ" sz="1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cs-CZ" sz="4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sz="46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D2B131-BB47-5040-AB4D-1BF0EC6C34D3}"/>
              </a:ext>
            </a:extLst>
          </p:cNvPr>
          <p:cNvSpPr txBox="1">
            <a:spLocks/>
          </p:cNvSpPr>
          <p:nvPr/>
        </p:nvSpPr>
        <p:spPr>
          <a:xfrm>
            <a:off x="118800" y="501041"/>
            <a:ext cx="8002540" cy="28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 anchor="b" anchorCtr="0">
            <a:noAutofit/>
          </a:bodyPr>
          <a:lstStyle>
            <a:lvl1pPr marL="342900" marR="0" indent="-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342900" marR="0" indent="254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342900" marR="0" indent="711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342900" marR="0" indent="1168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42900" marR="0" indent="1625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1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  <a:endParaRPr lang="en-CZ" sz="12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F964469C-774E-E4EA-78F0-19B0858DF2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92612" y="251364"/>
            <a:ext cx="3679464" cy="469265"/>
            <a:chOff x="4955" y="445"/>
            <a:chExt cx="5474" cy="739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2F20E25E-477B-D090-A3DA-ECFB08EC94A8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6" t="14285" r="19435" b="75397"/>
            <a:stretch>
              <a:fillRect/>
            </a:stretch>
          </p:blipFill>
          <p:spPr bwMode="auto">
            <a:xfrm>
              <a:off x="7797" y="445"/>
              <a:ext cx="1449" cy="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82EED902-2E79-81BD-D345-B5D40E4077C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2" t="35423" r="67107" b="20689"/>
            <a:stretch>
              <a:fillRect/>
            </a:stretch>
          </p:blipFill>
          <p:spPr bwMode="auto">
            <a:xfrm>
              <a:off x="9244" y="447"/>
              <a:ext cx="1185" cy="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184B72AC-5C1C-D228-B7F7-E1DD8DD7C54D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8" t="28252" r="363" b="26340"/>
            <a:stretch>
              <a:fillRect/>
            </a:stretch>
          </p:blipFill>
          <p:spPr bwMode="auto">
            <a:xfrm>
              <a:off x="4955" y="447"/>
              <a:ext cx="2843" cy="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Obrázek 8" descr="TUL 4">
            <a:extLst>
              <a:ext uri="{FF2B5EF4-FFF2-40B4-BE49-F238E27FC236}">
                <a16:creationId xmlns:a16="http://schemas.microsoft.com/office/drawing/2014/main" id="{CF18B3E0-FE67-2DBA-D4C1-D4AD6D8D1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67" y="71977"/>
            <a:ext cx="1564142" cy="828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74638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343486"/>
            <a:ext cx="8559491" cy="28093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akcie oceňovaného podniku</a:t>
            </a:r>
          </a:p>
          <a:p>
            <a:pPr marL="114300" indent="0">
              <a:buNone/>
            </a:pPr>
            <a:endParaRPr lang="cs-CZ" i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14300" indent="0" algn="ctr">
              <a:buNone/>
            </a:pPr>
            <a:r>
              <a:rPr lang="cs-CZ" sz="1500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</a:t>
            </a:r>
            <a:r>
              <a:rPr lang="cs-CZ" sz="1500" i="1" baseline="-25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= Vztahová veličina</a:t>
            </a:r>
            <a:r>
              <a:rPr lang="cs-CZ" sz="1500" i="1" baseline="-25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(OP)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Symbol" pitchFamily="2" charset="2"/>
              </a:rPr>
              <a:t> 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Násobitel </a:t>
            </a:r>
            <a:r>
              <a:rPr lang="cs-CZ" sz="1500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Equity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sz="1500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</a:t>
            </a:r>
            <a:endParaRPr lang="cs-CZ" sz="15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14300" indent="0" algn="ctr">
              <a:buNone/>
            </a:pPr>
            <a:endParaRPr lang="cs-CZ" sz="15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14300" indent="0" algn="ctr">
              <a:buNone/>
            </a:pPr>
            <a:r>
              <a:rPr lang="cs-CZ" sz="1500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</a:t>
            </a:r>
            <a:r>
              <a:rPr lang="cs-CZ" sz="1500" i="1" baseline="-25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= Vztahová veličina</a:t>
            </a:r>
            <a:r>
              <a:rPr lang="cs-CZ" sz="1500" i="1" baseline="-25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(OP)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Symbol" pitchFamily="2" charset="2"/>
              </a:rPr>
              <a:t> 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Násobitel </a:t>
            </a:r>
            <a:r>
              <a:rPr lang="cs-CZ" sz="1500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Enterprise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sz="1500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– Úročený cizí kapitál na akcii</a:t>
            </a:r>
            <a:r>
              <a:rPr lang="cs-CZ" sz="1500" i="1" baseline="-25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(OP)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</a:p>
          <a:p>
            <a:pPr marL="114300" indent="0" algn="ctr">
              <a:buNone/>
            </a:pPr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444500" indent="0">
              <a:buNone/>
              <a:tabLst>
                <a:tab pos="2789238" algn="l"/>
                <a:tab pos="3017838" algn="l"/>
                <a:tab pos="3149600" algn="l"/>
              </a:tabLs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Vztahová veličina</a:t>
            </a:r>
            <a:r>
              <a:rPr lang="cs-CZ" sz="1400" i="1" baseline="-25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(OP)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Symbol" pitchFamily="2" charset="2"/>
              </a:rPr>
              <a:t> 		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= ukazatel (zisk, EBIT, tržby atd.) oceňovaného podniku</a:t>
            </a:r>
          </a:p>
          <a:p>
            <a:pPr marL="444500" indent="0">
              <a:buNone/>
              <a:tabLst>
                <a:tab pos="2789238" algn="l"/>
                <a:tab pos="3017838" algn="l"/>
                <a:tab pos="3149600" algn="l"/>
              </a:tabLs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Násobitel </a:t>
            </a:r>
            <a:r>
              <a:rPr lang="cs-CZ" sz="1400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Equity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</a:t>
            </a:r>
            <a:r>
              <a:rPr lang="cs-CZ" sz="1400" i="1" baseline="-25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(OP)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Symbol" pitchFamily="2" charset="2"/>
              </a:rPr>
              <a:t> 		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= odhad hodnoty násobitele pro oceňovaný podnik (podle 			hodnoty vlastního kapitálu na akcii)</a:t>
            </a:r>
          </a:p>
          <a:p>
            <a:pPr marL="444500" indent="0">
              <a:buNone/>
              <a:tabLst>
                <a:tab pos="2789238" algn="l"/>
                <a:tab pos="3017838" algn="l"/>
                <a:tab pos="3149600" algn="l"/>
              </a:tabLs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Násobitel </a:t>
            </a:r>
            <a:r>
              <a:rPr lang="cs-CZ" sz="1400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Enterprise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</a:t>
            </a:r>
            <a:r>
              <a:rPr lang="cs-CZ" sz="1400" baseline="-25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		= odhad hodnoty násobitele pro oceňovaný podnik (podle 			hodnoty podniku jako celku)</a:t>
            </a:r>
          </a:p>
          <a:p>
            <a:pPr marL="444500" indent="0">
              <a:buNone/>
              <a:tabLst>
                <a:tab pos="2789238" algn="l"/>
                <a:tab pos="3017838" algn="l"/>
                <a:tab pos="3149600" algn="l"/>
              </a:tabLs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Úročený cizí kapitál na akcii</a:t>
            </a:r>
            <a:r>
              <a:rPr lang="cs-CZ" sz="1400" i="1" baseline="-25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(OP)</a:t>
            </a:r>
            <a:r>
              <a:rPr lang="cs-CZ" sz="1400" baseline="-25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	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= hodnota zjištěná z informací o oceňovaném podniku (úvěry 			a dluhopisy na akcii apod.)</a:t>
            </a:r>
            <a:endParaRPr lang="en-CZ" sz="140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7064" y="4690756"/>
            <a:ext cx="34584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10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252001"/>
            <a:ext cx="8067399" cy="360000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8067399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i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Určení hodnoty násobitelů a vlastní ocenění</a:t>
            </a:r>
            <a:endParaRPr lang="en-CZ" i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1999" y="4911493"/>
            <a:ext cx="1272679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90.m4a">
            <a:hlinkClick r:id="" action="ppaction://media"/>
            <a:extLst>
              <a:ext uri="{FF2B5EF4-FFF2-40B4-BE49-F238E27FC236}">
                <a16:creationId xmlns:a16="http://schemas.microsoft.com/office/drawing/2014/main" id="{202E4AB7-F63C-1E62-6478-08C60DC42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823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2000" y="1343486"/>
                <a:ext cx="7560000" cy="2809390"/>
              </a:xfrm>
            </p:spPr>
            <p:txBody>
              <a:bodyPr>
                <a:noAutofit/>
              </a:bodyPr>
              <a:lstStyle/>
              <a:p>
                <a:pPr marL="114300" indent="0">
                  <a:buNone/>
                </a:pPr>
                <a:r>
                  <a:rPr lang="cs-CZ" b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Hodnota akcie podle výnosového násobitele</a:t>
                </a:r>
                <a:endParaRPr lang="en-CZ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en-CZ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r>
                  <a:rPr lang="cs-CZ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pomocí násobitele P/E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𝑂𝑃</m:t>
                              </m:r>
                            </m:e>
                          </m:d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num>
                                <m:den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𝑆𝑃</m:t>
                          </m:r>
                        </m:sub>
                      </m:sSub>
                    </m:oMath>
                  </m:oMathPara>
                </a14:m>
                <a:endParaRPr lang="cs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cs-CZ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444500" indent="0">
                  <a:buNone/>
                  <a:tabLst>
                    <a:tab pos="57467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d>
                          <m:dPr>
                            <m:ctrlPr>
                              <a:rPr lang="cs-CZ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sz="1400" i="1">
                                <a:latin typeface="Cambria Math" panose="02040503050406030204" pitchFamily="18" charset="0"/>
                              </a:rPr>
                              <m:t>𝑂𝑃</m:t>
                            </m:r>
                          </m:e>
                        </m:d>
                      </m:sub>
                    </m:sSub>
                  </m:oMath>
                </a14:m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	= zisk na akcii propočtený na oceňovaný podnik</a:t>
                </a:r>
              </a:p>
              <a:p>
                <a:pPr marL="444500" indent="0">
                  <a:buNone/>
                  <a:tabLst>
                    <a:tab pos="57467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cs-CZ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cs-CZ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cs-CZ" sz="1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num>
                              <m:den>
                                <m:r>
                                  <a:rPr lang="cs-CZ" sz="1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𝑆𝑃</m:t>
                        </m:r>
                      </m:sub>
                    </m:sSub>
                  </m:oMath>
                </a14:m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	= hodnota násobitele P/E vyvozená ze souboru srovnatelných podniků</a:t>
                </a:r>
                <a:endParaRPr lang="en-CZ" sz="14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2000" y="1343486"/>
                <a:ext cx="7560000" cy="2809390"/>
              </a:xfrm>
              <a:blipFill>
                <a:blip r:embed="rId4"/>
                <a:stretch>
                  <a:fillRect l="-16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17902" y="4690756"/>
            <a:ext cx="30325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11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91.m4a">
            <a:hlinkClick r:id="" action="ppaction://media"/>
            <a:extLst>
              <a:ext uri="{FF2B5EF4-FFF2-40B4-BE49-F238E27FC236}">
                <a16:creationId xmlns:a16="http://schemas.microsoft.com/office/drawing/2014/main" id="{F6FB993B-373D-CF18-86ED-ECBEA83A7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9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2000" y="1136658"/>
                <a:ext cx="7560000" cy="2809390"/>
              </a:xfrm>
            </p:spPr>
            <p:txBody>
              <a:bodyPr>
                <a:noAutofit/>
              </a:bodyPr>
              <a:lstStyle/>
              <a:p>
                <a:pPr marL="114300" indent="0">
                  <a:buNone/>
                </a:pPr>
                <a:r>
                  <a:rPr lang="cs-CZ" b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Hodnota akcie podle majetkového násobitele</a:t>
                </a:r>
                <a:endParaRPr lang="en-CZ" b="1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en-CZ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r>
                  <a:rPr lang="cs-CZ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pomocí násobitele MV/BV (</a:t>
                </a:r>
                <a:r>
                  <a:rPr lang="cs-CZ" i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Market </a:t>
                </a:r>
                <a:r>
                  <a:rPr lang="cs-CZ" i="1" dirty="0" err="1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Value</a:t>
                </a:r>
                <a:r>
                  <a:rPr lang="cs-CZ" i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</a:t>
                </a:r>
                <a:r>
                  <a:rPr lang="cs-CZ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/</a:t>
                </a:r>
                <a:r>
                  <a:rPr lang="cs-CZ" i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</a:t>
                </a:r>
                <a:r>
                  <a:rPr lang="cs-CZ" i="1" dirty="0" err="1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Book</a:t>
                </a:r>
                <a:r>
                  <a:rPr lang="cs-CZ" i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</a:t>
                </a:r>
                <a:r>
                  <a:rPr lang="cs-CZ" i="1" dirty="0" err="1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Value</a:t>
                </a:r>
                <a:r>
                  <a:rPr lang="cs-CZ" i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</a:t>
                </a:r>
                <a:r>
                  <a:rPr lang="cs-CZ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= tržní hodnota / účetní hodnota)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𝐸𝑉</m:t>
                              </m:r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𝐸𝐵𝐼𝑇𝐷𝐴</m:t>
                              </m:r>
                            </m:e>
                          </m:d>
                        </m:sub>
                      </m:sSub>
                      <m:r>
                        <a:rPr lang="cs-CZ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𝐸𝐵𝐼𝑇𝐷𝐴</m:t>
                          </m:r>
                        </m:e>
                        <m:sub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𝑂𝑃</m:t>
                          </m:r>
                        </m:sub>
                      </m:sSub>
                      <m:r>
                        <a:rPr lang="cs-CZ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cs-CZ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𝐸𝑉</m:t>
                                  </m:r>
                                </m:num>
                                <m:den>
                                  <m:r>
                                    <a:rPr lang="cs-CZ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𝐸𝐵𝐼𝑇𝐷𝐴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𝑆𝑃</m:t>
                          </m:r>
                        </m:sub>
                      </m:sSub>
                      <m:r>
                        <a:rPr lang="cs-CZ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Ú</m:t>
                          </m:r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𝐶𝐾</m:t>
                          </m:r>
                        </m:e>
                        <m:sub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𝑂𝑃</m:t>
                          </m:r>
                        </m:sub>
                      </m:sSub>
                    </m:oMath>
                  </m:oMathPara>
                </a14:m>
                <a:endParaRPr lang="cs-CZ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cs-CZ" sz="1400" i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444500" indent="0">
                  <a:buNone/>
                  <a:tabLst>
                    <a:tab pos="1285875" algn="l"/>
                    <a:tab pos="145891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𝐸𝐵𝐼𝑇𝐷𝐴</m:t>
                        </m:r>
                      </m:e>
                      <m:sub>
                        <m: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𝑂𝑃</m:t>
                        </m:r>
                      </m:sub>
                    </m:sSub>
                  </m:oMath>
                </a14:m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= zisk před započtením úroků, daní a odpisů (hrubý provozní zisk) 			oceňovaného podniku</a:t>
                </a:r>
              </a:p>
              <a:p>
                <a:pPr marL="444500" indent="0">
                  <a:buNone/>
                  <a:tabLst>
                    <a:tab pos="1285875" algn="l"/>
                    <a:tab pos="1458913" algn="l"/>
                  </a:tabLst>
                </a:pPr>
                <a14:m>
                  <m:oMath xmlns:m="http://schemas.openxmlformats.org/officeDocument/2006/math">
                    <m:r>
                      <a:rPr lang="cs-CZ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𝐸𝑉</m:t>
                    </m:r>
                  </m:oMath>
                </a14:m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</a:t>
                </a:r>
                <a:r>
                  <a:rPr lang="cs-CZ" sz="1400" i="1" dirty="0" err="1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Enterprise</a:t>
                </a:r>
                <a:r>
                  <a:rPr lang="cs-CZ" sz="1400" i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</a:t>
                </a:r>
                <a:r>
                  <a:rPr lang="cs-CZ" sz="1400" i="1" dirty="0" err="1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Value</a:t>
                </a:r>
                <a:endParaRPr lang="cs-CZ" sz="1400" i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444500" indent="0">
                  <a:buNone/>
                  <a:tabLst>
                    <a:tab pos="1285875" algn="l"/>
                    <a:tab pos="145891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Ú</m:t>
                        </m:r>
                        <m: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𝐶𝐾</m:t>
                        </m:r>
                      </m:e>
                      <m:sub>
                        <m: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𝑂𝑃</m:t>
                        </m:r>
                      </m:sub>
                    </m:sSub>
                  </m:oMath>
                </a14:m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úročený cizí kapitál na akcii oceňovaného podniku</a:t>
                </a:r>
                <a:endParaRPr lang="en-CZ" sz="14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2000" y="1136658"/>
                <a:ext cx="7560000" cy="2809390"/>
              </a:xfrm>
              <a:blipFill>
                <a:blip r:embed="rId4"/>
                <a:stretch>
                  <a:fillRect l="-168" b="-1036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0270" y="4690756"/>
            <a:ext cx="32088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12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92.m4a">
            <a:hlinkClick r:id="" action="ppaction://media"/>
            <a:extLst>
              <a:ext uri="{FF2B5EF4-FFF2-40B4-BE49-F238E27FC236}">
                <a16:creationId xmlns:a16="http://schemas.microsoft.com/office/drawing/2014/main" id="{75E50EA3-5834-C53A-E9A2-6AEF56B65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00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2000" y="1370618"/>
                <a:ext cx="7560000" cy="2809390"/>
              </a:xfrm>
            </p:spPr>
            <p:txBody>
              <a:bodyPr>
                <a:noAutofit/>
              </a:bodyPr>
              <a:lstStyle/>
              <a:p>
                <a:pPr marL="114300" indent="0">
                  <a:buNone/>
                </a:pPr>
                <a:r>
                  <a:rPr lang="cs-CZ" b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Hodnota akcie podle dividendového dělitele</a:t>
                </a:r>
                <a:endParaRPr lang="en-CZ" b="1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en-CZ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r>
                  <a:rPr lang="cs-CZ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pomocí dividendové výnosnosti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𝑂𝑃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num>
                                    <m:den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𝑆𝑃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  <a:tabLst>
                    <a:tab pos="574675" algn="l"/>
                  </a:tabLst>
                </a:pPr>
                <a:endParaRPr lang="cs-CZ" sz="1400" i="1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493713" indent="0">
                  <a:buNone/>
                  <a:tabLst>
                    <a:tab pos="57467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𝑂𝑃</m:t>
                        </m:r>
                      </m:sub>
                    </m:sSub>
                  </m:oMath>
                </a14:m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dividenda u oceňovaného podniku</a:t>
                </a:r>
              </a:p>
              <a:p>
                <a:pPr marL="493713" indent="0">
                  <a:buNone/>
                  <a:tabLst>
                    <a:tab pos="57467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cs-CZ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cs-CZ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cs-CZ" sz="1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num>
                              <m:den>
                                <m:r>
                                  <a:rPr lang="cs-CZ" sz="1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𝑆𝑃</m:t>
                        </m:r>
                      </m:sub>
                    </m:sSub>
                  </m:oMath>
                </a14:m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= dividendová výnosnost u srovnatelných podniků</a:t>
                </a:r>
                <a:endParaRPr lang="en-CZ" sz="14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2000" y="1370618"/>
                <a:ext cx="7560000" cy="2809390"/>
              </a:xfrm>
              <a:blipFill>
                <a:blip r:embed="rId4"/>
                <a:stretch>
                  <a:fillRect l="-16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5460" y="4690756"/>
            <a:ext cx="32569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13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93.m4a">
            <a:hlinkClick r:id="" action="ppaction://media"/>
            <a:extLst>
              <a:ext uri="{FF2B5EF4-FFF2-40B4-BE49-F238E27FC236}">
                <a16:creationId xmlns:a16="http://schemas.microsoft.com/office/drawing/2014/main" id="{65C6971F-43CD-3718-4D1A-929891333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7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778031"/>
            <a:ext cx="7560000" cy="3401977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Výsledný odhad</a:t>
            </a:r>
            <a:endParaRPr lang="en-CZ" b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14300" indent="0">
              <a:buNone/>
            </a:pPr>
            <a:endParaRPr lang="en-CZ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obvykle se použije více dílčích násobitelů</a:t>
            </a:r>
            <a:endParaRPr lang="en-CZ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spcAft>
                <a:spcPts val="600"/>
              </a:spcAft>
            </a:pPr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expertní postup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– v rámci odhadů dílčích zvolíme odhad výsledný</a:t>
            </a:r>
          </a:p>
          <a:p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mechanický postup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– vážený průměr dílčích odhadů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výnosový odhad 		40 %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majetkový odhad		20 %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dividendový odhad	40 %</a:t>
            </a:r>
          </a:p>
          <a:p>
            <a:pPr lvl="1"/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úprava výsledného odhadu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srážka při nižší obchodovatelnosti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očištění od vlivu nejobvyklejšího provozně nepotřebného majetku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5460" y="4690756"/>
            <a:ext cx="32569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14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94.m4a">
            <a:hlinkClick r:id="" action="ppaction://media"/>
            <a:extLst>
              <a:ext uri="{FF2B5EF4-FFF2-40B4-BE49-F238E27FC236}">
                <a16:creationId xmlns:a16="http://schemas.microsoft.com/office/drawing/2014/main" id="{1C99B21E-D61E-F6DE-58DF-E19B3DCCB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15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1592352"/>
            <a:ext cx="7960975" cy="2809390"/>
          </a:xfrm>
        </p:spPr>
        <p:txBody>
          <a:bodyPr>
            <a:noAutofit/>
          </a:bodyPr>
          <a:lstStyle/>
          <a:p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varianta postupu odvození hodnoty podle metody srovnatelných podniků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rozsah dostupných údajů je v tomto případě podstatně menší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tento postup má pouze podpůrný význam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8665" y="4690756"/>
            <a:ext cx="339597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15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252001"/>
            <a:ext cx="7960976" cy="360000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960976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24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Odvození hodnoty podniku z údajů o podnicích uváděných na burzu</a:t>
            </a:r>
            <a:endParaRPr lang="en-CZ" sz="240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255890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95.m4a">
            <a:hlinkClick r:id="" action="ppaction://media"/>
            <a:extLst>
              <a:ext uri="{FF2B5EF4-FFF2-40B4-BE49-F238E27FC236}">
                <a16:creationId xmlns:a16="http://schemas.microsoft.com/office/drawing/2014/main" id="{71D590C8-85C3-A4DD-B379-84009FC1E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4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1343486"/>
            <a:ext cx="8243607" cy="280939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Násobitele počítáme na </a:t>
            </a:r>
            <a:r>
              <a:rPr lang="cs-CZ" sz="1400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základě zaplacené ceny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za srovnatelné podniky prodané v poslední době.</a:t>
            </a:r>
          </a:p>
          <a:p>
            <a:pPr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Získáme přímo hodnotu podniku jako celku – hodnotu vlastního kapitálu podniku (při použití násobitelů typu </a:t>
            </a:r>
            <a:r>
              <a:rPr lang="cs-CZ" sz="1400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equity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 nebo hodnotu investovaného kapitálu podniku (při použití násobitelů typu entity).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Násobitelé vyjadřují přímo hodnotu podniku jako násobek ukazatelů za podnik jako celek: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ročního zisku po dani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EBIT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EBITDA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účetní hodnoty vlastního kapitálu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celkové hodnoty investovaného kapitálu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tržeb atd.</a:t>
            </a:r>
            <a:endParaRPr lang="en-CZ" sz="1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7064" y="4690756"/>
            <a:ext cx="353400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16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252001"/>
            <a:ext cx="8243608" cy="360000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8243608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srovnatelných transakcí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1999" y="4911493"/>
            <a:ext cx="1300477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96.m4a">
            <a:hlinkClick r:id="" action="ppaction://media"/>
            <a:extLst>
              <a:ext uri="{FF2B5EF4-FFF2-40B4-BE49-F238E27FC236}">
                <a16:creationId xmlns:a16="http://schemas.microsoft.com/office/drawing/2014/main" id="{854EF238-3134-FBB2-FDCF-5A151D967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08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1592352"/>
            <a:ext cx="7827971" cy="280939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Násobitel </a:t>
            </a:r>
            <a:r>
              <a:rPr lang="cs-CZ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Enterprise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/ Tržby – ocenění mladých ztrátových podniků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Násobitelé množstevní (telefonní společnosti, poskytovatelé internetu, reklamy apod.):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kapitalizace / počet zákazníků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kapitalizace / počet uživatelů za měsíc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kapitalizace / (počet uživatelů </a:t>
            </a:r>
            <a:r>
              <a:rPr lang="cs-CZ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x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průměrná doba užití)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3475" y="4690756"/>
            <a:ext cx="328943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17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252001"/>
            <a:ext cx="7827972" cy="360000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82797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234908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97.m4a">
            <a:hlinkClick r:id="" action="ppaction://media"/>
            <a:extLst>
              <a:ext uri="{FF2B5EF4-FFF2-40B4-BE49-F238E27FC236}">
                <a16:creationId xmlns:a16="http://schemas.microsoft.com/office/drawing/2014/main" id="{C603CEB5-E59D-BA99-799C-DC4EE10F5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26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061678"/>
            <a:ext cx="7560000" cy="280939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Násobitelé jsou získány z údajů o skutečných prodejích celých podniků.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Ceny odrážejí hodnotu pokračujícího podniku a očekávanou hodnotu synergie, proto je nutné rozlišovat násobitele pro metodu srovnatelných podniků a pro metodu srovnatelných transakcí.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Nemusíme používat přepočty na akcie – násobitelé vyjadřují přímo hodnotu podniku jako násobek ukazatelů za podnik jako celek.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Způsoby volby hodnoty násobitele: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 případě malého počtu (1-2) použijeme hodnoty ze </a:t>
            </a: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souboru srovnatelných podniků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– násobitelé se vztahují k celému podniku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použití </a:t>
            </a: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odvětvových násobitelů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– zahrnuty jen nekótované podniky</a:t>
            </a:r>
            <a:endParaRPr lang="en-CZ" b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8666" y="4690756"/>
            <a:ext cx="32249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18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98.m4a">
            <a:hlinkClick r:id="" action="ppaction://media"/>
            <a:extLst>
              <a:ext uri="{FF2B5EF4-FFF2-40B4-BE49-F238E27FC236}">
                <a16:creationId xmlns:a16="http://schemas.microsoft.com/office/drawing/2014/main" id="{202B9437-A181-943A-2085-A9A8D609E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1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722794"/>
            <a:ext cx="7560000" cy="280939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Zdrojem hodnot násobitele pro oceňovatele jsou </a:t>
            </a:r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průměry hodnot násobitelů 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za odvětví doplněné o rozpětí obvyklých hodnot násobitelů v odvětví (např. poradenství 1,1-1,3).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Využití násobitelů obvyklých pro odvětví předpokládá existenci rozsáhlé </a:t>
            </a:r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datové základny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, která je diferencována nejen odvětvově, ale i regionálně.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7064" y="4690756"/>
            <a:ext cx="32409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19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odvětvových násobitelů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99.m4a">
            <a:hlinkClick r:id="" action="ppaction://media"/>
            <a:extLst>
              <a:ext uri="{FF2B5EF4-FFF2-40B4-BE49-F238E27FC236}">
                <a16:creationId xmlns:a16="http://schemas.microsoft.com/office/drawing/2014/main" id="{C71BD512-CC2D-280B-BA12-7E6A106B9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24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592352"/>
            <a:ext cx="7749000" cy="280939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založené na analýze trhu</a:t>
            </a:r>
          </a:p>
          <a:p>
            <a:pPr lvl="1"/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Přímé ocenění z dat kapitálového trhu</a:t>
            </a:r>
          </a:p>
          <a:p>
            <a:pPr lvl="1"/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metodou tržního porovnání</a:t>
            </a:r>
          </a:p>
          <a:p>
            <a:pPr lvl="2"/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srovnatelných podniků</a:t>
            </a:r>
          </a:p>
          <a:p>
            <a:pPr lvl="2"/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Odvození hodnoty podniku z údajů o podnicích uváděných na burzu</a:t>
            </a:r>
          </a:p>
          <a:p>
            <a:pPr lvl="2"/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srovnatelných transakcí</a:t>
            </a:r>
          </a:p>
          <a:p>
            <a:pPr lvl="2"/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odvětvových násobitelů</a:t>
            </a:r>
          </a:p>
          <a:p>
            <a:pPr lvl="1"/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Vztah metod tržního porovnání a metod výnosových</a:t>
            </a:r>
            <a:endParaRPr lang="en-CZ" b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9580" y="4690756"/>
            <a:ext cx="26157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Obsah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</p:spTree>
    <p:extLst>
      <p:ext uri="{BB962C8B-B14F-4D97-AF65-F5344CB8AC3E}">
        <p14:creationId xmlns:p14="http://schemas.microsoft.com/office/powerpoint/2010/main" val="121373887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770785"/>
            <a:ext cx="7560000" cy="280939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Specifika: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množstevní násobitelé (nakladatelství, kabelová televize apod.)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okruh zákazníků a dobrá pověst 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substanční hodnota věcného majetku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goodwill = násobitel </a:t>
            </a:r>
            <a:r>
              <a:rPr lang="cs-CZ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x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ukazatel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podniku = věcný 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Symbol" pitchFamily="2" charset="2"/>
              </a:rPr>
              <a:t>majetek + goodwill</a:t>
            </a:r>
          </a:p>
          <a:p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Diferenciační faktory: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regionální rozdíly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počet a struktura zákazníků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kvalifikace a mzdy zaměstnanců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aktuální poptávka po firmách v odvětví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20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7" name="Nový záznam 101.m4a">
            <a:hlinkClick r:id="" action="ppaction://media"/>
            <a:extLst>
              <a:ext uri="{FF2B5EF4-FFF2-40B4-BE49-F238E27FC236}">
                <a16:creationId xmlns:a16="http://schemas.microsoft.com/office/drawing/2014/main" id="{66820622-79F0-6AD9-B735-6AB5F7EB5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355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1502270"/>
            <a:ext cx="7560000" cy="280939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Při použití metody DCF je třeba prognózovat budoucí příjmy, odhadovat jejich rozdělení, kalkulovat rizika.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Při použití tržního porovnání tyto úkoly odpadají.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Tato výhoda je zdánlivá, protože při použití násobitele 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P/E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(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Price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/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Earnings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Ratio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 – určení hodnoty podniku jako násobku ročních zisků, je 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P/E 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určován stejnými parametry jako ocenění založené na metodě DCF.</a:t>
            </a:r>
          </a:p>
          <a:p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P/E 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se liší mezi odvětvími a podniky: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rizikovost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tempo prognózovaného růstu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podíly vyplácené investorům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0270" y="4690756"/>
            <a:ext cx="32088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21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1999" y="770785"/>
            <a:ext cx="8892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Vztah metod tržního porovnání a metod výnosových 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102.m4a">
            <a:hlinkClick r:id="" action="ppaction://media"/>
            <a:extLst>
              <a:ext uri="{FF2B5EF4-FFF2-40B4-BE49-F238E27FC236}">
                <a16:creationId xmlns:a16="http://schemas.microsoft.com/office/drawing/2014/main" id="{538E86A2-7AAC-D1CA-9E69-6CF40375A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46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 audiozáznamu jsou užity výňatky z děl následujících autorů:</a:t>
            </a:r>
          </a:p>
          <a:p>
            <a:pPr marL="114300" indent="0">
              <a:buNone/>
            </a:pPr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algn="just">
              <a:spcAft>
                <a:spcPts val="600"/>
              </a:spcAft>
              <a:tabLst>
                <a:tab pos="2865755" algn="ctr"/>
              </a:tabLst>
            </a:pP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KISLINGEROVÁ, E. </a:t>
            </a:r>
            <a:r>
              <a:rPr lang="cs-CZ" sz="1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Oceňování podniku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2. vydání. Praha: C. H. Beck, 2001. 367 s. ISBN 80-7179-529-1.</a:t>
            </a:r>
          </a:p>
          <a:p>
            <a:pPr algn="just">
              <a:spcAft>
                <a:spcPts val="600"/>
              </a:spcAft>
              <a:tabLst>
                <a:tab pos="2865755" algn="ctr"/>
              </a:tabLst>
            </a:pP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MAŘÍK, M. a kol. </a:t>
            </a:r>
            <a:r>
              <a:rPr lang="cs-CZ" sz="1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Metody oceňování podniku. Proces ocenění, základní metody a postupy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4. vydání. Praha: EKOPRESS, 2018. 551 s. ISBN 978-80-87865-38-5.</a:t>
            </a:r>
          </a:p>
          <a:p>
            <a:pPr algn="just">
              <a:tabLst>
                <a:tab pos="2865755" algn="ctr"/>
              </a:tabLst>
            </a:pP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MAŘÍK, M. a kol. </a:t>
            </a:r>
            <a:r>
              <a:rPr lang="cs-CZ" sz="1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Metody oceňování podniku pro pokročilé. Hlubší pohled na vybrané problémy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2. vydání. Praha: EKOPRESS, 2018. 548 s. ISBN 978-80-87865-42-2.</a:t>
            </a:r>
          </a:p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3476" y="4690756"/>
            <a:ext cx="31768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22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Citace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</p:spTree>
    <p:extLst>
      <p:ext uri="{BB962C8B-B14F-4D97-AF65-F5344CB8AC3E}">
        <p14:creationId xmlns:p14="http://schemas.microsoft.com/office/powerpoint/2010/main" val="268808620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07845-6198-AF48-9339-1C648FC1AFF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doc. JUDr. Ing. Bohumil Poláček, Ph.D., MBA, LLM</a:t>
            </a:r>
          </a:p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vedoucí Centra oceňování majetku</a:t>
            </a:r>
            <a:endParaRPr lang="en-CZ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endParaRPr lang="en-CZ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+420 </a:t>
            </a: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485 352 360</a:t>
            </a:r>
            <a:endParaRPr lang="en-CZ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bohumil.polacek</a:t>
            </a:r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@tul.cz</a:t>
            </a:r>
            <a:endParaRPr lang="cs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www.com.tul.cz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Děkuji za pozornost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F6CC599-39E0-F842-8506-4BFF90C0858F}"/>
              </a:ext>
            </a:extLst>
          </p:cNvPr>
          <p:cNvSpPr txBox="1">
            <a:spLocks/>
          </p:cNvSpPr>
          <p:nvPr/>
        </p:nvSpPr>
        <p:spPr>
          <a:xfrm>
            <a:off x="118800" y="501041"/>
            <a:ext cx="7560001" cy="28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 anchor="b" anchorCtr="0">
            <a:noAutofit/>
          </a:bodyPr>
          <a:lstStyle>
            <a:lvl1pPr marL="342900" marR="0" indent="-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342900" marR="0" indent="254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342900" marR="0" indent="711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342900" marR="0" indent="1168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42900" marR="0" indent="1625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1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  <a:endParaRPr lang="en-CZ" sz="12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9010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502270"/>
            <a:ext cx="7560000" cy="280939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společnost, jejíž akcie jsou běžně obchodovány – k dispozici tržní cena akcií</a:t>
            </a:r>
          </a:p>
          <a:p>
            <a:pPr>
              <a:spcAft>
                <a:spcPts val="600"/>
              </a:spcAft>
            </a:pPr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kapitalizace však není sama o sobě ještě vyjádřením tržní hodnoty podniku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při koupi většího podílu akcií je cena vyšší oproti koupi malého zlomku celkového počtu akcií asi o 20-50 % – zdůvodnění: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akcie jsou „nadhodnocené“ – jen u malého počtu případů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prémie za kontrolu společnosti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náklady na zastoupení (</a:t>
            </a:r>
            <a:r>
              <a:rPr lang="cs-CZ" sz="1200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agency</a:t>
            </a:r>
            <a:r>
              <a:rPr lang="cs-CZ" sz="1200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sz="1200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costs</a:t>
            </a: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 – oddělení vlastnických práv a vlastního řízení společnosti – snížení nákladů na management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vznik synergií – užší spojení činností zainteresovaných společností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individuální očekávání investora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4772" y="4690756"/>
            <a:ext cx="26638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3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Přímé ocenění z dat kapitálového trhu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83.m4a">
            <a:hlinkClick r:id="" action="ppaction://media"/>
            <a:extLst>
              <a:ext uri="{FF2B5EF4-FFF2-40B4-BE49-F238E27FC236}">
                <a16:creationId xmlns:a16="http://schemas.microsoft.com/office/drawing/2014/main" id="{7D891C5A-E2CC-0A5F-A0BD-512A4CB0B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21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srovnáváme oceňovaný podnik s podniky, které jsou k určitému období již nějakým způsobem oceněny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většinou oceňujeme akciovou společnost, jejíž akcie nejsou obchodovány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 srovnání vybíráme podniky, jejichž </a:t>
            </a:r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podíly jsou běžně obchodovány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na veřejných trzích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4772" y="4690756"/>
            <a:ext cx="26638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srovnatelných podniků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84.m4a">
            <a:hlinkClick r:id="" action="ppaction://media"/>
            <a:extLst>
              <a:ext uri="{FF2B5EF4-FFF2-40B4-BE49-F238E27FC236}">
                <a16:creationId xmlns:a16="http://schemas.microsoft.com/office/drawing/2014/main" id="{11271DE7-F5EF-08EB-0776-389EF9F25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007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767644"/>
            <a:ext cx="8210355" cy="28093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Postup ocenění:</a:t>
            </a:r>
          </a:p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analýza stavu a vývoje národního hospodářství jako celku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analýza stavu a vývoje odvětví a relevantních trhů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analýza celkového stavu a vývoje oceňovaného podniku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podrobná finanční analýza oceňovaného podniku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výběr srovnatelných podniků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podrobná analýza srovnatelných podniků a srovnání s oceňovaným podnikem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výběr vhodných násobitelů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volba hodnot násobitelů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výpočet hodnoty akcie oceňovaného podniku pomocí zvolených násobitelů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odvození konečné hodnoty akcie</a:t>
            </a:r>
          </a:p>
          <a:p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7978" y="4690756"/>
            <a:ext cx="263180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5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85.m4a">
            <a:hlinkClick r:id="" action="ppaction://media"/>
            <a:extLst>
              <a:ext uri="{FF2B5EF4-FFF2-40B4-BE49-F238E27FC236}">
                <a16:creationId xmlns:a16="http://schemas.microsoft.com/office/drawing/2014/main" id="{8646F582-422E-E69C-CF82-09F5E1F53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76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1309"/>
            <a:ext cx="7560000" cy="28093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Znaky srovnatelnosti:</a:t>
            </a:r>
          </a:p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odvětví a obor podnikání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vyráběné produkty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velikost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právní forma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struktura financování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základní technologie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struktura dodavatelů a odběratelů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výkonnost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perspektivy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6374" y="4690756"/>
            <a:ext cx="26478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6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86.m4a">
            <a:hlinkClick r:id="" action="ppaction://media"/>
            <a:extLst>
              <a:ext uri="{FF2B5EF4-FFF2-40B4-BE49-F238E27FC236}">
                <a16:creationId xmlns:a16="http://schemas.microsoft.com/office/drawing/2014/main" id="{929720DF-D1B5-E3EA-EA7E-872F1D340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37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343486"/>
            <a:ext cx="8443113" cy="280939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násobitel (multiplikátor) je poměr tržní ceny k nějaké vztahové veličině (ukazateli)</a:t>
            </a:r>
          </a:p>
          <a:p>
            <a:pPr>
              <a:spcAft>
                <a:spcPts val="600"/>
              </a:spcAft>
            </a:pP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nejznámější násobitel: </a:t>
            </a:r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P/E 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</a:t>
            </a:r>
            <a:r>
              <a:rPr lang="cs-CZ" sz="1500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Price</a:t>
            </a:r>
            <a:r>
              <a:rPr lang="cs-CZ" sz="1500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/ </a:t>
            </a:r>
            <a:r>
              <a:rPr lang="cs-CZ" sz="1500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Earnings</a:t>
            </a:r>
            <a:r>
              <a:rPr lang="cs-CZ" sz="1500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Ratio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 – cena akcie na zisk na akcii </a:t>
            </a:r>
          </a:p>
          <a:p>
            <a:r>
              <a:rPr lang="cs-CZ" sz="1500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násobitelé podle způsobu vyjádření tržní ceny akcie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:</a:t>
            </a:r>
          </a:p>
          <a:p>
            <a:pPr lvl="1"/>
            <a:r>
              <a:rPr lang="cs-CZ" sz="1500" b="1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Equity</a:t>
            </a:r>
            <a:r>
              <a:rPr lang="cs-CZ" sz="1500" b="1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sz="1500" b="1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</a:t>
            </a:r>
            <a:r>
              <a:rPr lang="cs-CZ" sz="1500" b="1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– hodnota vlastního kapitálu na akcii (tržní cena z kapitálového trhu)</a:t>
            </a:r>
          </a:p>
          <a:p>
            <a:pPr lvl="1">
              <a:spcAft>
                <a:spcPts val="600"/>
              </a:spcAft>
            </a:pPr>
            <a:r>
              <a:rPr lang="cs-CZ" sz="1500" b="1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Enterprise</a:t>
            </a:r>
            <a:r>
              <a:rPr lang="cs-CZ" sz="1500" b="1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sz="1500" b="1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</a:t>
            </a:r>
            <a:r>
              <a:rPr lang="cs-CZ" sz="1500" b="1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– hodnota podniku jako celku (brutto) přepočítaná na akcii</a:t>
            </a:r>
          </a:p>
          <a:p>
            <a:r>
              <a:rPr lang="cs-CZ" sz="1500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násobitelé podle vyjádření vztahové veličiny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:</a:t>
            </a:r>
          </a:p>
          <a:p>
            <a:pPr lvl="1"/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násobitelé výnosoví 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– na základě zisku za běžné období, EBIT, EBITDA, cash </a:t>
            </a:r>
            <a:r>
              <a:rPr lang="cs-CZ" sz="1500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flow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, tržeb</a:t>
            </a:r>
          </a:p>
          <a:p>
            <a:pPr lvl="1"/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násobitelé majetkoví </a:t>
            </a:r>
            <a:r>
              <a:rPr lang="cs-CZ" sz="15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– vztahová veličina je účetní hodnota vlastního kapitálu, účetní hodnota investovaného kapitálu</a:t>
            </a:r>
          </a:p>
          <a:p>
            <a:pPr lvl="1"/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2786" y="4690756"/>
            <a:ext cx="25837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7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i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Volba násobitelů</a:t>
            </a:r>
            <a:endParaRPr lang="en-CZ" i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87.m4a">
            <a:hlinkClick r:id="" action="ppaction://media"/>
            <a:extLst>
              <a:ext uri="{FF2B5EF4-FFF2-40B4-BE49-F238E27FC236}">
                <a16:creationId xmlns:a16="http://schemas.microsoft.com/office/drawing/2014/main" id="{7B2CCD03-AA95-103E-54C3-C47571745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02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343486"/>
            <a:ext cx="7560000" cy="2809390"/>
          </a:xfrm>
        </p:spPr>
        <p:txBody>
          <a:bodyPr>
            <a:noAutofit/>
          </a:bodyPr>
          <a:lstStyle/>
          <a:p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násobitelé podle časového určení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(např. pro násobitel P/E)</a:t>
            </a:r>
            <a:endParaRPr lang="en-CZ" u="sng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 tržní cenu akcie (P)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aktuální ceny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průměr nebo medián za určité období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 zisk na akcii (E)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za poslední účetní období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za posledních 12 měsíců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průměr několika posledních let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predikce na příští období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7978" y="4690756"/>
            <a:ext cx="263180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8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88.m4a">
            <a:hlinkClick r:id="" action="ppaction://media"/>
            <a:extLst>
              <a:ext uri="{FF2B5EF4-FFF2-40B4-BE49-F238E27FC236}">
                <a16:creationId xmlns:a16="http://schemas.microsoft.com/office/drawing/2014/main" id="{741DF981-194D-9023-F415-EF96F840B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325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882963"/>
            <a:ext cx="7560000" cy="28093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Přehled vybraných násobitelů</a:t>
            </a:r>
            <a:endParaRPr lang="en-CZ" b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Cena akcie / Zisk na akcii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hodnota vlastního a cizího kapitálu na akcii / EBIT na akcii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hodnota vlastního a cizího kapitálu na akcii / EBITDA na akcii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hodnota vlastního a cizího kapitálu na akcii / Tržby na akcii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Cena akcie / Účetní hodnota vlastního kapitálu na akcii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hodnota vlastního a cizího kapitálu na akcii / Účetní hodnota investovaného kapitálu na akcii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Dividenda na akcii / Cena akcie (dividendová výnosnost – dělitel – cena akcie je ve jmenovateli)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6374" y="4690756"/>
            <a:ext cx="26478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9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5/14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89.m4a">
            <a:hlinkClick r:id="" action="ppaction://media"/>
            <a:extLst>
              <a:ext uri="{FF2B5EF4-FFF2-40B4-BE49-F238E27FC236}">
                <a16:creationId xmlns:a16="http://schemas.microsoft.com/office/drawing/2014/main" id="{CD54B3D0-E343-8B8E-E93A-FCD6D5379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69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EF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A812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2392</TotalTime>
  <Words>1641</Words>
  <Application>Microsoft Macintosh PowerPoint</Application>
  <PresentationFormat>Předvádění na obrazovce (16:9)</PresentationFormat>
  <Paragraphs>250</Paragraphs>
  <Slides>23</Slides>
  <Notes>0</Notes>
  <HiddenSlides>0</HiddenSlides>
  <MMClips>19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Cambria Math</vt:lpstr>
      <vt:lpstr>Inter</vt:lpstr>
      <vt:lpstr>Simple Light</vt:lpstr>
      <vt:lpstr>Specializační studium Oceňování obchodních závodů (podniků) Metody oceňování podniku 5/14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Bohumil Poláček</cp:lastModifiedBy>
  <cp:revision>249</cp:revision>
  <dcterms:modified xsi:type="dcterms:W3CDTF">2023-10-24T15:57:58Z</dcterms:modified>
</cp:coreProperties>
</file>