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12"/>
    <p:restoredTop sz="96405"/>
  </p:normalViewPr>
  <p:slideViewPr>
    <p:cSldViewPr snapToGrid="0" snapToObjects="1">
      <p:cViewPr>
        <p:scale>
          <a:sx n="122" d="100"/>
          <a:sy n="122" d="100"/>
        </p:scale>
        <p:origin x="10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U4InKZSU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573DB-2B95-A844-A412-EE8D0394E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2411604"/>
            <a:ext cx="8361229" cy="2502040"/>
          </a:xfrm>
        </p:spPr>
        <p:txBody>
          <a:bodyPr/>
          <a:lstStyle/>
          <a:p>
            <a:r>
              <a:rPr lang="en-US" dirty="0"/>
              <a:t>Tone languages</a:t>
            </a:r>
            <a:br>
              <a:rPr lang="en-US" dirty="0"/>
            </a:br>
            <a:r>
              <a:rPr lang="en-US" dirty="0"/>
              <a:t>Suprasegmentals</a:t>
            </a:r>
            <a:br>
              <a:rPr lang="en-US" dirty="0"/>
            </a:br>
            <a:r>
              <a:rPr lang="en-US" sz="4000" i="1" dirty="0"/>
              <a:t>Class 3</a:t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767B04-497F-6140-8344-CD0010E85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7" y="3956279"/>
            <a:ext cx="5449210" cy="2502040"/>
          </a:xfrm>
        </p:spPr>
        <p:txBody>
          <a:bodyPr>
            <a:normAutofit fontScale="92500"/>
          </a:bodyPr>
          <a:lstStyle/>
          <a:p>
            <a:r>
              <a:rPr lang="en-US" dirty="0"/>
              <a:t>Why do we need to know that [v] is a labiodental sound and [d] is an alveolar one?</a:t>
            </a:r>
          </a:p>
          <a:p>
            <a:r>
              <a:rPr lang="en-US" dirty="0"/>
              <a:t>What kind of transcription is there in the following word: </a:t>
            </a:r>
            <a:r>
              <a:rPr lang="en" dirty="0"/>
              <a:t>[ˈ</a:t>
            </a:r>
            <a:r>
              <a:rPr lang="en" dirty="0" err="1"/>
              <a:t>pʰɹ̥ʷɛʔt.sɫ</a:t>
            </a:r>
            <a:r>
              <a:rPr lang="en" dirty="0"/>
              <a:t>̩]?</a:t>
            </a:r>
          </a:p>
          <a:p>
            <a:r>
              <a:rPr lang="en" dirty="0"/>
              <a:t>What is the difference between qualitative and quantitative research?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55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357CF-2ADE-9E45-A3CB-EC295BB5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assignment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2D210-FFFF-6344-A895-570D4D917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Adam Brown (PDF) – Chapters 18 (pausing and speed), 19 (Word stress) ,22 (Rhythm)</a:t>
            </a:r>
          </a:p>
          <a:p>
            <a:r>
              <a:rPr lang="en-US" dirty="0"/>
              <a:t>Peter Roach  - Tone Languages, Suprasegmentals</a:t>
            </a:r>
          </a:p>
          <a:p>
            <a:endParaRPr lang="en-US" dirty="0"/>
          </a:p>
          <a:p>
            <a:r>
              <a:rPr lang="en-US" dirty="0"/>
              <a:t>Skills: Case </a:t>
            </a:r>
            <a:r>
              <a:rPr lang="en-US"/>
              <a:t>Study Design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74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B62FB-C575-AB45-BD8E-D25ACA72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39991-5A56-ED4E-A586-14DBBB0A0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Tone languages. Is English a tone language?</a:t>
            </a:r>
          </a:p>
          <a:p>
            <a:r>
              <a:rPr lang="en-US" dirty="0"/>
              <a:t>2. Suprasegmentals. What are  the components of prosody? </a:t>
            </a:r>
          </a:p>
          <a:p>
            <a:r>
              <a:rPr lang="en-US" dirty="0"/>
              <a:t>3. The nature of stress and pauses. What is the difference between stress and accent?</a:t>
            </a:r>
          </a:p>
          <a:p>
            <a:endParaRPr lang="en-US" dirty="0"/>
          </a:p>
          <a:p>
            <a:r>
              <a:rPr lang="en-US" dirty="0"/>
              <a:t>4. Case studies.</a:t>
            </a:r>
          </a:p>
          <a:p>
            <a:r>
              <a:rPr lang="en-US" dirty="0"/>
              <a:t>5. Structure of a research paper.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22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F5E00-BA0B-D44A-9FF7-0B1446B1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Languages</a:t>
            </a:r>
            <a:endParaRPr lang="ru-RU" dirty="0"/>
          </a:p>
        </p:txBody>
      </p:sp>
      <p:pic>
        <p:nvPicPr>
          <p:cNvPr id="2049" name="Picture 1" descr="page1image6932096">
            <a:extLst>
              <a:ext uri="{FF2B5EF4-FFF2-40B4-BE49-F238E27FC236}">
                <a16:creationId xmlns:a16="http://schemas.microsoft.com/office/drawing/2014/main" id="{E07A80BD-39D4-CC49-B4A4-5437E3A81A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2" y="1642814"/>
            <a:ext cx="6952343" cy="23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1image6903696">
            <a:extLst>
              <a:ext uri="{FF2B5EF4-FFF2-40B4-BE49-F238E27FC236}">
                <a16:creationId xmlns:a16="http://schemas.microsoft.com/office/drawing/2014/main" id="{1FD36AF1-EEFB-6442-87D9-445654BDA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38" y="4389120"/>
            <a:ext cx="4985606" cy="127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7FC45B-4832-1D40-988A-CB3EC9B3F00D}"/>
              </a:ext>
            </a:extLst>
          </p:cNvPr>
          <p:cNvSpPr txBox="1"/>
          <p:nvPr/>
        </p:nvSpPr>
        <p:spPr>
          <a:xfrm>
            <a:off x="2461591" y="5028205"/>
            <a:ext cx="371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</a:t>
            </a:r>
            <a:r>
              <a:rPr lang="en-US" dirty="0"/>
              <a:t>port – to im</a:t>
            </a:r>
            <a:r>
              <a:rPr lang="en-US" b="1" dirty="0"/>
              <a:t>port</a:t>
            </a:r>
          </a:p>
          <a:p>
            <a:r>
              <a:rPr lang="en-US" b="1" dirty="0"/>
              <a:t>re</a:t>
            </a:r>
            <a:r>
              <a:rPr lang="en-US" dirty="0"/>
              <a:t>cord – to re</a:t>
            </a:r>
            <a:r>
              <a:rPr lang="en-US" b="1" dirty="0"/>
              <a:t>cord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9E16C-3CEC-8141-84AC-E659A38F9051}"/>
              </a:ext>
            </a:extLst>
          </p:cNvPr>
          <p:cNvSpPr txBox="1"/>
          <p:nvPr/>
        </p:nvSpPr>
        <p:spPr>
          <a:xfrm>
            <a:off x="3207026" y="6082748"/>
            <a:ext cx="2712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</a:t>
            </a:r>
            <a:r>
              <a:rPr lang="en-US" b="1" dirty="0"/>
              <a:t>por</a:t>
            </a:r>
            <a:r>
              <a:rPr lang="en-US" dirty="0"/>
              <a:t>tant</a:t>
            </a:r>
          </a:p>
          <a:p>
            <a:r>
              <a:rPr lang="en-US" dirty="0"/>
              <a:t>A very important </a:t>
            </a:r>
            <a:r>
              <a:rPr lang="en-US" b="1" dirty="0"/>
              <a:t>mes</a:t>
            </a:r>
            <a:r>
              <a:rPr lang="en-US" dirty="0"/>
              <a:t>sage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25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459D0-E7B3-0242-8596-BD464142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vs Accent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D4ADF-F9EB-D940-94FA-BBD58D389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" dirty="0"/>
              <a:t>Stressed syllables are usually louder than unstressed ones. </a:t>
            </a:r>
          </a:p>
          <a:p>
            <a:r>
              <a:rPr lang="en" dirty="0"/>
              <a:t>Stressed syllables are usually longer than they would be if they were unstressed. </a:t>
            </a:r>
          </a:p>
          <a:p>
            <a:r>
              <a:rPr lang="en" dirty="0"/>
              <a:t>Stressed syllables are usually pronounced on a different pitch (usually a higher one) </a:t>
            </a:r>
          </a:p>
          <a:p>
            <a:pPr marL="0" indent="0">
              <a:buNone/>
            </a:pPr>
            <a:r>
              <a:rPr lang="en" dirty="0"/>
              <a:t>than surrounding syllables . </a:t>
            </a:r>
          </a:p>
          <a:p>
            <a:r>
              <a:rPr lang="en" dirty="0"/>
              <a:t>Stressed syllables are never weak syllables, but have a full quality. Weak syllables are those that contain [</a:t>
            </a:r>
            <a:r>
              <a:rPr lang="en" dirty="0" err="1"/>
              <a:t>ə</a:t>
            </a:r>
            <a:r>
              <a:rPr lang="en" dirty="0"/>
              <a:t>] or [</a:t>
            </a:r>
            <a:r>
              <a:rPr lang="en" dirty="0" err="1"/>
              <a:t>i</a:t>
            </a:r>
            <a:r>
              <a:rPr lang="en" dirty="0"/>
              <a:t>]. </a:t>
            </a:r>
          </a:p>
          <a:p>
            <a:pPr marL="0" indent="0">
              <a:buNone/>
            </a:pPr>
            <a:r>
              <a:rPr lang="en" dirty="0"/>
              <a:t>Stress is a complex mixture of these factors. Pitch and length have the greatest effect. </a:t>
            </a:r>
          </a:p>
          <a:p>
            <a:pPr marL="0" indent="0">
              <a:buNone/>
            </a:pPr>
            <a:r>
              <a:rPr lang="en" b="1" dirty="0"/>
              <a:t>Stress – word</a:t>
            </a:r>
          </a:p>
          <a:p>
            <a:pPr marL="0" indent="0">
              <a:buNone/>
            </a:pPr>
            <a:r>
              <a:rPr lang="en" b="1" dirty="0"/>
              <a:t>Accent – foot/tone group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97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6B84A-146C-FB45-A7C9-55D5841C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Suprasegmental features of speech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FFADA-EB39-0C46-849A-51D4B95D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Pitch variation</a:t>
            </a:r>
          </a:p>
          <a:p>
            <a:r>
              <a:rPr lang="en-US" dirty="0"/>
              <a:t>Loudness </a:t>
            </a:r>
          </a:p>
          <a:p>
            <a:r>
              <a:rPr lang="en-US" dirty="0"/>
              <a:t>Tempo (pauses and speed) -  (sounds per second) –English speed  - VOA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</a:t>
            </a:r>
            <a:r>
              <a:rPr lang="en-US" dirty="0">
                <a:hlinkClick r:id="rId2"/>
              </a:rPr>
              <a:t>https://www.youtube.com/watch?v=QvU4InKZSUE</a:t>
            </a:r>
            <a:endParaRPr lang="en-US" dirty="0"/>
          </a:p>
          <a:p>
            <a:r>
              <a:rPr lang="en-US" dirty="0"/>
              <a:t>Rhythm – Abercrombie vs O'Connor</a:t>
            </a:r>
          </a:p>
          <a:p>
            <a:r>
              <a:rPr lang="en-US" dirty="0"/>
              <a:t>Voice Quality (Paralinguistic features)</a:t>
            </a:r>
          </a:p>
          <a:p>
            <a:endParaRPr lang="en-US" dirty="0"/>
          </a:p>
          <a:p>
            <a:r>
              <a:rPr lang="en-US" sz="2400" b="1" dirty="0"/>
              <a:t>Prosody - </a:t>
            </a:r>
            <a:r>
              <a:rPr lang="en" sz="2400" b="1" dirty="0"/>
              <a:t>the patterns of stress and intonation in a language.</a:t>
            </a:r>
            <a:endParaRPr lang="en-US" sz="2400" b="1" dirty="0"/>
          </a:p>
          <a:p>
            <a:r>
              <a:rPr lang="en-US" dirty="0"/>
              <a:t>Intonation – pitch variation, the melody of speech, </a:t>
            </a:r>
            <a:r>
              <a:rPr lang="en" dirty="0"/>
              <a:t>the rise and fall of the voice in speaking.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71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7E99E-986D-B84A-B02F-704AD9F1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 of Intonation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#1 - discourse</a:t>
            </a:r>
            <a:endParaRPr lang="ru-RU" dirty="0"/>
          </a:p>
        </p:txBody>
      </p:sp>
      <p:pic>
        <p:nvPicPr>
          <p:cNvPr id="3073" name="Picture 1" descr="page1image6947440">
            <a:extLst>
              <a:ext uri="{FF2B5EF4-FFF2-40B4-BE49-F238E27FC236}">
                <a16:creationId xmlns:a16="http://schemas.microsoft.com/office/drawing/2014/main" id="{2B31F289-6066-D841-BF5C-50EA473D92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74" y="2488292"/>
            <a:ext cx="4908502" cy="23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19C060-3844-BF48-A3A2-172494432AFF}"/>
              </a:ext>
            </a:extLst>
          </p:cNvPr>
          <p:cNvSpPr txBox="1"/>
          <p:nvPr/>
        </p:nvSpPr>
        <p:spPr>
          <a:xfrm>
            <a:off x="1611086" y="1959428"/>
            <a:ext cx="49085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2. Attitudinal</a:t>
            </a:r>
          </a:p>
          <a:p>
            <a:r>
              <a:rPr lang="en-US" dirty="0"/>
              <a:t>3. Grammatical</a:t>
            </a:r>
          </a:p>
          <a:p>
            <a:r>
              <a:rPr lang="en-US" dirty="0"/>
              <a:t>4. Accentual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43734-D343-C946-8F62-263965A4C58A}"/>
              </a:ext>
            </a:extLst>
          </p:cNvPr>
          <p:cNvSpPr txBox="1"/>
          <p:nvPr/>
        </p:nvSpPr>
        <p:spPr>
          <a:xfrm>
            <a:off x="1930400" y="4368800"/>
            <a:ext cx="4589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</a:t>
            </a:r>
          </a:p>
          <a:p>
            <a:endParaRPr lang="en-US" dirty="0"/>
          </a:p>
          <a:p>
            <a:r>
              <a:rPr lang="en-US" dirty="0"/>
              <a:t>She won’t go out with anyone.</a:t>
            </a:r>
          </a:p>
          <a:p>
            <a:r>
              <a:rPr lang="en-US" dirty="0"/>
              <a:t>I have plans to leave.</a:t>
            </a:r>
          </a:p>
          <a:p>
            <a:r>
              <a:rPr lang="en-US" dirty="0"/>
              <a:t>Can you lend me some money?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64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E8696-6069-BE48-9B84-F75FAB45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STRATEGIES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A9269-A4AC-A54D-86AF-1CC0A26E8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608320" cy="1691640"/>
          </a:xfrm>
        </p:spPr>
        <p:txBody>
          <a:bodyPr/>
          <a:lstStyle/>
          <a:p>
            <a:r>
              <a:rPr lang="en-US" dirty="0"/>
              <a:t>1. Significance of defining research</a:t>
            </a:r>
          </a:p>
          <a:p>
            <a:r>
              <a:rPr lang="en-US" dirty="0"/>
              <a:t>2. Case study vs Developmental research</a:t>
            </a:r>
          </a:p>
          <a:p>
            <a:r>
              <a:rPr lang="en-US" dirty="0"/>
              <a:t>Compiling Case Study  Data</a:t>
            </a:r>
            <a:endParaRPr lang="ru-RU" dirty="0"/>
          </a:p>
        </p:txBody>
      </p:sp>
      <p:pic>
        <p:nvPicPr>
          <p:cNvPr id="4098" name="Picture 2" descr="page1image40361072">
            <a:extLst>
              <a:ext uri="{FF2B5EF4-FFF2-40B4-BE49-F238E27FC236}">
                <a16:creationId xmlns:a16="http://schemas.microsoft.com/office/drawing/2014/main" id="{0B75EFC8-E269-354C-9F5E-78D3AACD4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40" y="3405240"/>
            <a:ext cx="5166360" cy="33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4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4B106-AEAA-4B41-BABE-5818979F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Your Results</a:t>
            </a:r>
            <a:endParaRPr lang="ru-RU" dirty="0"/>
          </a:p>
        </p:txBody>
      </p:sp>
      <p:pic>
        <p:nvPicPr>
          <p:cNvPr id="5121" name="Picture 1" descr="page1image39961200">
            <a:extLst>
              <a:ext uri="{FF2B5EF4-FFF2-40B4-BE49-F238E27FC236}">
                <a16:creationId xmlns:a16="http://schemas.microsoft.com/office/drawing/2014/main" id="{447F7ED1-02F3-FD46-AF0F-713E56579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80" y="1828800"/>
            <a:ext cx="575564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54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3C3A0-2B25-D646-8780-1930A06F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Case Study Research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765AC-9B20-D142-BBDF-F94E2E52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804991" cy="4572000"/>
          </a:xfrm>
        </p:spPr>
        <p:txBody>
          <a:bodyPr>
            <a:normAutofit/>
          </a:bodyPr>
          <a:lstStyle/>
          <a:p>
            <a:r>
              <a:rPr lang="en-US" dirty="0"/>
              <a:t>Internal validity</a:t>
            </a:r>
          </a:p>
          <a:p>
            <a:r>
              <a:rPr lang="en-US" dirty="0"/>
              <a:t>External validity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Benefits for teachers/learners/ learning research</a:t>
            </a:r>
            <a:endParaRPr lang="ru-RU" dirty="0"/>
          </a:p>
        </p:txBody>
      </p:sp>
      <p:pic>
        <p:nvPicPr>
          <p:cNvPr id="6145" name="Picture 1" descr="page1image40361072">
            <a:extLst>
              <a:ext uri="{FF2B5EF4-FFF2-40B4-BE49-F238E27FC236}">
                <a16:creationId xmlns:a16="http://schemas.microsoft.com/office/drawing/2014/main" id="{CE327927-468D-B044-96A9-B7F56503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02277"/>
            <a:ext cx="6467280" cy="27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43971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124</TotalTime>
  <Words>425</Words>
  <Application>Microsoft Macintosh PowerPoint</Application>
  <PresentationFormat>Широкоэкранный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Franklin Gothic Book</vt:lpstr>
      <vt:lpstr>Уголки</vt:lpstr>
      <vt:lpstr>Tone languages Suprasegmentals Class 3 </vt:lpstr>
      <vt:lpstr>Plan</vt:lpstr>
      <vt:lpstr>Tone Languages</vt:lpstr>
      <vt:lpstr>Stress vs Accent</vt:lpstr>
      <vt:lpstr>Suprasegmental features of speech</vt:lpstr>
      <vt:lpstr>Functions of Intonation  #1 - discourse</vt:lpstr>
      <vt:lpstr>RESEARCH STRATEGIES</vt:lpstr>
      <vt:lpstr>Reporting Your Results</vt:lpstr>
      <vt:lpstr>Interpreting Case Study Research</vt:lpstr>
      <vt:lpstr>Home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Tone languages Suprasegmentals</dc:title>
  <dc:creator>A tymbay</dc:creator>
  <cp:lastModifiedBy>A tymbay</cp:lastModifiedBy>
  <cp:revision>11</cp:revision>
  <dcterms:created xsi:type="dcterms:W3CDTF">2020-10-18T18:53:20Z</dcterms:created>
  <dcterms:modified xsi:type="dcterms:W3CDTF">2021-10-12T15:21:44Z</dcterms:modified>
</cp:coreProperties>
</file>