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13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4C14"/>
    <a:srgbClr val="917959"/>
    <a:srgbClr val="966626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5" autoAdjust="0"/>
    <p:restoredTop sz="94659"/>
  </p:normalViewPr>
  <p:slideViewPr>
    <p:cSldViewPr snapToGrid="0" snapToObjects="1">
      <p:cViewPr varScale="1">
        <p:scale>
          <a:sx n="127" d="100"/>
          <a:sy n="127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03.06.2024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667837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87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07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51275" y="9380538"/>
            <a:ext cx="2946400" cy="493712"/>
          </a:xfrm>
          <a:prstGeom prst="rect">
            <a:avLst/>
          </a:prstGeom>
          <a:ln/>
        </p:spPr>
        <p:txBody>
          <a:bodyPr/>
          <a:lstStyle/>
          <a:p>
            <a:fld id="{8D9784B6-29BD-4AAA-99BD-B6A003A4383C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09538" y="741363"/>
            <a:ext cx="6580187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1394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19507" y="4709992"/>
            <a:ext cx="301652" cy="300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3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xmlns="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1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257175" indent="-17145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1pPr>
            <a:lvl2pPr marL="257175" indent="1905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2pPr>
            <a:lvl3pPr marL="257175" indent="5334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3pPr>
            <a:lvl4pPr marL="257175" indent="8763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4pPr>
            <a:lvl5pPr marL="257175" indent="12192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471ADA-FDBC-B041-AB6E-863BFF6D16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2" y="4802400"/>
            <a:ext cx="1220711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xmlns="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1" y="770787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xmlns="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3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257175" indent="-17145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accent1"/>
                </a:solidFill>
              </a:defRPr>
            </a:lvl1pPr>
            <a:lvl2pPr marL="257175" indent="1905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2pPr>
            <a:lvl3pPr marL="257175" indent="5334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3pPr>
            <a:lvl4pPr marL="257175" indent="8763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4pPr>
            <a:lvl5pPr marL="257175" indent="1219200" algn="l">
              <a:lnSpc>
                <a:spcPct val="100000"/>
              </a:lnSpc>
              <a:buClrTx/>
              <a:buSzTx/>
              <a:buFontTx/>
              <a:buNone/>
              <a:defRPr sz="105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341CE9D-2D8C-B142-9806-5CE4F01C6D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81333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0D1F-2C2F-46B4-ABE0-5B2693F1D0B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69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1FB7-85A2-4069-98BA-8C2BA1ED866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343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Nadpis, graf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9" y="463154"/>
            <a:ext cx="7793037" cy="8572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sz="half" idx="1"/>
          </p:nvPr>
        </p:nvSpPr>
        <p:spPr>
          <a:xfrm>
            <a:off x="1182688" y="1513285"/>
            <a:ext cx="3810000" cy="30861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145088" y="1513285"/>
            <a:ext cx="3810000" cy="30861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85148" y="4764875"/>
            <a:ext cx="301652" cy="300050"/>
          </a:xfrm>
        </p:spPr>
        <p:txBody>
          <a:bodyPr/>
          <a:lstStyle>
            <a:lvl1pPr>
              <a:defRPr/>
            </a:lvl1pPr>
          </a:lstStyle>
          <a:p>
            <a:fld id="{9D8A3F5D-645F-418D-8AEB-FC24A06976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678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7"/>
            <a:ext cx="8520603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3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19507" y="4709992"/>
            <a:ext cx="301652" cy="300050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75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3" r:id="rId2"/>
    <p:sldLayoutId id="2147483671" r:id="rId3"/>
    <p:sldLayoutId id="2147483672" r:id="rId4"/>
    <p:sldLayoutId id="2147483673" r:id="rId5"/>
  </p:sldLayoutIdLst>
  <p:transition spd="med"/>
  <p:hf hdr="0" dt="0"/>
  <p:txStyles>
    <p:titleStyle>
      <a:lvl1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257175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7538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0967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4396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17825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1254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24683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28112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3154136" marR="0" indent="-306161" algn="l" defTabSz="6858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35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homepage.dtn.ntl.com/colin.pratt/cpoly1.jpg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7.wmf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2"/>
          </p:nvPr>
        </p:nvSpPr>
        <p:spPr>
          <a:xfrm>
            <a:off x="8783627" y="4709992"/>
            <a:ext cx="237532" cy="300050"/>
          </a:xfrm>
        </p:spPr>
        <p:txBody>
          <a:bodyPr/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3" name="Podnadpis 2"/>
          <p:cNvSpPr txBox="1">
            <a:spLocks/>
          </p:cNvSpPr>
          <p:nvPr/>
        </p:nvSpPr>
        <p:spPr>
          <a:xfrm>
            <a:off x="1415344" y="3234749"/>
            <a:ext cx="6400800" cy="746883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257175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7538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10967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14396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17825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1254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24683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28112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3154136" marR="0" indent="-306161" algn="l" defTabSz="6858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35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85725" indent="0" algn="ctr" hangingPunct="1">
              <a:buNone/>
            </a:pPr>
            <a:r>
              <a:rPr lang="cs-CZ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Vlastnosti vláken – elektrické vlastnosti</a:t>
            </a:r>
            <a:endParaRPr lang="cs-CZ" sz="28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Podnadpis 2"/>
          <p:cNvSpPr txBox="1">
            <a:spLocks/>
          </p:cNvSpPr>
          <p:nvPr/>
        </p:nvSpPr>
        <p:spPr>
          <a:xfrm>
            <a:off x="1460234" y="3821848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Ing. Miroslava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Pechočiaková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Ph.D.</a:t>
            </a:r>
          </a:p>
        </p:txBody>
      </p:sp>
      <p:sp>
        <p:nvSpPr>
          <p:cNvPr id="35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6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7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39" name="Picture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40" name="TextovéPole 39"/>
          <p:cNvSpPr txBox="1"/>
          <p:nvPr/>
        </p:nvSpPr>
        <p:spPr>
          <a:xfrm>
            <a:off x="1717415" y="1515050"/>
            <a:ext cx="64643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Nové možnosti rozvoje vzdělávání na Technické univerzitě v Liberci</a:t>
            </a:r>
          </a:p>
          <a:p>
            <a:pPr algn="ctr"/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sz="1400" b="1" u="sng" dirty="0">
                <a:latin typeface="Calibri" panose="020F0502020204030204" pitchFamily="34" charset="0"/>
                <a:cs typeface="Calibri" panose="020F0502020204030204" pitchFamily="34" charset="0"/>
              </a:rPr>
              <a:t>Specifický cíl A2: Rozvoj v oblasti distanční výuky, online výuky a </a:t>
            </a:r>
            <a:r>
              <a:rPr lang="cs-CZ" sz="1400" b="1" u="sng" dirty="0" err="1">
                <a:latin typeface="Calibri" panose="020F0502020204030204" pitchFamily="34" charset="0"/>
                <a:cs typeface="Calibri" panose="020F0502020204030204" pitchFamily="34" charset="0"/>
              </a:rPr>
              <a:t>blended</a:t>
            </a:r>
            <a:r>
              <a:rPr lang="cs-CZ" sz="1400" b="1" u="sng" dirty="0">
                <a:latin typeface="Calibri" panose="020F0502020204030204" pitchFamily="34" charset="0"/>
                <a:cs typeface="Calibri" panose="020F0502020204030204" pitchFamily="34" charset="0"/>
              </a:rPr>
              <a:t> learning</a:t>
            </a:r>
          </a:p>
          <a:p>
            <a:pPr algn="ctr"/>
            <a:endParaRPr lang="cs-CZ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NPO_TUL_MSMT-16598/2022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" name="Obrázek 40" descr="https://opp.cuni.cz/OPP-85-version1-_npo1_252_67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39" y="5708206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Obrázek 41" descr="https://opp.cuni.cz/OPP-85-version1-_npo2_142_64_bwfilter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Obrázek 42" descr="https://opp.cuni.cz/OPP-85-version1-_npo3_127_63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69" y="5746306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076" y="435873"/>
            <a:ext cx="5844778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Vodivé polymery I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09885" y="1108502"/>
            <a:ext cx="823715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cs-CZ" sz="1600" dirty="0">
                <a:latin typeface="Times New Roman" panose="02020603050405020304" pitchFamily="18" charset="0"/>
              </a:rPr>
              <a:t>J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známo více než 100 polymerů, s různým rozsahem elektrické vodivosti. Řada těchto polymerů se dá zvlákňovat, což umožňuje jejich použití v textilních strukturách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.</a:t>
            </a:r>
          </a:p>
          <a:p>
            <a:endParaRPr lang="cs-CZ" altLang="cs-CZ" sz="1600" dirty="0">
              <a:latin typeface="Times New Roman" panose="02020603050405020304" pitchFamily="18" charset="0"/>
            </a:endParaRPr>
          </a:p>
          <a:p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Vodivé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polymery jsou charakterizovány konjugovaným systémem</a:t>
            </a:r>
            <a:r>
              <a:rPr lang="cs-CZ" altLang="cs-CZ" sz="1600" dirty="0">
                <a:latin typeface="Times New Roman" panose="02020603050405020304" pitchFamily="18" charset="0"/>
              </a:rPr>
              <a:t>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vazeb s </a:t>
            </a: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cs-CZ" alt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elektrony. Jde o polymery obsahující aromatické řetězce, dvojné vazby, rezonanční struktury a iontové elektronové páry. Příkladem jsou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polyacetylén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polyanilin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polythiofen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polypfenylénsulfid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polypyrrol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/>
            <a:endParaRPr lang="cs-CZ" altLang="cs-CZ" sz="1600" dirty="0">
              <a:latin typeface="Times New Roman" panose="02020603050405020304" pitchFamily="18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950494" y="2353866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950494" y="2353866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776975"/>
              </p:ext>
            </p:extLst>
          </p:nvPr>
        </p:nvGraphicFramePr>
        <p:xfrm>
          <a:off x="618686" y="3008041"/>
          <a:ext cx="1300163" cy="45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3" imgW="2395728" imgH="457200" progId="SmartDraw.2">
                  <p:embed/>
                </p:oleObj>
              </mc:Choice>
              <mc:Fallback>
                <p:oleObj r:id="rId3" imgW="2395728" imgH="45720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86" y="3008041"/>
                        <a:ext cx="1300163" cy="456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3879056" y="2243138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356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716694"/>
              </p:ext>
            </p:extLst>
          </p:nvPr>
        </p:nvGraphicFramePr>
        <p:xfrm>
          <a:off x="2324955" y="3014872"/>
          <a:ext cx="138588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5" imgW="1714500" imgH="713232" progId="SmartDraw.2">
                  <p:embed/>
                </p:oleObj>
              </mc:Choice>
              <mc:Fallback>
                <p:oleObj r:id="rId5" imgW="1714500" imgH="71323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955" y="3014872"/>
                        <a:ext cx="1385888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004072" y="2139554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35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172919"/>
              </p:ext>
            </p:extLst>
          </p:nvPr>
        </p:nvGraphicFramePr>
        <p:xfrm>
          <a:off x="4144993" y="3008041"/>
          <a:ext cx="1135856" cy="864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7" imgW="1353312" imgH="969264" progId="SmartDraw.2">
                  <p:embed/>
                </p:oleObj>
              </mc:Choice>
              <mc:Fallback>
                <p:oleObj r:id="rId7" imgW="1353312" imgH="96926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93" y="3008041"/>
                        <a:ext cx="1135856" cy="864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3893344" y="2243138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35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635154"/>
              </p:ext>
            </p:extLst>
          </p:nvPr>
        </p:nvGraphicFramePr>
        <p:xfrm>
          <a:off x="5659197" y="3014872"/>
          <a:ext cx="13573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9" imgW="1714500" imgH="713232" progId="SmartDraw.2">
                  <p:embed/>
                </p:oleObj>
              </mc:Choice>
              <mc:Fallback>
                <p:oleObj r:id="rId9" imgW="1714500" imgH="713232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197" y="3014872"/>
                        <a:ext cx="135731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3950494" y="2189560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35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046080"/>
              </p:ext>
            </p:extLst>
          </p:nvPr>
        </p:nvGraphicFramePr>
        <p:xfrm>
          <a:off x="7379494" y="2981381"/>
          <a:ext cx="1243013" cy="7643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11" imgW="1435608" imgH="877824" progId="SmartDraw.2">
                  <p:embed/>
                </p:oleObj>
              </mc:Choice>
              <mc:Fallback>
                <p:oleObj r:id="rId11" imgW="1435608" imgH="877824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9494" y="2981381"/>
                        <a:ext cx="1243013" cy="7643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4156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51678" y="530969"/>
            <a:ext cx="5844778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Vodivé polymery II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" y="1165293"/>
            <a:ext cx="8508460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746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cs-CZ" altLang="cs-CZ" sz="2100" dirty="0" smtClean="0">
                <a:cs typeface="Times New Roman" panose="02020603050405020304" pitchFamily="18" charset="0"/>
              </a:rPr>
              <a:t>Většinou </a:t>
            </a:r>
            <a:r>
              <a:rPr lang="cs-CZ" altLang="cs-CZ" sz="2100" dirty="0">
                <a:cs typeface="Times New Roman" panose="02020603050405020304" pitchFamily="18" charset="0"/>
              </a:rPr>
              <a:t>nejsou</a:t>
            </a:r>
            <a:r>
              <a:rPr lang="cs-CZ" altLang="cs-CZ" sz="2100" dirty="0"/>
              <a:t> </a:t>
            </a:r>
            <a:r>
              <a:rPr lang="cs-CZ" altLang="cs-CZ" sz="2100" dirty="0">
                <a:cs typeface="Times New Roman" panose="02020603050405020304" pitchFamily="18" charset="0"/>
              </a:rPr>
              <a:t>v čisté formě vodivé,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>ale </a:t>
            </a:r>
            <a:r>
              <a:rPr lang="cs-CZ" altLang="cs-CZ" sz="2100" dirty="0">
                <a:cs typeface="Times New Roman" panose="02020603050405020304" pitchFamily="18" charset="0"/>
              </a:rPr>
              <a:t>postačuje </a:t>
            </a:r>
            <a:r>
              <a:rPr lang="cs-CZ" altLang="cs-CZ" sz="2100" dirty="0">
                <a:solidFill>
                  <a:schemeClr val="hlink"/>
                </a:solidFill>
                <a:cs typeface="Times New Roman" panose="02020603050405020304" pitchFamily="18" charset="0"/>
              </a:rPr>
              <a:t>dopování</a:t>
            </a:r>
            <a:r>
              <a:rPr lang="cs-CZ" altLang="cs-CZ" sz="2100" dirty="0">
                <a:cs typeface="Times New Roman" panose="02020603050405020304" pitchFamily="18" charset="0"/>
              </a:rPr>
              <a:t> pomocí</a:t>
            </a:r>
            <a:r>
              <a:rPr lang="cs-CZ" altLang="cs-CZ" sz="2100" dirty="0"/>
              <a:t> </a:t>
            </a:r>
            <a:r>
              <a:rPr lang="cs-CZ" altLang="cs-CZ" sz="2100" dirty="0" smtClean="0"/>
              <a:t/>
            </a:r>
            <a:br>
              <a:rPr lang="cs-CZ" altLang="cs-CZ" sz="2100" dirty="0" smtClean="0"/>
            </a:br>
            <a:r>
              <a:rPr lang="cs-CZ" altLang="cs-CZ" sz="2100" dirty="0" smtClean="0"/>
              <a:t>      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>oxidačních, resp</a:t>
            </a:r>
            <a:r>
              <a:rPr lang="cs-CZ" altLang="cs-CZ" sz="2100" dirty="0">
                <a:cs typeface="Times New Roman" panose="02020603050405020304" pitchFamily="18" charset="0"/>
              </a:rPr>
              <a:t>. redukčních látek</a:t>
            </a:r>
            <a:r>
              <a:rPr lang="cs-CZ" altLang="cs-CZ" sz="2100" dirty="0"/>
              <a:t> </a:t>
            </a:r>
            <a:r>
              <a:rPr lang="cs-CZ" altLang="cs-CZ" sz="2100" dirty="0">
                <a:cs typeface="Times New Roman" panose="02020603050405020304" pitchFamily="18" charset="0"/>
              </a:rPr>
              <a:t>(jako je AsF</a:t>
            </a:r>
            <a:r>
              <a:rPr lang="cs-CZ" altLang="cs-CZ" sz="2100" baseline="-30000" dirty="0">
                <a:cs typeface="Times New Roman" panose="02020603050405020304" pitchFamily="18" charset="0"/>
              </a:rPr>
              <a:t>5</a:t>
            </a:r>
            <a:r>
              <a:rPr lang="cs-CZ" altLang="cs-CZ" sz="2100" dirty="0">
                <a:cs typeface="Times New Roman" panose="02020603050405020304" pitchFamily="18" charset="0"/>
              </a:rPr>
              <a:t>) aby došlo ke změně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/>
            </a:r>
            <a:br>
              <a:rPr lang="cs-CZ" altLang="cs-CZ" sz="2100" dirty="0" smtClean="0">
                <a:cs typeface="Times New Roman" panose="02020603050405020304" pitchFamily="18" charset="0"/>
              </a:rPr>
            </a:br>
            <a:r>
              <a:rPr lang="cs-CZ" altLang="cs-CZ" sz="2100" dirty="0" smtClean="0">
                <a:cs typeface="Times New Roman" panose="02020603050405020304" pitchFamily="18" charset="0"/>
              </a:rPr>
              <a:t>       pásmové </a:t>
            </a:r>
            <a:r>
              <a:rPr lang="cs-CZ" altLang="cs-CZ" sz="2100" dirty="0">
                <a:cs typeface="Times New Roman" panose="02020603050405020304" pitchFamily="18" charset="0"/>
              </a:rPr>
              <a:t>struktury a zvýšení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>vodivosti</a:t>
            </a:r>
            <a:r>
              <a:rPr lang="cs-CZ" altLang="cs-CZ" sz="2100" dirty="0" smtClean="0"/>
              <a:t>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>alespoň </a:t>
            </a:r>
            <a:r>
              <a:rPr lang="cs-CZ" altLang="cs-CZ" sz="2100" dirty="0">
                <a:cs typeface="Times New Roman" panose="02020603050405020304" pitchFamily="18" charset="0"/>
              </a:rPr>
              <a:t>na úroveň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>anorganických</a:t>
            </a:r>
            <a:br>
              <a:rPr lang="cs-CZ" altLang="cs-CZ" sz="2100" dirty="0" smtClean="0">
                <a:cs typeface="Times New Roman" panose="02020603050405020304" pitchFamily="18" charset="0"/>
              </a:rPr>
            </a:br>
            <a:r>
              <a:rPr lang="cs-CZ" altLang="cs-CZ" sz="2100" dirty="0" smtClean="0">
                <a:cs typeface="Times New Roman" panose="02020603050405020304" pitchFamily="18" charset="0"/>
              </a:rPr>
              <a:t>       polovodičů</a:t>
            </a:r>
            <a:r>
              <a:rPr lang="cs-CZ" altLang="cs-CZ" sz="2100" dirty="0">
                <a:cs typeface="Times New Roman" panose="02020603050405020304" pitchFamily="18" charset="0"/>
              </a:rPr>
              <a:t>. </a:t>
            </a:r>
            <a:endParaRPr lang="cs-CZ" altLang="cs-CZ" sz="2100" dirty="0"/>
          </a:p>
          <a:p>
            <a:pPr algn="just" eaLnBrk="0" hangingPunct="0"/>
            <a:endParaRPr lang="cs-CZ" altLang="cs-CZ" sz="2100" dirty="0" smtClean="0"/>
          </a:p>
          <a:p>
            <a:pPr algn="just" eaLnBrk="0" hangingPunct="0"/>
            <a:r>
              <a:rPr lang="cs-CZ" altLang="cs-CZ" sz="2100" dirty="0" smtClean="0">
                <a:solidFill>
                  <a:schemeClr val="hlink"/>
                </a:solidFill>
                <a:cs typeface="Times New Roman" panose="02020603050405020304" pitchFamily="18" charset="0"/>
              </a:rPr>
              <a:t>Mechanismus </a:t>
            </a:r>
            <a:r>
              <a:rPr lang="cs-CZ" altLang="cs-CZ" sz="2100" dirty="0">
                <a:solidFill>
                  <a:schemeClr val="hlink"/>
                </a:solidFill>
                <a:cs typeface="Times New Roman" panose="02020603050405020304" pitchFamily="18" charset="0"/>
              </a:rPr>
              <a:t>působení</a:t>
            </a:r>
            <a:r>
              <a:rPr lang="cs-CZ" altLang="cs-CZ" sz="2100" dirty="0">
                <a:solidFill>
                  <a:schemeClr val="hlink"/>
                </a:solidFill>
              </a:rPr>
              <a:t> </a:t>
            </a:r>
            <a:r>
              <a:rPr lang="cs-CZ" altLang="cs-CZ" sz="2100" dirty="0" err="1">
                <a:solidFill>
                  <a:schemeClr val="hlink"/>
                </a:solidFill>
              </a:rPr>
              <a:t>d</a:t>
            </a:r>
            <a:r>
              <a:rPr lang="cs-CZ" altLang="cs-CZ" sz="2100" dirty="0" err="1">
                <a:solidFill>
                  <a:schemeClr val="hlink"/>
                </a:solidFill>
                <a:cs typeface="Times New Roman" panose="02020603050405020304" pitchFamily="18" charset="0"/>
              </a:rPr>
              <a:t>opantů</a:t>
            </a:r>
            <a:r>
              <a:rPr lang="cs-CZ" altLang="cs-CZ" sz="2100" dirty="0">
                <a:solidFill>
                  <a:schemeClr val="hlink"/>
                </a:solidFill>
                <a:cs typeface="Times New Roman" panose="02020603050405020304" pitchFamily="18" charset="0"/>
              </a:rPr>
              <a:t> je stejný jako u </a:t>
            </a:r>
            <a:r>
              <a:rPr lang="cs-CZ" altLang="cs-CZ" sz="2100" dirty="0" smtClean="0">
                <a:solidFill>
                  <a:schemeClr val="hlink"/>
                </a:solidFill>
                <a:cs typeface="Times New Roman" panose="02020603050405020304" pitchFamily="18" charset="0"/>
              </a:rPr>
              <a:t>anorganických</a:t>
            </a:r>
            <a:br>
              <a:rPr lang="cs-CZ" altLang="cs-CZ" sz="2100" dirty="0" smtClean="0">
                <a:solidFill>
                  <a:schemeClr val="hlink"/>
                </a:solidFill>
                <a:cs typeface="Times New Roman" panose="02020603050405020304" pitchFamily="18" charset="0"/>
              </a:rPr>
            </a:br>
            <a:r>
              <a:rPr lang="cs-CZ" altLang="cs-CZ" sz="2100" dirty="0" smtClean="0">
                <a:solidFill>
                  <a:schemeClr val="hlink"/>
                </a:solidFill>
                <a:cs typeface="Times New Roman" panose="02020603050405020304" pitchFamily="18" charset="0"/>
              </a:rPr>
              <a:t>       </a:t>
            </a:r>
            <a:r>
              <a:rPr lang="cs-CZ" altLang="cs-CZ" sz="2100" dirty="0">
                <a:solidFill>
                  <a:schemeClr val="hlink"/>
                </a:solidFill>
                <a:cs typeface="Times New Roman" panose="02020603050405020304" pitchFamily="18" charset="0"/>
              </a:rPr>
              <a:t>polovodičů.</a:t>
            </a:r>
            <a:endParaRPr lang="cs-CZ" altLang="cs-CZ" sz="2100" dirty="0">
              <a:solidFill>
                <a:schemeClr val="hlink"/>
              </a:solidFill>
            </a:endParaRPr>
          </a:p>
          <a:p>
            <a:pPr algn="just" eaLnBrk="0" hangingPunct="0"/>
            <a:endParaRPr lang="cs-CZ" altLang="cs-CZ" sz="2100" dirty="0">
              <a:solidFill>
                <a:schemeClr val="hlink"/>
              </a:solidFill>
            </a:endParaRPr>
          </a:p>
          <a:p>
            <a:pPr algn="just" eaLnBrk="0" hangingPunct="0"/>
            <a:r>
              <a:rPr lang="cs-CZ" altLang="cs-CZ" sz="2100" dirty="0">
                <a:cs typeface="Times New Roman" panose="02020603050405020304" pitchFamily="18" charset="0"/>
              </a:rPr>
              <a:t>Výhodou polymerů je, že vodivost se dá výrazně měnit,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>protažením</a:t>
            </a:r>
            <a:br>
              <a:rPr lang="cs-CZ" altLang="cs-CZ" sz="2100" dirty="0" smtClean="0">
                <a:cs typeface="Times New Roman" panose="02020603050405020304" pitchFamily="18" charset="0"/>
              </a:rPr>
            </a:br>
            <a:r>
              <a:rPr lang="cs-CZ" altLang="cs-CZ" sz="2100" dirty="0" smtClean="0">
                <a:cs typeface="Times New Roman" panose="02020603050405020304" pitchFamily="18" charset="0"/>
              </a:rPr>
              <a:t>        nebo </a:t>
            </a:r>
            <a:r>
              <a:rPr lang="cs-CZ" altLang="cs-CZ" sz="2100" dirty="0">
                <a:cs typeface="Times New Roman" panose="02020603050405020304" pitchFamily="18" charset="0"/>
              </a:rPr>
              <a:t>přidáváním různých </a:t>
            </a:r>
            <a:r>
              <a:rPr lang="cs-CZ" altLang="cs-CZ" sz="2100" dirty="0" err="1">
                <a:cs typeface="Times New Roman" panose="02020603050405020304" pitchFamily="18" charset="0"/>
              </a:rPr>
              <a:t>dopantů</a:t>
            </a:r>
            <a:r>
              <a:rPr lang="cs-CZ" altLang="cs-CZ" sz="2100" dirty="0">
                <a:cs typeface="Times New Roman" panose="02020603050405020304" pitchFamily="18" charset="0"/>
              </a:rPr>
              <a:t>.</a:t>
            </a:r>
          </a:p>
          <a:p>
            <a:pPr eaLnBrk="0" hangingPunct="0"/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421676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38708" y="572654"/>
            <a:ext cx="5844778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Vodivé polymery III</a:t>
            </a:r>
          </a:p>
        </p:txBody>
      </p:sp>
      <p:grpSp>
        <p:nvGrpSpPr>
          <p:cNvPr id="27765" name="Group 117"/>
          <p:cNvGrpSpPr>
            <a:grpSpLocks/>
          </p:cNvGrpSpPr>
          <p:nvPr/>
        </p:nvGrpSpPr>
        <p:grpSpPr bwMode="auto">
          <a:xfrm>
            <a:off x="347211" y="1772132"/>
            <a:ext cx="4983546" cy="2858234"/>
            <a:chOff x="-3" y="-3"/>
            <a:chExt cx="2262" cy="5500"/>
          </a:xfrm>
        </p:grpSpPr>
        <p:grpSp>
          <p:nvGrpSpPr>
            <p:cNvPr id="27763" name="Group 115"/>
            <p:cNvGrpSpPr>
              <a:grpSpLocks/>
            </p:cNvGrpSpPr>
            <p:nvPr/>
          </p:nvGrpSpPr>
          <p:grpSpPr bwMode="auto">
            <a:xfrm>
              <a:off x="0" y="0"/>
              <a:ext cx="2256" cy="5494"/>
              <a:chOff x="0" y="0"/>
              <a:chExt cx="2256" cy="5494"/>
            </a:xfrm>
          </p:grpSpPr>
          <p:grpSp>
            <p:nvGrpSpPr>
              <p:cNvPr id="27728" name="Group 80"/>
              <p:cNvGrpSpPr>
                <a:grpSpLocks/>
              </p:cNvGrpSpPr>
              <p:nvPr/>
            </p:nvGrpSpPr>
            <p:grpSpPr bwMode="auto">
              <a:xfrm>
                <a:off x="0" y="0"/>
                <a:ext cx="968" cy="1364"/>
                <a:chOff x="0" y="0"/>
                <a:chExt cx="968" cy="1364"/>
              </a:xfrm>
            </p:grpSpPr>
            <p:sp>
              <p:nvSpPr>
                <p:cNvPr id="27709" name="Rectangle 61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912" cy="1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polymer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27" name="Rectangle 7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68" cy="13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30" name="Group 82"/>
              <p:cNvGrpSpPr>
                <a:grpSpLocks/>
              </p:cNvGrpSpPr>
              <p:nvPr/>
            </p:nvGrpSpPr>
            <p:grpSpPr bwMode="auto">
              <a:xfrm>
                <a:off x="968" y="0"/>
                <a:ext cx="800" cy="1364"/>
                <a:chOff x="968" y="0"/>
                <a:chExt cx="800" cy="1364"/>
              </a:xfrm>
            </p:grpSpPr>
            <p:sp>
              <p:nvSpPr>
                <p:cNvPr id="27710" name="Rectangle 62"/>
                <p:cNvSpPr>
                  <a:spLocks noChangeArrowheads="1"/>
                </p:cNvSpPr>
                <p:nvPr/>
              </p:nvSpPr>
              <p:spPr bwMode="auto">
                <a:xfrm>
                  <a:off x="996" y="0"/>
                  <a:ext cx="744" cy="1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měrná vodivost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[S/cm]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29" name="Rectangle 81"/>
                <p:cNvSpPr>
                  <a:spLocks noChangeArrowheads="1"/>
                </p:cNvSpPr>
                <p:nvPr/>
              </p:nvSpPr>
              <p:spPr bwMode="auto">
                <a:xfrm>
                  <a:off x="968" y="0"/>
                  <a:ext cx="800" cy="13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32" name="Group 84"/>
              <p:cNvGrpSpPr>
                <a:grpSpLocks/>
              </p:cNvGrpSpPr>
              <p:nvPr/>
            </p:nvGrpSpPr>
            <p:grpSpPr bwMode="auto">
              <a:xfrm>
                <a:off x="1768" y="0"/>
                <a:ext cx="488" cy="1364"/>
                <a:chOff x="1768" y="0"/>
                <a:chExt cx="488" cy="1364"/>
              </a:xfrm>
            </p:grpSpPr>
            <p:sp>
              <p:nvSpPr>
                <p:cNvPr id="277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796" y="0"/>
                  <a:ext cx="432" cy="13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dopant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768" y="0"/>
                  <a:ext cx="488" cy="13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34" name="Group 86"/>
              <p:cNvGrpSpPr>
                <a:grpSpLocks/>
              </p:cNvGrpSpPr>
              <p:nvPr/>
            </p:nvGrpSpPr>
            <p:grpSpPr bwMode="auto">
              <a:xfrm>
                <a:off x="0" y="1364"/>
                <a:ext cx="968" cy="826"/>
                <a:chOff x="0" y="1364"/>
                <a:chExt cx="968" cy="826"/>
              </a:xfrm>
            </p:grpSpPr>
            <p:sp>
              <p:nvSpPr>
                <p:cNvPr id="27712" name="Rectangle 64"/>
                <p:cNvSpPr>
                  <a:spLocks noChangeArrowheads="1"/>
                </p:cNvSpPr>
                <p:nvPr/>
              </p:nvSpPr>
              <p:spPr bwMode="auto">
                <a:xfrm>
                  <a:off x="28" y="1364"/>
                  <a:ext cx="91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polyanilin</a:t>
                  </a:r>
                  <a:endParaRPr lang="en-US" altLang="cs-CZ" sz="9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33" name="Rectangle 85"/>
                <p:cNvSpPr>
                  <a:spLocks noChangeArrowheads="1"/>
                </p:cNvSpPr>
                <p:nvPr/>
              </p:nvSpPr>
              <p:spPr bwMode="auto">
                <a:xfrm>
                  <a:off x="0" y="1364"/>
                  <a:ext cx="96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36" name="Group 88"/>
              <p:cNvGrpSpPr>
                <a:grpSpLocks/>
              </p:cNvGrpSpPr>
              <p:nvPr/>
            </p:nvGrpSpPr>
            <p:grpSpPr bwMode="auto">
              <a:xfrm>
                <a:off x="968" y="1364"/>
                <a:ext cx="800" cy="826"/>
                <a:chOff x="968" y="1364"/>
                <a:chExt cx="800" cy="826"/>
              </a:xfrm>
            </p:grpSpPr>
            <p:sp>
              <p:nvSpPr>
                <p:cNvPr id="27713" name="Rectangle 65"/>
                <p:cNvSpPr>
                  <a:spLocks noChangeArrowheads="1"/>
                </p:cNvSpPr>
                <p:nvPr/>
              </p:nvSpPr>
              <p:spPr bwMode="auto">
                <a:xfrm>
                  <a:off x="996" y="1364"/>
                  <a:ext cx="744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68" y="1364"/>
                  <a:ext cx="800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38" name="Group 90"/>
              <p:cNvGrpSpPr>
                <a:grpSpLocks/>
              </p:cNvGrpSpPr>
              <p:nvPr/>
            </p:nvGrpSpPr>
            <p:grpSpPr bwMode="auto">
              <a:xfrm>
                <a:off x="1768" y="1364"/>
                <a:ext cx="488" cy="826"/>
                <a:chOff x="1768" y="1364"/>
                <a:chExt cx="488" cy="826"/>
              </a:xfrm>
            </p:grpSpPr>
            <p:sp>
              <p:nvSpPr>
                <p:cNvPr id="27714" name="Rectangle 66"/>
                <p:cNvSpPr>
                  <a:spLocks noChangeArrowheads="1"/>
                </p:cNvSpPr>
                <p:nvPr/>
              </p:nvSpPr>
              <p:spPr bwMode="auto">
                <a:xfrm>
                  <a:off x="1796" y="1364"/>
                  <a:ext cx="43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BF</a:t>
                  </a:r>
                  <a:r>
                    <a:rPr lang="en-US" altLang="cs-CZ" sz="2100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en-US" altLang="cs-CZ" sz="2100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768" y="1364"/>
                  <a:ext cx="48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40" name="Group 92"/>
              <p:cNvGrpSpPr>
                <a:grpSpLocks/>
              </p:cNvGrpSpPr>
              <p:nvPr/>
            </p:nvGrpSpPr>
            <p:grpSpPr bwMode="auto">
              <a:xfrm>
                <a:off x="0" y="2190"/>
                <a:ext cx="968" cy="826"/>
                <a:chOff x="0" y="2190"/>
                <a:chExt cx="968" cy="826"/>
              </a:xfrm>
            </p:grpSpPr>
            <p:sp>
              <p:nvSpPr>
                <p:cNvPr id="27715" name="Rectangle 67"/>
                <p:cNvSpPr>
                  <a:spLocks noChangeArrowheads="1"/>
                </p:cNvSpPr>
                <p:nvPr/>
              </p:nvSpPr>
              <p:spPr bwMode="auto">
                <a:xfrm>
                  <a:off x="28" y="2190"/>
                  <a:ext cx="91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polypyrrol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39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2190"/>
                  <a:ext cx="96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42" name="Group 94"/>
              <p:cNvGrpSpPr>
                <a:grpSpLocks/>
              </p:cNvGrpSpPr>
              <p:nvPr/>
            </p:nvGrpSpPr>
            <p:grpSpPr bwMode="auto">
              <a:xfrm>
                <a:off x="968" y="2190"/>
                <a:ext cx="800" cy="826"/>
                <a:chOff x="968" y="2190"/>
                <a:chExt cx="800" cy="826"/>
              </a:xfrm>
            </p:grpSpPr>
            <p:sp>
              <p:nvSpPr>
                <p:cNvPr id="27716" name="Rectangle 68"/>
                <p:cNvSpPr>
                  <a:spLocks noChangeArrowheads="1"/>
                </p:cNvSpPr>
                <p:nvPr/>
              </p:nvSpPr>
              <p:spPr bwMode="auto">
                <a:xfrm>
                  <a:off x="996" y="2190"/>
                  <a:ext cx="744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100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41" name="Rectangle 93"/>
                <p:cNvSpPr>
                  <a:spLocks noChangeArrowheads="1"/>
                </p:cNvSpPr>
                <p:nvPr/>
              </p:nvSpPr>
              <p:spPr bwMode="auto">
                <a:xfrm>
                  <a:off x="968" y="2190"/>
                  <a:ext cx="800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44" name="Group 96"/>
              <p:cNvGrpSpPr>
                <a:grpSpLocks/>
              </p:cNvGrpSpPr>
              <p:nvPr/>
            </p:nvGrpSpPr>
            <p:grpSpPr bwMode="auto">
              <a:xfrm>
                <a:off x="1768" y="2190"/>
                <a:ext cx="488" cy="826"/>
                <a:chOff x="1768" y="2190"/>
                <a:chExt cx="488" cy="826"/>
              </a:xfrm>
            </p:grpSpPr>
            <p:sp>
              <p:nvSpPr>
                <p:cNvPr id="277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796" y="2190"/>
                  <a:ext cx="43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BF</a:t>
                  </a:r>
                  <a:r>
                    <a:rPr lang="en-US" altLang="cs-CZ" sz="2100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en-US" altLang="cs-CZ" sz="2100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43" name="Rectangle 95"/>
                <p:cNvSpPr>
                  <a:spLocks noChangeArrowheads="1"/>
                </p:cNvSpPr>
                <p:nvPr/>
              </p:nvSpPr>
              <p:spPr bwMode="auto">
                <a:xfrm>
                  <a:off x="1768" y="2190"/>
                  <a:ext cx="48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46" name="Group 98"/>
              <p:cNvGrpSpPr>
                <a:grpSpLocks/>
              </p:cNvGrpSpPr>
              <p:nvPr/>
            </p:nvGrpSpPr>
            <p:grpSpPr bwMode="auto">
              <a:xfrm>
                <a:off x="0" y="3016"/>
                <a:ext cx="968" cy="826"/>
                <a:chOff x="0" y="3016"/>
                <a:chExt cx="968" cy="826"/>
              </a:xfrm>
            </p:grpSpPr>
            <p:sp>
              <p:nvSpPr>
                <p:cNvPr id="277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8" y="3016"/>
                  <a:ext cx="91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polyacetylén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45" name="Rectangle 97"/>
                <p:cNvSpPr>
                  <a:spLocks noChangeArrowheads="1"/>
                </p:cNvSpPr>
                <p:nvPr/>
              </p:nvSpPr>
              <p:spPr bwMode="auto">
                <a:xfrm>
                  <a:off x="0" y="3016"/>
                  <a:ext cx="96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48" name="Group 100"/>
              <p:cNvGrpSpPr>
                <a:grpSpLocks/>
              </p:cNvGrpSpPr>
              <p:nvPr/>
            </p:nvGrpSpPr>
            <p:grpSpPr bwMode="auto">
              <a:xfrm>
                <a:off x="968" y="3016"/>
                <a:ext cx="800" cy="826"/>
                <a:chOff x="968" y="3016"/>
                <a:chExt cx="800" cy="826"/>
              </a:xfrm>
            </p:grpSpPr>
            <p:sp>
              <p:nvSpPr>
                <p:cNvPr id="27719" name="Rectangle 71"/>
                <p:cNvSpPr>
                  <a:spLocks noChangeArrowheads="1"/>
                </p:cNvSpPr>
                <p:nvPr/>
              </p:nvSpPr>
              <p:spPr bwMode="auto">
                <a:xfrm>
                  <a:off x="996" y="3016"/>
                  <a:ext cx="744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970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47" name="Rectangle 99"/>
                <p:cNvSpPr>
                  <a:spLocks noChangeArrowheads="1"/>
                </p:cNvSpPr>
                <p:nvPr/>
              </p:nvSpPr>
              <p:spPr bwMode="auto">
                <a:xfrm>
                  <a:off x="968" y="3016"/>
                  <a:ext cx="800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50" name="Group 102"/>
              <p:cNvGrpSpPr>
                <a:grpSpLocks/>
              </p:cNvGrpSpPr>
              <p:nvPr/>
            </p:nvGrpSpPr>
            <p:grpSpPr bwMode="auto">
              <a:xfrm>
                <a:off x="1768" y="3016"/>
                <a:ext cx="488" cy="826"/>
                <a:chOff x="1768" y="3016"/>
                <a:chExt cx="488" cy="826"/>
              </a:xfrm>
            </p:grpSpPr>
            <p:sp>
              <p:nvSpPr>
                <p:cNvPr id="27720" name="Rectangle 72"/>
                <p:cNvSpPr>
                  <a:spLocks noChangeArrowheads="1"/>
                </p:cNvSpPr>
                <p:nvPr/>
              </p:nvSpPr>
              <p:spPr bwMode="auto">
                <a:xfrm>
                  <a:off x="1796" y="3016"/>
                  <a:ext cx="43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AsF</a:t>
                  </a:r>
                  <a:r>
                    <a:rPr lang="en-US" altLang="cs-CZ" sz="2100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1768" y="3016"/>
                  <a:ext cx="48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52" name="Group 104"/>
              <p:cNvGrpSpPr>
                <a:grpSpLocks/>
              </p:cNvGrpSpPr>
              <p:nvPr/>
            </p:nvGrpSpPr>
            <p:grpSpPr bwMode="auto">
              <a:xfrm>
                <a:off x="0" y="3842"/>
                <a:ext cx="968" cy="826"/>
                <a:chOff x="0" y="3842"/>
                <a:chExt cx="968" cy="826"/>
              </a:xfrm>
            </p:grpSpPr>
            <p:sp>
              <p:nvSpPr>
                <p:cNvPr id="27721" name="Rectangle 73"/>
                <p:cNvSpPr>
                  <a:spLocks noChangeArrowheads="1"/>
                </p:cNvSpPr>
                <p:nvPr/>
              </p:nvSpPr>
              <p:spPr bwMode="auto">
                <a:xfrm>
                  <a:off x="28" y="3842"/>
                  <a:ext cx="91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poly-fenylén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0" y="3842"/>
                  <a:ext cx="96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54" name="Group 106"/>
              <p:cNvGrpSpPr>
                <a:grpSpLocks/>
              </p:cNvGrpSpPr>
              <p:nvPr/>
            </p:nvGrpSpPr>
            <p:grpSpPr bwMode="auto">
              <a:xfrm>
                <a:off x="968" y="3842"/>
                <a:ext cx="800" cy="826"/>
                <a:chOff x="968" y="3842"/>
                <a:chExt cx="800" cy="826"/>
              </a:xfrm>
            </p:grpSpPr>
            <p:sp>
              <p:nvSpPr>
                <p:cNvPr id="27722" name="Rectangle 74"/>
                <p:cNvSpPr>
                  <a:spLocks noChangeArrowheads="1"/>
                </p:cNvSpPr>
                <p:nvPr/>
              </p:nvSpPr>
              <p:spPr bwMode="auto">
                <a:xfrm>
                  <a:off x="996" y="3842"/>
                  <a:ext cx="744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3000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968" y="3842"/>
                  <a:ext cx="800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56" name="Group 108"/>
              <p:cNvGrpSpPr>
                <a:grpSpLocks/>
              </p:cNvGrpSpPr>
              <p:nvPr/>
            </p:nvGrpSpPr>
            <p:grpSpPr bwMode="auto">
              <a:xfrm>
                <a:off x="1768" y="3842"/>
                <a:ext cx="488" cy="826"/>
                <a:chOff x="1768" y="3842"/>
                <a:chExt cx="488" cy="826"/>
              </a:xfrm>
            </p:grpSpPr>
            <p:sp>
              <p:nvSpPr>
                <p:cNvPr id="27723" name="Rectangle 75"/>
                <p:cNvSpPr>
                  <a:spLocks noChangeArrowheads="1"/>
                </p:cNvSpPr>
                <p:nvPr/>
              </p:nvSpPr>
              <p:spPr bwMode="auto">
                <a:xfrm>
                  <a:off x="1796" y="3842"/>
                  <a:ext cx="43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Na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1768" y="3842"/>
                  <a:ext cx="48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58" name="Group 110"/>
              <p:cNvGrpSpPr>
                <a:grpSpLocks/>
              </p:cNvGrpSpPr>
              <p:nvPr/>
            </p:nvGrpSpPr>
            <p:grpSpPr bwMode="auto">
              <a:xfrm>
                <a:off x="0" y="4668"/>
                <a:ext cx="968" cy="826"/>
                <a:chOff x="0" y="4668"/>
                <a:chExt cx="968" cy="826"/>
              </a:xfrm>
            </p:grpSpPr>
            <p:sp>
              <p:nvSpPr>
                <p:cNvPr id="277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8" y="4668"/>
                  <a:ext cx="91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polysulfurnitrid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0" y="4668"/>
                  <a:ext cx="96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60" name="Group 112"/>
              <p:cNvGrpSpPr>
                <a:grpSpLocks/>
              </p:cNvGrpSpPr>
              <p:nvPr/>
            </p:nvGrpSpPr>
            <p:grpSpPr bwMode="auto">
              <a:xfrm>
                <a:off x="968" y="4668"/>
                <a:ext cx="800" cy="826"/>
                <a:chOff x="968" y="4668"/>
                <a:chExt cx="800" cy="826"/>
              </a:xfrm>
            </p:grpSpPr>
            <p:sp>
              <p:nvSpPr>
                <p:cNvPr id="27725" name="Rectangle 77"/>
                <p:cNvSpPr>
                  <a:spLocks noChangeArrowheads="1"/>
                </p:cNvSpPr>
                <p:nvPr/>
              </p:nvSpPr>
              <p:spPr bwMode="auto">
                <a:xfrm>
                  <a:off x="996" y="4668"/>
                  <a:ext cx="744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40000</a:t>
                  </a:r>
                  <a:endParaRPr lang="en-US" altLang="cs-CZ" sz="9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968" y="4668"/>
                  <a:ext cx="800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7762" name="Group 114"/>
              <p:cNvGrpSpPr>
                <a:grpSpLocks/>
              </p:cNvGrpSpPr>
              <p:nvPr/>
            </p:nvGrpSpPr>
            <p:grpSpPr bwMode="auto">
              <a:xfrm>
                <a:off x="1768" y="4668"/>
                <a:ext cx="488" cy="826"/>
                <a:chOff x="1768" y="4668"/>
                <a:chExt cx="488" cy="826"/>
              </a:xfrm>
            </p:grpSpPr>
            <p:sp>
              <p:nvSpPr>
                <p:cNvPr id="27726" name="Rectangle 78"/>
                <p:cNvSpPr>
                  <a:spLocks noChangeArrowheads="1"/>
                </p:cNvSpPr>
                <p:nvPr/>
              </p:nvSpPr>
              <p:spPr bwMode="auto">
                <a:xfrm>
                  <a:off x="1796" y="4668"/>
                  <a:ext cx="432" cy="8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cs-CZ" sz="21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Br</a:t>
                  </a:r>
                  <a:r>
                    <a:rPr lang="en-US" altLang="cs-CZ" sz="2100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768" y="4668"/>
                  <a:ext cx="488" cy="82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</p:grpSp>
        <p:sp>
          <p:nvSpPr>
            <p:cNvPr id="27764" name="Rectangle 116"/>
            <p:cNvSpPr>
              <a:spLocks noChangeArrowheads="1"/>
            </p:cNvSpPr>
            <p:nvPr/>
          </p:nvSpPr>
          <p:spPr bwMode="auto">
            <a:xfrm>
              <a:off x="-3" y="-3"/>
              <a:ext cx="2262" cy="550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050"/>
            </a:p>
          </p:txBody>
        </p:sp>
      </p:grpSp>
      <p:pic>
        <p:nvPicPr>
          <p:cNvPr id="60" name="Picture 3" descr="http://homepage.dtn.ntl.com/colin.pratt/cpoly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415" y="40635"/>
            <a:ext cx="3611358" cy="268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014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7235" y="462482"/>
            <a:ext cx="7793037" cy="857250"/>
          </a:xfrm>
        </p:spPr>
        <p:txBody>
          <a:bodyPr/>
          <a:lstStyle/>
          <a:p>
            <a:r>
              <a:rPr lang="cs-CZ" altLang="cs-CZ" b="1">
                <a:solidFill>
                  <a:srgbClr val="7030A0"/>
                </a:solidFill>
              </a:rPr>
              <a:t>Bariérová efektivita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69843" y="1371600"/>
            <a:ext cx="7431157" cy="30861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>
                <a:cs typeface="Times New Roman" panose="02020603050405020304" pitchFamily="18" charset="0"/>
              </a:rPr>
              <a:t>    Řízením </a:t>
            </a:r>
            <a:r>
              <a:rPr lang="cs-CZ" altLang="cs-CZ" sz="1800" dirty="0">
                <a:cs typeface="Times New Roman" panose="02020603050405020304" pitchFamily="18" charset="0"/>
              </a:rPr>
              <a:t>koncentrace </a:t>
            </a:r>
            <a:r>
              <a:rPr lang="cs-CZ" altLang="cs-CZ" sz="1800" dirty="0" err="1">
                <a:cs typeface="Times New Roman" panose="02020603050405020304" pitchFamily="18" charset="0"/>
              </a:rPr>
              <a:t>dopantu</a:t>
            </a:r>
            <a:r>
              <a:rPr lang="cs-CZ" altLang="cs-CZ" sz="1800" dirty="0">
                <a:cs typeface="Times New Roman" panose="02020603050405020304" pitchFamily="18" charset="0"/>
              </a:rPr>
              <a:t> lze v širokých mezích ovlivňovat propustnost pro elektromagnetické vlnění. Bariérová efektivita </a:t>
            </a:r>
            <a:r>
              <a:rPr lang="cs-CZ" altLang="cs-CZ" sz="1800" i="1" dirty="0">
                <a:cs typeface="Times New Roman" panose="02020603050405020304" pitchFamily="18" charset="0"/>
              </a:rPr>
              <a:t>SE</a:t>
            </a:r>
            <a:r>
              <a:rPr lang="cs-CZ" altLang="cs-CZ" sz="1800" dirty="0">
                <a:cs typeface="Times New Roman" panose="02020603050405020304" pitchFamily="18" charset="0"/>
              </a:rPr>
              <a:t> pro elektrická pole se obyčejně vyjadřuje v decibelech (dB) podle vztahu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 </a:t>
            </a:r>
            <a:endParaRPr lang="cs-CZ" altLang="cs-CZ" sz="18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800" dirty="0">
                <a:cs typeface="Times New Roman" panose="02020603050405020304" pitchFamily="18" charset="0"/>
              </a:rPr>
              <a:t>kde </a:t>
            </a:r>
            <a:r>
              <a:rPr lang="cs-CZ" altLang="cs-CZ" sz="1800" i="1" dirty="0" err="1">
                <a:cs typeface="Times New Roman" panose="02020603050405020304" pitchFamily="18" charset="0"/>
              </a:rPr>
              <a:t>E</a:t>
            </a:r>
            <a:r>
              <a:rPr lang="cs-CZ" altLang="cs-CZ" sz="1800" i="1" baseline="-30000" dirty="0" err="1">
                <a:cs typeface="Times New Roman" panose="02020603050405020304" pitchFamily="18" charset="0"/>
              </a:rPr>
              <a:t>i</a:t>
            </a:r>
            <a:r>
              <a:rPr lang="cs-CZ" altLang="cs-CZ" sz="1800" dirty="0">
                <a:cs typeface="Times New Roman" panose="02020603050405020304" pitchFamily="18" charset="0"/>
              </a:rPr>
              <a:t> a </a:t>
            </a:r>
            <a:r>
              <a:rPr lang="cs-CZ" altLang="cs-CZ" sz="1800" i="1" dirty="0">
                <a:cs typeface="Times New Roman" panose="02020603050405020304" pitchFamily="18" charset="0"/>
              </a:rPr>
              <a:t>E</a:t>
            </a:r>
            <a:r>
              <a:rPr lang="cs-CZ" altLang="cs-CZ" sz="1800" i="1" baseline="-30000" dirty="0">
                <a:cs typeface="Times New Roman" panose="02020603050405020304" pitchFamily="18" charset="0"/>
              </a:rPr>
              <a:t>t</a:t>
            </a:r>
            <a:r>
              <a:rPr lang="cs-CZ" altLang="cs-CZ" sz="1800" dirty="0">
                <a:cs typeface="Times New Roman" panose="02020603050405020304" pitchFamily="18" charset="0"/>
              </a:rPr>
              <a:t> je dopadající a prošlá intenzita elektrického pole. Pro bariéry s malou tloušťkou  </a:t>
            </a:r>
            <a:endParaRPr lang="cs-CZ" altLang="cs-CZ" sz="18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>
                <a:cs typeface="Times New Roman" panose="02020603050405020304" pitchFamily="18" charset="0"/>
              </a:rPr>
              <a:t>    kde </a:t>
            </a:r>
            <a:r>
              <a:rPr lang="cs-CZ" altLang="cs-CZ" sz="1800" i="1" dirty="0">
                <a:cs typeface="Times New Roman" panose="02020603050405020304" pitchFamily="18" charset="0"/>
              </a:rPr>
              <a:t>S</a:t>
            </a:r>
            <a:r>
              <a:rPr lang="cs-CZ" altLang="cs-CZ" sz="1800" i="1" baseline="-30000" dirty="0">
                <a:cs typeface="Times New Roman" panose="02020603050405020304" pitchFamily="18" charset="0"/>
              </a:rPr>
              <a:t>o</a:t>
            </a:r>
            <a:r>
              <a:rPr lang="cs-CZ" altLang="cs-CZ" sz="1800" dirty="0">
                <a:cs typeface="Times New Roman" panose="02020603050405020304" pitchFamily="18" charset="0"/>
              </a:rPr>
              <a:t> je objemová vodivost a 377 </a:t>
            </a:r>
            <a:r>
              <a:rPr lang="cs-CZ" altLang="cs-CZ" sz="1800" i="1" dirty="0">
                <a:cs typeface="Times New Roman" panose="02020603050405020304" pitchFamily="18" charset="0"/>
              </a:rPr>
              <a:t>S</a:t>
            </a:r>
            <a:r>
              <a:rPr lang="cs-CZ" altLang="cs-CZ" sz="1800" dirty="0">
                <a:cs typeface="Times New Roman" panose="02020603050405020304" pitchFamily="18" charset="0"/>
              </a:rPr>
              <a:t> je vnitřní impedance. Vysoce dopovaná </a:t>
            </a:r>
            <a:r>
              <a:rPr lang="cs-CZ" altLang="cs-CZ" sz="1800" dirty="0" err="1">
                <a:cs typeface="Times New Roman" panose="02020603050405020304" pitchFamily="18" charset="0"/>
              </a:rPr>
              <a:t>polypyrrolová</a:t>
            </a:r>
            <a:r>
              <a:rPr lang="cs-CZ" altLang="cs-CZ" sz="1800" dirty="0">
                <a:cs typeface="Times New Roman" panose="02020603050405020304" pitchFamily="18" charset="0"/>
              </a:rPr>
              <a:t> folie má </a:t>
            </a:r>
            <a:r>
              <a:rPr lang="cs-CZ" altLang="cs-CZ" sz="1800" i="1" dirty="0">
                <a:cs typeface="Times New Roman" panose="02020603050405020304" pitchFamily="18" charset="0"/>
              </a:rPr>
              <a:t>S</a:t>
            </a:r>
            <a:r>
              <a:rPr lang="cs-CZ" altLang="cs-CZ" sz="1800" i="1" dirty="0"/>
              <a:t>E</a:t>
            </a:r>
            <a:r>
              <a:rPr lang="cs-CZ" altLang="cs-CZ" sz="1800" dirty="0">
                <a:cs typeface="Times New Roman" panose="02020603050405020304" pitchFamily="18" charset="0"/>
              </a:rPr>
              <a:t> větší, než 40 dB pro záření od 300 MHz do 2 GHz.  </a:t>
            </a:r>
            <a:r>
              <a:rPr lang="cs-CZ" altLang="cs-CZ" sz="1800" dirty="0"/>
              <a:t> 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204097" y="2389585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367266"/>
              </p:ext>
            </p:extLst>
          </p:nvPr>
        </p:nvGraphicFramePr>
        <p:xfrm>
          <a:off x="3674269" y="2048081"/>
          <a:ext cx="1526381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Rovnice" r:id="rId3" imgW="952200" imgH="482400" progId="Equation.3">
                  <p:embed/>
                </p:oleObj>
              </mc:Choice>
              <mc:Fallback>
                <p:oleObj name="Rovnice" r:id="rId3" imgW="952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269" y="2048081"/>
                        <a:ext cx="1526381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892760"/>
              </p:ext>
            </p:extLst>
          </p:nvPr>
        </p:nvGraphicFramePr>
        <p:xfrm>
          <a:off x="3869790" y="3051264"/>
          <a:ext cx="2464594" cy="626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Rovnice" r:id="rId5" imgW="1688760" imgH="431640" progId="Equation.3">
                  <p:embed/>
                </p:oleObj>
              </mc:Choice>
              <mc:Fallback>
                <p:oleObj name="Rovnice" r:id="rId5" imgW="1688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790" y="3051264"/>
                        <a:ext cx="2464594" cy="626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1354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90496" y="463154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Predikce vodivosti I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90496" y="1485900"/>
            <a:ext cx="6940220" cy="3086100"/>
          </a:xfrm>
        </p:spPr>
        <p:txBody>
          <a:bodyPr>
            <a:normAutofit lnSpcReduction="10000"/>
          </a:bodyPr>
          <a:lstStyle/>
          <a:p>
            <a:pPr marL="85725" indent="0" algn="just">
              <a:lnSpc>
                <a:spcPct val="90000"/>
              </a:lnSpc>
              <a:buNone/>
            </a:pPr>
            <a:r>
              <a:rPr lang="cs-CZ" altLang="cs-CZ" sz="1800" dirty="0">
                <a:latin typeface="Times New Roman" panose="02020603050405020304" pitchFamily="18" charset="0"/>
              </a:rPr>
              <a:t>P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redikce vlivu objemového podílu vodivých částic na výslednou vodivost vnitřně kompozitních struktur. </a:t>
            </a:r>
            <a:endParaRPr lang="cs-CZ" alt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indent="0" algn="just">
              <a:lnSpc>
                <a:spcPct val="90000"/>
              </a:lnSpc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90000"/>
              </a:lnSpc>
              <a:buNone/>
            </a:pP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</a:rPr>
              <a:t>P</a:t>
            </a: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překročení jisté koncentrace (</a:t>
            </a:r>
            <a:r>
              <a:rPr lang="cs-CZ" altLang="cs-CZ" sz="1800" u="sng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perkolační práh)</a:t>
            </a: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dochází náhle ke zvýšení vodivosti o několik řádů, a přiblížení k vodivosti částic. </a:t>
            </a: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</a:rPr>
              <a:t>P</a:t>
            </a: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erkolační práh odpovídá koncentraci, kdy částice již vytvoří spojitou vodivou strukturu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indent="0" algn="just">
              <a:lnSpc>
                <a:spcPct val="90000"/>
              </a:lnSpc>
              <a:buNone/>
            </a:pP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indent="0" algn="just">
              <a:lnSpc>
                <a:spcPct val="90000"/>
              </a:lnSpc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Kromě koncentrace vodivých částic záleží také na jejich typu velikosti a tvaru. </a:t>
            </a:r>
            <a:r>
              <a:rPr lang="cs-CZ" altLang="cs-CZ" sz="1800" dirty="0">
                <a:latin typeface="Times New Roman" panose="02020603050405020304" pitchFamily="18" charset="0"/>
              </a:rPr>
              <a:t>P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 kulovité částice vede zmenšení jejich průměru k snížení perkolačního prahu. Pro částice ke je poměr délky a tloušťky větší než 1 vede ke snížení perkolačního prahu zvýšení délky částic. 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Roli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hraje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také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povrch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částic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jejich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kompatibilita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 </a:t>
            </a:r>
            <a:r>
              <a:rPr lang="en-US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polymerem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  <a:p>
            <a:pPr>
              <a:lnSpc>
                <a:spcPct val="90000"/>
              </a:lnSpc>
            </a:pPr>
            <a:endParaRPr lang="cs-CZ" altLang="cs-CZ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9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9" y="457200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Predikce </a:t>
            </a:r>
            <a:r>
              <a:rPr lang="cs-CZ" altLang="cs-CZ" b="1" dirty="0" smtClean="0">
                <a:solidFill>
                  <a:srgbClr val="7030A0"/>
                </a:solidFill>
              </a:rPr>
              <a:t>vodivosti </a:t>
            </a:r>
            <a:r>
              <a:rPr lang="cs-CZ" altLang="cs-CZ" b="1" dirty="0">
                <a:solidFill>
                  <a:srgbClr val="7030A0"/>
                </a:solidFill>
              </a:rPr>
              <a:t>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2962" y="1314450"/>
            <a:ext cx="7861414" cy="30861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</a:rPr>
              <a:t>J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ednoduchý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statistický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predikci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vodivosti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polymeru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cs-CZ" sz="2100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plněného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vodivými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částicemi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 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objemovým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podílem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tvar</a:t>
            </a: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kde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altLang="cs-CZ" sz="2100" i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vodivost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částic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cs-CZ" sz="21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perkolační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práh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Exponent </a:t>
            </a:r>
            <a:r>
              <a:rPr lang="en-US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závisí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struktuře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částic</a:t>
            </a:r>
            <a:endParaRPr lang="cs-CZ" altLang="cs-CZ" sz="2100" dirty="0">
              <a:latin typeface="Times New Roman" panose="02020603050405020304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086225" y="2482454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444132"/>
              </p:ext>
            </p:extLst>
          </p:nvPr>
        </p:nvGraphicFramePr>
        <p:xfrm>
          <a:off x="2966002" y="2555031"/>
          <a:ext cx="3171825" cy="5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3" imgW="1295400" imgH="241300" progId="Equation.3">
                  <p:embed/>
                </p:oleObj>
              </mc:Choice>
              <mc:Fallback>
                <p:oleObj r:id="rId3" imgW="1295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002" y="2555031"/>
                        <a:ext cx="3171825" cy="583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2060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214" y="489193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Predikce vodivosti III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33213" y="1485900"/>
            <a:ext cx="7642769" cy="30861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</a:rPr>
              <a:t>   M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odel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založen</a:t>
            </a:r>
            <a:r>
              <a:rPr lang="cs-CZ" altLang="cs-CZ" sz="2100" dirty="0">
                <a:latin typeface="Times New Roman" panose="02020603050405020304" pitchFamily="18" charset="0"/>
              </a:rPr>
              <a:t>ý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představě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gelace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polymeru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cs-CZ" sz="21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relativní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odpor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směsi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vlákna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 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částicemi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cs-CZ" sz="21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cs-CZ" sz="21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relativní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odpor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původního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vlákna</a:t>
            </a:r>
            <a:r>
              <a:rPr lang="en-US" altLang="cs-CZ" sz="2100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cs-CZ" sz="21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relativní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odpor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vodivých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částic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tento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tvar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kde </a:t>
            </a:r>
            <a:r>
              <a:rPr lang="cs-CZ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hmotnostní podíl vodivé fáze v nekonečném shluku (funkce počtu kontaktů na částici a pravděpodobnosti těchto kontaktů).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086225" y="2482454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882629" y="2411016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565491"/>
              </p:ext>
            </p:extLst>
          </p:nvPr>
        </p:nvGraphicFramePr>
        <p:xfrm>
          <a:off x="2728291" y="2537974"/>
          <a:ext cx="3314700" cy="777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Rovnice" r:id="rId3" imgW="1828800" imgH="431640" progId="Equation.3">
                  <p:embed/>
                </p:oleObj>
              </mc:Choice>
              <mc:Fallback>
                <p:oleObj name="Rovnice" r:id="rId3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291" y="2537974"/>
                        <a:ext cx="3314700" cy="777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284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4592" y="463154"/>
            <a:ext cx="7793037" cy="857250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7030A0"/>
                </a:solidFill>
              </a:rPr>
              <a:t>Predikce vodivosti </a:t>
            </a:r>
            <a:r>
              <a:rPr lang="cs-CZ" altLang="cs-CZ" b="1" dirty="0">
                <a:solidFill>
                  <a:srgbClr val="7030A0"/>
                </a:solidFill>
              </a:rPr>
              <a:t>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9706" y="1421295"/>
            <a:ext cx="7793037" cy="30861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některé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aplikace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vyhovuje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dobře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popisující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vodivost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perkolačním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prahem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kde </a:t>
            </a:r>
            <a:r>
              <a:rPr lang="en-US" altLang="cs-C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cs-CZ" altLang="cs-CZ" sz="2100" i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vodivost na perkolačním prahu </a:t>
            </a:r>
            <a:r>
              <a:rPr lang="en-US" altLang="cs-C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cs-CZ" altLang="cs-CZ" sz="2100" i="1" baseline="-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vodivost při maximální uspořádanosti vodivých části, </a:t>
            </a:r>
            <a:r>
              <a:rPr lang="cs-CZ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faktor maximálního uspořádání částic a konstanta </a:t>
            </a:r>
            <a:r>
              <a:rPr lang="cs-CZ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souvisí s povrchovým napětím mezi částicemi a polymerem. 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086225" y="2482454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882629" y="2411016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475435" y="2382441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021617"/>
              </p:ext>
            </p:extLst>
          </p:nvPr>
        </p:nvGraphicFramePr>
        <p:xfrm>
          <a:off x="1987826" y="1945559"/>
          <a:ext cx="5143500" cy="889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Rovnice" r:id="rId3" imgW="2920680" imgH="507960" progId="Equation.3">
                  <p:embed/>
                </p:oleObj>
              </mc:Choice>
              <mc:Fallback>
                <p:oleObj name="Rovnice" r:id="rId3" imgW="2920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826" y="1945559"/>
                        <a:ext cx="5143500" cy="889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742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4057" y="395795"/>
            <a:ext cx="6229350" cy="857250"/>
          </a:xfrm>
        </p:spPr>
        <p:txBody>
          <a:bodyPr>
            <a:normAutofit/>
          </a:bodyPr>
          <a:lstStyle/>
          <a:p>
            <a:r>
              <a:rPr lang="cs-CZ" altLang="cs-CZ" b="1" dirty="0">
                <a:solidFill>
                  <a:srgbClr val="7030A0"/>
                </a:solidFill>
              </a:rPr>
              <a:t/>
            </a:r>
            <a:br>
              <a:rPr lang="cs-CZ" altLang="cs-CZ" b="1" dirty="0">
                <a:solidFill>
                  <a:srgbClr val="7030A0"/>
                </a:solidFill>
              </a:rPr>
            </a:br>
            <a:r>
              <a:rPr lang="cs-CZ" altLang="cs-CZ" b="1" dirty="0">
                <a:solidFill>
                  <a:srgbClr val="7030A0"/>
                </a:solidFill>
              </a:rPr>
              <a:t> </a:t>
            </a:r>
            <a:r>
              <a:rPr lang="cs-CZ" altLang="cs-CZ" b="1" dirty="0" smtClean="0">
                <a:solidFill>
                  <a:srgbClr val="7030A0"/>
                </a:solidFill>
              </a:rPr>
              <a:t>Piezoelektrický odpor</a:t>
            </a:r>
            <a:endParaRPr lang="en-AU" altLang="cs-CZ" b="1" dirty="0">
              <a:solidFill>
                <a:srgbClr val="7030A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42950" y="1418787"/>
            <a:ext cx="6716316" cy="334446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    Náhodně </a:t>
            </a:r>
            <a:r>
              <a:rPr lang="cs-CZ" altLang="cs-CZ" sz="1800" dirty="0">
                <a:latin typeface="Times New Roman" panose="02020603050405020304" pitchFamily="18" charset="0"/>
              </a:rPr>
              <a:t>uspořádané kulové částice v polymerní matrici. 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Objemový </a:t>
            </a:r>
            <a:r>
              <a:rPr lang="cs-CZ" altLang="cs-CZ" sz="1800" dirty="0">
                <a:latin typeface="Times New Roman" panose="02020603050405020304" pitchFamily="18" charset="0"/>
              </a:rPr>
              <a:t>podíl částic </a:t>
            </a:r>
            <a:r>
              <a:rPr lang="cs-CZ" altLang="cs-CZ" sz="1800" i="1" dirty="0">
                <a:latin typeface="Times New Roman" panose="02020603050405020304" pitchFamily="18" charset="0"/>
              </a:rPr>
              <a:t>v</a:t>
            </a:r>
            <a:r>
              <a:rPr lang="cs-CZ" altLang="cs-CZ" sz="1800" i="1" baseline="-25000" dirty="0">
                <a:latin typeface="Times New Roman" panose="02020603050405020304" pitchFamily="18" charset="0"/>
              </a:rPr>
              <a:t>f</a:t>
            </a:r>
            <a:r>
              <a:rPr lang="cs-CZ" altLang="cs-CZ" sz="1800" i="1" dirty="0">
                <a:latin typeface="Times New Roman" panose="02020603050405020304" pitchFamily="18" charset="0"/>
              </a:rPr>
              <a:t>,</a:t>
            </a:r>
            <a:r>
              <a:rPr lang="cs-CZ" altLang="cs-CZ" sz="1800" dirty="0">
                <a:latin typeface="Times New Roman" panose="02020603050405020304" pitchFamily="18" charset="0"/>
              </a:rPr>
              <a:t> průměr částic </a:t>
            </a:r>
            <a:r>
              <a:rPr lang="cs-CZ" altLang="cs-CZ" sz="1800" i="1" dirty="0">
                <a:latin typeface="Times New Roman" panose="02020603050405020304" pitchFamily="18" charset="0"/>
              </a:rPr>
              <a:t>D</a:t>
            </a:r>
            <a:r>
              <a:rPr lang="cs-CZ" altLang="cs-CZ" sz="1800" dirty="0">
                <a:latin typeface="Times New Roman" panose="02020603050405020304" pitchFamily="18" charset="0"/>
              </a:rPr>
              <a:t>, </a:t>
            </a:r>
            <a:endParaRPr lang="cs-CZ" altLang="cs-CZ" sz="1800" dirty="0" smtClean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    </a:t>
            </a:r>
            <a:r>
              <a:rPr lang="en-AU" altLang="cs-CZ" sz="1800" u="sng" dirty="0" err="1" smtClean="0">
                <a:solidFill>
                  <a:schemeClr val="hlink"/>
                </a:solidFill>
                <a:latin typeface="Times New Roman" panose="02020603050405020304" pitchFamily="18" charset="0"/>
              </a:rPr>
              <a:t>Piezoele</a:t>
            </a:r>
            <a:r>
              <a:rPr lang="cs-CZ" altLang="cs-CZ" sz="1800" u="sng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ktrický</a:t>
            </a:r>
            <a:r>
              <a:rPr lang="cs-CZ" altLang="cs-CZ" sz="1800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 odpor</a:t>
            </a:r>
            <a:r>
              <a:rPr lang="en-AU" altLang="cs-CZ" sz="1800" u="sng" dirty="0">
                <a:solidFill>
                  <a:schemeClr val="hlink"/>
                </a:solidFill>
                <a:latin typeface="Times New Roman" panose="02020603050405020304" pitchFamily="18" charset="0"/>
              </a:rPr>
              <a:t> R</a:t>
            </a:r>
            <a:r>
              <a:rPr lang="en-AU" altLang="cs-CZ" sz="1800" dirty="0">
                <a:solidFill>
                  <a:schemeClr val="hlink"/>
                </a:solidFill>
                <a:latin typeface="Times New Roman" panose="02020603050405020304" pitchFamily="18" charset="0"/>
              </a:rPr>
              <a:t> :</a:t>
            </a:r>
            <a:r>
              <a:rPr lang="en-AU" altLang="cs-CZ" sz="1800" dirty="0">
                <a:latin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</a:rPr>
              <a:t>snižuje se při přibližování částic.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i="1" dirty="0" smtClean="0">
                <a:latin typeface="Times New Roman" panose="02020603050405020304" pitchFamily="18" charset="0"/>
              </a:rPr>
              <a:t>    </a:t>
            </a:r>
            <a:r>
              <a:rPr lang="en-AU" altLang="cs-CZ" sz="1800" i="1" dirty="0" smtClean="0">
                <a:latin typeface="Times New Roman" panose="02020603050405020304" pitchFamily="18" charset="0"/>
              </a:rPr>
              <a:t>S</a:t>
            </a:r>
            <a:r>
              <a:rPr lang="cs-CZ" altLang="cs-CZ" sz="1800" i="1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1800" i="1" dirty="0">
                <a:latin typeface="Times New Roman" panose="02020603050405020304" pitchFamily="18" charset="0"/>
              </a:rPr>
              <a:t>...t</a:t>
            </a:r>
            <a:r>
              <a:rPr lang="cs-CZ" altLang="cs-CZ" sz="1800" dirty="0">
                <a:latin typeface="Times New Roman" panose="02020603050405020304" pitchFamily="18" charset="0"/>
              </a:rPr>
              <a:t>lakové napětí v systému.</a:t>
            </a:r>
            <a:r>
              <a:rPr lang="en-AU" altLang="cs-CZ" sz="1800" dirty="0"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i="1" dirty="0" smtClean="0">
                <a:latin typeface="Times New Roman" panose="02020603050405020304" pitchFamily="18" charset="0"/>
              </a:rPr>
              <a:t>    </a:t>
            </a:r>
            <a:r>
              <a:rPr lang="en-AU" altLang="cs-CZ" sz="1800" i="1" dirty="0" smtClean="0">
                <a:latin typeface="Times New Roman" panose="02020603050405020304" pitchFamily="18" charset="0"/>
              </a:rPr>
              <a:t>M</a:t>
            </a:r>
            <a:r>
              <a:rPr lang="cs-CZ" altLang="cs-CZ" sz="1800" i="1" dirty="0">
                <a:latin typeface="Times New Roman" panose="02020603050405020304" pitchFamily="18" charset="0"/>
              </a:rPr>
              <a:t>...</a:t>
            </a:r>
            <a:r>
              <a:rPr lang="cs-CZ" altLang="cs-CZ" sz="1800" dirty="0">
                <a:latin typeface="Times New Roman" panose="02020603050405020304" pitchFamily="18" charset="0"/>
              </a:rPr>
              <a:t> modul matrice v tlaku</a:t>
            </a:r>
            <a:endParaRPr lang="en-AU" altLang="cs-CZ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   </a:t>
            </a:r>
            <a:r>
              <a:rPr lang="en-AU" altLang="cs-CZ" sz="1800" dirty="0" smtClean="0">
                <a:latin typeface="Times New Roman" panose="02020603050405020304" pitchFamily="18" charset="0"/>
              </a:rPr>
              <a:t> </a:t>
            </a:r>
            <a:r>
              <a:rPr lang="en-AU" altLang="cs-CZ" sz="1800" i="1" dirty="0">
                <a:latin typeface="Times New Roman" panose="02020603050405020304" pitchFamily="18" charset="0"/>
              </a:rPr>
              <a:t>g</a:t>
            </a:r>
            <a:r>
              <a:rPr lang="cs-CZ" altLang="cs-CZ" sz="1800" i="1" dirty="0">
                <a:latin typeface="Times New Roman" panose="02020603050405020304" pitchFamily="18" charset="0"/>
              </a:rPr>
              <a:t>... </a:t>
            </a:r>
            <a:r>
              <a:rPr lang="en-AU" altLang="cs-CZ" sz="1800" dirty="0">
                <a:latin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</a:rPr>
              <a:t>konstanta</a:t>
            </a:r>
            <a:endParaRPr lang="en-AU" altLang="cs-CZ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AU" altLang="cs-CZ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AU" altLang="cs-CZ" sz="18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    Vzdálenost </a:t>
            </a:r>
            <a:r>
              <a:rPr lang="cs-CZ" altLang="cs-CZ" sz="1800" dirty="0">
                <a:latin typeface="Times New Roman" panose="02020603050405020304" pitchFamily="18" charset="0"/>
              </a:rPr>
              <a:t>mezi částicemi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529138" y="2490788"/>
          <a:ext cx="857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Rovnice" r:id="rId4" imgW="114120" imgH="215640" progId="Equation.3">
                  <p:embed/>
                </p:oleObj>
              </mc:Choice>
              <mc:Fallback>
                <p:oleObj name="Rovnice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2490788"/>
                        <a:ext cx="857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418285" y="2361010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105080"/>
              </p:ext>
            </p:extLst>
          </p:nvPr>
        </p:nvGraphicFramePr>
        <p:xfrm>
          <a:off x="3792215" y="2880643"/>
          <a:ext cx="4572000" cy="834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r:id="rId6" imgW="3073400" imgH="558800" progId="Equation.3">
                  <p:embed/>
                </p:oleObj>
              </mc:Choice>
              <mc:Fallback>
                <p:oleObj r:id="rId6" imgW="30734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215" y="2880643"/>
                        <a:ext cx="4572000" cy="834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4000500" y="2371725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cs-CZ" sz="1050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766298"/>
              </p:ext>
            </p:extLst>
          </p:nvPr>
        </p:nvGraphicFramePr>
        <p:xfrm>
          <a:off x="3792215" y="3922383"/>
          <a:ext cx="2457450" cy="740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r:id="rId8" imgW="1524000" imgH="533400" progId="Equation.3">
                  <p:embed/>
                </p:oleObj>
              </mc:Choice>
              <mc:Fallback>
                <p:oleObj r:id="rId8" imgW="15240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215" y="3922383"/>
                        <a:ext cx="2457450" cy="7405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1" name="Picture 9" descr="TECHGR~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292" y="83500"/>
            <a:ext cx="2857500" cy="17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850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72565" y="417315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Dielektrické vlastnosti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2565" y="1502894"/>
            <a:ext cx="6487716" cy="3086100"/>
          </a:xfrm>
        </p:spPr>
        <p:txBody>
          <a:bodyPr>
            <a:normAutofit fontScale="92500" lnSpcReduction="10000"/>
          </a:bodyPr>
          <a:lstStyle/>
          <a:p>
            <a:pPr marL="85725" indent="0" algn="just">
              <a:lnSpc>
                <a:spcPct val="125000"/>
              </a:lnSpc>
              <a:buNone/>
            </a:pPr>
            <a:r>
              <a:rPr lang="cs-CZ" altLang="cs-CZ" sz="1800" dirty="0"/>
              <a:t>D</a:t>
            </a:r>
            <a:r>
              <a:rPr lang="cs-CZ" altLang="cs-CZ" sz="1800" dirty="0">
                <a:cs typeface="Times New Roman" panose="02020603050405020304" pitchFamily="18" charset="0"/>
              </a:rPr>
              <a:t>ielektrické vlastnosti </a:t>
            </a:r>
            <a:r>
              <a:rPr lang="cs-CZ" altLang="cs-CZ" sz="1800" dirty="0"/>
              <a:t>–</a:t>
            </a:r>
            <a:r>
              <a:rPr lang="cs-CZ" altLang="cs-CZ" sz="1800" dirty="0">
                <a:cs typeface="Times New Roman" panose="02020603050405020304" pitchFamily="18" charset="0"/>
              </a:rPr>
              <a:t> </a:t>
            </a:r>
            <a:r>
              <a:rPr lang="cs-CZ" altLang="cs-CZ" sz="1800" dirty="0" smtClean="0">
                <a:cs typeface="Times New Roman" panose="02020603050405020304" pitchFamily="18" charset="0"/>
              </a:rPr>
              <a:t>permitivit</a:t>
            </a:r>
            <a:r>
              <a:rPr lang="cs-CZ" altLang="cs-CZ" sz="1800" dirty="0" smtClean="0"/>
              <a:t>a </a:t>
            </a:r>
            <a:r>
              <a:rPr lang="cs-CZ" altLang="cs-CZ" sz="1800" dirty="0" smtClean="0">
                <a:sym typeface="Symbol" panose="05050102010706020507" pitchFamily="18" charset="2"/>
              </a:rPr>
              <a:t>.</a:t>
            </a:r>
            <a:endParaRPr lang="cs-CZ" altLang="cs-CZ" sz="1800" dirty="0"/>
          </a:p>
          <a:p>
            <a:pPr marL="85725" indent="0" algn="just">
              <a:lnSpc>
                <a:spcPct val="125000"/>
              </a:lnSpc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Mír</a:t>
            </a:r>
            <a:r>
              <a:rPr lang="cs-CZ" altLang="cs-CZ" sz="1800" dirty="0"/>
              <a:t>a</a:t>
            </a:r>
            <a:r>
              <a:rPr lang="cs-CZ" altLang="cs-CZ" sz="1800" dirty="0">
                <a:cs typeface="Times New Roman" panose="02020603050405020304" pitchFamily="18" charset="0"/>
              </a:rPr>
              <a:t> schopnosti polarizovat se mezi deskami kondenzátoru je elektrická polarizace </a:t>
            </a:r>
            <a:endParaRPr lang="cs-CZ" altLang="cs-CZ" sz="1800" dirty="0"/>
          </a:p>
          <a:p>
            <a:pPr marL="85725" indent="0" algn="just">
              <a:lnSpc>
                <a:spcPct val="125000"/>
              </a:lnSpc>
              <a:buNone/>
            </a:pPr>
            <a:r>
              <a:rPr lang="cs-CZ" altLang="cs-CZ" sz="1800" i="1" dirty="0"/>
              <a:t>		</a:t>
            </a:r>
          </a:p>
          <a:p>
            <a:pPr marL="85725" indent="0" algn="just">
              <a:lnSpc>
                <a:spcPct val="125000"/>
              </a:lnSpc>
              <a:buNone/>
            </a:pPr>
            <a:r>
              <a:rPr lang="cs-CZ" altLang="cs-CZ" sz="2100" i="1" dirty="0"/>
              <a:t>		</a:t>
            </a:r>
            <a:r>
              <a:rPr lang="cs-CZ" altLang="cs-CZ" sz="2100" i="1" dirty="0">
                <a:cs typeface="Times New Roman" panose="02020603050405020304" pitchFamily="18" charset="0"/>
              </a:rPr>
              <a:t>P = E</a:t>
            </a:r>
            <a:r>
              <a:rPr lang="cs-CZ" altLang="cs-CZ" sz="2100" i="1" dirty="0" smtClean="0">
                <a:cs typeface="Times New Roman" panose="02020603050405020304" pitchFamily="18" charset="0"/>
              </a:rPr>
              <a:t>*(</a:t>
            </a:r>
            <a:r>
              <a:rPr lang="cs-CZ" altLang="cs-CZ" sz="2100" i="1" dirty="0" smtClean="0">
                <a:sym typeface="Symbol" panose="05050102010706020507" pitchFamily="18" charset="2"/>
              </a:rPr>
              <a:t> - </a:t>
            </a:r>
            <a:r>
              <a:rPr lang="cs-CZ" altLang="cs-CZ" sz="2100" i="1" baseline="-25000" dirty="0" smtClean="0">
                <a:sym typeface="Symbol" panose="05050102010706020507" pitchFamily="18" charset="2"/>
              </a:rPr>
              <a:t>0</a:t>
            </a:r>
            <a:r>
              <a:rPr lang="cs-CZ" altLang="cs-CZ" sz="2100" i="1" dirty="0" smtClean="0">
                <a:cs typeface="Times New Roman" panose="02020603050405020304" pitchFamily="18" charset="0"/>
              </a:rPr>
              <a:t>)</a:t>
            </a:r>
            <a:r>
              <a:rPr lang="cs-CZ" altLang="cs-CZ" sz="2100" i="1" dirty="0" smtClean="0"/>
              <a:t>    </a:t>
            </a:r>
            <a:r>
              <a:rPr lang="cs-CZ" altLang="cs-CZ" sz="2100" dirty="0" smtClean="0">
                <a:cs typeface="Times New Roman" panose="02020603050405020304" pitchFamily="18" charset="0"/>
              </a:rPr>
              <a:t> </a:t>
            </a:r>
            <a:endParaRPr lang="cs-CZ" altLang="cs-CZ" sz="2100" dirty="0"/>
          </a:p>
          <a:p>
            <a:pPr marL="85725" indent="0" algn="just">
              <a:lnSpc>
                <a:spcPct val="125000"/>
              </a:lnSpc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 </a:t>
            </a:r>
            <a:r>
              <a:rPr lang="cs-CZ" altLang="cs-CZ" sz="1800" dirty="0"/>
              <a:t>		</a:t>
            </a:r>
            <a:r>
              <a:rPr lang="cs-CZ" altLang="cs-CZ" sz="1800" dirty="0">
                <a:cs typeface="Times New Roman" panose="02020603050405020304" pitchFamily="18" charset="0"/>
              </a:rPr>
              <a:t> </a:t>
            </a:r>
            <a:endParaRPr lang="cs-CZ" altLang="cs-CZ" sz="1800" dirty="0"/>
          </a:p>
          <a:p>
            <a:pPr marL="85725" indent="0" algn="just">
              <a:lnSpc>
                <a:spcPct val="125000"/>
              </a:lnSpc>
              <a:buNone/>
            </a:pPr>
            <a:r>
              <a:rPr lang="cs-CZ" altLang="cs-CZ" sz="1800" dirty="0" smtClean="0"/>
              <a:t> </a:t>
            </a:r>
            <a:r>
              <a:rPr lang="cs-CZ" altLang="cs-CZ" sz="1800" i="1" dirty="0">
                <a:sym typeface="Symbol" panose="05050102010706020507" pitchFamily="18" charset="2"/>
              </a:rPr>
              <a:t></a:t>
            </a:r>
            <a:r>
              <a:rPr lang="cs-CZ" altLang="cs-CZ" sz="1800" i="1" baseline="-25000" dirty="0">
                <a:sym typeface="Symbol" panose="05050102010706020507" pitchFamily="18" charset="2"/>
              </a:rPr>
              <a:t>0 </a:t>
            </a:r>
            <a:r>
              <a:rPr lang="cs-CZ" altLang="cs-CZ" sz="1800" i="1" dirty="0" smtClean="0">
                <a:sym typeface="Symbol" panose="05050102010706020507" pitchFamily="18" charset="2"/>
              </a:rPr>
              <a:t>…</a:t>
            </a:r>
            <a:r>
              <a:rPr lang="cs-CZ" altLang="cs-CZ" sz="1800" i="1" baseline="-25000" dirty="0" smtClean="0">
                <a:sym typeface="Symbol" panose="05050102010706020507" pitchFamily="18" charset="2"/>
              </a:rPr>
              <a:t>  </a:t>
            </a:r>
            <a:r>
              <a:rPr lang="cs-CZ" altLang="cs-CZ" sz="1800" dirty="0" smtClean="0">
                <a:cs typeface="Times New Roman" panose="02020603050405020304" pitchFamily="18" charset="0"/>
              </a:rPr>
              <a:t>je </a:t>
            </a:r>
            <a:r>
              <a:rPr lang="cs-CZ" altLang="cs-CZ" sz="1800" dirty="0">
                <a:cs typeface="Times New Roman" panose="02020603050405020304" pitchFamily="18" charset="0"/>
              </a:rPr>
              <a:t>permitivita vakua</a:t>
            </a:r>
            <a:endParaRPr lang="cs-CZ" altLang="cs-CZ" sz="1800" dirty="0"/>
          </a:p>
          <a:p>
            <a:pPr marL="85725" indent="0" algn="just">
              <a:lnSpc>
                <a:spcPct val="125000"/>
              </a:lnSpc>
              <a:buNone/>
            </a:pPr>
            <a:r>
              <a:rPr lang="cs-CZ" altLang="cs-CZ" sz="1800" i="1" dirty="0" smtClean="0">
                <a:cs typeface="Times New Roman" panose="02020603050405020304" pitchFamily="18" charset="0"/>
              </a:rPr>
              <a:t> E</a:t>
            </a:r>
            <a:r>
              <a:rPr lang="cs-CZ" altLang="cs-CZ" sz="1800" dirty="0" smtClean="0">
                <a:cs typeface="Times New Roman" panose="02020603050405020304" pitchFamily="18" charset="0"/>
              </a:rPr>
              <a:t>… [C.m</a:t>
            </a:r>
            <a:r>
              <a:rPr lang="cs-CZ" altLang="cs-CZ" sz="1800" baseline="30000" dirty="0" smtClean="0">
                <a:cs typeface="Times New Roman" panose="02020603050405020304" pitchFamily="18" charset="0"/>
              </a:rPr>
              <a:t>-2</a:t>
            </a:r>
            <a:r>
              <a:rPr lang="cs-CZ" altLang="cs-CZ" sz="1800" dirty="0">
                <a:cs typeface="Times New Roman" panose="02020603050405020304" pitchFamily="18" charset="0"/>
              </a:rPr>
              <a:t>] je intenzita </a:t>
            </a:r>
            <a:r>
              <a:rPr lang="cs-CZ" altLang="cs-CZ" sz="1800" dirty="0" smtClean="0">
                <a:cs typeface="Times New Roman" panose="02020603050405020304" pitchFamily="18" charset="0"/>
              </a:rPr>
              <a:t>pole mezi </a:t>
            </a:r>
            <a:r>
              <a:rPr lang="cs-CZ" altLang="cs-CZ" sz="1800" dirty="0">
                <a:cs typeface="Times New Roman" panose="02020603050405020304" pitchFamily="18" charset="0"/>
              </a:rPr>
              <a:t>deskami. </a:t>
            </a:r>
            <a:endParaRPr lang="cs-CZ" altLang="cs-CZ" sz="1800" dirty="0"/>
          </a:p>
          <a:p>
            <a:pPr marL="85725" indent="0" algn="just">
              <a:lnSpc>
                <a:spcPct val="90000"/>
              </a:lnSpc>
              <a:buNone/>
            </a:pPr>
            <a:endParaRPr lang="en-US" altLang="cs-CZ" sz="1800" dirty="0"/>
          </a:p>
          <a:p>
            <a:pPr marL="85725" indent="0" algn="just">
              <a:lnSpc>
                <a:spcPct val="90000"/>
              </a:lnSpc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 </a:t>
            </a:r>
            <a:endParaRPr lang="en-US" altLang="cs-CZ" sz="1800" dirty="0">
              <a:cs typeface="Times New Roman" panose="02020603050405020304" pitchFamily="18" charset="0"/>
            </a:endParaRPr>
          </a:p>
          <a:p>
            <a:pPr marL="85725" indent="0">
              <a:lnSpc>
                <a:spcPct val="90000"/>
              </a:lnSpc>
              <a:buNone/>
            </a:pPr>
            <a:endParaRPr lang="cs-CZ" altLang="cs-CZ" sz="1800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04135" y="2486025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525566" y="2518172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88921"/>
              </p:ext>
            </p:extLst>
          </p:nvPr>
        </p:nvGraphicFramePr>
        <p:xfrm>
          <a:off x="5338662" y="1836864"/>
          <a:ext cx="3086100" cy="24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SmartDraw" r:id="rId3" imgW="2647080" imgH="2075400" progId="SmartDraw.2">
                  <p:embed/>
                </p:oleObj>
              </mc:Choice>
              <mc:Fallback>
                <p:oleObj name="SmartDraw" r:id="rId3" imgW="2647080" imgH="207540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662" y="1836864"/>
                        <a:ext cx="3086100" cy="2418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87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4333" y="54787"/>
            <a:ext cx="6858000" cy="1790700"/>
          </a:xfrm>
        </p:spPr>
        <p:txBody>
          <a:bodyPr/>
          <a:lstStyle/>
          <a:p>
            <a:r>
              <a:rPr lang="en-US" altLang="cs-CZ" b="1" dirty="0" err="1">
                <a:solidFill>
                  <a:srgbClr val="7030A0"/>
                </a:solidFill>
              </a:rPr>
              <a:t>Elektrick</a:t>
            </a:r>
            <a:r>
              <a:rPr lang="cs-CZ" altLang="cs-CZ" b="1" dirty="0">
                <a:solidFill>
                  <a:srgbClr val="7030A0"/>
                </a:solidFill>
              </a:rPr>
              <a:t>é </a:t>
            </a:r>
            <a:r>
              <a:rPr lang="cs-CZ" altLang="cs-CZ" b="1" dirty="0" smtClean="0">
                <a:solidFill>
                  <a:srgbClr val="7030A0"/>
                </a:solidFill>
              </a:rPr>
              <a:t>vlastnosti</a:t>
            </a:r>
            <a:r>
              <a:rPr lang="cs-CZ" altLang="cs-CZ" dirty="0" smtClean="0">
                <a:solidFill>
                  <a:srgbClr val="7030A0"/>
                </a:solidFill>
              </a:rPr>
              <a:t> </a:t>
            </a:r>
            <a:endParaRPr lang="cs-CZ" altLang="cs-CZ" dirty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86100" y="2914650"/>
            <a:ext cx="3886200" cy="1314450"/>
          </a:xfrm>
        </p:spPr>
        <p:txBody>
          <a:bodyPr/>
          <a:lstStyle/>
          <a:p>
            <a:r>
              <a:rPr lang="cs-CZ" altLang="cs-CZ">
                <a:latin typeface="Times New Roman" panose="02020603050405020304" pitchFamily="18" charset="0"/>
              </a:rPr>
              <a:t>Základní pojmy</a:t>
            </a:r>
          </a:p>
          <a:p>
            <a:r>
              <a:rPr lang="cs-CZ" altLang="cs-CZ">
                <a:latin typeface="Times New Roman" panose="02020603050405020304" pitchFamily="18" charset="0"/>
              </a:rPr>
              <a:t>Elektrická vodivost</a:t>
            </a:r>
          </a:p>
          <a:p>
            <a:r>
              <a:rPr lang="cs-CZ" altLang="cs-CZ">
                <a:latin typeface="Times New Roman" panose="02020603050405020304" pitchFamily="18" charset="0"/>
              </a:rPr>
              <a:t>Elektrostatické chování polymerů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25479" y="1510904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2052" name="Picture 4" descr="avspost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4"/>
          <a:stretch/>
        </p:blipFill>
        <p:spPr bwMode="auto">
          <a:xfrm>
            <a:off x="231913" y="2615907"/>
            <a:ext cx="1857479" cy="235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57625" y="1750219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2054" name="Picture 6" descr="l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997" y="109574"/>
            <a:ext cx="2135981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46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969" y="543238"/>
            <a:ext cx="7793037" cy="857250"/>
          </a:xfrm>
        </p:spPr>
        <p:txBody>
          <a:bodyPr/>
          <a:lstStyle/>
          <a:p>
            <a:r>
              <a:rPr lang="en-US" altLang="cs-CZ" b="1" dirty="0" err="1">
                <a:solidFill>
                  <a:srgbClr val="7030A0"/>
                </a:solidFill>
              </a:rPr>
              <a:t>Kapacitance</a:t>
            </a:r>
            <a:endParaRPr lang="cs-CZ" altLang="cs-CZ" b="1" dirty="0">
              <a:solidFill>
                <a:srgbClr val="7030A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969" y="1279923"/>
            <a:ext cx="6487716" cy="30861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en-US" altLang="cs-CZ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Paraleln</a:t>
            </a:r>
            <a:r>
              <a:rPr lang="cs-CZ" altLang="cs-CZ" sz="2100" dirty="0">
                <a:latin typeface="Times New Roman" panose="02020603050405020304" pitchFamily="18" charset="0"/>
              </a:rPr>
              <a:t>í</a:t>
            </a:r>
            <a:r>
              <a:rPr lang="en-US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desk</a:t>
            </a:r>
            <a:r>
              <a:rPr lang="cs-CZ" altLang="cs-CZ" sz="2100" dirty="0">
                <a:latin typeface="Times New Roman" panose="02020603050405020304" pitchFamily="18" charset="0"/>
              </a:rPr>
              <a:t>y plochy A, vzdálenost L náboj +-Q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altLang="cs-CZ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400" i="1" dirty="0" smtClean="0">
                <a:sym typeface="Symbol" panose="05050102010706020507" pitchFamily="18" charset="2"/>
              </a:rPr>
              <a:t>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0 </a:t>
            </a:r>
            <a:r>
              <a:rPr lang="cs-CZ" altLang="cs-CZ" sz="2400" i="1" dirty="0">
                <a:sym typeface="Symbol" panose="05050102010706020507" pitchFamily="18" charset="2"/>
              </a:rPr>
              <a:t>…</a:t>
            </a:r>
            <a:r>
              <a:rPr lang="cs-CZ" altLang="cs-CZ" sz="2400" i="1" baseline="-25000" dirty="0">
                <a:sym typeface="Symbol" panose="05050102010706020507" pitchFamily="18" charset="2"/>
              </a:rPr>
              <a:t> </a:t>
            </a:r>
            <a:r>
              <a:rPr lang="cs-CZ" altLang="cs-CZ" sz="2100" dirty="0" smtClean="0">
                <a:latin typeface="Times New Roman" panose="02020603050405020304" pitchFamily="18" charset="0"/>
              </a:rPr>
              <a:t>permitivita vakua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</a:rPr>
              <a:t>Elektrické pole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</a:rPr>
              <a:t>Napětí </a:t>
            </a:r>
            <a:r>
              <a:rPr lang="cs-CZ" altLang="cs-CZ" sz="2100" dirty="0">
                <a:latin typeface="Times New Roman" panose="02020603050405020304" pitchFamily="18" charset="0"/>
              </a:rPr>
              <a:t>mezi deskami</a:t>
            </a:r>
          </a:p>
          <a:p>
            <a:pPr lvl="2"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504135" y="2486025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325541" y="2411016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652957"/>
              </p:ext>
            </p:extLst>
          </p:nvPr>
        </p:nvGraphicFramePr>
        <p:xfrm>
          <a:off x="3310056" y="2137173"/>
          <a:ext cx="1085850" cy="708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r:id="rId3" imgW="660113" imgH="431613" progId="Equation.3">
                  <p:embed/>
                </p:oleObj>
              </mc:Choice>
              <mc:Fallback>
                <p:oleObj r:id="rId3" imgW="660113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056" y="2137173"/>
                        <a:ext cx="1085850" cy="708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4072" y="2268141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686420"/>
              </p:ext>
            </p:extLst>
          </p:nvPr>
        </p:nvGraphicFramePr>
        <p:xfrm>
          <a:off x="714611" y="3033949"/>
          <a:ext cx="291465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r:id="rId5" imgW="1511300" imgH="812800" progId="Equation.3">
                  <p:embed/>
                </p:oleObj>
              </mc:Choice>
              <mc:Fallback>
                <p:oleObj r:id="rId5" imgW="1511300" imgH="81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11" y="3033949"/>
                        <a:ext cx="2914650" cy="155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525566" y="2518172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310792"/>
              </p:ext>
            </p:extLst>
          </p:nvPr>
        </p:nvGraphicFramePr>
        <p:xfrm>
          <a:off x="5551949" y="1999774"/>
          <a:ext cx="3026569" cy="2478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SmartDraw" r:id="rId7" imgW="2595240" imgH="2127240" progId="SmartDraw.2">
                  <p:embed/>
                </p:oleObj>
              </mc:Choice>
              <mc:Fallback>
                <p:oleObj name="SmartDraw" r:id="rId7" imgW="2595240" imgH="212724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949" y="1999774"/>
                        <a:ext cx="3026569" cy="2478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617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4000" y="635780"/>
            <a:ext cx="7793037" cy="857250"/>
          </a:xfrm>
        </p:spPr>
        <p:txBody>
          <a:bodyPr/>
          <a:lstStyle/>
          <a:p>
            <a:r>
              <a:rPr lang="cs-CZ" altLang="cs-CZ" b="1">
                <a:solidFill>
                  <a:srgbClr val="7030A0"/>
                </a:solidFill>
              </a:rPr>
              <a:t>Dielektrická konstanta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2119" y="1513285"/>
            <a:ext cx="7776179" cy="30861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dirty="0"/>
              <a:t>	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Dielektrická konstanta 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poměr kapacit deskového kondenzátoru měřeného za podmínky, že je mezi deskami polymerní substance a za podmínky, kdy je mezi deskami vzduch. U řady polymerů souvisí 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s parametrem rozpustnosti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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podle vztahu </a:t>
            </a: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</a:rPr>
              <a:t>	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Dielektrická konstanta se pohybuje v rozmezí 2 &lt; 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4. Pro hydrofilní polymery je 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silně citlivá na přítomnost vlhkosti (voda má vysokou dielektrickou konstantu). Elektrický odpor</a:t>
            </a:r>
            <a:endParaRPr lang="cs-CZ" altLang="cs-CZ" sz="2100" dirty="0">
              <a:latin typeface="Times New Roman" panose="02020603050405020304" pitchFamily="18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339829" y="2486025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387532"/>
              </p:ext>
            </p:extLst>
          </p:nvPr>
        </p:nvGraphicFramePr>
        <p:xfrm>
          <a:off x="3611165" y="2691720"/>
          <a:ext cx="1251347" cy="482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Rovnice" r:id="rId3" imgW="596880" imgH="228600" progId="Equation.3">
                  <p:embed/>
                </p:oleObj>
              </mc:Choice>
              <mc:Fallback>
                <p:oleObj name="Rovnice" r:id="rId3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165" y="2691720"/>
                        <a:ext cx="1251347" cy="4822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975497" y="2486025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754508"/>
              </p:ext>
            </p:extLst>
          </p:nvPr>
        </p:nvGraphicFramePr>
        <p:xfrm>
          <a:off x="2967549" y="4142809"/>
          <a:ext cx="2914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r:id="rId5" imgW="1587500" imgH="228600" progId="Equation.3">
                  <p:embed/>
                </p:oleObj>
              </mc:Choice>
              <mc:Fallback>
                <p:oleObj r:id="rId5" imgW="1587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549" y="4142809"/>
                        <a:ext cx="29146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861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8820" y="494914"/>
            <a:ext cx="7793037" cy="857250"/>
          </a:xfrm>
        </p:spPr>
        <p:txBody>
          <a:bodyPr/>
          <a:lstStyle/>
          <a:p>
            <a:r>
              <a:rPr lang="cs-CZ" altLang="cs-CZ" b="1">
                <a:solidFill>
                  <a:srgbClr val="7030A0"/>
                </a:solidFill>
              </a:rPr>
              <a:t>Pojmy I</a:t>
            </a:r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556617" y="1219007"/>
            <a:ext cx="6487716" cy="3086100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Elektrický náboj se vyjadřuje v </a:t>
            </a:r>
            <a:r>
              <a:rPr lang="cs-CZ" altLang="cs-CZ" sz="21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Coulombech (C). </a:t>
            </a:r>
            <a:endParaRPr lang="cs-CZ" altLang="cs-CZ" sz="2100" b="1" dirty="0">
              <a:solidFill>
                <a:srgbClr val="990000"/>
              </a:solidFill>
              <a:latin typeface="Times New Roman" panose="02020603050405020304" pitchFamily="18" charset="0"/>
            </a:endParaRPr>
          </a:p>
          <a:p>
            <a:pPr marL="85725" indent="0">
              <a:buNone/>
            </a:pPr>
            <a:r>
              <a:rPr lang="cs-CZ" altLang="cs-CZ" sz="21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Náboj elektronu je -1.6 x 10</a:t>
            </a:r>
            <a:r>
              <a:rPr lang="cs-CZ" altLang="cs-CZ" sz="2100" b="1" baseline="30000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-19</a:t>
            </a:r>
            <a:r>
              <a:rPr lang="cs-CZ" altLang="cs-CZ" sz="21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pPr marL="85725" indent="0"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  6.25 x 10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nadbytečnými elektrony má náboj -1 C</a:t>
            </a:r>
          </a:p>
          <a:p>
            <a:pPr marL="85725" indent="0"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Objekt  6.25 x 10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chybějícími elektrony má náboj -1 C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marL="85725" indent="0" algn="ctr">
              <a:buNone/>
            </a:pPr>
            <a:r>
              <a:rPr lang="cs-CZ" altLang="cs-CZ" sz="2100" b="1" u="sng" dirty="0">
                <a:latin typeface="Times New Roman" panose="02020603050405020304" pitchFamily="18" charset="0"/>
              </a:rPr>
              <a:t>Coulombův zákon</a:t>
            </a:r>
          </a:p>
          <a:p>
            <a:pPr marL="85725" indent="0">
              <a:buNone/>
            </a:pPr>
            <a:r>
              <a:rPr lang="cs-CZ" altLang="cs-CZ" sz="2100" b="1" dirty="0">
                <a:latin typeface="Times New Roman" panose="02020603050405020304" pitchFamily="18" charset="0"/>
              </a:rPr>
              <a:t>Síla mezi dvěma tělesy s náboji </a:t>
            </a:r>
            <a:r>
              <a:rPr lang="cs-CZ" altLang="cs-CZ" sz="2100" b="1" i="1" dirty="0">
                <a:latin typeface="Times New Roman" panose="02020603050405020304" pitchFamily="18" charset="0"/>
              </a:rPr>
              <a:t>Q</a:t>
            </a:r>
            <a:r>
              <a:rPr lang="cs-CZ" altLang="cs-CZ" sz="2100" b="1" i="1" baseline="-25000" dirty="0">
                <a:latin typeface="Times New Roman" panose="02020603050405020304" pitchFamily="18" charset="0"/>
              </a:rPr>
              <a:t>1</a:t>
            </a:r>
            <a:r>
              <a:rPr lang="cs-CZ" altLang="cs-CZ" sz="2100" b="1" dirty="0">
                <a:latin typeface="Times New Roman" panose="02020603050405020304" pitchFamily="18" charset="0"/>
              </a:rPr>
              <a:t> a </a:t>
            </a:r>
            <a:r>
              <a:rPr lang="cs-CZ" altLang="cs-CZ" sz="2100" b="1" i="1" dirty="0">
                <a:latin typeface="Times New Roman" panose="02020603050405020304" pitchFamily="18" charset="0"/>
              </a:rPr>
              <a:t>Q</a:t>
            </a:r>
            <a:r>
              <a:rPr lang="cs-CZ" altLang="cs-CZ" sz="2100" b="1" i="1" baseline="-25000" dirty="0">
                <a:latin typeface="Times New Roman" panose="02020603050405020304" pitchFamily="18" charset="0"/>
              </a:rPr>
              <a:t>2</a:t>
            </a:r>
          </a:p>
          <a:p>
            <a:pPr marL="85725" indent="0">
              <a:buNone/>
            </a:pPr>
            <a:r>
              <a:rPr lang="cs-CZ" altLang="cs-CZ" sz="2100" b="1" dirty="0">
                <a:latin typeface="Times New Roman" panose="02020603050405020304" pitchFamily="18" charset="0"/>
              </a:rPr>
              <a:t> vzdálenými o </a:t>
            </a:r>
            <a:r>
              <a:rPr lang="cs-CZ" altLang="cs-CZ" sz="2100" b="1" i="1" dirty="0">
                <a:latin typeface="Times New Roman" panose="02020603050405020304" pitchFamily="18" charset="0"/>
              </a:rPr>
              <a:t>d</a:t>
            </a:r>
            <a:r>
              <a:rPr lang="cs-CZ" altLang="cs-CZ" sz="2100" b="1" dirty="0">
                <a:latin typeface="Times New Roman" panose="02020603050405020304" pitchFamily="18" charset="0"/>
              </a:rPr>
              <a:t> </a:t>
            </a:r>
          </a:p>
          <a:p>
            <a:pPr marL="85725" indent="0">
              <a:buNone/>
            </a:pPr>
            <a:endParaRPr lang="cs-CZ" altLang="cs-CZ" sz="2100" b="1" dirty="0">
              <a:latin typeface="Times New Roman" panose="02020603050405020304" pitchFamily="18" charset="0"/>
            </a:endParaRPr>
          </a:p>
        </p:txBody>
      </p:sp>
      <p:sp>
        <p:nvSpPr>
          <p:cNvPr id="5126" name="Rectangle 1030"/>
          <p:cNvSpPr>
            <a:spLocks noChangeArrowheads="1"/>
          </p:cNvSpPr>
          <p:nvPr/>
        </p:nvSpPr>
        <p:spPr bwMode="auto">
          <a:xfrm>
            <a:off x="4279106" y="2471738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5125" name="Picture 1029" descr="u8l3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783" y="3943752"/>
            <a:ext cx="2114550" cy="72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3804047" y="1889522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5127" name="Picture 1031" descr="coulo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307" y="2762057"/>
            <a:ext cx="2114550" cy="193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161235" y="2243138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</p:spTree>
    <p:extLst>
      <p:ext uri="{BB962C8B-B14F-4D97-AF65-F5344CB8AC3E}">
        <p14:creationId xmlns:p14="http://schemas.microsoft.com/office/powerpoint/2010/main" val="140807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7908" y="656035"/>
            <a:ext cx="7793037" cy="857250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7030A0"/>
                </a:solidFill>
              </a:rPr>
              <a:t>Elektostatický</a:t>
            </a:r>
            <a:r>
              <a:rPr lang="cs-CZ" altLang="cs-CZ" b="1" dirty="0">
                <a:solidFill>
                  <a:srgbClr val="7030A0"/>
                </a:solidFill>
              </a:rPr>
              <a:t> náboj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7907" y="1513285"/>
            <a:ext cx="8174429" cy="3344465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Velikost elektrostatického náboje souvisí přímo s velikostí elektrického odporu vláken. </a:t>
            </a:r>
            <a:endParaRPr lang="cs-CZ" altLang="cs-CZ" sz="1800" dirty="0"/>
          </a:p>
          <a:p>
            <a:pPr marL="85725" indent="0"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Nesouvisí pouze s „lepením“ oděvních součástí, ale souvisí také s problémy týkajícími se výroby textilií, resp. jejich zušlechťování. </a:t>
            </a:r>
            <a:endParaRPr lang="cs-CZ" altLang="cs-CZ" sz="1800" dirty="0"/>
          </a:p>
          <a:p>
            <a:pPr marL="85725" indent="0"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Nabíjení elektrostatickým nábojem vyžaduje jistý přesun náboje. </a:t>
            </a:r>
            <a:endParaRPr lang="cs-CZ" altLang="cs-CZ" sz="1800" dirty="0"/>
          </a:p>
          <a:p>
            <a:pPr marL="85725" indent="0">
              <a:buNone/>
            </a:pPr>
            <a:r>
              <a:rPr lang="cs-CZ" altLang="cs-CZ" sz="1800" dirty="0">
                <a:solidFill>
                  <a:schemeClr val="hlink"/>
                </a:solidFill>
                <a:cs typeface="Times New Roman" panose="02020603050405020304" pitchFamily="18" charset="0"/>
              </a:rPr>
              <a:t>Teoretická velikost elektrostatického</a:t>
            </a:r>
            <a:r>
              <a:rPr lang="cs-CZ" altLang="cs-CZ" sz="1800" dirty="0">
                <a:cs typeface="Times New Roman" panose="02020603050405020304" pitchFamily="18" charset="0"/>
              </a:rPr>
              <a:t> náboje na textiliích je až 10</a:t>
            </a:r>
            <a:r>
              <a:rPr lang="cs-CZ" altLang="cs-CZ" sz="1800" baseline="30000" dirty="0">
                <a:cs typeface="Times New Roman" panose="02020603050405020304" pitchFamily="18" charset="0"/>
              </a:rPr>
              <a:t>5</a:t>
            </a:r>
            <a:r>
              <a:rPr lang="cs-CZ" altLang="cs-CZ" sz="1800" dirty="0">
                <a:cs typeface="Times New Roman" panose="02020603050405020304" pitchFamily="18" charset="0"/>
              </a:rPr>
              <a:t> [µC/m</a:t>
            </a:r>
            <a:r>
              <a:rPr lang="cs-CZ" altLang="cs-CZ" sz="1800" baseline="30000" dirty="0">
                <a:cs typeface="Times New Roman" panose="02020603050405020304" pitchFamily="18" charset="0"/>
              </a:rPr>
              <a:t>2</a:t>
            </a:r>
            <a:r>
              <a:rPr lang="cs-CZ" altLang="cs-CZ" sz="1800" dirty="0">
                <a:cs typeface="Times New Roman" panose="02020603050405020304" pitchFamily="18" charset="0"/>
              </a:rPr>
              <a:t>], ale jeho „vytékání“ do okolí tuto hodnotu snižuje na 30 [µC/m</a:t>
            </a:r>
            <a:r>
              <a:rPr lang="cs-CZ" altLang="cs-CZ" sz="1800" baseline="30000" dirty="0">
                <a:cs typeface="Times New Roman" panose="02020603050405020304" pitchFamily="18" charset="0"/>
              </a:rPr>
              <a:t>2</a:t>
            </a:r>
            <a:r>
              <a:rPr lang="cs-CZ" altLang="cs-CZ" sz="1800" dirty="0">
                <a:cs typeface="Times New Roman" panose="02020603050405020304" pitchFamily="18" charset="0"/>
              </a:rPr>
              <a:t>]. Tomu odpovídá elektrické pole velikosti 3000 [</a:t>
            </a:r>
            <a:r>
              <a:rPr lang="cs-CZ" altLang="cs-CZ" sz="1800" dirty="0" err="1">
                <a:cs typeface="Times New Roman" panose="02020603050405020304" pitchFamily="18" charset="0"/>
              </a:rPr>
              <a:t>kV</a:t>
            </a:r>
            <a:r>
              <a:rPr lang="cs-CZ" altLang="cs-CZ" sz="1800" dirty="0">
                <a:cs typeface="Times New Roman" panose="02020603050405020304" pitchFamily="18" charset="0"/>
              </a:rPr>
              <a:t>/m]. </a:t>
            </a:r>
          </a:p>
        </p:txBody>
      </p:sp>
    </p:spTree>
    <p:extLst>
      <p:ext uri="{BB962C8B-B14F-4D97-AF65-F5344CB8AC3E}">
        <p14:creationId xmlns:p14="http://schemas.microsoft.com/office/powerpoint/2010/main" val="3410296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Vznik náboje I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9903" y="1485900"/>
            <a:ext cx="7821521" cy="3086100"/>
          </a:xfrm>
        </p:spPr>
        <p:txBody>
          <a:bodyPr>
            <a:normAutofit/>
          </a:bodyPr>
          <a:lstStyle/>
          <a:p>
            <a:pPr marL="400050" indent="-400050" algn="just">
              <a:buFont typeface="Wingdings" panose="05000000000000000000" pitchFamily="2" charset="2"/>
              <a:buAutoNum type="arabicPeriod"/>
            </a:pPr>
            <a:r>
              <a:rPr lang="cs-CZ" altLang="cs-CZ" sz="1800" dirty="0">
                <a:latin typeface="Times New Roman" panose="02020603050405020304" pitchFamily="18" charset="0"/>
              </a:rPr>
              <a:t>V případě, že je vlákno ve styku s kovem, nemohou volné elektrony přecházet z kovu, ale z izolátoru (vlákna). To vede ke stavu, kdy se </a:t>
            </a: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</a:rPr>
              <a:t>vlákna nabíjejí kladně</a:t>
            </a:r>
            <a:r>
              <a:rPr lang="cs-CZ" altLang="cs-CZ" sz="1800" dirty="0">
                <a:latin typeface="Times New Roman" panose="02020603050405020304" pitchFamily="18" charset="0"/>
              </a:rPr>
              <a:t>;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buFont typeface="Wingdings" panose="05000000000000000000" pitchFamily="2" charset="2"/>
              <a:buAutoNum type="arabicPeriod"/>
            </a:pPr>
            <a:r>
              <a:rPr lang="cs-CZ" altLang="cs-CZ" sz="1800" dirty="0">
                <a:latin typeface="Times New Roman" panose="02020603050405020304" pitchFamily="18" charset="0"/>
              </a:rPr>
              <a:t>P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okud jsou na povrchu vlákna skupiny kyselé, resp. zásadité, dochází při kontaktu s jinými polymery k jejich redistribuci podle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Botzmanova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statistického principu. Počet pohybujících se částic exponenciálně roste s růstem teploty. Při styku dvou polymerů se podle typu povrchových skupin nabíjí jeden kladně a druhý záporně. Podle velikosti těchto nábojů se konstruují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triboelektrické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</a:rPr>
              <a:t> řady.</a:t>
            </a:r>
          </a:p>
        </p:txBody>
      </p:sp>
    </p:spTree>
    <p:extLst>
      <p:ext uri="{BB962C8B-B14F-4D97-AF65-F5344CB8AC3E}">
        <p14:creationId xmlns:p14="http://schemas.microsoft.com/office/powerpoint/2010/main" val="1419598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84163" y="426038"/>
            <a:ext cx="7793037" cy="857250"/>
          </a:xfrm>
        </p:spPr>
        <p:txBody>
          <a:bodyPr/>
          <a:lstStyle/>
          <a:p>
            <a:r>
              <a:rPr lang="cs-CZ" altLang="cs-CZ" b="1" dirty="0" err="1">
                <a:solidFill>
                  <a:srgbClr val="7030A0"/>
                </a:solidFill>
              </a:rPr>
              <a:t>Triboelektrická</a:t>
            </a:r>
            <a:r>
              <a:rPr lang="cs-CZ" altLang="cs-CZ" b="1" dirty="0">
                <a:solidFill>
                  <a:srgbClr val="7030A0"/>
                </a:solidFill>
              </a:rPr>
              <a:t> řada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08272" y="1228017"/>
            <a:ext cx="6968927" cy="3086100"/>
          </a:xfrm>
        </p:spPr>
        <p:txBody>
          <a:bodyPr>
            <a:normAutofit lnSpcReduction="10000"/>
          </a:bodyPr>
          <a:lstStyle/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800" dirty="0" smtClean="0">
                <a:latin typeface="Times New Roman" panose="02020603050405020304" pitchFamily="18" charset="0"/>
              </a:rPr>
              <a:t>Čím </a:t>
            </a:r>
            <a:r>
              <a:rPr lang="cs-CZ" altLang="cs-CZ" sz="1800" dirty="0">
                <a:latin typeface="Times New Roman" panose="02020603050405020304" pitchFamily="18" charset="0"/>
              </a:rPr>
              <a:t>jsou v řadě polymery vzdálenější, tím větší náboj 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vzniká).</a:t>
            </a: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800" dirty="0" err="1" smtClean="0">
                <a:latin typeface="Times New Roman" panose="02020603050405020304" pitchFamily="18" charset="0"/>
              </a:rPr>
              <a:t>Hersh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</a:rPr>
              <a:t>a </a:t>
            </a:r>
            <a:r>
              <a:rPr lang="cs-CZ" altLang="cs-CZ" sz="1800" dirty="0" smtClean="0">
                <a:latin typeface="Times New Roman" panose="02020603050405020304" pitchFamily="18" charset="0"/>
              </a:rPr>
              <a:t>Montgomery</a:t>
            </a:r>
          </a:p>
          <a:p>
            <a:pPr marL="400050" indent="-400050" algn="just">
              <a:lnSpc>
                <a:spcPct val="90000"/>
              </a:lnSpc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en-US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</a:rPr>
              <a:t>    </a:t>
            </a:r>
            <a:r>
              <a:rPr lang="cs-CZ" altLang="cs-CZ" sz="1500" dirty="0">
                <a:solidFill>
                  <a:schemeClr val="hlink"/>
                </a:solidFill>
                <a:latin typeface="Times New Roman" panose="02020603050405020304" pitchFamily="18" charset="0"/>
              </a:rPr>
              <a:t>vlna</a:t>
            </a: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nylon</a:t>
            </a:r>
            <a:endParaRPr lang="en-US" alt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2" indent="-2857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viskóza</a:t>
            </a:r>
            <a:endParaRPr lang="en-US" alt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	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bavlna</a:t>
            </a:r>
            <a:endParaRPr lang="en-US" alt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	    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hedvábí</a:t>
            </a:r>
            <a:endParaRPr lang="en-US" alt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		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acetát</a:t>
            </a:r>
            <a:endParaRPr lang="en-US" alt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		         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PVA</a:t>
            </a:r>
            <a:endParaRPr lang="en-US" alt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lnSpc>
                <a:spcPct val="90000"/>
              </a:lnSpc>
              <a:buNone/>
            </a:pPr>
            <a:r>
              <a:rPr lang="en-US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500" dirty="0">
                <a:latin typeface="Times New Roman" panose="02020603050405020304" pitchFamily="18" charset="0"/>
              </a:rPr>
              <a:t>				             polyester</a:t>
            </a: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			   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PAN</a:t>
            </a:r>
            <a:endParaRPr lang="en-US" alt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				    </a:t>
            </a:r>
            <a:r>
              <a:rPr lang="cs-CZ" alt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polyetylén</a:t>
            </a:r>
            <a:r>
              <a:rPr lang="cs-CZ" altLang="cs-CZ" sz="1500" dirty="0">
                <a:latin typeface="Times New Roman" panose="02020603050405020304" pitchFamily="18" charset="0"/>
              </a:rPr>
              <a:t>		</a:t>
            </a:r>
            <a:r>
              <a:rPr lang="cs-CZ" altLang="cs-CZ" sz="1500" dirty="0">
                <a:solidFill>
                  <a:schemeClr val="folHlink"/>
                </a:solidFill>
                <a:latin typeface="Times New Roman" panose="02020603050405020304" pitchFamily="18" charset="0"/>
              </a:rPr>
              <a:t>-</a:t>
            </a:r>
            <a:endParaRPr lang="en-US" altLang="cs-CZ" sz="15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marL="400050" indent="-400050" algn="just">
              <a:lnSpc>
                <a:spcPct val="90000"/>
              </a:lnSpc>
              <a:buNone/>
            </a:pPr>
            <a:r>
              <a:rPr lang="cs-CZ" altLang="cs-CZ" sz="1500" dirty="0">
                <a:latin typeface="Times New Roman" panose="02020603050405020304" pitchFamily="18" charset="0"/>
              </a:rPr>
              <a:t>							</a:t>
            </a:r>
            <a:r>
              <a:rPr lang="cs-CZ" altLang="cs-CZ" sz="1500" dirty="0" err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polytetrafluoretylén</a:t>
            </a:r>
            <a:endParaRPr lang="en-US" altLang="cs-CZ" sz="1500" dirty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indent="-400050">
              <a:lnSpc>
                <a:spcPct val="90000"/>
              </a:lnSpc>
            </a:pPr>
            <a:endParaRPr lang="cs-CZ" altLang="cs-CZ" sz="1800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771283"/>
              </p:ext>
            </p:extLst>
          </p:nvPr>
        </p:nvGraphicFramePr>
        <p:xfrm>
          <a:off x="7231129" y="3566346"/>
          <a:ext cx="545050" cy="546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SmartDraw" r:id="rId3" imgW="519480" imgH="520920" progId="SmartDraw.2">
                  <p:embed/>
                </p:oleObj>
              </mc:Choice>
              <mc:Fallback>
                <p:oleObj name="SmartDraw" r:id="rId3" imgW="519480" imgH="52092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1129" y="3566346"/>
                        <a:ext cx="545050" cy="5468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843792"/>
              </p:ext>
            </p:extLst>
          </p:nvPr>
        </p:nvGraphicFramePr>
        <p:xfrm>
          <a:off x="2621061" y="1745201"/>
          <a:ext cx="499990" cy="50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SmartDraw" r:id="rId5" imgW="519480" imgH="520920" progId="SmartDraw.2">
                  <p:embed/>
                </p:oleObj>
              </mc:Choice>
              <mc:Fallback>
                <p:oleObj name="SmartDraw" r:id="rId5" imgW="519480" imgH="52092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1061" y="1745201"/>
                        <a:ext cx="499990" cy="50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49639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377" y="546281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Vznik náboje II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6377" y="1485900"/>
            <a:ext cx="8038403" cy="3086100"/>
          </a:xfrm>
        </p:spPr>
        <p:txBody>
          <a:bodyPr/>
          <a:lstStyle/>
          <a:p>
            <a:pPr marL="400050" indent="-400050" algn="just">
              <a:lnSpc>
                <a:spcPct val="90000"/>
              </a:lnSpc>
              <a:buFont typeface="Wingdings" panose="05000000000000000000" pitchFamily="2" charset="2"/>
              <a:buAutoNum type="arabicPeriod" startAt="3"/>
            </a:pPr>
            <a:r>
              <a:rPr lang="cs-CZ" altLang="cs-CZ" sz="1800" dirty="0">
                <a:latin typeface="Times New Roman" panose="02020603050405020304" pitchFamily="18" charset="0"/>
              </a:rPr>
              <a:t>Vlivem tření dochází ke vzniku teplotního gradientu a pohyblivý náboj (elektrony) přechází z teplejších míst na studenější. Tento mechanismus nevyžaduje dva různé materiály.</a:t>
            </a:r>
          </a:p>
          <a:p>
            <a:pPr marL="400050" indent="-400050" algn="just">
              <a:lnSpc>
                <a:spcPct val="90000"/>
              </a:lnSpc>
              <a:buFont typeface="Wingdings" panose="05000000000000000000" pitchFamily="2" charset="2"/>
              <a:buAutoNum type="arabicPeriod" startAt="3"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altLang="cs-CZ" sz="1800" dirty="0">
                <a:latin typeface="Times New Roman" panose="02020603050405020304" pitchFamily="18" charset="0"/>
              </a:rPr>
              <a:t>Pokud má jeden materiál na povrchu elektricky nabitou vrstvu, může při vzájemném kontaktu s jiným materiálem dojít k jejímu „stírání“ na původně nenabitý materiál.</a:t>
            </a:r>
          </a:p>
          <a:p>
            <a:pPr marL="400050" indent="-400050" algn="just">
              <a:lnSpc>
                <a:spcPct val="90000"/>
              </a:lnSpc>
              <a:buFont typeface="Wingdings" panose="05000000000000000000" pitchFamily="2" charset="2"/>
              <a:buAutoNum type="arabicPeriod" startAt="3"/>
            </a:pPr>
            <a:r>
              <a:rPr lang="cs-CZ" altLang="cs-CZ" sz="1800" dirty="0">
                <a:latin typeface="Times New Roman" panose="02020603050405020304" pitchFamily="18" charset="0"/>
              </a:rPr>
              <a:t>U některých materiálů dochází ke generování náboje při mechanickém napětí (piezoelektrický jev). Většina orientovaných vláken má piezoelektrické projevy (např. vlna).</a:t>
            </a:r>
          </a:p>
          <a:p>
            <a:pPr marL="400050" indent="-400050" algn="just">
              <a:lnSpc>
                <a:spcPct val="90000"/>
              </a:lnSpc>
              <a:buFont typeface="Wingdings" panose="05000000000000000000" pitchFamily="2" charset="2"/>
              <a:buAutoNum type="arabicPeriod" startAt="3"/>
            </a:pPr>
            <a:r>
              <a:rPr lang="cs-CZ" altLang="cs-CZ" sz="1800" dirty="0">
                <a:latin typeface="Times New Roman" panose="02020603050405020304" pitchFamily="18" charset="0"/>
              </a:rPr>
              <a:t>Většina vláken má také pyroelektrické vlastnosti, tj. náboj se generuje vlivem zvýšené teploty</a:t>
            </a:r>
          </a:p>
          <a:p>
            <a:pPr marL="400050" indent="-400050" algn="just">
              <a:lnSpc>
                <a:spcPct val="90000"/>
              </a:lnSpc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08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5075" y="432197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Pojmy  II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2" y="963521"/>
            <a:ext cx="6316265" cy="3086100"/>
          </a:xfrm>
        </p:spPr>
        <p:txBody>
          <a:bodyPr/>
          <a:lstStyle/>
          <a:p>
            <a:r>
              <a:rPr lang="cs-CZ" altLang="cs-CZ" sz="2100" dirty="0">
                <a:latin typeface="Times New Roman" panose="02020603050405020304" pitchFamily="18" charset="0"/>
              </a:rPr>
              <a:t>Elektrická polarizace</a:t>
            </a:r>
          </a:p>
          <a:p>
            <a:endParaRPr lang="cs-CZ" altLang="cs-CZ" sz="2100" dirty="0">
              <a:latin typeface="Times New Roman" panose="02020603050405020304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504010" y="2118122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6149" name="Picture 5" descr="u8l1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43" y="1557619"/>
            <a:ext cx="3714750" cy="157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u8l1e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572" y="3295651"/>
            <a:ext cx="3771900" cy="138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032522" y="1521619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6153" name="Picture 9" descr="u8l4c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288" y="77023"/>
            <a:ext cx="2897139" cy="197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100388" y="2000250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6155" name="Picture 11" descr="u8l4c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939" y="2081524"/>
            <a:ext cx="2830196" cy="125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200400" y="1718072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pic>
        <p:nvPicPr>
          <p:cNvPr id="6157" name="Picture 13" descr="u8l4c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260" y="3339389"/>
            <a:ext cx="2805193" cy="1746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328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92" y="463154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Proces tvorby </a:t>
            </a:r>
            <a:r>
              <a:rPr lang="cs-CZ" altLang="cs-CZ" b="1" dirty="0" smtClean="0">
                <a:solidFill>
                  <a:srgbClr val="7030A0"/>
                </a:solidFill>
              </a:rPr>
              <a:t>statické elektřiny</a:t>
            </a:r>
            <a:endParaRPr lang="cs-CZ" altLang="cs-CZ" b="1" dirty="0">
              <a:solidFill>
                <a:srgbClr val="7030A0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1435" y="1513285"/>
            <a:ext cx="8078459" cy="30861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tvorby statické elektřiny se dá rozdělit do tří fází: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 při kontaktu dvou povrchů dochází k pohybu elektrického náboje tak, že se na jednom povrchu hromadí přebytek elektronů;</a:t>
            </a:r>
            <a:endParaRPr lang="cs-CZ" altLang="cs-CZ" sz="18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 </a:t>
            </a:r>
            <a:r>
              <a:rPr lang="cs-CZ" altLang="cs-CZ" sz="1800" dirty="0">
                <a:latin typeface="Times New Roman" panose="02020603050405020304" pitchFamily="18" charset="0"/>
              </a:rPr>
              <a:t>n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kontaktním mezi</a:t>
            </a:r>
            <a:r>
              <a:rPr lang="cs-CZ" altLang="cs-CZ" sz="1800" dirty="0">
                <a:latin typeface="Times New Roman" panose="02020603050405020304" pitchFamily="18" charset="0"/>
              </a:rPr>
              <a:t>-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povrchu vzniká elektrická dvojvrstva, ale elektrostatická elektřina se neprojevuje, protože díky kontaktu obou povrchů se celý systém jeví elektricky neutrální;</a:t>
            </a:r>
            <a:endParaRPr lang="cs-CZ" altLang="cs-CZ" sz="18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při mechanickém oddělení povrchů dochází ke vzniku statické elektřiny a jejímu postupnému snižování vlivem neutralizace a disipace v závislosti na elektrickém měrném odporu materiálu.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366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3250" y="463154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Důsledky tvorby </a:t>
            </a:r>
            <a:r>
              <a:rPr lang="cs-CZ" altLang="cs-CZ" b="1" dirty="0" smtClean="0">
                <a:solidFill>
                  <a:srgbClr val="7030A0"/>
                </a:solidFill>
              </a:rPr>
              <a:t>statické elektřiny</a:t>
            </a:r>
            <a:endParaRPr lang="cs-CZ" altLang="cs-CZ" b="1" dirty="0">
              <a:solidFill>
                <a:srgbClr val="7030A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3249" y="1513285"/>
            <a:ext cx="8257557" cy="30861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materiálech, kde je vytvořen elektrický náboj dochází k těmto jevům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25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statická 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přitažlivost - 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důsledek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vzájemné lepení textilních vrstev, akumulace prachu na povrchu, špinění atd.;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statická 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odpudivost - 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špatná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adhese při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nánosování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vrstvení a pojení více vrstev;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statické 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vybíjení - 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elektrické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šoky při vybíjení přes vodiče, tvorba jiskry způsobují hoření až explozi, poškození elektronických přístrojů, vznik elektronického šumu;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fyziologické </a:t>
            </a:r>
            <a:r>
              <a:rPr lang="cs-CZ" alt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- 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růst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krevního tlaku a pH krve, zvýšení únavy, snížení obsahu vápníku v moči</a:t>
            </a:r>
            <a:r>
              <a:rPr lang="cs-CZ" altLang="cs-CZ" sz="1800" dirty="0">
                <a:cs typeface="Times New Roman" panose="02020603050405020304" pitchFamily="18" charset="0"/>
              </a:rPr>
              <a:t>.</a:t>
            </a:r>
            <a:endParaRPr lang="en-US" altLang="cs-CZ" sz="18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cs typeface="Times New Roman" panose="02020603050405020304" pitchFamily="18" charset="0"/>
              </a:rPr>
              <a:t> </a:t>
            </a:r>
            <a:endParaRPr lang="en-US" altLang="cs-CZ" sz="18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Typy materiálů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0443" y="2267884"/>
            <a:ext cx="8371859" cy="30861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dirty="0">
                <a:latin typeface="Times New Roman" panose="02020603050405020304" pitchFamily="18" charset="0"/>
              </a:rPr>
              <a:t>   </a:t>
            </a:r>
            <a:r>
              <a:rPr lang="cs-CZ" altLang="cs-CZ" sz="2100" dirty="0">
                <a:latin typeface="Times New Roman" panose="02020603050405020304" pitchFamily="18" charset="0"/>
              </a:rPr>
              <a:t>L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átky umístěné v elektrickém poli</a:t>
            </a:r>
            <a:r>
              <a:rPr lang="cs-CZ" altLang="cs-CZ" sz="2100" dirty="0">
                <a:latin typeface="Times New Roman" panose="02020603050405020304" pitchFamily="18" charset="0"/>
              </a:rPr>
              <a:t>:</a:t>
            </a:r>
            <a:endParaRPr lang="cs-CZ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elektricky nabitých částic, tj. vzniká elektrický proud doprovázený rozptylem energie; to je typické pro </a:t>
            </a:r>
            <a:r>
              <a:rPr lang="cs-CZ" altLang="cs-CZ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vodiče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100" dirty="0">
                <a:latin typeface="Times New Roman" panose="02020603050405020304" pitchFamily="18" charset="0"/>
              </a:rPr>
              <a:t>v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znik dipólů a indukovaných dipólů doprovázený akumulací energie; tento proces je vratný a typický pro </a:t>
            </a:r>
            <a:r>
              <a:rPr lang="cs-CZ" altLang="cs-CZ" sz="2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izolátory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(dielektrika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dirty="0">
              <a:latin typeface="Times New Roman" panose="02020603050405020304" pitchFamily="18" charset="0"/>
            </a:endParaRPr>
          </a:p>
        </p:txBody>
      </p:sp>
      <p:pic>
        <p:nvPicPr>
          <p:cNvPr id="9220" name="Picture 4" descr="u8l1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1017728"/>
            <a:ext cx="5829300" cy="125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0812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52176" y="531167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Omezení</a:t>
            </a:r>
            <a:r>
              <a:rPr lang="cs-CZ" altLang="cs-CZ" dirty="0">
                <a:solidFill>
                  <a:srgbClr val="7030A0"/>
                </a:solidFill>
              </a:rPr>
              <a:t> </a:t>
            </a:r>
            <a:r>
              <a:rPr lang="cs-CZ" altLang="cs-CZ" b="1" dirty="0">
                <a:solidFill>
                  <a:srgbClr val="7030A0"/>
                </a:solidFill>
              </a:rPr>
              <a:t>statického náboje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52176" y="1388417"/>
            <a:ext cx="8010446" cy="30861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omezení vzniku elektrostatického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náboje lze využít především selekce materiálu, snížení vzájemného tření, snížení kontaktního tlaku a rychlosti vzájemného pohybu mezi materiály. 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Odvod již vzniklého elektrostatického náboje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docílit buď použitím vodičů nebo zvýšením navlhavosti 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hydrofilizace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Zvýšení vlhkosti okolí také napomáhá odstranění elektrostatického náboje. 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 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neutralizaci elektrostatického náboje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dochází řízeným pohybem volných iontů v blízkosti nabité látky. V případě vodivých vláken je náboj neutralizován vlivem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koronového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vybíjení. 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buClr>
                <a:srgbClr val="7030A0"/>
              </a:buClr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 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blokování elektrostatického náboje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dochází pokrytím nabitého tělesa vodivou vrstvou.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112" y="455552"/>
            <a:ext cx="4435399" cy="572701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7030A0"/>
                </a:solidFill>
              </a:rPr>
              <a:t>Textilní vlákna</a:t>
            </a:r>
            <a:endParaRPr lang="cs-CZ" altLang="cs-CZ" b="1" dirty="0">
              <a:solidFill>
                <a:srgbClr val="7030A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12323" y="1513285"/>
            <a:ext cx="7866433" cy="3086100"/>
          </a:xfrm>
        </p:spPr>
        <p:txBody>
          <a:bodyPr>
            <a:normAutofit/>
          </a:bodyPr>
          <a:lstStyle/>
          <a:p>
            <a:pPr algn="just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textilních vláken patří mezi elektrické isolátory. To je způsobeno skutečností, že všechny elektrony jsou vázané k atomovým jádrům nebo sdílené v </a:t>
            </a:r>
            <a:r>
              <a:rPr lang="cs-CZ" altLang="cs-CZ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kovalentních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vazbách.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cs-CZ" altLang="cs-CZ" sz="2100" dirty="0">
                <a:latin typeface="Times New Roman" panose="02020603050405020304" pitchFamily="18" charset="0"/>
              </a:rPr>
              <a:t>E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lektrická vodivost však není úplně nulová a závisí na obsahu různých přísad, resp. obsahu vlhkosti. 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Bylo experimentálně ověřeno, že pro hydrofilní polymery postačuje 1%-ní obsah vlhkosti, aby jejich vodivost vzrostla o 8–10 řádů .</a:t>
            </a: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7030A0"/>
              </a:buClr>
              <a:buFont typeface="Wingdings" panose="05000000000000000000" pitchFamily="2" charset="2"/>
              <a:buNone/>
            </a:pPr>
            <a:endParaRPr lang="cs-CZ" altLang="cs-CZ" sz="21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36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1041" y="441520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Elektrická vodivost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7337" y="1331018"/>
            <a:ext cx="8080443" cy="3086100"/>
          </a:xfrm>
        </p:spPr>
        <p:txBody>
          <a:bodyPr>
            <a:normAutofit/>
          </a:bodyPr>
          <a:lstStyle/>
          <a:p>
            <a:r>
              <a:rPr lang="cs-CZ" altLang="cs-CZ" sz="2100" dirty="0">
                <a:latin typeface="Times New Roman" panose="02020603050405020304" pitchFamily="18" charset="0"/>
              </a:rPr>
              <a:t>Napětí </a:t>
            </a:r>
            <a:r>
              <a:rPr lang="cs-CZ" altLang="cs-CZ" sz="2100" dirty="0" smtClean="0">
                <a:latin typeface="Times New Roman" panose="02020603050405020304" pitchFamily="18" charset="0"/>
              </a:rPr>
              <a:t>U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[V]</a:t>
            </a:r>
            <a:r>
              <a:rPr lang="cs-CZ" altLang="cs-CZ" sz="21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cs-CZ" sz="2100" dirty="0">
                <a:latin typeface="Times New Roman" panose="02020603050405020304" pitchFamily="18" charset="0"/>
              </a:rPr>
              <a:t>Proud I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altLang="cs-CZ" sz="2100" dirty="0">
                <a:latin typeface="Times New Roman" panose="02020603050405020304" pitchFamily="18" charset="0"/>
              </a:rPr>
              <a:t>A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cs-CZ" altLang="cs-CZ" sz="21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cs-CZ" sz="2100" dirty="0">
                <a:latin typeface="Times New Roman" panose="02020603050405020304" pitchFamily="18" charset="0"/>
              </a:rPr>
              <a:t>Odpor R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</a:t>
            </a:r>
            <a:r>
              <a:rPr lang="cs-CZ" altLang="cs-CZ" sz="2100" dirty="0">
                <a:latin typeface="Times New Roman" panose="02020603050405020304" pitchFamily="18" charset="0"/>
              </a:rPr>
              <a:t>/A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cs-CZ" altLang="cs-CZ" sz="2100" dirty="0">
                <a:latin typeface="Times New Roman" panose="02020603050405020304" pitchFamily="18" charset="0"/>
              </a:rPr>
              <a:t> </a:t>
            </a:r>
          </a:p>
          <a:p>
            <a:r>
              <a:rPr lang="cs-CZ" altLang="cs-CZ" sz="2100" dirty="0">
                <a:latin typeface="Times New Roman" panose="02020603050405020304" pitchFamily="18" charset="0"/>
              </a:rPr>
              <a:t>Vodivost G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altLang="cs-CZ" sz="2100" dirty="0">
                <a:latin typeface="Times New Roman" panose="02020603050405020304" pitchFamily="18" charset="0"/>
              </a:rPr>
              <a:t>S=A/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V]</a:t>
            </a:r>
            <a:r>
              <a:rPr lang="cs-CZ" altLang="cs-CZ" sz="2100" dirty="0">
                <a:latin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</a:rPr>
              <a:t>	S Siemens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 smtClean="0">
                <a:latin typeface="Times New Roman" panose="02020603050405020304" pitchFamily="18" charset="0"/>
              </a:rPr>
              <a:t>    V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odivost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vlákna</a:t>
            </a:r>
            <a:r>
              <a:rPr lang="cs-CZ" altLang="cs-CZ" sz="2100" dirty="0">
                <a:latin typeface="Times New Roman" panose="02020603050405020304" pitchFamily="18" charset="0"/>
              </a:rPr>
              <a:t> 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100" dirty="0">
                <a:latin typeface="Times New Roman" panose="02020603050405020304" pitchFamily="18" charset="0"/>
              </a:rPr>
              <a:t>  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délce 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ploše příčného řezu 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</a:t>
            </a:r>
            <a:r>
              <a:rPr lang="cs-CZ" altLang="cs-CZ" sz="2100" dirty="0">
                <a:latin typeface="Times New Roman" panose="02020603050405020304" pitchFamily="18" charset="0"/>
              </a:rPr>
              <a:t>e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poměr plošné hustoty proudu </a:t>
            </a:r>
            <a:r>
              <a:rPr lang="cs-CZ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intenzity elektrického pole </a:t>
            </a:r>
            <a:r>
              <a:rPr lang="cs-CZ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U/</a:t>
            </a:r>
            <a:r>
              <a:rPr lang="cs-CZ" altLang="cs-CZ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altLang="cs-CZ" sz="2100" i="1" baseline="-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  <a:p>
            <a:endParaRPr lang="cs-CZ" altLang="cs-CZ" sz="2100" dirty="0"/>
          </a:p>
          <a:p>
            <a:endParaRPr lang="cs-CZ" altLang="cs-CZ" sz="2100" dirty="0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40453"/>
              </p:ext>
            </p:extLst>
          </p:nvPr>
        </p:nvGraphicFramePr>
        <p:xfrm>
          <a:off x="4567558" y="788865"/>
          <a:ext cx="2457450" cy="2312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SmartDraw" r:id="rId4" imgW="1787400" imgH="1682280" progId="SmartDraw.2">
                  <p:embed/>
                </p:oleObj>
              </mc:Choice>
              <mc:Fallback>
                <p:oleObj name="SmartDraw" r:id="rId4" imgW="1787400" imgH="1682280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558" y="788865"/>
                        <a:ext cx="2457450" cy="2312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036311"/>
              </p:ext>
            </p:extLst>
          </p:nvPr>
        </p:nvGraphicFramePr>
        <p:xfrm>
          <a:off x="2650770" y="3219722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6" imgW="215619" imgH="215619" progId="Equation.3">
                  <p:embed/>
                </p:oleObj>
              </mc:Choice>
              <mc:Fallback>
                <p:oleObj r:id="rId6" imgW="215619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770" y="3219722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2571750" y="4123135"/>
          <a:ext cx="2457450" cy="779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8" imgW="1307880" imgH="431640" progId="Equation.3">
                  <p:embed/>
                </p:oleObj>
              </mc:Choice>
              <mc:Fallback>
                <p:oleObj name="Rovnice" r:id="rId8" imgW="1307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123135"/>
                        <a:ext cx="2457450" cy="7798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772150" y="4286250"/>
            <a:ext cx="1771650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cs-CZ" altLang="cs-CZ" sz="2100">
                <a:latin typeface="Times New Roman" panose="02020603050405020304" pitchFamily="18" charset="0"/>
                <a:cs typeface="Times New Roman" panose="02020603050405020304" pitchFamily="18" charset="0"/>
              </a:rPr>
              <a:t>[Sm</a:t>
            </a:r>
            <a:r>
              <a:rPr lang="cs-CZ" altLang="cs-CZ" sz="2100" baseline="30000">
                <a:latin typeface="Times New Roman" panose="02020603050405020304" pitchFamily="18" charset="0"/>
              </a:rPr>
              <a:t>-1</a:t>
            </a:r>
            <a:r>
              <a:rPr lang="cs-CZ" altLang="cs-CZ" sz="21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100">
                <a:cs typeface="Times New Roman" panose="02020603050405020304" pitchFamily="18" charset="0"/>
              </a:rPr>
              <a:t>]</a:t>
            </a:r>
            <a:endParaRPr lang="en-US" altLang="cs-CZ" sz="2100">
              <a:latin typeface="Times New Roman" panose="02020603050405020304" pitchFamily="18" charset="0"/>
              <a:cs typeface="Times New Roman" panose="02020603050405020304" pitchFamily="18" charset="0"/>
              <a:sym typeface="Math1" pitchFamily="2" charset="2"/>
            </a:endParaRPr>
          </a:p>
          <a:p>
            <a:pPr eaLnBrk="0" hangingPunct="0"/>
            <a:endParaRPr lang="en-US" altLang="cs-CZ" sz="1050">
              <a:latin typeface="Times New Roman" panose="02020603050405020304" pitchFamily="18" charset="0"/>
              <a:cs typeface="Times New Roman" panose="02020603050405020304" pitchFamily="18" charset="0"/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9644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090" y="463154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Vodivost materiálů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4419" y="1028700"/>
            <a:ext cx="8249478" cy="30861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Vodivost je </a:t>
            </a:r>
            <a:r>
              <a:rPr lang="cs-CZ" altLang="cs-CZ" sz="2100" dirty="0">
                <a:latin typeface="Times New Roman" panose="02020603050405020304" pitchFamily="18" charset="0"/>
              </a:rPr>
              <a:t>s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oučin koncentrace nositelů náboje [mol·m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velikosti 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náboje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altLang="cs-CZ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[C·mol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 pohyblivostí nositele náboje </a:t>
            </a:r>
            <a:r>
              <a:rPr lang="cs-CZ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altLang="cs-CZ" sz="21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[m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systémy, </a:t>
            </a:r>
            <a:r>
              <a:rPr lang="cs-CZ" altLang="cs-CZ" sz="2100" dirty="0">
                <a:latin typeface="Times New Roman" panose="02020603050405020304" pitchFamily="18" charset="0"/>
              </a:rPr>
              <a:t>kde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více nositelů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náboje platí </a:t>
            </a:r>
            <a:endParaRPr lang="cs-CZ" altLang="cs-CZ" sz="21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vztah</a:t>
            </a: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en-US" altLang="cs-CZ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cs-CZ" altLang="cs-CZ" sz="2100" dirty="0">
              <a:latin typeface="Times New Roman" panose="02020603050405020304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118372" y="2475310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676934"/>
              </p:ext>
            </p:extLst>
          </p:nvPr>
        </p:nvGraphicFramePr>
        <p:xfrm>
          <a:off x="1267239" y="3027604"/>
          <a:ext cx="2338388" cy="50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ovnice" r:id="rId3" imgW="1193760" imgH="253800" progId="Equation.3">
                  <p:embed/>
                </p:oleObj>
              </mc:Choice>
              <mc:Fallback>
                <p:oleObj name="Rovnice" r:id="rId3" imgW="1193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239" y="3027604"/>
                        <a:ext cx="2338388" cy="502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21" name="Group 57"/>
          <p:cNvGrpSpPr>
            <a:grpSpLocks/>
          </p:cNvGrpSpPr>
          <p:nvPr/>
        </p:nvGrpSpPr>
        <p:grpSpPr bwMode="auto">
          <a:xfrm>
            <a:off x="3886200" y="2171700"/>
            <a:ext cx="3829050" cy="2743200"/>
            <a:chOff x="-3" y="-3"/>
            <a:chExt cx="3275" cy="2538"/>
          </a:xfrm>
        </p:grpSpPr>
        <p:grpSp>
          <p:nvGrpSpPr>
            <p:cNvPr id="11319" name="Group 55"/>
            <p:cNvGrpSpPr>
              <a:grpSpLocks/>
            </p:cNvGrpSpPr>
            <p:nvPr/>
          </p:nvGrpSpPr>
          <p:grpSpPr bwMode="auto">
            <a:xfrm>
              <a:off x="0" y="0"/>
              <a:ext cx="3269" cy="2532"/>
              <a:chOff x="0" y="0"/>
              <a:chExt cx="3269" cy="2532"/>
            </a:xfrm>
          </p:grpSpPr>
          <p:grpSp>
            <p:nvGrpSpPr>
              <p:cNvPr id="11296" name="Group 32"/>
              <p:cNvGrpSpPr>
                <a:grpSpLocks/>
              </p:cNvGrpSpPr>
              <p:nvPr/>
            </p:nvGrpSpPr>
            <p:grpSpPr bwMode="auto">
              <a:xfrm>
                <a:off x="0" y="0"/>
                <a:ext cx="957" cy="748"/>
                <a:chOff x="0" y="0"/>
                <a:chExt cx="957" cy="748"/>
              </a:xfrm>
            </p:grpSpPr>
            <p:sp>
              <p:nvSpPr>
                <p:cNvPr id="11283" name="Rectangle 19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901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materiál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95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5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298" name="Group 34"/>
              <p:cNvGrpSpPr>
                <a:grpSpLocks/>
              </p:cNvGrpSpPr>
              <p:nvPr/>
            </p:nvGrpSpPr>
            <p:grpSpPr bwMode="auto">
              <a:xfrm>
                <a:off x="957" y="0"/>
                <a:ext cx="1111" cy="748"/>
                <a:chOff x="957" y="0"/>
                <a:chExt cx="1111" cy="748"/>
              </a:xfrm>
            </p:grpSpPr>
            <p:sp>
              <p:nvSpPr>
                <p:cNvPr id="11284" name="Rectangle 20"/>
                <p:cNvSpPr>
                  <a:spLocks noChangeArrowheads="1"/>
                </p:cNvSpPr>
                <p:nvPr/>
              </p:nvSpPr>
              <p:spPr bwMode="auto">
                <a:xfrm>
                  <a:off x="985" y="0"/>
                  <a:ext cx="1055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[mol.m</a:t>
                  </a:r>
                  <a:r>
                    <a:rPr lang="cs-CZ" altLang="cs-CZ" b="1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97" name="Rectangle 33"/>
                <p:cNvSpPr>
                  <a:spLocks noChangeArrowheads="1"/>
                </p:cNvSpPr>
                <p:nvPr/>
              </p:nvSpPr>
              <p:spPr bwMode="auto">
                <a:xfrm>
                  <a:off x="957" y="0"/>
                  <a:ext cx="111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00" name="Group 36"/>
              <p:cNvGrpSpPr>
                <a:grpSpLocks/>
              </p:cNvGrpSpPr>
              <p:nvPr/>
            </p:nvGrpSpPr>
            <p:grpSpPr bwMode="auto">
              <a:xfrm>
                <a:off x="2068" y="0"/>
                <a:ext cx="1201" cy="748"/>
                <a:chOff x="2068" y="0"/>
                <a:chExt cx="1201" cy="748"/>
              </a:xfrm>
            </p:grpSpPr>
            <p:sp>
              <p:nvSpPr>
                <p:cNvPr id="11285" name="Rectangle 21"/>
                <p:cNvSpPr>
                  <a:spLocks noChangeArrowheads="1"/>
                </p:cNvSpPr>
                <p:nvPr/>
              </p:nvSpPr>
              <p:spPr bwMode="auto">
                <a:xfrm>
                  <a:off x="2096" y="0"/>
                  <a:ext cx="1145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</a:t>
                  </a:r>
                  <a:r>
                    <a:rPr lang="cs-CZ" altLang="cs-CZ" b="1" i="1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[m</a:t>
                  </a:r>
                  <a:r>
                    <a:rPr lang="cs-CZ" altLang="cs-CZ" b="1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</a:t>
                  </a:r>
                  <a:r>
                    <a:rPr lang="cs-CZ" altLang="cs-CZ" b="1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cs-CZ" altLang="cs-CZ" b="1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</a:t>
                  </a:r>
                  <a:r>
                    <a:rPr lang="cs-CZ" altLang="cs-CZ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]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99" name="Rectangle 35"/>
                <p:cNvSpPr>
                  <a:spLocks noChangeArrowheads="1"/>
                </p:cNvSpPr>
                <p:nvPr/>
              </p:nvSpPr>
              <p:spPr bwMode="auto">
                <a:xfrm>
                  <a:off x="2068" y="0"/>
                  <a:ext cx="120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02" name="Group 38"/>
              <p:cNvGrpSpPr>
                <a:grpSpLocks/>
              </p:cNvGrpSpPr>
              <p:nvPr/>
            </p:nvGrpSpPr>
            <p:grpSpPr bwMode="auto">
              <a:xfrm>
                <a:off x="0" y="748"/>
                <a:ext cx="957" cy="518"/>
                <a:chOff x="0" y="748"/>
                <a:chExt cx="957" cy="518"/>
              </a:xfrm>
            </p:grpSpPr>
            <p:sp>
              <p:nvSpPr>
                <p:cNvPr id="11286" name="Rectangle 22"/>
                <p:cNvSpPr>
                  <a:spLocks noChangeArrowheads="1"/>
                </p:cNvSpPr>
                <p:nvPr/>
              </p:nvSpPr>
              <p:spPr bwMode="auto">
                <a:xfrm>
                  <a:off x="28" y="748"/>
                  <a:ext cx="901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kov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1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9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04" name="Group 40"/>
              <p:cNvGrpSpPr>
                <a:grpSpLocks/>
              </p:cNvGrpSpPr>
              <p:nvPr/>
            </p:nvGrpSpPr>
            <p:grpSpPr bwMode="auto">
              <a:xfrm>
                <a:off x="957" y="748"/>
                <a:ext cx="1111" cy="518"/>
                <a:chOff x="957" y="748"/>
                <a:chExt cx="1111" cy="518"/>
              </a:xfrm>
            </p:grpSpPr>
            <p:sp>
              <p:nvSpPr>
                <p:cNvPr id="11287" name="Rectangle 23"/>
                <p:cNvSpPr>
                  <a:spLocks noChangeArrowheads="1"/>
                </p:cNvSpPr>
                <p:nvPr/>
              </p:nvSpPr>
              <p:spPr bwMode="auto">
                <a:xfrm>
                  <a:off x="985" y="748"/>
                  <a:ext cx="1055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3" name="Rectangle 39"/>
                <p:cNvSpPr>
                  <a:spLocks noChangeArrowheads="1"/>
                </p:cNvSpPr>
                <p:nvPr/>
              </p:nvSpPr>
              <p:spPr bwMode="auto">
                <a:xfrm>
                  <a:off x="957" y="748"/>
                  <a:ext cx="111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06" name="Group 42"/>
              <p:cNvGrpSpPr>
                <a:grpSpLocks/>
              </p:cNvGrpSpPr>
              <p:nvPr/>
            </p:nvGrpSpPr>
            <p:grpSpPr bwMode="auto">
              <a:xfrm>
                <a:off x="2068" y="748"/>
                <a:ext cx="1201" cy="518"/>
                <a:chOff x="2068" y="748"/>
                <a:chExt cx="1201" cy="518"/>
              </a:xfrm>
            </p:grpSpPr>
            <p:sp>
              <p:nvSpPr>
                <p:cNvPr id="11288" name="Rectangle 24"/>
                <p:cNvSpPr>
                  <a:spLocks noChangeArrowheads="1"/>
                </p:cNvSpPr>
                <p:nvPr/>
              </p:nvSpPr>
              <p:spPr bwMode="auto">
                <a:xfrm>
                  <a:off x="2096" y="748"/>
                  <a:ext cx="1145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5" name="Rectangle 41"/>
                <p:cNvSpPr>
                  <a:spLocks noChangeArrowheads="1"/>
                </p:cNvSpPr>
                <p:nvPr/>
              </p:nvSpPr>
              <p:spPr bwMode="auto">
                <a:xfrm>
                  <a:off x="2068" y="748"/>
                  <a:ext cx="120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08" name="Group 44"/>
              <p:cNvGrpSpPr>
                <a:grpSpLocks/>
              </p:cNvGrpSpPr>
              <p:nvPr/>
            </p:nvGrpSpPr>
            <p:grpSpPr bwMode="auto">
              <a:xfrm>
                <a:off x="0" y="1266"/>
                <a:ext cx="957" cy="518"/>
                <a:chOff x="0" y="1266"/>
                <a:chExt cx="957" cy="518"/>
              </a:xfrm>
            </p:grpSpPr>
            <p:sp>
              <p:nvSpPr>
                <p:cNvPr id="11289" name="Rectangle 25"/>
                <p:cNvSpPr>
                  <a:spLocks noChangeArrowheads="1"/>
                </p:cNvSpPr>
                <p:nvPr/>
              </p:nvSpPr>
              <p:spPr bwMode="auto">
                <a:xfrm>
                  <a:off x="28" y="1266"/>
                  <a:ext cx="901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keramika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7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957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10" name="Group 46"/>
              <p:cNvGrpSpPr>
                <a:grpSpLocks/>
              </p:cNvGrpSpPr>
              <p:nvPr/>
            </p:nvGrpSpPr>
            <p:grpSpPr bwMode="auto">
              <a:xfrm>
                <a:off x="957" y="1266"/>
                <a:ext cx="1111" cy="518"/>
                <a:chOff x="957" y="1266"/>
                <a:chExt cx="1111" cy="518"/>
              </a:xfrm>
            </p:grpSpPr>
            <p:sp>
              <p:nvSpPr>
                <p:cNvPr id="11290" name="Rectangle 26"/>
                <p:cNvSpPr>
                  <a:spLocks noChangeArrowheads="1"/>
                </p:cNvSpPr>
                <p:nvPr/>
              </p:nvSpPr>
              <p:spPr bwMode="auto">
                <a:xfrm>
                  <a:off x="985" y="1266"/>
                  <a:ext cx="1055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-4 – </a:t>
                  </a:r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09" name="Rectangle 45"/>
                <p:cNvSpPr>
                  <a:spLocks noChangeArrowheads="1"/>
                </p:cNvSpPr>
                <p:nvPr/>
              </p:nvSpPr>
              <p:spPr bwMode="auto">
                <a:xfrm>
                  <a:off x="957" y="1266"/>
                  <a:ext cx="111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12" name="Group 48"/>
              <p:cNvGrpSpPr>
                <a:grpSpLocks/>
              </p:cNvGrpSpPr>
              <p:nvPr/>
            </p:nvGrpSpPr>
            <p:grpSpPr bwMode="auto">
              <a:xfrm>
                <a:off x="2068" y="1266"/>
                <a:ext cx="1201" cy="518"/>
                <a:chOff x="2068" y="1266"/>
                <a:chExt cx="1201" cy="518"/>
              </a:xfrm>
            </p:grpSpPr>
            <p:sp>
              <p:nvSpPr>
                <p:cNvPr id="11291" name="Rectangle 27"/>
                <p:cNvSpPr>
                  <a:spLocks noChangeArrowheads="1"/>
                </p:cNvSpPr>
                <p:nvPr/>
              </p:nvSpPr>
              <p:spPr bwMode="auto">
                <a:xfrm>
                  <a:off x="2096" y="1266"/>
                  <a:ext cx="1145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-3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1" name="Rectangle 47"/>
                <p:cNvSpPr>
                  <a:spLocks noChangeArrowheads="1"/>
                </p:cNvSpPr>
                <p:nvPr/>
              </p:nvSpPr>
              <p:spPr bwMode="auto">
                <a:xfrm>
                  <a:off x="2068" y="1266"/>
                  <a:ext cx="120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14" name="Group 50"/>
              <p:cNvGrpSpPr>
                <a:grpSpLocks/>
              </p:cNvGrpSpPr>
              <p:nvPr/>
            </p:nvGrpSpPr>
            <p:grpSpPr bwMode="auto">
              <a:xfrm>
                <a:off x="0" y="1784"/>
                <a:ext cx="957" cy="748"/>
                <a:chOff x="0" y="1784"/>
                <a:chExt cx="957" cy="748"/>
              </a:xfrm>
            </p:grpSpPr>
            <p:sp>
              <p:nvSpPr>
                <p:cNvPr id="11292" name="Rectangle 28"/>
                <p:cNvSpPr>
                  <a:spLocks noChangeArrowheads="1"/>
                </p:cNvSpPr>
                <p:nvPr/>
              </p:nvSpPr>
              <p:spPr bwMode="auto">
                <a:xfrm>
                  <a:off x="28" y="1784"/>
                  <a:ext cx="901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organický polovodič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3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1784"/>
                  <a:ext cx="957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16" name="Group 52"/>
              <p:cNvGrpSpPr>
                <a:grpSpLocks/>
              </p:cNvGrpSpPr>
              <p:nvPr/>
            </p:nvGrpSpPr>
            <p:grpSpPr bwMode="auto">
              <a:xfrm>
                <a:off x="957" y="1784"/>
                <a:ext cx="1111" cy="748"/>
                <a:chOff x="957" y="1784"/>
                <a:chExt cx="1111" cy="748"/>
              </a:xfrm>
            </p:grpSpPr>
            <p:sp>
              <p:nvSpPr>
                <p:cNvPr id="11293" name="Rectangle 29"/>
                <p:cNvSpPr>
                  <a:spLocks noChangeArrowheads="1"/>
                </p:cNvSpPr>
                <p:nvPr/>
              </p:nvSpPr>
              <p:spPr bwMode="auto">
                <a:xfrm>
                  <a:off x="985" y="1784"/>
                  <a:ext cx="1055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-9</a:t>
                  </a:r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5" name="Rectangle 51"/>
                <p:cNvSpPr>
                  <a:spLocks noChangeArrowheads="1"/>
                </p:cNvSpPr>
                <p:nvPr/>
              </p:nvSpPr>
              <p:spPr bwMode="auto">
                <a:xfrm>
                  <a:off x="957" y="1784"/>
                  <a:ext cx="111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318" name="Group 54"/>
              <p:cNvGrpSpPr>
                <a:grpSpLocks/>
              </p:cNvGrpSpPr>
              <p:nvPr/>
            </p:nvGrpSpPr>
            <p:grpSpPr bwMode="auto">
              <a:xfrm>
                <a:off x="2068" y="1784"/>
                <a:ext cx="1201" cy="748"/>
                <a:chOff x="2068" y="1784"/>
                <a:chExt cx="1201" cy="748"/>
              </a:xfrm>
            </p:grpSpPr>
            <p:sp>
              <p:nvSpPr>
                <p:cNvPr id="11294" name="Rectangle 30"/>
                <p:cNvSpPr>
                  <a:spLocks noChangeArrowheads="1"/>
                </p:cNvSpPr>
                <p:nvPr/>
              </p:nvSpPr>
              <p:spPr bwMode="auto">
                <a:xfrm>
                  <a:off x="2096" y="1784"/>
                  <a:ext cx="1145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-10</a:t>
                  </a:r>
                  <a:r>
                    <a:rPr lang="cs-CZ" altLang="cs-CZ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– 10</a:t>
                  </a:r>
                  <a:r>
                    <a:rPr lang="cs-CZ" altLang="cs-CZ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-2</a:t>
                  </a:r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17" name="Rectangle 53"/>
                <p:cNvSpPr>
                  <a:spLocks noChangeArrowheads="1"/>
                </p:cNvSpPr>
                <p:nvPr/>
              </p:nvSpPr>
              <p:spPr bwMode="auto">
                <a:xfrm>
                  <a:off x="2068" y="1784"/>
                  <a:ext cx="120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-3" y="-3"/>
              <a:ext cx="3275" cy="253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6138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4310" y="417758"/>
            <a:ext cx="7793037" cy="857250"/>
          </a:xfrm>
        </p:spPr>
        <p:txBody>
          <a:bodyPr/>
          <a:lstStyle/>
          <a:p>
            <a:r>
              <a:rPr lang="cs-CZ" altLang="cs-CZ" b="1" dirty="0">
                <a:solidFill>
                  <a:srgbClr val="7030A0"/>
                </a:solidFill>
              </a:rPr>
              <a:t>Vodivost </a:t>
            </a:r>
            <a:r>
              <a:rPr lang="cs-CZ" altLang="cs-CZ" b="1" dirty="0" smtClean="0">
                <a:solidFill>
                  <a:srgbClr val="7030A0"/>
                </a:solidFill>
              </a:rPr>
              <a:t>polymerů</a:t>
            </a:r>
            <a:endParaRPr lang="cs-CZ" altLang="cs-CZ" b="1" dirty="0">
              <a:solidFill>
                <a:srgbClr val="7030A0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2025" y="1129220"/>
            <a:ext cx="7801583" cy="3086100"/>
          </a:xfrm>
        </p:spPr>
        <p:txBody>
          <a:bodyPr>
            <a:normAutofit lnSpcReduction="10000"/>
          </a:bodyPr>
          <a:lstStyle/>
          <a:p>
            <a:pPr marL="85725" indent="0" algn="just">
              <a:lnSpc>
                <a:spcPct val="90000"/>
              </a:lnSpc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Možnými nositeli náboje jsou</a:t>
            </a:r>
            <a:r>
              <a:rPr lang="cs-CZ" altLang="cs-CZ" sz="1800" dirty="0">
                <a:latin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ionty, elektrony a díry. Vodivost polymerů souvisí s </a:t>
            </a:r>
            <a:r>
              <a:rPr lang="cs-CZ" alt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přeskoky elektronů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valenčního pásu do vodivostního pásu přes zakázaný pás. Při přeskoku padají elektrony do pastí a přecházejí mezi pastmi tunelovacím mechanismem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5725" indent="0" algn="just">
              <a:lnSpc>
                <a:spcPct val="90000"/>
              </a:lnSpc>
              <a:buNone/>
            </a:pP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" indent="0" algn="just">
              <a:lnSpc>
                <a:spcPct val="90000"/>
              </a:lnSpc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přeskoky je potřebná energie (např. tepelná). Tento přeskokový mechanismus se uplatňuje u polymerních polovodičů s konjugovanými dvojnými vazbami, protože konjugované úseky jsou přerušeny v místech lokálních poruch a na koncích řetězců. Liší se od vodivosti kovů, kde není zakázané pásmo a volné elektrony se vyskytují i ve vodivostním pásu při běžné teplotě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5725" indent="0" algn="just">
              <a:lnSpc>
                <a:spcPct val="90000"/>
              </a:lnSpc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90000"/>
              </a:lnSpc>
              <a:buNone/>
            </a:pP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polovodičů je zakázaný pás úzký, takže je jejich vodivost mezi vodivostí kovů a isolátory.</a:t>
            </a:r>
            <a:endParaRPr lang="en-US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4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7514" y="390267"/>
            <a:ext cx="7793037" cy="857250"/>
          </a:xfrm>
        </p:spPr>
        <p:txBody>
          <a:bodyPr/>
          <a:lstStyle/>
          <a:p>
            <a:r>
              <a:rPr lang="en-US" altLang="cs-CZ" b="1" dirty="0" err="1">
                <a:solidFill>
                  <a:srgbClr val="7030A0"/>
                </a:solidFill>
              </a:rPr>
              <a:t>Ele</a:t>
            </a:r>
            <a:r>
              <a:rPr lang="cs-CZ" altLang="cs-CZ" b="1" dirty="0">
                <a:solidFill>
                  <a:srgbClr val="7030A0"/>
                </a:solidFill>
              </a:rPr>
              <a:t>k</a:t>
            </a:r>
            <a:r>
              <a:rPr lang="en-US" altLang="cs-CZ" b="1" dirty="0" err="1">
                <a:solidFill>
                  <a:srgbClr val="7030A0"/>
                </a:solidFill>
              </a:rPr>
              <a:t>tric</a:t>
            </a:r>
            <a:r>
              <a:rPr lang="cs-CZ" altLang="cs-CZ" b="1" dirty="0" err="1">
                <a:solidFill>
                  <a:srgbClr val="7030A0"/>
                </a:solidFill>
              </a:rPr>
              <a:t>ký</a:t>
            </a:r>
            <a:r>
              <a:rPr lang="cs-CZ" altLang="cs-CZ" b="1" dirty="0">
                <a:solidFill>
                  <a:srgbClr val="7030A0"/>
                </a:solidFill>
              </a:rPr>
              <a:t> odpor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079" y="1191868"/>
            <a:ext cx="7997686" cy="3371850"/>
          </a:xfrm>
        </p:spPr>
        <p:txBody>
          <a:bodyPr/>
          <a:lstStyle/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Reciprokou hodnotou měrné vodivosti je  měrný elektrický odpor  </a:t>
            </a:r>
            <a:r>
              <a:rPr lang="cs-CZ" altLang="cs-CZ" sz="1800" dirty="0">
                <a:latin typeface="Times New Roman" panose="02020603050405020304" pitchFamily="18" charset="0"/>
              </a:rPr>
              <a:t>          			</a:t>
            </a: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dirty="0">
                <a:latin typeface="Times New Roman" panose="02020603050405020304" pitchFamily="18" charset="0"/>
              </a:rPr>
              <a:t>							  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[S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 </a:t>
            </a:r>
            <a:r>
              <a:rPr lang="el-GR" alt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m]</a:t>
            </a: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u="sng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V</a:t>
            </a:r>
            <a:r>
              <a:rPr lang="cs-CZ" altLang="cs-CZ" sz="1800" u="sng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odiče</a:t>
            </a:r>
            <a:r>
              <a:rPr lang="cs-CZ" altLang="cs-CZ" sz="18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18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u="sng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polovodiče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18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u="sng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nevodiče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18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alt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5725" indent="0" algn="just">
              <a:lnSpc>
                <a:spcPct val="80000"/>
              </a:lnSpc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</a:t>
            </a:r>
            <a:r>
              <a:rPr lang="cs-CZ" alt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syntetická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vlákna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Antistatická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vlákna 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Elektricky vodivá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vlákna </a:t>
            </a:r>
            <a:r>
              <a:rPr lang="cs-CZ" altLang="cs-CZ" sz="1800" i="1" dirty="0">
                <a:latin typeface="Times New Roman" panose="02020603050405020304" pitchFamily="18" charset="0"/>
              </a:rPr>
              <a:t>R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kolem 10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cs-CZ" sz="18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cm, nebo nižší. </a:t>
            </a: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80000"/>
              </a:lnSpc>
              <a:buNone/>
            </a:pPr>
            <a:endParaRPr lang="cs-CZ" altLang="cs-CZ" sz="1800" dirty="0">
              <a:latin typeface="Times New Roman" panose="02020603050405020304" pitchFamily="18" charset="0"/>
            </a:endParaRP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Charakteristikou izolátorů a polovodičů je, že </a:t>
            </a: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elektrický odpor </a:t>
            </a: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teplotou </a:t>
            </a:r>
            <a:r>
              <a:rPr lang="cs-CZ" altLang="cs-CZ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klesá</a:t>
            </a:r>
            <a:r>
              <a:rPr lang="cs-CZ" altLang="cs-CZ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5725" indent="0" algn="just">
              <a:lnSpc>
                <a:spcPct val="80000"/>
              </a:lnSpc>
              <a:buNone/>
            </a:pPr>
            <a:r>
              <a:rPr lang="cs-CZ" alt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 </a:t>
            </a:r>
            <a:r>
              <a:rPr lang="cs-CZ" altLang="cs-CZ" sz="1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kovů však roste !!</a:t>
            </a:r>
            <a:r>
              <a:rPr lang="cs-CZ" altLang="cs-CZ" sz="1800" dirty="0">
                <a:solidFill>
                  <a:schemeClr val="folHlink"/>
                </a:solidFill>
              </a:rPr>
              <a:t>	</a:t>
            </a:r>
            <a:r>
              <a:rPr lang="cs-CZ" altLang="cs-CZ" sz="1800" dirty="0"/>
              <a:t>								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304110" y="2489597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919378"/>
              </p:ext>
            </p:extLst>
          </p:nvPr>
        </p:nvGraphicFramePr>
        <p:xfrm>
          <a:off x="3991389" y="1584151"/>
          <a:ext cx="118943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Rovnice" r:id="rId3" imgW="672840" imgH="215640" progId="Equation.3">
                  <p:embed/>
                </p:oleObj>
              </mc:Choice>
              <mc:Fallback>
                <p:oleObj name="Rovnice" r:id="rId3" imgW="672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1389" y="1584151"/>
                        <a:ext cx="118943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720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6459" y="574840"/>
            <a:ext cx="7793037" cy="857250"/>
          </a:xfrm>
        </p:spPr>
        <p:txBody>
          <a:bodyPr/>
          <a:lstStyle/>
          <a:p>
            <a:r>
              <a:rPr lang="en-US" altLang="cs-CZ" b="1" dirty="0" err="1">
                <a:solidFill>
                  <a:srgbClr val="7030A0"/>
                </a:solidFill>
              </a:rPr>
              <a:t>Ele</a:t>
            </a:r>
            <a:r>
              <a:rPr lang="cs-CZ" altLang="cs-CZ" b="1" dirty="0">
                <a:solidFill>
                  <a:srgbClr val="7030A0"/>
                </a:solidFill>
              </a:rPr>
              <a:t>k</a:t>
            </a:r>
            <a:r>
              <a:rPr lang="en-US" altLang="cs-CZ" b="1" dirty="0" err="1">
                <a:solidFill>
                  <a:srgbClr val="7030A0"/>
                </a:solidFill>
              </a:rPr>
              <a:t>tric</a:t>
            </a:r>
            <a:r>
              <a:rPr lang="cs-CZ" altLang="cs-CZ" b="1" dirty="0" err="1">
                <a:solidFill>
                  <a:srgbClr val="7030A0"/>
                </a:solidFill>
              </a:rPr>
              <a:t>ký</a:t>
            </a:r>
            <a:r>
              <a:rPr lang="cs-CZ" altLang="cs-CZ" b="1" dirty="0">
                <a:solidFill>
                  <a:srgbClr val="7030A0"/>
                </a:solidFill>
              </a:rPr>
              <a:t> odpor vláken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0842" y="1151710"/>
            <a:ext cx="8144271" cy="33718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Měrný elektrický odpor </a:t>
            </a:r>
            <a:r>
              <a:rPr lang="cs-CZ" altLang="cs-CZ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2100" i="1" baseline="-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altLang="cs-CZ" sz="2100" dirty="0">
                <a:latin typeface="Times New Roman" panose="02020603050405020304" pitchFamily="18" charset="0"/>
                <a:cs typeface="Times New Roman" panose="02020603050405020304" pitchFamily="18" charset="0"/>
                <a:sym typeface="Math1" pitchFamily="2" charset="2"/>
              </a:rPr>
              <a:t>Ω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m] při 65 [%] relativní vlhkosti a [20</a:t>
            </a:r>
            <a:r>
              <a:rPr lang="cs-CZ" altLang="cs-CZ" sz="2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alt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C]</a:t>
            </a:r>
            <a:r>
              <a:rPr lang="cs-CZ" altLang="cs-CZ" sz="2100" dirty="0">
                <a:latin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</a:rPr>
              <a:t>		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2100" dirty="0">
                <a:latin typeface="Times New Roman" panose="02020603050405020304" pitchFamily="18" charset="0"/>
              </a:rPr>
              <a:t>		</a:t>
            </a:r>
            <a:r>
              <a:rPr lang="cs-CZ" altLang="cs-CZ" sz="2100" dirty="0"/>
              <a:t>	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304110" y="2489597"/>
            <a:ext cx="6858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sz="1050"/>
          </a:p>
        </p:txBody>
      </p:sp>
      <p:grpSp>
        <p:nvGrpSpPr>
          <p:cNvPr id="22734" name="Group 206"/>
          <p:cNvGrpSpPr>
            <a:grpSpLocks/>
          </p:cNvGrpSpPr>
          <p:nvPr/>
        </p:nvGrpSpPr>
        <p:grpSpPr bwMode="auto">
          <a:xfrm>
            <a:off x="603646" y="2008960"/>
            <a:ext cx="7838661" cy="2057400"/>
            <a:chOff x="-3" y="-3"/>
            <a:chExt cx="3853" cy="1848"/>
          </a:xfrm>
        </p:grpSpPr>
        <p:grpSp>
          <p:nvGrpSpPr>
            <p:cNvPr id="22732" name="Group 204"/>
            <p:cNvGrpSpPr>
              <a:grpSpLocks/>
            </p:cNvGrpSpPr>
            <p:nvPr/>
          </p:nvGrpSpPr>
          <p:grpSpPr bwMode="auto">
            <a:xfrm>
              <a:off x="0" y="0"/>
              <a:ext cx="3847" cy="1842"/>
              <a:chOff x="0" y="0"/>
              <a:chExt cx="3847" cy="1842"/>
            </a:xfrm>
          </p:grpSpPr>
          <p:grpSp>
            <p:nvGrpSpPr>
              <p:cNvPr id="22693" name="Group 165"/>
              <p:cNvGrpSpPr>
                <a:grpSpLocks/>
              </p:cNvGrpSpPr>
              <p:nvPr/>
            </p:nvGrpSpPr>
            <p:grpSpPr bwMode="auto">
              <a:xfrm>
                <a:off x="0" y="0"/>
                <a:ext cx="529" cy="921"/>
                <a:chOff x="0" y="0"/>
                <a:chExt cx="529" cy="921"/>
              </a:xfrm>
            </p:grpSpPr>
            <p:sp>
              <p:nvSpPr>
                <p:cNvPr id="22672" name="Rectangle 144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473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vlákno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692" name="Rectangle 16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29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695" name="Group 167"/>
              <p:cNvGrpSpPr>
                <a:grpSpLocks/>
              </p:cNvGrpSpPr>
              <p:nvPr/>
            </p:nvGrpSpPr>
            <p:grpSpPr bwMode="auto">
              <a:xfrm>
                <a:off x="529" y="0"/>
                <a:ext cx="328" cy="921"/>
                <a:chOff x="529" y="0"/>
                <a:chExt cx="328" cy="921"/>
              </a:xfrm>
            </p:grpSpPr>
            <p:sp>
              <p:nvSpPr>
                <p:cNvPr id="22673" name="Rectangle 145"/>
                <p:cNvSpPr>
                  <a:spLocks noChangeArrowheads="1"/>
                </p:cNvSpPr>
                <p:nvPr/>
              </p:nvSpPr>
              <p:spPr bwMode="auto">
                <a:xfrm>
                  <a:off x="557" y="0"/>
                  <a:ext cx="272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69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29" y="0"/>
                  <a:ext cx="328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697" name="Group 169"/>
              <p:cNvGrpSpPr>
                <a:grpSpLocks/>
              </p:cNvGrpSpPr>
              <p:nvPr/>
            </p:nvGrpSpPr>
            <p:grpSpPr bwMode="auto">
              <a:xfrm>
                <a:off x="857" y="0"/>
                <a:ext cx="368" cy="921"/>
                <a:chOff x="857" y="0"/>
                <a:chExt cx="368" cy="921"/>
              </a:xfrm>
            </p:grpSpPr>
            <p:sp>
              <p:nvSpPr>
                <p:cNvPr id="22674" name="Rectangle 146"/>
                <p:cNvSpPr>
                  <a:spLocks noChangeArrowheads="1"/>
                </p:cNvSpPr>
                <p:nvPr/>
              </p:nvSpPr>
              <p:spPr bwMode="auto">
                <a:xfrm>
                  <a:off x="885" y="0"/>
                  <a:ext cx="312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WO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696" name="Rectangle 168"/>
                <p:cNvSpPr>
                  <a:spLocks noChangeArrowheads="1"/>
                </p:cNvSpPr>
                <p:nvPr/>
              </p:nvSpPr>
              <p:spPr bwMode="auto">
                <a:xfrm>
                  <a:off x="857" y="0"/>
                  <a:ext cx="368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699" name="Group 171"/>
              <p:cNvGrpSpPr>
                <a:grpSpLocks/>
              </p:cNvGrpSpPr>
              <p:nvPr/>
            </p:nvGrpSpPr>
            <p:grpSpPr bwMode="auto">
              <a:xfrm>
                <a:off x="1225" y="0"/>
                <a:ext cx="320" cy="921"/>
                <a:chOff x="1225" y="0"/>
                <a:chExt cx="320" cy="921"/>
              </a:xfrm>
            </p:grpSpPr>
            <p:sp>
              <p:nvSpPr>
                <p:cNvPr id="22675" name="Rectangle 147"/>
                <p:cNvSpPr>
                  <a:spLocks noChangeArrowheads="1"/>
                </p:cNvSpPr>
                <p:nvPr/>
              </p:nvSpPr>
              <p:spPr bwMode="auto">
                <a:xfrm>
                  <a:off x="1253" y="0"/>
                  <a:ext cx="264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CV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698" name="Rectangle 170"/>
                <p:cNvSpPr>
                  <a:spLocks noChangeArrowheads="1"/>
                </p:cNvSpPr>
                <p:nvPr/>
              </p:nvSpPr>
              <p:spPr bwMode="auto">
                <a:xfrm>
                  <a:off x="1225" y="0"/>
                  <a:ext cx="320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01" name="Group 173"/>
              <p:cNvGrpSpPr>
                <a:grpSpLocks/>
              </p:cNvGrpSpPr>
              <p:nvPr/>
            </p:nvGrpSpPr>
            <p:grpSpPr bwMode="auto">
              <a:xfrm>
                <a:off x="1545" y="0"/>
                <a:ext cx="294" cy="921"/>
                <a:chOff x="1545" y="0"/>
                <a:chExt cx="294" cy="921"/>
              </a:xfrm>
            </p:grpSpPr>
            <p:sp>
              <p:nvSpPr>
                <p:cNvPr id="2267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573" y="0"/>
                  <a:ext cx="238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SE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00" name="Rectangle 172"/>
                <p:cNvSpPr>
                  <a:spLocks noChangeArrowheads="1"/>
                </p:cNvSpPr>
                <p:nvPr/>
              </p:nvSpPr>
              <p:spPr bwMode="auto">
                <a:xfrm>
                  <a:off x="1545" y="0"/>
                  <a:ext cx="29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03" name="Group 175"/>
              <p:cNvGrpSpPr>
                <a:grpSpLocks/>
              </p:cNvGrpSpPr>
              <p:nvPr/>
            </p:nvGrpSpPr>
            <p:grpSpPr bwMode="auto">
              <a:xfrm>
                <a:off x="1839" y="0"/>
                <a:ext cx="376" cy="921"/>
                <a:chOff x="1839" y="0"/>
                <a:chExt cx="376" cy="921"/>
              </a:xfrm>
            </p:grpSpPr>
            <p:sp>
              <p:nvSpPr>
                <p:cNvPr id="2267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867" y="0"/>
                  <a:ext cx="320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PA6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02" name="Rectangle 174"/>
                <p:cNvSpPr>
                  <a:spLocks noChangeArrowheads="1"/>
                </p:cNvSpPr>
                <p:nvPr/>
              </p:nvSpPr>
              <p:spPr bwMode="auto">
                <a:xfrm>
                  <a:off x="1839" y="0"/>
                  <a:ext cx="37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05" name="Group 177"/>
              <p:cNvGrpSpPr>
                <a:grpSpLocks/>
              </p:cNvGrpSpPr>
              <p:nvPr/>
            </p:nvGrpSpPr>
            <p:grpSpPr bwMode="auto">
              <a:xfrm>
                <a:off x="2215" y="0"/>
                <a:ext cx="484" cy="921"/>
                <a:chOff x="2215" y="0"/>
                <a:chExt cx="484" cy="921"/>
              </a:xfrm>
            </p:grpSpPr>
            <p:sp>
              <p:nvSpPr>
                <p:cNvPr id="2267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243" y="0"/>
                  <a:ext cx="428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PA6.6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0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215" y="0"/>
                  <a:ext cx="48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07" name="Group 179"/>
              <p:cNvGrpSpPr>
                <a:grpSpLocks/>
              </p:cNvGrpSpPr>
              <p:nvPr/>
            </p:nvGrpSpPr>
            <p:grpSpPr bwMode="auto">
              <a:xfrm>
                <a:off x="2699" y="0"/>
                <a:ext cx="408" cy="921"/>
                <a:chOff x="2699" y="0"/>
                <a:chExt cx="408" cy="921"/>
              </a:xfrm>
            </p:grpSpPr>
            <p:sp>
              <p:nvSpPr>
                <p:cNvPr id="2267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727" y="0"/>
                  <a:ext cx="352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PAN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0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99" y="0"/>
                  <a:ext cx="408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09" name="Group 181"/>
              <p:cNvGrpSpPr>
                <a:grpSpLocks/>
              </p:cNvGrpSpPr>
              <p:nvPr/>
            </p:nvGrpSpPr>
            <p:grpSpPr bwMode="auto">
              <a:xfrm>
                <a:off x="3107" y="0"/>
                <a:ext cx="376" cy="921"/>
                <a:chOff x="3107" y="0"/>
                <a:chExt cx="376" cy="921"/>
              </a:xfrm>
            </p:grpSpPr>
            <p:sp>
              <p:nvSpPr>
                <p:cNvPr id="22680" name="Rectangle 152"/>
                <p:cNvSpPr>
                  <a:spLocks noChangeArrowheads="1"/>
                </p:cNvSpPr>
                <p:nvPr/>
              </p:nvSpPr>
              <p:spPr bwMode="auto">
                <a:xfrm>
                  <a:off x="3135" y="0"/>
                  <a:ext cx="320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PES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0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107" y="0"/>
                  <a:ext cx="37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11" name="Group 183"/>
              <p:cNvGrpSpPr>
                <a:grpSpLocks/>
              </p:cNvGrpSpPr>
              <p:nvPr/>
            </p:nvGrpSpPr>
            <p:grpSpPr bwMode="auto">
              <a:xfrm>
                <a:off x="3483" y="0"/>
                <a:ext cx="364" cy="921"/>
                <a:chOff x="3483" y="0"/>
                <a:chExt cx="364" cy="921"/>
              </a:xfrm>
            </p:grpSpPr>
            <p:sp>
              <p:nvSpPr>
                <p:cNvPr id="2268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511" y="0"/>
                  <a:ext cx="308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 b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PP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10" name="Rectangle 182"/>
                <p:cNvSpPr>
                  <a:spLocks noChangeArrowheads="1"/>
                </p:cNvSpPr>
                <p:nvPr/>
              </p:nvSpPr>
              <p:spPr bwMode="auto">
                <a:xfrm>
                  <a:off x="3483" y="0"/>
                  <a:ext cx="36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13" name="Group 185"/>
              <p:cNvGrpSpPr>
                <a:grpSpLocks/>
              </p:cNvGrpSpPr>
              <p:nvPr/>
            </p:nvGrpSpPr>
            <p:grpSpPr bwMode="auto">
              <a:xfrm>
                <a:off x="0" y="921"/>
                <a:ext cx="529" cy="921"/>
                <a:chOff x="0" y="921"/>
                <a:chExt cx="529" cy="921"/>
              </a:xfrm>
            </p:grpSpPr>
            <p:sp>
              <p:nvSpPr>
                <p:cNvPr id="22682" name="Rectangle 154"/>
                <p:cNvSpPr>
                  <a:spLocks noChangeArrowheads="1"/>
                </p:cNvSpPr>
                <p:nvPr/>
              </p:nvSpPr>
              <p:spPr bwMode="auto">
                <a:xfrm>
                  <a:off x="28" y="921"/>
                  <a:ext cx="473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ln(</a:t>
                  </a:r>
                  <a:r>
                    <a:rPr lang="cs-CZ" altLang="cs-CZ" sz="1650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cs-CZ" altLang="cs-CZ" sz="1650" i="1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12" name="Rectangle 184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529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15" name="Group 187"/>
              <p:cNvGrpSpPr>
                <a:grpSpLocks/>
              </p:cNvGrpSpPr>
              <p:nvPr/>
            </p:nvGrpSpPr>
            <p:grpSpPr bwMode="auto">
              <a:xfrm>
                <a:off x="529" y="921"/>
                <a:ext cx="328" cy="921"/>
                <a:chOff x="529" y="921"/>
                <a:chExt cx="328" cy="921"/>
              </a:xfrm>
            </p:grpSpPr>
            <p:sp>
              <p:nvSpPr>
                <p:cNvPr id="22683" name="Rectangle 155"/>
                <p:cNvSpPr>
                  <a:spLocks noChangeArrowheads="1"/>
                </p:cNvSpPr>
                <p:nvPr/>
              </p:nvSpPr>
              <p:spPr bwMode="auto">
                <a:xfrm>
                  <a:off x="557" y="921"/>
                  <a:ext cx="272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5,6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14" name="Rectangle 186"/>
                <p:cNvSpPr>
                  <a:spLocks noChangeArrowheads="1"/>
                </p:cNvSpPr>
                <p:nvPr/>
              </p:nvSpPr>
              <p:spPr bwMode="auto">
                <a:xfrm>
                  <a:off x="529" y="921"/>
                  <a:ext cx="328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17" name="Group 189"/>
              <p:cNvGrpSpPr>
                <a:grpSpLocks/>
              </p:cNvGrpSpPr>
              <p:nvPr/>
            </p:nvGrpSpPr>
            <p:grpSpPr bwMode="auto">
              <a:xfrm>
                <a:off x="857" y="921"/>
                <a:ext cx="368" cy="921"/>
                <a:chOff x="857" y="921"/>
                <a:chExt cx="368" cy="921"/>
              </a:xfrm>
            </p:grpSpPr>
            <p:sp>
              <p:nvSpPr>
                <p:cNvPr id="22684" name="Rectangle 156"/>
                <p:cNvSpPr>
                  <a:spLocks noChangeArrowheads="1"/>
                </p:cNvSpPr>
                <p:nvPr/>
              </p:nvSpPr>
              <p:spPr bwMode="auto">
                <a:xfrm>
                  <a:off x="885" y="921"/>
                  <a:ext cx="312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7,3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16" name="Rectangle 188"/>
                <p:cNvSpPr>
                  <a:spLocks noChangeArrowheads="1"/>
                </p:cNvSpPr>
                <p:nvPr/>
              </p:nvSpPr>
              <p:spPr bwMode="auto">
                <a:xfrm>
                  <a:off x="857" y="921"/>
                  <a:ext cx="368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19" name="Group 191"/>
              <p:cNvGrpSpPr>
                <a:grpSpLocks/>
              </p:cNvGrpSpPr>
              <p:nvPr/>
            </p:nvGrpSpPr>
            <p:grpSpPr bwMode="auto">
              <a:xfrm>
                <a:off x="1225" y="921"/>
                <a:ext cx="320" cy="921"/>
                <a:chOff x="1225" y="921"/>
                <a:chExt cx="320" cy="921"/>
              </a:xfrm>
            </p:grpSpPr>
            <p:sp>
              <p:nvSpPr>
                <p:cNvPr id="22685" name="Rectangle 157"/>
                <p:cNvSpPr>
                  <a:spLocks noChangeArrowheads="1"/>
                </p:cNvSpPr>
                <p:nvPr/>
              </p:nvSpPr>
              <p:spPr bwMode="auto">
                <a:xfrm>
                  <a:off x="1253" y="921"/>
                  <a:ext cx="264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5,8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18" name="Rectangle 190"/>
                <p:cNvSpPr>
                  <a:spLocks noChangeArrowheads="1"/>
                </p:cNvSpPr>
                <p:nvPr/>
              </p:nvSpPr>
              <p:spPr bwMode="auto">
                <a:xfrm>
                  <a:off x="1225" y="921"/>
                  <a:ext cx="320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21" name="Group 193"/>
              <p:cNvGrpSpPr>
                <a:grpSpLocks/>
              </p:cNvGrpSpPr>
              <p:nvPr/>
            </p:nvGrpSpPr>
            <p:grpSpPr bwMode="auto">
              <a:xfrm>
                <a:off x="1545" y="921"/>
                <a:ext cx="294" cy="921"/>
                <a:chOff x="1545" y="921"/>
                <a:chExt cx="294" cy="921"/>
              </a:xfrm>
            </p:grpSpPr>
            <p:sp>
              <p:nvSpPr>
                <p:cNvPr id="22686" name="Rectangle 158"/>
                <p:cNvSpPr>
                  <a:spLocks noChangeArrowheads="1"/>
                </p:cNvSpPr>
                <p:nvPr/>
              </p:nvSpPr>
              <p:spPr bwMode="auto">
                <a:xfrm>
                  <a:off x="1573" y="921"/>
                  <a:ext cx="238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8,7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20" name="Rectangle 192"/>
                <p:cNvSpPr>
                  <a:spLocks noChangeArrowheads="1"/>
                </p:cNvSpPr>
                <p:nvPr/>
              </p:nvSpPr>
              <p:spPr bwMode="auto">
                <a:xfrm>
                  <a:off x="1545" y="921"/>
                  <a:ext cx="29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23" name="Group 195"/>
              <p:cNvGrpSpPr>
                <a:grpSpLocks/>
              </p:cNvGrpSpPr>
              <p:nvPr/>
            </p:nvGrpSpPr>
            <p:grpSpPr bwMode="auto">
              <a:xfrm>
                <a:off x="1839" y="921"/>
                <a:ext cx="376" cy="921"/>
                <a:chOff x="1839" y="921"/>
                <a:chExt cx="376" cy="921"/>
              </a:xfrm>
            </p:grpSpPr>
            <p:sp>
              <p:nvSpPr>
                <p:cNvPr id="22687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67" y="921"/>
                  <a:ext cx="320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13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22" name="Rectangle 194"/>
                <p:cNvSpPr>
                  <a:spLocks noChangeArrowheads="1"/>
                </p:cNvSpPr>
                <p:nvPr/>
              </p:nvSpPr>
              <p:spPr bwMode="auto">
                <a:xfrm>
                  <a:off x="1839" y="921"/>
                  <a:ext cx="37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25" name="Group 197"/>
              <p:cNvGrpSpPr>
                <a:grpSpLocks/>
              </p:cNvGrpSpPr>
              <p:nvPr/>
            </p:nvGrpSpPr>
            <p:grpSpPr bwMode="auto">
              <a:xfrm>
                <a:off x="2215" y="921"/>
                <a:ext cx="484" cy="921"/>
                <a:chOff x="2215" y="921"/>
                <a:chExt cx="484" cy="921"/>
              </a:xfrm>
            </p:grpSpPr>
            <p:sp>
              <p:nvSpPr>
                <p:cNvPr id="22688" name="Rectangle 160"/>
                <p:cNvSpPr>
                  <a:spLocks noChangeArrowheads="1"/>
                </p:cNvSpPr>
                <p:nvPr/>
              </p:nvSpPr>
              <p:spPr bwMode="auto">
                <a:xfrm>
                  <a:off x="2243" y="921"/>
                  <a:ext cx="428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11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2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215" y="921"/>
                  <a:ext cx="48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27" name="Group 199"/>
              <p:cNvGrpSpPr>
                <a:grpSpLocks/>
              </p:cNvGrpSpPr>
              <p:nvPr/>
            </p:nvGrpSpPr>
            <p:grpSpPr bwMode="auto">
              <a:xfrm>
                <a:off x="2699" y="921"/>
                <a:ext cx="408" cy="921"/>
                <a:chOff x="2699" y="921"/>
                <a:chExt cx="408" cy="921"/>
              </a:xfrm>
            </p:grpSpPr>
            <p:sp>
              <p:nvSpPr>
                <p:cNvPr id="22689" name="Rectangle 161"/>
                <p:cNvSpPr>
                  <a:spLocks noChangeArrowheads="1"/>
                </p:cNvSpPr>
                <p:nvPr/>
              </p:nvSpPr>
              <p:spPr bwMode="auto">
                <a:xfrm>
                  <a:off x="2727" y="921"/>
                  <a:ext cx="352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14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2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99" y="921"/>
                  <a:ext cx="408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29" name="Group 201"/>
              <p:cNvGrpSpPr>
                <a:grpSpLocks/>
              </p:cNvGrpSpPr>
              <p:nvPr/>
            </p:nvGrpSpPr>
            <p:grpSpPr bwMode="auto">
              <a:xfrm>
                <a:off x="3107" y="921"/>
                <a:ext cx="376" cy="921"/>
                <a:chOff x="3107" y="921"/>
                <a:chExt cx="376" cy="921"/>
              </a:xfrm>
            </p:grpSpPr>
            <p:sp>
              <p:nvSpPr>
                <p:cNvPr id="22690" name="Rectangle 162"/>
                <p:cNvSpPr>
                  <a:spLocks noChangeArrowheads="1"/>
                </p:cNvSpPr>
                <p:nvPr/>
              </p:nvSpPr>
              <p:spPr bwMode="auto">
                <a:xfrm>
                  <a:off x="3135" y="921"/>
                  <a:ext cx="320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17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2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107" y="921"/>
                  <a:ext cx="376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  <p:grpSp>
            <p:nvGrpSpPr>
              <p:cNvPr id="22731" name="Group 203"/>
              <p:cNvGrpSpPr>
                <a:grpSpLocks/>
              </p:cNvGrpSpPr>
              <p:nvPr/>
            </p:nvGrpSpPr>
            <p:grpSpPr bwMode="auto">
              <a:xfrm>
                <a:off x="3483" y="921"/>
                <a:ext cx="364" cy="921"/>
                <a:chOff x="3483" y="921"/>
                <a:chExt cx="364" cy="921"/>
              </a:xfrm>
            </p:grpSpPr>
            <p:sp>
              <p:nvSpPr>
                <p:cNvPr id="22691" name="Rectangle 163"/>
                <p:cNvSpPr>
                  <a:spLocks noChangeArrowheads="1"/>
                </p:cNvSpPr>
                <p:nvPr/>
              </p:nvSpPr>
              <p:spPr bwMode="auto">
                <a:xfrm>
                  <a:off x="3511" y="921"/>
                  <a:ext cx="308" cy="9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cs-CZ" altLang="cs-CZ" sz="165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12,5</a:t>
                  </a:r>
                  <a:endParaRPr lang="en-US" altLang="cs-CZ" sz="9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 eaLnBrk="0" hangingPunct="0"/>
                  <a:endParaRPr lang="en-US" altLang="cs-CZ" sz="105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2730" name="Rectangle 202"/>
                <p:cNvSpPr>
                  <a:spLocks noChangeArrowheads="1"/>
                </p:cNvSpPr>
                <p:nvPr/>
              </p:nvSpPr>
              <p:spPr bwMode="auto">
                <a:xfrm>
                  <a:off x="3483" y="921"/>
                  <a:ext cx="364" cy="92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cs-CZ" sz="1050"/>
                </a:p>
              </p:txBody>
            </p:sp>
          </p:grpSp>
        </p:grpSp>
        <p:sp>
          <p:nvSpPr>
            <p:cNvPr id="22733" name="Rectangle 205"/>
            <p:cNvSpPr>
              <a:spLocks noChangeArrowheads="1"/>
            </p:cNvSpPr>
            <p:nvPr/>
          </p:nvSpPr>
          <p:spPr bwMode="auto">
            <a:xfrm>
              <a:off x="-3" y="-3"/>
              <a:ext cx="3853" cy="184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cs-CZ" sz="1050"/>
            </a:p>
          </p:txBody>
        </p:sp>
      </p:grpSp>
    </p:spTree>
    <p:extLst>
      <p:ext uri="{BB962C8B-B14F-4D97-AF65-F5344CB8AC3E}">
        <p14:creationId xmlns:p14="http://schemas.microsoft.com/office/powerpoint/2010/main" val="162607559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FT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24C14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</TotalTime>
  <Words>705</Words>
  <Application>Microsoft Office PowerPoint</Application>
  <PresentationFormat>Předvádění na obrazovce (16:9)</PresentationFormat>
  <Paragraphs>246</Paragraphs>
  <Slides>30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Calibri</vt:lpstr>
      <vt:lpstr>Math1</vt:lpstr>
      <vt:lpstr>Symbol</vt:lpstr>
      <vt:lpstr>Times New Roman</vt:lpstr>
      <vt:lpstr>Wingdings</vt:lpstr>
      <vt:lpstr>Simple Light</vt:lpstr>
      <vt:lpstr>SmartDraw Drawing</vt:lpstr>
      <vt:lpstr>Microsoft Equation 3.0</vt:lpstr>
      <vt:lpstr>Prezentace aplikace PowerPoint</vt:lpstr>
      <vt:lpstr>Elektrické vlastnosti </vt:lpstr>
      <vt:lpstr>Typy materiálů</vt:lpstr>
      <vt:lpstr>Textilní vlákna</vt:lpstr>
      <vt:lpstr>Elektrická vodivost</vt:lpstr>
      <vt:lpstr>Vodivost materiálů</vt:lpstr>
      <vt:lpstr>Vodivost polymerů</vt:lpstr>
      <vt:lpstr>Elektrický odpor</vt:lpstr>
      <vt:lpstr>Elektrický odpor vláken</vt:lpstr>
      <vt:lpstr>Vodivé polymery I</vt:lpstr>
      <vt:lpstr>Vodivé polymery II</vt:lpstr>
      <vt:lpstr>Vodivé polymery III</vt:lpstr>
      <vt:lpstr>Bariérová efektivita</vt:lpstr>
      <vt:lpstr>Predikce vodivosti I</vt:lpstr>
      <vt:lpstr>Predikce vodivosti II</vt:lpstr>
      <vt:lpstr>Predikce vodivosti III</vt:lpstr>
      <vt:lpstr>Predikce vodivosti IV</vt:lpstr>
      <vt:lpstr>  Piezoelektrický odpor</vt:lpstr>
      <vt:lpstr>Dielektrické vlastnosti</vt:lpstr>
      <vt:lpstr>Kapacitance</vt:lpstr>
      <vt:lpstr>Dielektrická konstanta</vt:lpstr>
      <vt:lpstr>Pojmy I</vt:lpstr>
      <vt:lpstr>Elektostatický náboj</vt:lpstr>
      <vt:lpstr>Vznik náboje I</vt:lpstr>
      <vt:lpstr>Triboelektrická řada</vt:lpstr>
      <vt:lpstr>Vznik náboje II</vt:lpstr>
      <vt:lpstr>Pojmy  II</vt:lpstr>
      <vt:lpstr>Proces tvorby statické elektřiny</vt:lpstr>
      <vt:lpstr>Důsledky tvorby statické elektřiny</vt:lpstr>
      <vt:lpstr>Omezení statického náboje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Mirka</dc:creator>
  <cp:lastModifiedBy>Mirka</cp:lastModifiedBy>
  <cp:revision>150</cp:revision>
  <dcterms:modified xsi:type="dcterms:W3CDTF">2024-06-03T08:51:17Z</dcterms:modified>
</cp:coreProperties>
</file>