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15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0500F-C997-4FBE-BC7D-1D1FF59FCAFE}" type="datetimeFigureOut">
              <a:rPr lang="cs-CZ" smtClean="0"/>
              <a:t>29.8.2023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84D77-00E9-4641-ACD6-21FC80E03297}" type="slidenum">
              <a:rPr lang="cs-CZ" smtClean="0"/>
              <a:t>‹#›</a:t>
            </a:fld>
            <a:endParaRPr lang="cs-CZ"/>
          </a:p>
        </p:txBody>
      </p:sp>
    </p:spTree>
    <p:extLst>
      <p:ext uri="{BB962C8B-B14F-4D97-AF65-F5344CB8AC3E}">
        <p14:creationId xmlns:p14="http://schemas.microsoft.com/office/powerpoint/2010/main" val="206742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12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512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CA9EC83-E084-48D0-9568-8C6C2AD14F59}" type="slidenum">
              <a:rPr lang="cs-CZ" smtClean="0">
                <a:solidFill>
                  <a:prstClr val="black"/>
                </a:solidFill>
              </a:rPr>
              <a:pPr fontAlgn="base">
                <a:spcBef>
                  <a:spcPct val="0"/>
                </a:spcBef>
                <a:spcAft>
                  <a:spcPct val="0"/>
                </a:spcAft>
                <a:defRPr/>
              </a:pPr>
              <a:t>2</a:t>
            </a:fld>
            <a:endParaRPr lang="cs-CZ" smtClean="0">
              <a:solidFill>
                <a:prstClr val="black"/>
              </a:solidFill>
            </a:endParaRPr>
          </a:p>
        </p:txBody>
      </p:sp>
    </p:spTree>
    <p:extLst>
      <p:ext uri="{BB962C8B-B14F-4D97-AF65-F5344CB8AC3E}">
        <p14:creationId xmlns:p14="http://schemas.microsoft.com/office/powerpoint/2010/main" val="285532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585FCE5C-15A8-424B-9D3A-DE0DEAEFEF0B}" type="datetimeFigureOut">
              <a:rPr lang="cs-CZ" smtClean="0"/>
              <a:t>29.8.2023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C3A6B3-934E-4C79-9288-75F554473A3A}" type="slidenum">
              <a:rPr lang="cs-CZ" smtClean="0"/>
              <a:t>‹#›</a:t>
            </a:fld>
            <a:endParaRPr lang="cs-CZ"/>
          </a:p>
        </p:txBody>
      </p:sp>
    </p:spTree>
    <p:extLst>
      <p:ext uri="{BB962C8B-B14F-4D97-AF65-F5344CB8AC3E}">
        <p14:creationId xmlns:p14="http://schemas.microsoft.com/office/powerpoint/2010/main" val="286424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85FCE5C-15A8-424B-9D3A-DE0DEAEFEF0B}" type="datetimeFigureOut">
              <a:rPr lang="cs-CZ" smtClean="0"/>
              <a:t>29.8.2023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C3A6B3-934E-4C79-9288-75F554473A3A}" type="slidenum">
              <a:rPr lang="cs-CZ" smtClean="0"/>
              <a:t>‹#›</a:t>
            </a:fld>
            <a:endParaRPr lang="cs-CZ"/>
          </a:p>
        </p:txBody>
      </p:sp>
    </p:spTree>
    <p:extLst>
      <p:ext uri="{BB962C8B-B14F-4D97-AF65-F5344CB8AC3E}">
        <p14:creationId xmlns:p14="http://schemas.microsoft.com/office/powerpoint/2010/main" val="351758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85FCE5C-15A8-424B-9D3A-DE0DEAEFEF0B}" type="datetimeFigureOut">
              <a:rPr lang="cs-CZ" smtClean="0"/>
              <a:t>29.8.2023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C3A6B3-934E-4C79-9288-75F554473A3A}" type="slidenum">
              <a:rPr lang="cs-CZ" smtClean="0"/>
              <a:t>‹#›</a:t>
            </a:fld>
            <a:endParaRPr lang="cs-CZ"/>
          </a:p>
        </p:txBody>
      </p:sp>
    </p:spTree>
    <p:extLst>
      <p:ext uri="{BB962C8B-B14F-4D97-AF65-F5344CB8AC3E}">
        <p14:creationId xmlns:p14="http://schemas.microsoft.com/office/powerpoint/2010/main" val="236167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UL - úvodní snímek">
    <p:spTree>
      <p:nvGrpSpPr>
        <p:cNvPr id="1" name=""/>
        <p:cNvGrpSpPr/>
        <p:nvPr/>
      </p:nvGrpSpPr>
      <p:grpSpPr>
        <a:xfrm>
          <a:off x="0" y="0"/>
          <a:ext cx="0" cy="0"/>
          <a:chOff x="0" y="0"/>
          <a:chExt cx="0" cy="0"/>
        </a:xfrm>
      </p:grpSpPr>
      <p:sp>
        <p:nvSpPr>
          <p:cNvPr id="3" name="Podnadpis 2"/>
          <p:cNvSpPr>
            <a:spLocks noGrp="1"/>
          </p:cNvSpPr>
          <p:nvPr>
            <p:ph type="subTitle" idx="1" hasCustomPrompt="1"/>
          </p:nvPr>
        </p:nvSpPr>
        <p:spPr>
          <a:xfrm>
            <a:off x="814918" y="3886200"/>
            <a:ext cx="10562167" cy="622920"/>
          </a:xfrm>
        </p:spPr>
        <p:txBody>
          <a:bodyPr/>
          <a:lstStyle>
            <a:lvl1pPr marL="0" indent="0" algn="ctr">
              <a:buNone/>
              <a:defRPr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Klepnutím vložíte Jméno Příjmení </a:t>
            </a:r>
            <a:r>
              <a:rPr lang="en-US" dirty="0" smtClean="0"/>
              <a:t>|</a:t>
            </a:r>
            <a:r>
              <a:rPr lang="cs-CZ" dirty="0" smtClean="0"/>
              <a:t> Datum</a:t>
            </a:r>
            <a:endParaRPr lang="cs-CZ" dirty="0"/>
          </a:p>
        </p:txBody>
      </p:sp>
      <p:sp>
        <p:nvSpPr>
          <p:cNvPr id="7" name="Nadpis 6"/>
          <p:cNvSpPr>
            <a:spLocks noGrp="1"/>
          </p:cNvSpPr>
          <p:nvPr>
            <p:ph type="title" hasCustomPrompt="1"/>
          </p:nvPr>
        </p:nvSpPr>
        <p:spPr>
          <a:xfrm>
            <a:off x="814918" y="2276872"/>
            <a:ext cx="10562167" cy="1143000"/>
          </a:xfrm>
        </p:spPr>
        <p:txBody>
          <a:bodyPr>
            <a:normAutofit/>
          </a:bodyPr>
          <a:lstStyle>
            <a:lvl1pPr>
              <a:defRPr sz="4000"/>
            </a:lvl1pPr>
          </a:lstStyle>
          <a:p>
            <a:r>
              <a:rPr lang="cs-CZ" dirty="0" smtClean="0"/>
              <a:t>Klepnutím vložíte název prezentace</a:t>
            </a:r>
            <a:endParaRPr lang="cs-CZ" dirty="0"/>
          </a:p>
        </p:txBody>
      </p:sp>
    </p:spTree>
    <p:extLst>
      <p:ext uri="{BB962C8B-B14F-4D97-AF65-F5344CB8AC3E}">
        <p14:creationId xmlns:p14="http://schemas.microsoft.com/office/powerpoint/2010/main" val="2234938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UL - text">
    <p:spTree>
      <p:nvGrpSpPr>
        <p:cNvPr id="1" name=""/>
        <p:cNvGrpSpPr/>
        <p:nvPr/>
      </p:nvGrpSpPr>
      <p:grpSpPr>
        <a:xfrm>
          <a:off x="0" y="0"/>
          <a:ext cx="0" cy="0"/>
          <a:chOff x="0" y="0"/>
          <a:chExt cx="0" cy="0"/>
        </a:xfrm>
      </p:grpSpPr>
      <p:sp>
        <p:nvSpPr>
          <p:cNvPr id="7" name="Nadpis 6"/>
          <p:cNvSpPr>
            <a:spLocks noGrp="1"/>
          </p:cNvSpPr>
          <p:nvPr>
            <p:ph type="title" hasCustomPrompt="1"/>
          </p:nvPr>
        </p:nvSpPr>
        <p:spPr>
          <a:xfrm>
            <a:off x="719403" y="908720"/>
            <a:ext cx="10753195" cy="720080"/>
          </a:xfrm>
        </p:spPr>
        <p:txBody>
          <a:bodyPr>
            <a:normAutofit/>
          </a:bodyPr>
          <a:lstStyle>
            <a:lvl1pPr>
              <a:defRPr sz="4000"/>
            </a:lvl1pPr>
          </a:lstStyle>
          <a:p>
            <a:r>
              <a:rPr lang="cs-CZ" dirty="0" smtClean="0"/>
              <a:t>Klepnutím vložíte nadpis</a:t>
            </a:r>
            <a:endParaRPr lang="cs-CZ" dirty="0"/>
          </a:p>
        </p:txBody>
      </p:sp>
      <p:sp>
        <p:nvSpPr>
          <p:cNvPr id="11" name="Zástupný symbol pro obsah 10"/>
          <p:cNvSpPr>
            <a:spLocks noGrp="1"/>
          </p:cNvSpPr>
          <p:nvPr>
            <p:ph sz="quarter" idx="10" hasCustomPrompt="1"/>
          </p:nvPr>
        </p:nvSpPr>
        <p:spPr>
          <a:xfrm>
            <a:off x="719667" y="1844825"/>
            <a:ext cx="10752667" cy="4392613"/>
          </a:xfrm>
        </p:spPr>
        <p:txBody>
          <a:bodyPr>
            <a:normAutofit/>
          </a:bodyPr>
          <a:lstStyle>
            <a:lvl1pPr>
              <a:buNone/>
              <a:defRPr sz="2800"/>
            </a:lvl1pPr>
          </a:lstStyle>
          <a:p>
            <a:pPr lvl="0"/>
            <a:r>
              <a:rPr lang="cs-CZ" dirty="0" smtClean="0"/>
              <a:t>Klepnutím vložíte text</a:t>
            </a:r>
            <a:endParaRPr lang="cs-CZ" dirty="0"/>
          </a:p>
        </p:txBody>
      </p:sp>
    </p:spTree>
    <p:extLst>
      <p:ext uri="{BB962C8B-B14F-4D97-AF65-F5344CB8AC3E}">
        <p14:creationId xmlns:p14="http://schemas.microsoft.com/office/powerpoint/2010/main" val="141871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85FCE5C-15A8-424B-9D3A-DE0DEAEFEF0B}" type="datetimeFigureOut">
              <a:rPr lang="cs-CZ" smtClean="0"/>
              <a:t>29.8.2023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C3A6B3-934E-4C79-9288-75F554473A3A}" type="slidenum">
              <a:rPr lang="cs-CZ" smtClean="0"/>
              <a:t>‹#›</a:t>
            </a:fld>
            <a:endParaRPr lang="cs-CZ"/>
          </a:p>
        </p:txBody>
      </p:sp>
    </p:spTree>
    <p:extLst>
      <p:ext uri="{BB962C8B-B14F-4D97-AF65-F5344CB8AC3E}">
        <p14:creationId xmlns:p14="http://schemas.microsoft.com/office/powerpoint/2010/main" val="348037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585FCE5C-15A8-424B-9D3A-DE0DEAEFEF0B}" type="datetimeFigureOut">
              <a:rPr lang="cs-CZ" smtClean="0"/>
              <a:t>29.8.2023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C3A6B3-934E-4C79-9288-75F554473A3A}" type="slidenum">
              <a:rPr lang="cs-CZ" smtClean="0"/>
              <a:t>‹#›</a:t>
            </a:fld>
            <a:endParaRPr lang="cs-CZ"/>
          </a:p>
        </p:txBody>
      </p:sp>
    </p:spTree>
    <p:extLst>
      <p:ext uri="{BB962C8B-B14F-4D97-AF65-F5344CB8AC3E}">
        <p14:creationId xmlns:p14="http://schemas.microsoft.com/office/powerpoint/2010/main" val="116188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85FCE5C-15A8-424B-9D3A-DE0DEAEFEF0B}" type="datetimeFigureOut">
              <a:rPr lang="cs-CZ" smtClean="0"/>
              <a:t>29.8.2023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9C3A6B3-934E-4C79-9288-75F554473A3A}" type="slidenum">
              <a:rPr lang="cs-CZ" smtClean="0"/>
              <a:t>‹#›</a:t>
            </a:fld>
            <a:endParaRPr lang="cs-CZ"/>
          </a:p>
        </p:txBody>
      </p:sp>
    </p:spTree>
    <p:extLst>
      <p:ext uri="{BB962C8B-B14F-4D97-AF65-F5344CB8AC3E}">
        <p14:creationId xmlns:p14="http://schemas.microsoft.com/office/powerpoint/2010/main" val="173344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85FCE5C-15A8-424B-9D3A-DE0DEAEFEF0B}" type="datetimeFigureOut">
              <a:rPr lang="cs-CZ" smtClean="0"/>
              <a:t>29.8.2023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9C3A6B3-934E-4C79-9288-75F554473A3A}" type="slidenum">
              <a:rPr lang="cs-CZ" smtClean="0"/>
              <a:t>‹#›</a:t>
            </a:fld>
            <a:endParaRPr lang="cs-CZ"/>
          </a:p>
        </p:txBody>
      </p:sp>
    </p:spTree>
    <p:extLst>
      <p:ext uri="{BB962C8B-B14F-4D97-AF65-F5344CB8AC3E}">
        <p14:creationId xmlns:p14="http://schemas.microsoft.com/office/powerpoint/2010/main" val="5415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85FCE5C-15A8-424B-9D3A-DE0DEAEFEF0B}" type="datetimeFigureOut">
              <a:rPr lang="cs-CZ" smtClean="0"/>
              <a:t>29.8.2023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9C3A6B3-934E-4C79-9288-75F554473A3A}" type="slidenum">
              <a:rPr lang="cs-CZ" smtClean="0"/>
              <a:t>‹#›</a:t>
            </a:fld>
            <a:endParaRPr lang="cs-CZ"/>
          </a:p>
        </p:txBody>
      </p:sp>
    </p:spTree>
    <p:extLst>
      <p:ext uri="{BB962C8B-B14F-4D97-AF65-F5344CB8AC3E}">
        <p14:creationId xmlns:p14="http://schemas.microsoft.com/office/powerpoint/2010/main" val="144417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85FCE5C-15A8-424B-9D3A-DE0DEAEFEF0B}" type="datetimeFigureOut">
              <a:rPr lang="cs-CZ" smtClean="0"/>
              <a:t>29.8.2023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9C3A6B3-934E-4C79-9288-75F554473A3A}" type="slidenum">
              <a:rPr lang="cs-CZ" smtClean="0"/>
              <a:t>‹#›</a:t>
            </a:fld>
            <a:endParaRPr lang="cs-CZ"/>
          </a:p>
        </p:txBody>
      </p:sp>
    </p:spTree>
    <p:extLst>
      <p:ext uri="{BB962C8B-B14F-4D97-AF65-F5344CB8AC3E}">
        <p14:creationId xmlns:p14="http://schemas.microsoft.com/office/powerpoint/2010/main" val="307739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85FCE5C-15A8-424B-9D3A-DE0DEAEFEF0B}" type="datetimeFigureOut">
              <a:rPr lang="cs-CZ" smtClean="0"/>
              <a:t>29.8.2023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9C3A6B3-934E-4C79-9288-75F554473A3A}" type="slidenum">
              <a:rPr lang="cs-CZ" smtClean="0"/>
              <a:t>‹#›</a:t>
            </a:fld>
            <a:endParaRPr lang="cs-CZ"/>
          </a:p>
        </p:txBody>
      </p:sp>
    </p:spTree>
    <p:extLst>
      <p:ext uri="{BB962C8B-B14F-4D97-AF65-F5344CB8AC3E}">
        <p14:creationId xmlns:p14="http://schemas.microsoft.com/office/powerpoint/2010/main" val="208712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85FCE5C-15A8-424B-9D3A-DE0DEAEFEF0B}" type="datetimeFigureOut">
              <a:rPr lang="cs-CZ" smtClean="0"/>
              <a:t>29.8.2023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9C3A6B3-934E-4C79-9288-75F554473A3A}" type="slidenum">
              <a:rPr lang="cs-CZ" smtClean="0"/>
              <a:t>‹#›</a:t>
            </a:fld>
            <a:endParaRPr lang="cs-CZ"/>
          </a:p>
        </p:txBody>
      </p:sp>
    </p:spTree>
    <p:extLst>
      <p:ext uri="{BB962C8B-B14F-4D97-AF65-F5344CB8AC3E}">
        <p14:creationId xmlns:p14="http://schemas.microsoft.com/office/powerpoint/2010/main" val="14959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FCE5C-15A8-424B-9D3A-DE0DEAEFEF0B}" type="datetimeFigureOut">
              <a:rPr lang="cs-CZ" smtClean="0"/>
              <a:t>29.8.2023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3A6B3-934E-4C79-9288-75F554473A3A}" type="slidenum">
              <a:rPr lang="cs-CZ" smtClean="0"/>
              <a:t>‹#›</a:t>
            </a:fld>
            <a:endParaRPr lang="cs-CZ"/>
          </a:p>
        </p:txBody>
      </p:sp>
    </p:spTree>
    <p:extLst>
      <p:ext uri="{BB962C8B-B14F-4D97-AF65-F5344CB8AC3E}">
        <p14:creationId xmlns:p14="http://schemas.microsoft.com/office/powerpoint/2010/main" val="652087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2.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2.wmf"/><Relationship Id="rId5" Type="http://schemas.openxmlformats.org/officeDocument/2006/relationships/oleObject" Target="../embeddings/oleObject6.bin"/><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hyperlink" Target="http://old.easyproject.cz/projektova-organizace" TargetMode="External"/><Relationship Id="rId13" Type="http://schemas.openxmlformats.org/officeDocument/2006/relationships/hyperlink" Target="http://www.ipma.cz/web/files/DCP-nastroje-a-techniky-technicke-a-kontextove.pdf" TargetMode="External"/><Relationship Id="rId18" Type="http://schemas.openxmlformats.org/officeDocument/2006/relationships/hyperlink" Target="http://www.probermeto.cz/clanky/chyby-v-rozhodovani-tymu-groupshift-a-reseni-pomoci-ngt-2-dil" TargetMode="External"/><Relationship Id="rId26" Type="http://schemas.openxmlformats.org/officeDocument/2006/relationships/hyperlink" Target="http://www.jakpodnikat.cz/dohoda-provedeni-prace.php" TargetMode="External"/><Relationship Id="rId3" Type="http://schemas.openxmlformats.org/officeDocument/2006/relationships/hyperlink" Target="http://cs.wikipedia.org/wiki/%C5%98%C3%ADzen%C3%AD_projekt%C5%AF#Pl.C3.A1nov.C3.A1n.C3.AD_projektu" TargetMode="External"/><Relationship Id="rId21" Type="http://schemas.openxmlformats.org/officeDocument/2006/relationships/hyperlink" Target="http://www.vlastnicesta.cz/metody-1/swot-analyza" TargetMode="External"/><Relationship Id="rId7" Type="http://schemas.openxmlformats.org/officeDocument/2006/relationships/hyperlink" Target="http://www.businessinfo.cz/cs/clanky/zivotni-cyklus-a-faze-projektu-2865.html" TargetMode="External"/><Relationship Id="rId12" Type="http://schemas.openxmlformats.org/officeDocument/2006/relationships/hyperlink" Target="http://www.ipma.cz/dokumenty_spr/narodni_standard_kompentenci_projektoveho_rizeni.pdf" TargetMode="External"/><Relationship Id="rId17" Type="http://schemas.openxmlformats.org/officeDocument/2006/relationships/hyperlink" Target="http://www.ctenarska-gramotnost.cz/projektove-vyucovani/pv-metody/metody-1" TargetMode="External"/><Relationship Id="rId25" Type="http://schemas.openxmlformats.org/officeDocument/2006/relationships/hyperlink" Target="http://www.tcbs.cz/weblog/balanced-scorecard" TargetMode="External"/><Relationship Id="rId2" Type="http://schemas.openxmlformats.org/officeDocument/2006/relationships/hyperlink" Target="http://rizeni-projektu.cz/view.php?cisloclanku=2005091201" TargetMode="External"/><Relationship Id="rId16" Type="http://schemas.openxmlformats.org/officeDocument/2006/relationships/hyperlink" Target="http://www.mira-vlach.cz/logicka-ramcova-matice-definice" TargetMode="External"/><Relationship Id="rId20" Type="http://schemas.openxmlformats.org/officeDocument/2006/relationships/hyperlink" Target="http://www.ripran.cz/" TargetMode="External"/><Relationship Id="rId29" Type="http://schemas.openxmlformats.org/officeDocument/2006/relationships/hyperlink" Target="http://www.mpsv.cz/ppropo.php?ID=IPB011" TargetMode="External"/><Relationship Id="rId1" Type="http://schemas.openxmlformats.org/officeDocument/2006/relationships/slideLayout" Target="../slideLayouts/slideLayout1.xml"/><Relationship Id="rId6" Type="http://schemas.openxmlformats.org/officeDocument/2006/relationships/hyperlink" Target="http://rizeni-projektu.cz/view.php?cisloclanku=2005091901" TargetMode="External"/><Relationship Id="rId11" Type="http://schemas.openxmlformats.org/officeDocument/2006/relationships/hyperlink" Target="http://www.ipma.cz/" TargetMode="External"/><Relationship Id="rId24" Type="http://schemas.openxmlformats.org/officeDocument/2006/relationships/hyperlink" Target="http://www.systemonline.cz/business-intelligence/balanced-scorecard-jak-dosahnout-podnikovych-ambici.htm" TargetMode="External"/><Relationship Id="rId5" Type="http://schemas.openxmlformats.org/officeDocument/2006/relationships/hyperlink" Target="http://managementmania.com/cs/program" TargetMode="External"/><Relationship Id="rId15" Type="http://schemas.openxmlformats.org/officeDocument/2006/relationships/hyperlink" Target="http://cs.wikipedia.org/wiki/SMART_metoda#cite_note-1" TargetMode="External"/><Relationship Id="rId23" Type="http://schemas.openxmlformats.org/officeDocument/2006/relationships/hyperlink" Target="https://managementmania.com/cs/matice-bcg" TargetMode="External"/><Relationship Id="rId28" Type="http://schemas.openxmlformats.org/officeDocument/2006/relationships/hyperlink" Target="http://www.jakpodnikat.cz/dohoda-pracovni-cinnosti.php" TargetMode="External"/><Relationship Id="rId10" Type="http://schemas.openxmlformats.org/officeDocument/2006/relationships/hyperlink" Target="http://www.mbpconsulting.cz/cs/knowhow/competences/" TargetMode="External"/><Relationship Id="rId19" Type="http://schemas.openxmlformats.org/officeDocument/2006/relationships/hyperlink" Target="http://www.businessinfo.cz/cs/clanky/kreativita-techniky-2812.html#!&amp;chapter=2" TargetMode="External"/><Relationship Id="rId4" Type="http://schemas.openxmlformats.org/officeDocument/2006/relationships/hyperlink" Target="http://www.bw.edu/academics/cpd/project/kerzner/" TargetMode="External"/><Relationship Id="rId9" Type="http://schemas.openxmlformats.org/officeDocument/2006/relationships/hyperlink" Target="http://ekonomika-managment.studentske.cz/2009/02/maticove-organizacni-struktury.html" TargetMode="External"/><Relationship Id="rId14" Type="http://schemas.openxmlformats.org/officeDocument/2006/relationships/hyperlink" Target="http://www.ipma.cz/web/files/DCP-nastroje-a-techniky-behavioralni.pdf" TargetMode="External"/><Relationship Id="rId22" Type="http://schemas.openxmlformats.org/officeDocument/2006/relationships/hyperlink" Target="http://halek.info/www/prezentace/marketing-prednasky5/mprp5-print.php?projection&amp;l=03" TargetMode="External"/><Relationship Id="rId27" Type="http://schemas.openxmlformats.org/officeDocument/2006/relationships/hyperlink" Target="http://www.epravo.cz/top/clanky/dohoda-o-provedeni-prace-nove-od-1-1-2012-79929.html" TargetMode="External"/><Relationship Id="rId30" Type="http://schemas.openxmlformats.org/officeDocument/2006/relationships/hyperlink" Target="http://www.czech.cz/cz/Podnikani/Jak-to-tu-funguje/Smlouva-o-dilo"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books.google.cz/books?id=miRg6nZeMHEC&amp;pg=PA183&amp;lpg=PA183&amp;dq=t%C5%99%C3%AD%C4%8D%C3%ADseln%C3%BD+odhad&amp;source=bl&amp;ots=lUbFRKy0Ua&amp;sig=110DycK5nz_Asdy0crVixjdfZWI&amp;hl=cs&amp;sa=X&amp;ei=7fyeULVHhcO0BvTDgdAM&amp;ved=0CCYQ6AEwAQ#v=onepage&amp;q&amp;f=false" TargetMode="External"/><Relationship Id="rId13" Type="http://schemas.openxmlformats.org/officeDocument/2006/relationships/hyperlink" Target="https://managementmania.com/cs/vedeni-a-komunikovani" TargetMode="External"/><Relationship Id="rId18" Type="http://schemas.openxmlformats.org/officeDocument/2006/relationships/hyperlink" Target="https://managementmania.com/cs/zmocneni" TargetMode="External"/><Relationship Id="rId3" Type="http://schemas.openxmlformats.org/officeDocument/2006/relationships/hyperlink" Target="https://managementmania.com/cs/metody-sitove-analyzy" TargetMode="External"/><Relationship Id="rId21" Type="http://schemas.openxmlformats.org/officeDocument/2006/relationships/hyperlink" Target="https://managementmania.com/cs/mcgregorova-teorie-xy" TargetMode="External"/><Relationship Id="rId7" Type="http://schemas.openxmlformats.org/officeDocument/2006/relationships/hyperlink" Target="http://en.wikipedia.org/wiki/Beta_distribution" TargetMode="External"/><Relationship Id="rId12" Type="http://schemas.openxmlformats.org/officeDocument/2006/relationships/hyperlink" Target="http://www.mira-vlach.cz/role-projektoveho-manazera" TargetMode="External"/><Relationship Id="rId17" Type="http://schemas.openxmlformats.org/officeDocument/2006/relationships/hyperlink" Target="https://managementmania.com/cs/manazerska-mrizka" TargetMode="External"/><Relationship Id="rId2" Type="http://schemas.openxmlformats.org/officeDocument/2006/relationships/hyperlink" Target="https://managementmania.com/cs/work-breakdown-structure" TargetMode="External"/><Relationship Id="rId16" Type="http://schemas.openxmlformats.org/officeDocument/2006/relationships/hyperlink" Target="https://managementmania.com/cs/styl-rizeni-styl-vedeni" TargetMode="External"/><Relationship Id="rId20" Type="http://schemas.openxmlformats.org/officeDocument/2006/relationships/hyperlink" Target="https://managementmania.com/cs/motivace-a-motivovani" TargetMode="External"/><Relationship Id="rId1" Type="http://schemas.openxmlformats.org/officeDocument/2006/relationships/slideLayout" Target="../slideLayouts/slideLayout1.xml"/><Relationship Id="rId6" Type="http://schemas.openxmlformats.org/officeDocument/2006/relationships/hyperlink" Target="https://managementmania.com/cs/metoda-pert" TargetMode="External"/><Relationship Id="rId11" Type="http://schemas.openxmlformats.org/officeDocument/2006/relationships/hyperlink" Target="https://managementmania.com/cs/matice-odpovednosti-rasci" TargetMode="External"/><Relationship Id="rId5" Type="http://schemas.openxmlformats.org/officeDocument/2006/relationships/hyperlink" Target="https://managementmania.com/cs/metoda-ccm" TargetMode="External"/><Relationship Id="rId15" Type="http://schemas.openxmlformats.org/officeDocument/2006/relationships/hyperlink" Target="http://www.ipodnikatel.cz/Personalni-management/firemni-porada-zaklad-interni-firemni-komunikace.html" TargetMode="External"/><Relationship Id="rId10" Type="http://schemas.openxmlformats.org/officeDocument/2006/relationships/hyperlink" Target="https://managementmania.com/cs/matice-odpovednosti-raci" TargetMode="External"/><Relationship Id="rId19" Type="http://schemas.openxmlformats.org/officeDocument/2006/relationships/hyperlink" Target="http://www.vedeme.cz/pro-vedeni/kapitoly-vedeni/65-teorie-motivace/85-teorie-motivace.html" TargetMode="External"/><Relationship Id="rId4" Type="http://schemas.openxmlformats.org/officeDocument/2006/relationships/hyperlink" Target="https://managementmania.com/cs/metoda-cpm" TargetMode="External"/><Relationship Id="rId9" Type="http://schemas.openxmlformats.org/officeDocument/2006/relationships/hyperlink" Target="https://managementmania.com/cs/matice-odpovednosti" TargetMode="External"/><Relationship Id="rId14" Type="http://schemas.openxmlformats.org/officeDocument/2006/relationships/hyperlink" Target="https://managementmania.com/cs/briefing" TargetMode="External"/><Relationship Id="rId22" Type="http://schemas.openxmlformats.org/officeDocument/2006/relationships/hyperlink" Target="http://www.belbin.cz/"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939344" y="3234750"/>
            <a:ext cx="6400800" cy="746883"/>
          </a:xfrm>
        </p:spPr>
        <p:txBody>
          <a:bodyPr>
            <a:normAutofit/>
          </a:bodyPr>
          <a:lstStyle/>
          <a:p>
            <a:r>
              <a:rPr lang="cs-CZ" b="1">
                <a:solidFill>
                  <a:srgbClr val="7030A0"/>
                </a:solidFill>
              </a:rPr>
              <a:t>P</a:t>
            </a:r>
            <a:r>
              <a:rPr lang="cs-CZ" b="1" smtClean="0">
                <a:solidFill>
                  <a:srgbClr val="7030A0"/>
                </a:solidFill>
              </a:rPr>
              <a:t>lánování a řízení projektů – </a:t>
            </a:r>
            <a:r>
              <a:rPr lang="cs-CZ" b="1" smtClean="0">
                <a:solidFill>
                  <a:srgbClr val="7030A0"/>
                </a:solidFill>
              </a:rPr>
              <a:t>plánování projektu I</a:t>
            </a:r>
            <a:endParaRPr lang="cs-CZ" dirty="0">
              <a:solidFill>
                <a:srgbClr val="7030A0"/>
              </a:solidFill>
            </a:endParaRPr>
          </a:p>
        </p:txBody>
      </p:sp>
      <p:sp>
        <p:nvSpPr>
          <p:cNvPr id="6" name="Podnadpis 2"/>
          <p:cNvSpPr txBox="1">
            <a:spLocks/>
          </p:cNvSpPr>
          <p:nvPr/>
        </p:nvSpPr>
        <p:spPr>
          <a:xfrm>
            <a:off x="2939344" y="4480599"/>
            <a:ext cx="6400800" cy="4944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s-CZ" sz="2000">
                <a:solidFill>
                  <a:schemeClr val="tx1"/>
                </a:solidFill>
              </a:rPr>
              <a:t>d</a:t>
            </a:r>
            <a:r>
              <a:rPr lang="cs-CZ" sz="2000" smtClean="0">
                <a:solidFill>
                  <a:schemeClr val="tx1"/>
                </a:solidFill>
              </a:rPr>
              <a:t>oc. Ing. Petr Lepšík, Ph.D.</a:t>
            </a:r>
            <a:endParaRPr lang="cs-CZ" sz="2000" dirty="0">
              <a:solidFill>
                <a:schemeClr val="tx1"/>
              </a:solidFill>
            </a:endParaRPr>
          </a:p>
        </p:txBody>
      </p:sp>
      <p:sp>
        <p:nvSpPr>
          <p:cNvPr id="2" name="AutoShape 2" descr="https://www.tul.cz/document/2325"/>
          <p:cNvSpPr>
            <a:spLocks noChangeAspect="1" noChangeArrowheads="1"/>
          </p:cNvSpPr>
          <p:nvPr/>
        </p:nvSpPr>
        <p:spPr bwMode="auto">
          <a:xfrm>
            <a:off x="1679575" y="-776288"/>
            <a:ext cx="12534900" cy="16287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28" name="AutoShape 4" descr="https://www.tul.cz/document/2325"/>
          <p:cNvSpPr>
            <a:spLocks noChangeAspect="1" noChangeArrowheads="1"/>
          </p:cNvSpPr>
          <p:nvPr/>
        </p:nvSpPr>
        <p:spPr bwMode="auto">
          <a:xfrm>
            <a:off x="1679575" y="-776288"/>
            <a:ext cx="12534900" cy="16287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8" name="AutoShape 2" descr="https://www.tul.cz/document/2325"/>
          <p:cNvSpPr>
            <a:spLocks noChangeAspect="1" noChangeArrowheads="1"/>
          </p:cNvSpPr>
          <p:nvPr/>
        </p:nvSpPr>
        <p:spPr bwMode="auto">
          <a:xfrm>
            <a:off x="1679575" y="-776288"/>
            <a:ext cx="12534900" cy="16287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65" y="2221878"/>
            <a:ext cx="838200" cy="295275"/>
          </a:xfrm>
          <a:prstGeom prst="rect">
            <a:avLst/>
          </a:prstGeom>
        </p:spPr>
      </p:pic>
      <p:pic>
        <p:nvPicPr>
          <p:cNvPr id="12" name="Picture 1"/>
          <p:cNvPicPr/>
          <p:nvPr/>
        </p:nvPicPr>
        <p:blipFill>
          <a:blip r:embed="rId3" cstate="print">
            <a:extLst>
              <a:ext uri="{28A0092B-C50C-407E-A947-70E740481C1C}">
                <a14:useLocalDpi xmlns:a14="http://schemas.microsoft.com/office/drawing/2010/main" val="0"/>
              </a:ext>
            </a:extLst>
          </a:blip>
          <a:stretch>
            <a:fillRect/>
          </a:stretch>
        </p:blipFill>
        <p:spPr>
          <a:xfrm>
            <a:off x="2782940" y="329297"/>
            <a:ext cx="6602095" cy="859790"/>
          </a:xfrm>
          <a:prstGeom prst="rect">
            <a:avLst/>
          </a:prstGeom>
        </p:spPr>
      </p:pic>
      <p:sp>
        <p:nvSpPr>
          <p:cNvPr id="13" name="TextovéPole 12"/>
          <p:cNvSpPr txBox="1"/>
          <p:nvPr/>
        </p:nvSpPr>
        <p:spPr>
          <a:xfrm>
            <a:off x="1990288" y="1309667"/>
            <a:ext cx="7395024" cy="1477328"/>
          </a:xfrm>
          <a:prstGeom prst="rect">
            <a:avLst/>
          </a:prstGeom>
          <a:noFill/>
        </p:spPr>
        <p:txBody>
          <a:bodyPr wrap="square" rtlCol="0">
            <a:spAutoFit/>
          </a:bodyPr>
          <a:lstStyle/>
          <a:p>
            <a:pPr algn="ctr"/>
            <a:r>
              <a:rPr lang="cs-CZ" b="1" dirty="0"/>
              <a:t>Nové možnosti rozvoje vzdělávání na Technické univerzitě v Liberci</a:t>
            </a:r>
          </a:p>
          <a:p>
            <a:pPr algn="ctr"/>
            <a:endParaRPr lang="cs-CZ" sz="800" dirty="0"/>
          </a:p>
          <a:p>
            <a:pPr algn="ctr"/>
            <a:r>
              <a:rPr lang="cs-CZ" sz="1400" b="1" u="sng" dirty="0"/>
              <a:t>Specifický cíl A3:Tvorba nových profesně zaměřených studijních programů</a:t>
            </a:r>
          </a:p>
          <a:p>
            <a:pPr algn="ctr"/>
            <a:endParaRPr lang="cs-CZ" sz="1400" b="1" u="sng" dirty="0"/>
          </a:p>
          <a:p>
            <a:pPr algn="ctr"/>
            <a:r>
              <a:rPr lang="cs-CZ" b="1" dirty="0"/>
              <a:t>NPO_TUL_MSMT-16598/2022</a:t>
            </a:r>
          </a:p>
          <a:p>
            <a:endParaRPr lang="cs-CZ" dirty="0"/>
          </a:p>
        </p:txBody>
      </p:sp>
      <p:graphicFrame>
        <p:nvGraphicFramePr>
          <p:cNvPr id="4" name="Tabulka 3"/>
          <p:cNvGraphicFramePr>
            <a:graphicFrameLocks noGrp="1"/>
          </p:cNvGraphicFramePr>
          <p:nvPr/>
        </p:nvGraphicFramePr>
        <p:xfrm>
          <a:off x="3233420" y="3771741"/>
          <a:ext cx="5725160" cy="182880"/>
        </p:xfrm>
        <a:graphic>
          <a:graphicData uri="http://schemas.openxmlformats.org/drawingml/2006/table">
            <a:tbl>
              <a:tblPr firstRow="1" firstCol="1" bandRow="1">
                <a:tableStyleId>{5C22544A-7EE6-4342-B048-85BDC9FD1C3A}</a:tableStyleId>
              </a:tblPr>
              <a:tblGrid>
                <a:gridCol w="1908175">
                  <a:extLst>
                    <a:ext uri="{9D8B030D-6E8A-4147-A177-3AD203B41FA5}">
                      <a16:colId xmlns:a16="http://schemas.microsoft.com/office/drawing/2014/main" xmlns="" val="222842396"/>
                    </a:ext>
                  </a:extLst>
                </a:gridCol>
                <a:gridCol w="1908175">
                  <a:extLst>
                    <a:ext uri="{9D8B030D-6E8A-4147-A177-3AD203B41FA5}">
                      <a16:colId xmlns:a16="http://schemas.microsoft.com/office/drawing/2014/main" xmlns="" val="4242503758"/>
                    </a:ext>
                  </a:extLst>
                </a:gridCol>
                <a:gridCol w="1908810">
                  <a:extLst>
                    <a:ext uri="{9D8B030D-6E8A-4147-A177-3AD203B41FA5}">
                      <a16:colId xmlns:a16="http://schemas.microsoft.com/office/drawing/2014/main" xmlns="" val="3883100167"/>
                    </a:ext>
                  </a:extLst>
                </a:gridCol>
              </a:tblGrid>
              <a:tr h="0">
                <a:tc>
                  <a:txBody>
                    <a:bodyPr/>
                    <a:lstStyle/>
                    <a:p>
                      <a:pPr>
                        <a:spcAft>
                          <a:spcPts val="0"/>
                        </a:spcAft>
                      </a:pPr>
                      <a:endParaRPr lang="cs-CZ"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endParaRPr lang="cs-CZ"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endParaRPr lang="cs-CZ"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43787227"/>
                  </a:ext>
                </a:extLst>
              </a:tr>
            </a:tbl>
          </a:graphicData>
        </a:graphic>
      </p:graphicFrame>
      <p:pic>
        <p:nvPicPr>
          <p:cNvPr id="1027" name="Obrázek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594" y="5880252"/>
            <a:ext cx="16192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Obrázek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0680" y="5880253"/>
            <a:ext cx="9620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ázek 33" descr="Foto / Photo: Logo MŠM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3539" y="5880253"/>
            <a:ext cx="86677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593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3.2	</a:t>
            </a:r>
            <a:r>
              <a:rPr lang="en-US" sz="2400" dirty="0" err="1">
                <a:solidFill>
                  <a:prstClr val="black"/>
                </a:solidFill>
                <a:latin typeface="Arial" panose="020B0604020202020204" pitchFamily="34" charset="0"/>
                <a:cs typeface="Arial" panose="020B0604020202020204" pitchFamily="34" charset="0"/>
              </a:rPr>
              <a:t>Metody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časového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plánování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projektu</a:t>
            </a:r>
            <a:endParaRPr lang="cs-CZ" sz="2400" dirty="0">
              <a:solidFill>
                <a:prstClr val="black"/>
              </a:solidFill>
              <a:latin typeface="Calibri" pitchFamily="34" charset="0"/>
              <a:cs typeface="Arial" charset="0"/>
            </a:endParaRPr>
          </a:p>
        </p:txBody>
      </p:sp>
      <p:sp>
        <p:nvSpPr>
          <p:cNvPr id="6" name="Obdélník 5"/>
          <p:cNvSpPr/>
          <p:nvPr/>
        </p:nvSpPr>
        <p:spPr>
          <a:xfrm>
            <a:off x="1937128" y="1126563"/>
            <a:ext cx="8263328" cy="4801314"/>
          </a:xfrm>
          <a:prstGeom prst="rect">
            <a:avLst/>
          </a:prstGeom>
        </p:spPr>
        <p:txBody>
          <a:bodyPr wrap="square">
            <a:spAutoFit/>
          </a:bodyPr>
          <a:lstStyle/>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4) </a:t>
            </a:r>
            <a:r>
              <a:rPr lang="en-US" b="1" dirty="0" err="1">
                <a:solidFill>
                  <a:prstClr val="black"/>
                </a:solidFill>
                <a:latin typeface="Arial" panose="020B0604020202020204" pitchFamily="34" charset="0"/>
                <a:cs typeface="Arial" panose="020B0604020202020204" pitchFamily="34" charset="0"/>
              </a:rPr>
              <a:t>Síťový</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graf</a:t>
            </a:r>
            <a:r>
              <a:rPr lang="en-US" b="1" dirty="0">
                <a:solidFill>
                  <a:prstClr val="black"/>
                </a:solidFill>
                <a:latin typeface="Arial" panose="020B0604020202020204" pitchFamily="34" charset="0"/>
                <a:cs typeface="Arial" panose="020B0604020202020204" pitchFamily="34" charset="0"/>
              </a:rPr>
              <a:t> PERT </a:t>
            </a:r>
            <a:endParaRPr lang="cs-CZ"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Obdoba síťového grafu typu EIN. U grafů (diagramů) PERT nejsou úkoly znázorněny pomocí jednoduchých „bublin“ tak, jako je tomu na obr. 3.3 u grafu EIN, ale pomocí boxů, které obsahují více informací o úkolu (viz obr. 3.6</a:t>
            </a:r>
            <a:r>
              <a:rPr lang="cs-CZ" sz="1600"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Uspořádání </a:t>
            </a:r>
            <a:r>
              <a:rPr lang="cs-CZ" sz="1600" dirty="0">
                <a:solidFill>
                  <a:prstClr val="black"/>
                </a:solidFill>
                <a:latin typeface="Arial" panose="020B0604020202020204" pitchFamily="34" charset="0"/>
                <a:cs typeface="Arial" panose="020B0604020202020204" pitchFamily="34" charset="0"/>
              </a:rPr>
              <a:t>a obsah informací v boxech znázorňující úkoly se může lišit. Příklad PERT grafu vygenerovaného v aplikaci MS Project je zachycen na obr. 3.7. Jedná se o totožný příklad (totožná data), který byl použit pro ilustraci ostatních síťových grafů, znázorněných na obr. 3.4 až 3.5.</a:t>
            </a:r>
            <a:endParaRPr lang="cs-CZ" sz="1600" dirty="0">
              <a:solidFill>
                <a:prstClr val="black"/>
              </a:solidFill>
              <a:latin typeface="Arial" panose="020B0604020202020204" pitchFamily="34" charset="0"/>
              <a:cs typeface="Arial" panose="020B0604020202020204" pitchFamily="34" charset="0"/>
            </a:endParaRPr>
          </a:p>
        </p:txBody>
      </p:sp>
      <p:pic>
        <p:nvPicPr>
          <p:cNvPr id="8" name="Obrázek 7"/>
          <p:cNvPicPr>
            <a:picLocks noChangeAspect="1"/>
          </p:cNvPicPr>
          <p:nvPr/>
        </p:nvPicPr>
        <p:blipFill>
          <a:blip r:embed="rId2"/>
          <a:stretch>
            <a:fillRect/>
          </a:stretch>
        </p:blipFill>
        <p:spPr>
          <a:xfrm>
            <a:off x="2783633" y="2420888"/>
            <a:ext cx="6683319" cy="2187130"/>
          </a:xfrm>
          <a:prstGeom prst="rect">
            <a:avLst/>
          </a:prstGeom>
        </p:spPr>
      </p:pic>
      <p:sp>
        <p:nvSpPr>
          <p:cNvPr id="5" name="Obdélník 4"/>
          <p:cNvSpPr/>
          <p:nvPr/>
        </p:nvSpPr>
        <p:spPr>
          <a:xfrm>
            <a:off x="3359696" y="4458598"/>
            <a:ext cx="5166320" cy="338554"/>
          </a:xfrm>
          <a:prstGeom prst="rect">
            <a:avLst/>
          </a:prstGeom>
        </p:spPr>
        <p:txBody>
          <a:bodyPr wrap="square">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3.6</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Znázornění úkolu v síťovém grafu PERT</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7424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3.2	</a:t>
            </a:r>
            <a:r>
              <a:rPr lang="en-US" sz="2400" dirty="0" err="1">
                <a:solidFill>
                  <a:prstClr val="black"/>
                </a:solidFill>
                <a:latin typeface="Arial" panose="020B0604020202020204" pitchFamily="34" charset="0"/>
                <a:cs typeface="Arial" panose="020B0604020202020204" pitchFamily="34" charset="0"/>
              </a:rPr>
              <a:t>Metody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časového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plánování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projektu</a:t>
            </a:r>
            <a:endParaRPr lang="cs-CZ" sz="2400" dirty="0">
              <a:solidFill>
                <a:prstClr val="black"/>
              </a:solidFill>
              <a:latin typeface="Calibri" pitchFamily="34" charset="0"/>
              <a:cs typeface="Arial" charset="0"/>
            </a:endParaRPr>
          </a:p>
        </p:txBody>
      </p:sp>
      <p:sp>
        <p:nvSpPr>
          <p:cNvPr id="6" name="Obdélník 5"/>
          <p:cNvSpPr/>
          <p:nvPr/>
        </p:nvSpPr>
        <p:spPr>
          <a:xfrm>
            <a:off x="1937128" y="1126564"/>
            <a:ext cx="8263328" cy="615553"/>
          </a:xfrm>
          <a:prstGeom prst="rect">
            <a:avLst/>
          </a:prstGeom>
        </p:spPr>
        <p:txBody>
          <a:bodyPr wrap="square">
            <a:spAutoFit/>
          </a:bodyPr>
          <a:lstStyle/>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4) </a:t>
            </a:r>
            <a:r>
              <a:rPr lang="en-US" b="1" dirty="0" err="1">
                <a:solidFill>
                  <a:prstClr val="black"/>
                </a:solidFill>
                <a:latin typeface="Arial" panose="020B0604020202020204" pitchFamily="34" charset="0"/>
                <a:cs typeface="Arial" panose="020B0604020202020204" pitchFamily="34" charset="0"/>
              </a:rPr>
              <a:t>Síťový</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graf</a:t>
            </a:r>
            <a:r>
              <a:rPr lang="en-US" b="1" dirty="0">
                <a:solidFill>
                  <a:prstClr val="black"/>
                </a:solidFill>
                <a:latin typeface="Arial" panose="020B0604020202020204" pitchFamily="34" charset="0"/>
                <a:cs typeface="Arial" panose="020B0604020202020204" pitchFamily="34" charset="0"/>
              </a:rPr>
              <a:t> PERT </a:t>
            </a:r>
            <a:endParaRPr lang="cs-CZ"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b="1" dirty="0">
              <a:solidFill>
                <a:prstClr val="black"/>
              </a:solidFill>
              <a:latin typeface="Arial" panose="020B0604020202020204" pitchFamily="34" charset="0"/>
              <a:cs typeface="Arial" panose="020B0604020202020204" pitchFamily="34" charset="0"/>
            </a:endParaRPr>
          </a:p>
        </p:txBody>
      </p:sp>
      <p:pic>
        <p:nvPicPr>
          <p:cNvPr id="7" name="Obrázek 6"/>
          <p:cNvPicPr/>
          <p:nvPr/>
        </p:nvPicPr>
        <p:blipFill>
          <a:blip r:embed="rId2"/>
          <a:stretch>
            <a:fillRect/>
          </a:stretch>
        </p:blipFill>
        <p:spPr>
          <a:xfrm>
            <a:off x="1937129" y="1790619"/>
            <a:ext cx="8562061" cy="3633886"/>
          </a:xfrm>
          <a:prstGeom prst="rect">
            <a:avLst/>
          </a:prstGeom>
        </p:spPr>
      </p:pic>
      <p:sp>
        <p:nvSpPr>
          <p:cNvPr id="3" name="Obdélník 2"/>
          <p:cNvSpPr/>
          <p:nvPr/>
        </p:nvSpPr>
        <p:spPr>
          <a:xfrm>
            <a:off x="3782792" y="5733256"/>
            <a:ext cx="4572000" cy="338554"/>
          </a:xfrm>
          <a:prstGeom prst="rect">
            <a:avLst/>
          </a:prstGeom>
        </p:spPr>
        <p:txBody>
          <a:bodyPr>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3.7</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Síťový </a:t>
            </a:r>
            <a:r>
              <a:rPr lang="cs-CZ" sz="1600" i="1" dirty="0">
                <a:solidFill>
                  <a:prstClr val="black"/>
                </a:solidFill>
                <a:latin typeface="Times New Roman" panose="02020603050405020304" pitchFamily="18" charset="0"/>
                <a:ea typeface="Times New Roman" panose="02020603050405020304" pitchFamily="18" charset="0"/>
              </a:rPr>
              <a:t>graf PERT v aplikaci MS Project</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4811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3.2	</a:t>
            </a:r>
            <a:r>
              <a:rPr lang="en-US" sz="2400" dirty="0" err="1">
                <a:solidFill>
                  <a:prstClr val="black"/>
                </a:solidFill>
                <a:latin typeface="Arial" panose="020B0604020202020204" pitchFamily="34" charset="0"/>
                <a:cs typeface="Arial" panose="020B0604020202020204" pitchFamily="34" charset="0"/>
              </a:rPr>
              <a:t>Metody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časového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plánování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projektu</a:t>
            </a:r>
            <a:endParaRPr lang="cs-CZ" sz="2400" dirty="0">
              <a:solidFill>
                <a:prstClr val="black"/>
              </a:solidFill>
              <a:latin typeface="Calibri" pitchFamily="34" charset="0"/>
              <a:cs typeface="Arial" charset="0"/>
            </a:endParaRPr>
          </a:p>
        </p:txBody>
      </p:sp>
      <p:sp>
        <p:nvSpPr>
          <p:cNvPr id="6" name="Obdélník 5"/>
          <p:cNvSpPr/>
          <p:nvPr/>
        </p:nvSpPr>
        <p:spPr>
          <a:xfrm>
            <a:off x="1937128" y="1126564"/>
            <a:ext cx="8263328" cy="3323987"/>
          </a:xfrm>
          <a:prstGeom prst="rect">
            <a:avLst/>
          </a:prstGeom>
        </p:spPr>
        <p:txBody>
          <a:bodyPr wrap="square">
            <a:spAutoFit/>
          </a:bodyPr>
          <a:lstStyle/>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3.2.2	</a:t>
            </a:r>
            <a:r>
              <a:rPr lang="en-US" b="1" dirty="0" err="1">
                <a:solidFill>
                  <a:prstClr val="black"/>
                </a:solidFill>
                <a:latin typeface="Arial" panose="020B0604020202020204" pitchFamily="34" charset="0"/>
                <a:cs typeface="Arial" panose="020B0604020202020204" pitchFamily="34" charset="0"/>
              </a:rPr>
              <a:t>Ganttův</a:t>
            </a:r>
            <a:r>
              <a:rPr lang="en-US" b="1" dirty="0">
                <a:solidFill>
                  <a:prstClr val="black"/>
                </a:solidFill>
                <a:latin typeface="Arial" panose="020B0604020202020204" pitchFamily="34" charset="0"/>
                <a:cs typeface="Arial" panose="020B0604020202020204" pitchFamily="34" charset="0"/>
              </a:rPr>
              <a:t> diagram (</a:t>
            </a:r>
            <a:r>
              <a:rPr lang="en-US" b="1" dirty="0" err="1">
                <a:solidFill>
                  <a:prstClr val="black"/>
                </a:solidFill>
                <a:latin typeface="Arial" panose="020B0604020202020204" pitchFamily="34" charset="0"/>
                <a:cs typeface="Arial" panose="020B0604020202020204" pitchFamily="34" charset="0"/>
              </a:rPr>
              <a:t>úsečkový</a:t>
            </a:r>
            <a:r>
              <a:rPr lang="en-US" b="1" dirty="0">
                <a:solidFill>
                  <a:prstClr val="black"/>
                </a:solidFill>
                <a:latin typeface="Arial" panose="020B0604020202020204" pitchFamily="34" charset="0"/>
                <a:cs typeface="Arial" panose="020B0604020202020204" pitchFamily="34" charset="0"/>
              </a:rPr>
              <a:t> diagram</a:t>
            </a:r>
            <a:r>
              <a:rPr lang="en-US" b="1" dirty="0">
                <a:solidFill>
                  <a:prstClr val="black"/>
                </a:solidFill>
                <a:latin typeface="Arial" panose="020B0604020202020204" pitchFamily="34" charset="0"/>
                <a:cs typeface="Arial" panose="020B0604020202020204" pitchFamily="34" charset="0"/>
              </a:rPr>
              <a:t>)</a:t>
            </a:r>
            <a:endParaRPr lang="cs-CZ"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err="1">
                <a:solidFill>
                  <a:prstClr val="black"/>
                </a:solidFill>
                <a:latin typeface="Arial" panose="020B0604020202020204" pitchFamily="34" charset="0"/>
                <a:cs typeface="Arial" panose="020B0604020202020204" pitchFamily="34" charset="0"/>
              </a:rPr>
              <a:t>Ganttův</a:t>
            </a:r>
            <a:r>
              <a:rPr lang="cs-CZ" sz="1600" dirty="0">
                <a:solidFill>
                  <a:prstClr val="black"/>
                </a:solidFill>
                <a:latin typeface="Arial" panose="020B0604020202020204" pitchFamily="34" charset="0"/>
                <a:cs typeface="Arial" panose="020B0604020202020204" pitchFamily="34" charset="0"/>
              </a:rPr>
              <a:t> diagram, někdy označován jako úsečkový diagram, je diagram, ve kterém jsou pomocí pruhů znázorněny úkoly tak, že je patrné datum zahájení, dokončení a doba trvání úkolu, viz obr. 3.8. Vazby mezi úkoly se v tomto tradičním </a:t>
            </a:r>
            <a:r>
              <a:rPr lang="cs-CZ" sz="1600" dirty="0" err="1">
                <a:solidFill>
                  <a:prstClr val="black"/>
                </a:solidFill>
                <a:latin typeface="Arial" panose="020B0604020202020204" pitchFamily="34" charset="0"/>
                <a:cs typeface="Arial" panose="020B0604020202020204" pitchFamily="34" charset="0"/>
              </a:rPr>
              <a:t>Ganttově</a:t>
            </a:r>
            <a:r>
              <a:rPr lang="cs-CZ" sz="1600" dirty="0">
                <a:solidFill>
                  <a:prstClr val="black"/>
                </a:solidFill>
                <a:latin typeface="Arial" panose="020B0604020202020204" pitchFamily="34" charset="0"/>
                <a:cs typeface="Arial" panose="020B0604020202020204" pitchFamily="34" charset="0"/>
              </a:rPr>
              <a:t> diagramu nevyskytují. V dnešní době je především díky aplikaci MS Project pojmem </a:t>
            </a:r>
            <a:r>
              <a:rPr lang="cs-CZ" sz="1600" dirty="0" err="1">
                <a:solidFill>
                  <a:prstClr val="black"/>
                </a:solidFill>
                <a:latin typeface="Arial" panose="020B0604020202020204" pitchFamily="34" charset="0"/>
                <a:cs typeface="Arial" panose="020B0604020202020204" pitchFamily="34" charset="0"/>
              </a:rPr>
              <a:t>Ganttův</a:t>
            </a:r>
            <a:r>
              <a:rPr lang="cs-CZ" sz="1600" dirty="0">
                <a:solidFill>
                  <a:prstClr val="black"/>
                </a:solidFill>
                <a:latin typeface="Arial" panose="020B0604020202020204" pitchFamily="34" charset="0"/>
                <a:cs typeface="Arial" panose="020B0604020202020204" pitchFamily="34" charset="0"/>
              </a:rPr>
              <a:t> diagram označován graf TSTETIL (viz obr. 3.5) s uvedením vazeb mezi úkoly. Zobrazení </a:t>
            </a:r>
            <a:r>
              <a:rPr lang="cs-CZ" sz="1600" dirty="0" err="1">
                <a:solidFill>
                  <a:prstClr val="black"/>
                </a:solidFill>
                <a:latin typeface="Arial" panose="020B0604020202020204" pitchFamily="34" charset="0"/>
                <a:cs typeface="Arial" panose="020B0604020202020204" pitchFamily="34" charset="0"/>
              </a:rPr>
              <a:t>gantova</a:t>
            </a:r>
            <a:r>
              <a:rPr lang="cs-CZ" sz="1600" dirty="0">
                <a:solidFill>
                  <a:prstClr val="black"/>
                </a:solidFill>
                <a:latin typeface="Arial" panose="020B0604020202020204" pitchFamily="34" charset="0"/>
                <a:cs typeface="Arial" panose="020B0604020202020204" pitchFamily="34" charset="0"/>
              </a:rPr>
              <a:t> diagramu i s jeho levou tabulkovou částí je zachyceno na obr. 3.9. </a:t>
            </a: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Všimněme si zde černých pruhů, značících souhrnné úkoly (fáze projektu), černých kosočtverců, značících milníky souhrnných úkolů a projektu a různých typů vazeb mezi úkoly (FS, SS). Dále jsou zde využity prvky jako přerušení úkolu, opakovaný úkol, prodleva či předstih úkolu. </a:t>
            </a:r>
            <a:endParaRPr lang="cs-CZ" sz="1600" dirty="0">
              <a:solidFill>
                <a:prstClr val="black"/>
              </a:solidFill>
              <a:latin typeface="Arial" panose="020B0604020202020204" pitchFamily="34" charset="0"/>
              <a:cs typeface="Arial" panose="020B0604020202020204" pitchFamily="34" charset="0"/>
            </a:endParaRPr>
          </a:p>
        </p:txBody>
      </p:sp>
      <p:pic>
        <p:nvPicPr>
          <p:cNvPr id="7" name="Obrázek 6"/>
          <p:cNvPicPr/>
          <p:nvPr/>
        </p:nvPicPr>
        <p:blipFill>
          <a:blip r:embed="rId2"/>
          <a:stretch>
            <a:fillRect/>
          </a:stretch>
        </p:blipFill>
        <p:spPr>
          <a:xfrm>
            <a:off x="3575720" y="4483151"/>
            <a:ext cx="4781550" cy="1941195"/>
          </a:xfrm>
          <a:prstGeom prst="rect">
            <a:avLst/>
          </a:prstGeom>
        </p:spPr>
      </p:pic>
      <p:sp>
        <p:nvSpPr>
          <p:cNvPr id="3" name="Obdélník 2"/>
          <p:cNvSpPr/>
          <p:nvPr/>
        </p:nvSpPr>
        <p:spPr>
          <a:xfrm>
            <a:off x="3951969" y="6424345"/>
            <a:ext cx="4029052" cy="338554"/>
          </a:xfrm>
          <a:prstGeom prst="rect">
            <a:avLst/>
          </a:prstGeom>
        </p:spPr>
        <p:txBody>
          <a:bodyPr wrap="none">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3.8</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err="1">
                <a:solidFill>
                  <a:prstClr val="black"/>
                </a:solidFill>
                <a:latin typeface="Times New Roman" panose="02020603050405020304" pitchFamily="18" charset="0"/>
                <a:ea typeface="Times New Roman" panose="02020603050405020304" pitchFamily="18" charset="0"/>
              </a:rPr>
              <a:t>Ganttův</a:t>
            </a:r>
            <a:r>
              <a:rPr lang="cs-CZ" sz="1600" i="1" dirty="0">
                <a:solidFill>
                  <a:prstClr val="black"/>
                </a:solidFill>
                <a:latin typeface="Times New Roman" panose="02020603050405020304" pitchFamily="18" charset="0"/>
                <a:ea typeface="Times New Roman" panose="02020603050405020304" pitchFamily="18" charset="0"/>
              </a:rPr>
              <a:t> diagram (úsečkový diagram)</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4584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3.2	</a:t>
            </a:r>
            <a:r>
              <a:rPr lang="en-US" sz="2400" dirty="0" err="1">
                <a:solidFill>
                  <a:prstClr val="black"/>
                </a:solidFill>
                <a:latin typeface="Arial" panose="020B0604020202020204" pitchFamily="34" charset="0"/>
                <a:cs typeface="Arial" panose="020B0604020202020204" pitchFamily="34" charset="0"/>
              </a:rPr>
              <a:t>Metody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časového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plánování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projektu</a:t>
            </a:r>
            <a:endParaRPr lang="cs-CZ" sz="2400" dirty="0">
              <a:solidFill>
                <a:prstClr val="black"/>
              </a:solidFill>
              <a:latin typeface="Calibri" pitchFamily="34" charset="0"/>
              <a:cs typeface="Arial" charset="0"/>
            </a:endParaRPr>
          </a:p>
        </p:txBody>
      </p:sp>
      <p:sp>
        <p:nvSpPr>
          <p:cNvPr id="6" name="Obdélník 5"/>
          <p:cNvSpPr/>
          <p:nvPr/>
        </p:nvSpPr>
        <p:spPr>
          <a:xfrm>
            <a:off x="1937128" y="1126564"/>
            <a:ext cx="8263328" cy="615553"/>
          </a:xfrm>
          <a:prstGeom prst="rect">
            <a:avLst/>
          </a:prstGeom>
        </p:spPr>
        <p:txBody>
          <a:bodyPr wrap="square">
            <a:spAutoFit/>
          </a:bodyPr>
          <a:lstStyle/>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3.2.2	</a:t>
            </a:r>
            <a:r>
              <a:rPr lang="en-US" b="1" dirty="0" err="1">
                <a:solidFill>
                  <a:prstClr val="black"/>
                </a:solidFill>
                <a:latin typeface="Arial" panose="020B0604020202020204" pitchFamily="34" charset="0"/>
                <a:cs typeface="Arial" panose="020B0604020202020204" pitchFamily="34" charset="0"/>
              </a:rPr>
              <a:t>Ganttův</a:t>
            </a:r>
            <a:r>
              <a:rPr lang="en-US" b="1" dirty="0">
                <a:solidFill>
                  <a:prstClr val="black"/>
                </a:solidFill>
                <a:latin typeface="Arial" panose="020B0604020202020204" pitchFamily="34" charset="0"/>
                <a:cs typeface="Arial" panose="020B0604020202020204" pitchFamily="34" charset="0"/>
              </a:rPr>
              <a:t> diagram (</a:t>
            </a:r>
            <a:r>
              <a:rPr lang="en-US" b="1" dirty="0" err="1">
                <a:solidFill>
                  <a:prstClr val="black"/>
                </a:solidFill>
                <a:latin typeface="Arial" panose="020B0604020202020204" pitchFamily="34" charset="0"/>
                <a:cs typeface="Arial" panose="020B0604020202020204" pitchFamily="34" charset="0"/>
              </a:rPr>
              <a:t>úsečkový</a:t>
            </a:r>
            <a:r>
              <a:rPr lang="en-US" b="1" dirty="0">
                <a:solidFill>
                  <a:prstClr val="black"/>
                </a:solidFill>
                <a:latin typeface="Arial" panose="020B0604020202020204" pitchFamily="34" charset="0"/>
                <a:cs typeface="Arial" panose="020B0604020202020204" pitchFamily="34" charset="0"/>
              </a:rPr>
              <a:t> diagram</a:t>
            </a:r>
            <a:r>
              <a:rPr lang="en-US" b="1" dirty="0">
                <a:solidFill>
                  <a:prstClr val="black"/>
                </a:solidFill>
                <a:latin typeface="Arial" panose="020B0604020202020204" pitchFamily="34" charset="0"/>
                <a:cs typeface="Arial" panose="020B0604020202020204" pitchFamily="34" charset="0"/>
              </a:rPr>
              <a:t>)</a:t>
            </a:r>
            <a:endParaRPr lang="cs-CZ"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b="1" dirty="0">
              <a:solidFill>
                <a:prstClr val="black"/>
              </a:solidFill>
              <a:latin typeface="Arial" panose="020B0604020202020204" pitchFamily="34" charset="0"/>
              <a:cs typeface="Arial" panose="020B0604020202020204" pitchFamily="34" charset="0"/>
            </a:endParaRPr>
          </a:p>
        </p:txBody>
      </p:sp>
      <p:pic>
        <p:nvPicPr>
          <p:cNvPr id="8" name="Obrázek 7"/>
          <p:cNvPicPr/>
          <p:nvPr/>
        </p:nvPicPr>
        <p:blipFill>
          <a:blip r:embed="rId2">
            <a:extLst>
              <a:ext uri="{28A0092B-C50C-407E-A947-70E740481C1C}">
                <a14:useLocalDpi xmlns:a14="http://schemas.microsoft.com/office/drawing/2010/main" val="0"/>
              </a:ext>
            </a:extLst>
          </a:blip>
          <a:srcRect/>
          <a:stretch>
            <a:fillRect/>
          </a:stretch>
        </p:blipFill>
        <p:spPr bwMode="auto">
          <a:xfrm>
            <a:off x="1703513" y="1916832"/>
            <a:ext cx="8801457" cy="3487084"/>
          </a:xfrm>
          <a:prstGeom prst="rect">
            <a:avLst/>
          </a:prstGeom>
          <a:noFill/>
          <a:ln>
            <a:noFill/>
          </a:ln>
        </p:spPr>
      </p:pic>
      <p:sp>
        <p:nvSpPr>
          <p:cNvPr id="4" name="Obdélník 3"/>
          <p:cNvSpPr/>
          <p:nvPr/>
        </p:nvSpPr>
        <p:spPr>
          <a:xfrm>
            <a:off x="3431704" y="5598388"/>
            <a:ext cx="5549280" cy="338554"/>
          </a:xfrm>
          <a:prstGeom prst="rect">
            <a:avLst/>
          </a:prstGeom>
        </p:spPr>
        <p:txBody>
          <a:bodyPr wrap="square">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3.9</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Zobrazení </a:t>
            </a:r>
            <a:r>
              <a:rPr lang="cs-CZ" sz="1600" i="1" dirty="0" err="1">
                <a:solidFill>
                  <a:prstClr val="black"/>
                </a:solidFill>
                <a:latin typeface="Times New Roman" panose="02020603050405020304" pitchFamily="18" charset="0"/>
                <a:ea typeface="Times New Roman" panose="02020603050405020304" pitchFamily="18" charset="0"/>
              </a:rPr>
              <a:t>Ganttova</a:t>
            </a:r>
            <a:r>
              <a:rPr lang="cs-CZ" sz="1600" i="1" dirty="0">
                <a:solidFill>
                  <a:prstClr val="black"/>
                </a:solidFill>
                <a:latin typeface="Times New Roman" panose="02020603050405020304" pitchFamily="18" charset="0"/>
                <a:ea typeface="Times New Roman" panose="02020603050405020304" pitchFamily="18" charset="0"/>
              </a:rPr>
              <a:t> diagramu v aplikaci MS Project</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9207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3.2	</a:t>
            </a:r>
            <a:r>
              <a:rPr lang="en-US" sz="2400" dirty="0" err="1">
                <a:solidFill>
                  <a:prstClr val="black"/>
                </a:solidFill>
                <a:latin typeface="Arial" panose="020B0604020202020204" pitchFamily="34" charset="0"/>
                <a:cs typeface="Arial" panose="020B0604020202020204" pitchFamily="34" charset="0"/>
              </a:rPr>
              <a:t>Metody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časového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plánování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projektu</a:t>
            </a:r>
            <a:endParaRPr lang="cs-CZ" sz="2400" dirty="0">
              <a:solidFill>
                <a:prstClr val="black"/>
              </a:solidFill>
              <a:latin typeface="Calibri" pitchFamily="34" charset="0"/>
              <a:cs typeface="Arial" charset="0"/>
            </a:endParaRPr>
          </a:p>
        </p:txBody>
      </p:sp>
      <p:sp>
        <p:nvSpPr>
          <p:cNvPr id="6" name="Obdélník 5"/>
          <p:cNvSpPr/>
          <p:nvPr/>
        </p:nvSpPr>
        <p:spPr>
          <a:xfrm>
            <a:off x="1937128" y="1126564"/>
            <a:ext cx="8263328" cy="1846659"/>
          </a:xfrm>
          <a:prstGeom prst="rect">
            <a:avLst/>
          </a:prstGeom>
        </p:spPr>
        <p:txBody>
          <a:bodyPr wrap="square">
            <a:spAutoFit/>
          </a:bodyPr>
          <a:lstStyle/>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3.2.3	Diagram </a:t>
            </a:r>
            <a:r>
              <a:rPr lang="en-US" b="1" dirty="0" err="1">
                <a:solidFill>
                  <a:prstClr val="black"/>
                </a:solidFill>
                <a:latin typeface="Arial" panose="020B0604020202020204" pitchFamily="34" charset="0"/>
                <a:cs typeface="Arial" panose="020B0604020202020204" pitchFamily="34" charset="0"/>
              </a:rPr>
              <a:t>milníků</a:t>
            </a:r>
            <a:endParaRPr lang="cs-CZ"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Diagram </a:t>
            </a:r>
            <a:r>
              <a:rPr lang="cs-CZ" sz="1600" dirty="0">
                <a:solidFill>
                  <a:prstClr val="black"/>
                </a:solidFill>
                <a:latin typeface="Arial" panose="020B0604020202020204" pitchFamily="34" charset="0"/>
                <a:cs typeface="Arial" panose="020B0604020202020204" pitchFamily="34" charset="0"/>
              </a:rPr>
              <a:t>milníků (viz obr. 3.10) slouží především manažerovi projektu, jakožto přehled dílčích termínů, do kterých měly být splněny významné činnosti na projektu (konec souhrnného úkolu, konec fáze projektu, konec projektu příp. další významné události). Diagram milníků nezahrnuje všechny úkoly projektu (dokončení úkolu není milník). Milníků by nemělo být mnoho (k milníku se váže i kontrola plnění).</a:t>
            </a:r>
            <a:endParaRPr lang="cs-CZ" sz="1600" dirty="0">
              <a:solidFill>
                <a:prstClr val="black"/>
              </a:solidFill>
              <a:latin typeface="Arial" panose="020B0604020202020204" pitchFamily="34" charset="0"/>
              <a:cs typeface="Arial" panose="020B0604020202020204" pitchFamily="34" charset="0"/>
            </a:endParaRPr>
          </a:p>
        </p:txBody>
      </p:sp>
      <p:pic>
        <p:nvPicPr>
          <p:cNvPr id="8" name="Obrázek 7"/>
          <p:cNvPicPr/>
          <p:nvPr/>
        </p:nvPicPr>
        <p:blipFill>
          <a:blip r:embed="rId2"/>
          <a:stretch>
            <a:fillRect/>
          </a:stretch>
        </p:blipFill>
        <p:spPr>
          <a:xfrm>
            <a:off x="2207569" y="3284984"/>
            <a:ext cx="7714075" cy="1728192"/>
          </a:xfrm>
          <a:prstGeom prst="rect">
            <a:avLst/>
          </a:prstGeom>
        </p:spPr>
      </p:pic>
      <p:sp>
        <p:nvSpPr>
          <p:cNvPr id="4" name="Obdélník 3"/>
          <p:cNvSpPr/>
          <p:nvPr/>
        </p:nvSpPr>
        <p:spPr>
          <a:xfrm>
            <a:off x="4837956" y="5155661"/>
            <a:ext cx="2453299" cy="338554"/>
          </a:xfrm>
          <a:prstGeom prst="rect">
            <a:avLst/>
          </a:prstGeom>
        </p:spPr>
        <p:txBody>
          <a:bodyPr wrap="none">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3.10</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Diagram milníků</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4585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1"/>
            <a:ext cx="7416055" cy="400110"/>
          </a:xfrm>
          <a:prstGeom prst="rect">
            <a:avLst/>
          </a:prstGeom>
        </p:spPr>
        <p:txBody>
          <a:bodyPr wrap="square">
            <a:spAutoFit/>
          </a:bodyPr>
          <a:lstStyle/>
          <a:p>
            <a:pPr fontAlgn="base">
              <a:spcBef>
                <a:spcPct val="0"/>
              </a:spcBef>
              <a:spcAft>
                <a:spcPct val="0"/>
              </a:spcAft>
            </a:pPr>
            <a:r>
              <a:rPr lang="cs-CZ" sz="2000" b="1">
                <a:solidFill>
                  <a:srgbClr val="0070C0"/>
                </a:solidFill>
                <a:latin typeface="Arial" panose="020B0604020202020204" pitchFamily="34" charset="0"/>
                <a:cs typeface="Arial" panose="020B0604020202020204" pitchFamily="34" charset="0"/>
              </a:rPr>
              <a:t>Aplikace nástrojů časového plánování</a:t>
            </a:r>
            <a:endParaRPr lang="cs-CZ" sz="2000" b="1" dirty="0">
              <a:solidFill>
                <a:srgbClr val="0070C0"/>
              </a:solidFill>
              <a:latin typeface="Calibri" pitchFamily="34" charset="0"/>
              <a:cs typeface="Arial" charset="0"/>
            </a:endParaRPr>
          </a:p>
        </p:txBody>
      </p:sp>
      <p:sp>
        <p:nvSpPr>
          <p:cNvPr id="6" name="Obdélník 5"/>
          <p:cNvSpPr/>
          <p:nvPr/>
        </p:nvSpPr>
        <p:spPr>
          <a:xfrm>
            <a:off x="1937128" y="1126564"/>
            <a:ext cx="8263328" cy="5847755"/>
          </a:xfrm>
          <a:prstGeom prst="rect">
            <a:avLst/>
          </a:prstGeom>
        </p:spPr>
        <p:txBody>
          <a:bodyPr wrap="square">
            <a:spAutoFit/>
          </a:bodyPr>
          <a:lstStyle/>
          <a:p>
            <a:pPr fontAlgn="base">
              <a:spcBef>
                <a:spcPct val="0"/>
              </a:spcBef>
              <a:spcAft>
                <a:spcPct val="0"/>
              </a:spcAft>
            </a:pPr>
            <a:r>
              <a:rPr lang="cs-CZ" b="1">
                <a:solidFill>
                  <a:prstClr val="black"/>
                </a:solidFill>
                <a:latin typeface="Arial" panose="020B0604020202020204" pitchFamily="34" charset="0"/>
                <a:cs typeface="Arial" panose="020B0604020202020204" pitchFamily="34" charset="0"/>
              </a:rPr>
              <a:t>Pro Vaši SP:</a:t>
            </a:r>
          </a:p>
          <a:p>
            <a:pPr fontAlgn="base">
              <a:spcBef>
                <a:spcPct val="0"/>
              </a:spcBef>
              <a:spcAft>
                <a:spcPct val="0"/>
              </a:spcAft>
            </a:pPr>
            <a:endParaRPr lang="cs-CZ" b="1">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cs-CZ">
                <a:solidFill>
                  <a:prstClr val="black"/>
                </a:solidFill>
                <a:latin typeface="Arial" panose="020B0604020202020204" pitchFamily="34" charset="0"/>
                <a:cs typeface="Arial" panose="020B0604020202020204" pitchFamily="34" charset="0"/>
              </a:rPr>
              <a:t>Stanovte cca 10 hlavních úkolů</a:t>
            </a:r>
          </a:p>
          <a:p>
            <a:pPr marL="285750" indent="-285750" fontAlgn="base">
              <a:spcBef>
                <a:spcPct val="0"/>
              </a:spcBef>
              <a:spcAft>
                <a:spcPct val="0"/>
              </a:spcAft>
              <a:buFont typeface="Arial" panose="020B0604020202020204" pitchFamily="34" charset="0"/>
              <a:buChar char="•"/>
            </a:pPr>
            <a:endParaRPr lang="cs-CZ">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endParaRPr lang="cs-CZ">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cs-CZ">
                <a:solidFill>
                  <a:prstClr val="black"/>
                </a:solidFill>
                <a:latin typeface="Arial" panose="020B0604020202020204" pitchFamily="34" charset="0"/>
                <a:cs typeface="Arial" panose="020B0604020202020204" pitchFamily="34" charset="0"/>
              </a:rPr>
              <a:t>Vytvořte WBS</a:t>
            </a:r>
          </a:p>
          <a:p>
            <a:pPr marL="285750" indent="-285750" fontAlgn="base">
              <a:spcBef>
                <a:spcPct val="0"/>
              </a:spcBef>
              <a:spcAft>
                <a:spcPct val="0"/>
              </a:spcAft>
              <a:buFont typeface="Arial" panose="020B0604020202020204" pitchFamily="34" charset="0"/>
              <a:buChar char="•"/>
            </a:pPr>
            <a:endParaRPr lang="cs-CZ">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endParaRPr lang="cs-CZ">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cs-CZ">
                <a:solidFill>
                  <a:prstClr val="black"/>
                </a:solidFill>
                <a:latin typeface="Arial" panose="020B0604020202020204" pitchFamily="34" charset="0"/>
                <a:cs typeface="Arial" panose="020B0604020202020204" pitchFamily="34" charset="0"/>
              </a:rPr>
              <a:t>Určete vazby mezi úkoly a vytvořte síťový diagram</a:t>
            </a:r>
          </a:p>
          <a:p>
            <a:pPr marL="285750" indent="-285750" fontAlgn="base">
              <a:spcBef>
                <a:spcPct val="0"/>
              </a:spcBef>
              <a:spcAft>
                <a:spcPct val="0"/>
              </a:spcAft>
              <a:buFont typeface="Arial" panose="020B0604020202020204" pitchFamily="34" charset="0"/>
              <a:buChar char="•"/>
            </a:pPr>
            <a:endParaRPr lang="cs-CZ">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endParaRPr lang="cs-CZ">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endParaRPr lang="cs-CZ">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cs-CZ">
                <a:solidFill>
                  <a:prstClr val="black"/>
                </a:solidFill>
                <a:latin typeface="Arial" panose="020B0604020202020204" pitchFamily="34" charset="0"/>
                <a:cs typeface="Arial" panose="020B0604020202020204" pitchFamily="34" charset="0"/>
              </a:rPr>
              <a:t>Vytvořte Ganttův diagram</a:t>
            </a:r>
          </a:p>
          <a:p>
            <a:pPr marL="285750" indent="-285750" fontAlgn="base">
              <a:spcBef>
                <a:spcPct val="0"/>
              </a:spcBef>
              <a:spcAft>
                <a:spcPct val="0"/>
              </a:spcAft>
              <a:buFont typeface="Arial" panose="020B0604020202020204" pitchFamily="34" charset="0"/>
              <a:buChar char="•"/>
            </a:pPr>
            <a:endParaRPr lang="cs-CZ">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endParaRPr lang="cs-CZ">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endParaRPr lang="cs-CZ">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cs-CZ">
                <a:solidFill>
                  <a:prstClr val="black"/>
                </a:solidFill>
                <a:latin typeface="Arial" panose="020B0604020202020204" pitchFamily="34" charset="0"/>
                <a:cs typeface="Arial" panose="020B0604020202020204" pitchFamily="34" charset="0"/>
              </a:rPr>
              <a:t>Určete milníky a vytvořte diagram milníků</a:t>
            </a:r>
          </a:p>
          <a:p>
            <a:pPr marL="285750" indent="-285750" fontAlgn="base">
              <a:spcBef>
                <a:spcPct val="0"/>
              </a:spcBef>
              <a:spcAft>
                <a:spcPct val="0"/>
              </a:spcAft>
              <a:buFont typeface="Arial" panose="020B0604020202020204" pitchFamily="34" charset="0"/>
              <a:buChar char="•"/>
            </a:pPr>
            <a:endParaRPr lang="cs-CZ">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endParaRPr lang="cs-CZ"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b="1">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endParaRPr lang="cs-CZ" sz="1600" b="1" dirty="0">
              <a:solidFill>
                <a:prstClr val="black"/>
              </a:solidFill>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2"/>
          <a:stretch>
            <a:fillRect/>
          </a:stretch>
        </p:blipFill>
        <p:spPr>
          <a:xfrm>
            <a:off x="7708990" y="2851008"/>
            <a:ext cx="2491467" cy="1199432"/>
          </a:xfrm>
          <a:prstGeom prst="rect">
            <a:avLst/>
          </a:prstGeom>
        </p:spPr>
      </p:pic>
      <p:pic>
        <p:nvPicPr>
          <p:cNvPr id="4" name="Obrázek 3"/>
          <p:cNvPicPr>
            <a:picLocks noChangeAspect="1"/>
          </p:cNvPicPr>
          <p:nvPr/>
        </p:nvPicPr>
        <p:blipFill>
          <a:blip r:embed="rId3"/>
          <a:stretch>
            <a:fillRect/>
          </a:stretch>
        </p:blipFill>
        <p:spPr>
          <a:xfrm>
            <a:off x="6744072" y="5517232"/>
            <a:ext cx="3769990" cy="858252"/>
          </a:xfrm>
          <a:prstGeom prst="rect">
            <a:avLst/>
          </a:prstGeom>
        </p:spPr>
      </p:pic>
      <p:pic>
        <p:nvPicPr>
          <p:cNvPr id="5" name="Obrázek 4"/>
          <p:cNvPicPr>
            <a:picLocks noChangeAspect="1"/>
          </p:cNvPicPr>
          <p:nvPr/>
        </p:nvPicPr>
        <p:blipFill>
          <a:blip r:embed="rId4"/>
          <a:stretch>
            <a:fillRect/>
          </a:stretch>
        </p:blipFill>
        <p:spPr>
          <a:xfrm>
            <a:off x="6744072" y="4323764"/>
            <a:ext cx="2627784" cy="1067723"/>
          </a:xfrm>
          <a:prstGeom prst="rect">
            <a:avLst/>
          </a:prstGeom>
        </p:spPr>
      </p:pic>
      <p:pic>
        <p:nvPicPr>
          <p:cNvPr id="7" name="Obrázek 6"/>
          <p:cNvPicPr>
            <a:picLocks noChangeAspect="1"/>
          </p:cNvPicPr>
          <p:nvPr/>
        </p:nvPicPr>
        <p:blipFill>
          <a:blip r:embed="rId5"/>
          <a:stretch>
            <a:fillRect/>
          </a:stretch>
        </p:blipFill>
        <p:spPr>
          <a:xfrm>
            <a:off x="4007768" y="2348881"/>
            <a:ext cx="938422" cy="821119"/>
          </a:xfrm>
          <a:prstGeom prst="rect">
            <a:avLst/>
          </a:prstGeom>
        </p:spPr>
      </p:pic>
    </p:spTree>
    <p:extLst>
      <p:ext uri="{BB962C8B-B14F-4D97-AF65-F5344CB8AC3E}">
        <p14:creationId xmlns:p14="http://schemas.microsoft.com/office/powerpoint/2010/main" val="3281530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3.3	</a:t>
            </a:r>
            <a:r>
              <a:rPr lang="en-US" sz="2400" dirty="0" err="1">
                <a:solidFill>
                  <a:prstClr val="black"/>
                </a:solidFill>
                <a:latin typeface="Arial" panose="020B0604020202020204" pitchFamily="34" charset="0"/>
                <a:cs typeface="Arial" panose="020B0604020202020204" pitchFamily="34" charset="0"/>
              </a:rPr>
              <a:t>Odhadování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doby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úkolů</a:t>
            </a:r>
            <a:endParaRPr lang="cs-CZ" sz="2400" dirty="0">
              <a:solidFill>
                <a:prstClr val="black"/>
              </a:solidFill>
              <a:latin typeface="Calibri" pitchFamily="34" charset="0"/>
              <a:cs typeface="Arial" charset="0"/>
            </a:endParaRPr>
          </a:p>
        </p:txBody>
      </p:sp>
      <p:sp>
        <p:nvSpPr>
          <p:cNvPr id="6" name="Obdélník 5"/>
          <p:cNvSpPr/>
          <p:nvPr/>
        </p:nvSpPr>
        <p:spPr>
          <a:xfrm>
            <a:off x="1937128" y="1126564"/>
            <a:ext cx="8335336" cy="5816977"/>
          </a:xfrm>
          <a:prstGeom prst="rect">
            <a:avLst/>
          </a:prstGeom>
        </p:spPr>
        <p:txBody>
          <a:bodyPr wrap="square">
            <a:spAutoFit/>
          </a:bodyPr>
          <a:lstStyle/>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 Další částí časového plánování je odhadnutí dob trvání jednotlivých činností (úkolů). Při odhadu doby trvání jednotlivých činností je nezbytné uvažovat množství zdrojů, které jsou pro danou činnost potřebné, jejich produktivitu a dostupnost. Odhad doby trvání činností na základě jejich pracnosti by měly provádět osoby, které znají technologii příslušné činnosti. </a:t>
            </a: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2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3.3.1	</a:t>
            </a:r>
            <a:r>
              <a:rPr lang="en-US" b="1" dirty="0" err="1">
                <a:solidFill>
                  <a:prstClr val="black"/>
                </a:solidFill>
                <a:latin typeface="Arial" panose="020B0604020202020204" pitchFamily="34" charset="0"/>
                <a:cs typeface="Arial" panose="020B0604020202020204" pitchFamily="34" charset="0"/>
              </a:rPr>
              <a:t>Metody</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odhadování</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doby</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trvání</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úkolů</a:t>
            </a:r>
            <a:endParaRPr lang="cs-CZ"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2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Při odhadech bývají využívány techniky odborného úsudku, odhadu na základě podobností, odhadu na základě simulace (např. technika Monte Carlo), skupinové techniky (</a:t>
            </a:r>
            <a:r>
              <a:rPr lang="cs-CZ" sz="1600" dirty="0" err="1">
                <a:solidFill>
                  <a:prstClr val="black"/>
                </a:solidFill>
                <a:latin typeface="Arial" panose="020B0604020202020204" pitchFamily="34" charset="0"/>
                <a:cs typeface="Arial" panose="020B0604020202020204" pitchFamily="34" charset="0"/>
              </a:rPr>
              <a:t>Delphi</a:t>
            </a:r>
            <a:r>
              <a:rPr lang="cs-CZ" sz="1600" dirty="0">
                <a:solidFill>
                  <a:prstClr val="black"/>
                </a:solidFill>
                <a:latin typeface="Arial" panose="020B0604020202020204" pitchFamily="34" charset="0"/>
                <a:cs typeface="Arial" panose="020B0604020202020204" pitchFamily="34" charset="0"/>
              </a:rPr>
              <a:t>, </a:t>
            </a:r>
            <a:r>
              <a:rPr lang="cs-CZ" sz="1600" dirty="0" err="1">
                <a:solidFill>
                  <a:prstClr val="black"/>
                </a:solidFill>
                <a:latin typeface="Arial" panose="020B0604020202020204" pitchFamily="34" charset="0"/>
                <a:cs typeface="Arial" panose="020B0604020202020204" pitchFamily="34" charset="0"/>
              </a:rPr>
              <a:t>Crawford´s</a:t>
            </a:r>
            <a:r>
              <a:rPr lang="cs-CZ" sz="1600" dirty="0">
                <a:solidFill>
                  <a:prstClr val="black"/>
                </a:solidFill>
                <a:latin typeface="Arial" panose="020B0604020202020204" pitchFamily="34" charset="0"/>
                <a:cs typeface="Arial" panose="020B0604020202020204" pitchFamily="34" charset="0"/>
              </a:rPr>
              <a:t> slip) apod. Cílem je vyrovnat se s nedostatečnou mírou přesnosti odhadu doby trvání činnosti a obdržet co nejkvalitnější odhad, který však bude stále jen odhadem. Nejčastěji jsou používány následující postupy</a:t>
            </a:r>
            <a:r>
              <a:rPr lang="cs-CZ" sz="1600"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	• </a:t>
            </a:r>
            <a:r>
              <a:rPr lang="cs-CZ" sz="1600" b="1" dirty="0">
                <a:solidFill>
                  <a:prstClr val="black"/>
                </a:solidFill>
                <a:latin typeface="Arial" panose="020B0604020202020204" pitchFamily="34" charset="0"/>
                <a:cs typeface="Arial" panose="020B0604020202020204" pitchFamily="34" charset="0"/>
              </a:rPr>
              <a:t>jednočíselný </a:t>
            </a:r>
            <a:r>
              <a:rPr lang="cs-CZ" sz="1600" b="1" dirty="0">
                <a:solidFill>
                  <a:prstClr val="black"/>
                </a:solidFill>
                <a:latin typeface="Arial" panose="020B0604020202020204" pitchFamily="34" charset="0"/>
                <a:cs typeface="Arial" panose="020B0604020202020204" pitchFamily="34" charset="0"/>
              </a:rPr>
              <a:t>odhad </a:t>
            </a:r>
            <a:r>
              <a:rPr lang="cs-CZ" sz="1600" dirty="0">
                <a:solidFill>
                  <a:prstClr val="black"/>
                </a:solidFill>
                <a:latin typeface="Arial" panose="020B0604020202020204" pitchFamily="34" charset="0"/>
                <a:cs typeface="Arial" panose="020B0604020202020204" pitchFamily="34" charset="0"/>
              </a:rPr>
              <a:t>na základě osobní zkušenosti (</a:t>
            </a:r>
            <a:r>
              <a:rPr lang="cs-CZ" sz="1600" dirty="0" err="1">
                <a:solidFill>
                  <a:prstClr val="black"/>
                </a:solidFill>
                <a:latin typeface="Arial" panose="020B0604020202020204" pitchFamily="34" charset="0"/>
                <a:cs typeface="Arial" panose="020B0604020202020204" pitchFamily="34" charset="0"/>
              </a:rPr>
              <a:t>best</a:t>
            </a:r>
            <a:r>
              <a:rPr lang="cs-CZ" sz="1600" dirty="0">
                <a:solidFill>
                  <a:prstClr val="black"/>
                </a:solidFill>
                <a:latin typeface="Arial" panose="020B0604020202020204" pitchFamily="34" charset="0"/>
                <a:cs typeface="Arial" panose="020B0604020202020204" pitchFamily="34" charset="0"/>
              </a:rPr>
              <a:t> </a:t>
            </a:r>
            <a:r>
              <a:rPr lang="cs-CZ" sz="1600" dirty="0" err="1">
                <a:solidFill>
                  <a:prstClr val="black"/>
                </a:solidFill>
                <a:latin typeface="Arial" panose="020B0604020202020204" pitchFamily="34" charset="0"/>
                <a:cs typeface="Arial" panose="020B0604020202020204" pitchFamily="34" charset="0"/>
              </a:rPr>
              <a:t>guess</a:t>
            </a:r>
            <a:r>
              <a:rPr lang="cs-CZ" sz="1600"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	• </a:t>
            </a:r>
            <a:r>
              <a:rPr lang="cs-CZ" sz="1600" b="1" dirty="0">
                <a:solidFill>
                  <a:prstClr val="black"/>
                </a:solidFill>
                <a:latin typeface="Arial" panose="020B0604020202020204" pitchFamily="34" charset="0"/>
                <a:cs typeface="Arial" panose="020B0604020202020204" pitchFamily="34" charset="0"/>
              </a:rPr>
              <a:t>expertní </a:t>
            </a:r>
            <a:r>
              <a:rPr lang="cs-CZ" sz="1600" b="1" dirty="0">
                <a:solidFill>
                  <a:prstClr val="black"/>
                </a:solidFill>
                <a:latin typeface="Arial" panose="020B0604020202020204" pitchFamily="34" charset="0"/>
                <a:cs typeface="Arial" panose="020B0604020202020204" pitchFamily="34" charset="0"/>
              </a:rPr>
              <a:t>odhad</a:t>
            </a:r>
            <a:r>
              <a:rPr lang="cs-CZ" sz="1600" dirty="0">
                <a:solidFill>
                  <a:prstClr val="black"/>
                </a:solidFill>
                <a:latin typeface="Arial" panose="020B0604020202020204" pitchFamily="34" charset="0"/>
                <a:cs typeface="Arial" panose="020B0604020202020204" pitchFamily="34" charset="0"/>
              </a:rPr>
              <a:t>, kdy je osloven definovaný počet prokazatelných expertů,</a:t>
            </a: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	• </a:t>
            </a:r>
            <a:r>
              <a:rPr lang="cs-CZ" sz="1600" b="1" dirty="0">
                <a:solidFill>
                  <a:prstClr val="black"/>
                </a:solidFill>
                <a:latin typeface="Arial" panose="020B0604020202020204" pitchFamily="34" charset="0"/>
                <a:cs typeface="Arial" panose="020B0604020202020204" pitchFamily="34" charset="0"/>
              </a:rPr>
              <a:t>odhad </a:t>
            </a:r>
            <a:r>
              <a:rPr lang="cs-CZ" sz="1600" b="1" dirty="0">
                <a:solidFill>
                  <a:prstClr val="black"/>
                </a:solidFill>
                <a:latin typeface="Arial" panose="020B0604020202020204" pitchFamily="34" charset="0"/>
                <a:cs typeface="Arial" panose="020B0604020202020204" pitchFamily="34" charset="0"/>
              </a:rPr>
              <a:t>na základě dokumentace předchozích projektů </a:t>
            </a:r>
            <a:r>
              <a:rPr lang="cs-CZ" sz="1600" dirty="0">
                <a:solidFill>
                  <a:prstClr val="black"/>
                </a:solidFill>
                <a:latin typeface="Arial" panose="020B0604020202020204" pitchFamily="34" charset="0"/>
                <a:cs typeface="Arial" panose="020B0604020202020204" pitchFamily="34" charset="0"/>
              </a:rPr>
              <a:t>(analogické </a:t>
            </a:r>
            <a:r>
              <a:rPr lang="cs-CZ" sz="1600" dirty="0">
                <a:solidFill>
                  <a:prstClr val="black"/>
                </a:solidFill>
                <a:latin typeface="Arial" panose="020B0604020202020204" pitchFamily="34" charset="0"/>
                <a:cs typeface="Arial" panose="020B0604020202020204" pitchFamily="34" charset="0"/>
              </a:rPr>
              <a:t>	   odhadování</a:t>
            </a:r>
            <a:r>
              <a:rPr lang="cs-CZ" sz="1600"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	• </a:t>
            </a:r>
            <a:r>
              <a:rPr lang="cs-CZ" sz="1600" b="1" dirty="0">
                <a:solidFill>
                  <a:prstClr val="black"/>
                </a:solidFill>
                <a:latin typeface="Arial" panose="020B0604020202020204" pitchFamily="34" charset="0"/>
                <a:cs typeface="Arial" panose="020B0604020202020204" pitchFamily="34" charset="0"/>
              </a:rPr>
              <a:t>odhad </a:t>
            </a:r>
            <a:r>
              <a:rPr lang="cs-CZ" sz="1600" b="1" dirty="0">
                <a:solidFill>
                  <a:prstClr val="black"/>
                </a:solidFill>
                <a:latin typeface="Arial" panose="020B0604020202020204" pitchFamily="34" charset="0"/>
                <a:cs typeface="Arial" panose="020B0604020202020204" pitchFamily="34" charset="0"/>
              </a:rPr>
              <a:t>na základě norem </a:t>
            </a:r>
            <a:r>
              <a:rPr lang="cs-CZ" sz="1600" dirty="0">
                <a:solidFill>
                  <a:prstClr val="black"/>
                </a:solidFill>
                <a:latin typeface="Arial" panose="020B0604020202020204" pitchFamily="34" charset="0"/>
                <a:cs typeface="Arial" panose="020B0604020202020204" pitchFamily="34" charset="0"/>
              </a:rPr>
              <a:t>(např. ve stavebnictví a jinde, kde je takový způsob </a:t>
            </a:r>
            <a:r>
              <a:rPr lang="cs-CZ" sz="1600" dirty="0">
                <a:solidFill>
                  <a:prstClr val="black"/>
                </a:solidFill>
                <a:latin typeface="Arial" panose="020B0604020202020204" pitchFamily="34" charset="0"/>
                <a:cs typeface="Arial" panose="020B0604020202020204" pitchFamily="34" charset="0"/>
              </a:rPr>
              <a:t>	   možný</a:t>
            </a:r>
            <a:r>
              <a:rPr lang="cs-CZ" sz="1600"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	• </a:t>
            </a:r>
            <a:r>
              <a:rPr lang="cs-CZ" sz="1600" b="1" dirty="0">
                <a:solidFill>
                  <a:prstClr val="black"/>
                </a:solidFill>
                <a:latin typeface="Arial" panose="020B0604020202020204" pitchFamily="34" charset="0"/>
                <a:cs typeface="Arial" panose="020B0604020202020204" pitchFamily="34" charset="0"/>
              </a:rPr>
              <a:t>parametrické </a:t>
            </a:r>
            <a:r>
              <a:rPr lang="cs-CZ" sz="1600" b="1" dirty="0">
                <a:solidFill>
                  <a:prstClr val="black"/>
                </a:solidFill>
                <a:latin typeface="Arial" panose="020B0604020202020204" pitchFamily="34" charset="0"/>
                <a:cs typeface="Arial" panose="020B0604020202020204" pitchFamily="34" charset="0"/>
              </a:rPr>
              <a:t>odhadování </a:t>
            </a:r>
            <a:r>
              <a:rPr lang="cs-CZ" sz="1600" dirty="0">
                <a:solidFill>
                  <a:prstClr val="black"/>
                </a:solidFill>
                <a:latin typeface="Arial" panose="020B0604020202020204" pitchFamily="34" charset="0"/>
                <a:cs typeface="Arial" panose="020B0604020202020204" pitchFamily="34" charset="0"/>
              </a:rPr>
              <a:t>(např. dle metrů, počtu kusů atd.),</a:t>
            </a: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	• </a:t>
            </a:r>
            <a:r>
              <a:rPr lang="cs-CZ" sz="1600" b="1" dirty="0">
                <a:solidFill>
                  <a:prstClr val="black"/>
                </a:solidFill>
                <a:latin typeface="Arial" panose="020B0604020202020204" pitchFamily="34" charset="0"/>
                <a:cs typeface="Arial" panose="020B0604020202020204" pitchFamily="34" charset="0"/>
              </a:rPr>
              <a:t>tříčíselný </a:t>
            </a:r>
            <a:r>
              <a:rPr lang="cs-CZ" sz="1600" b="1" dirty="0">
                <a:solidFill>
                  <a:prstClr val="black"/>
                </a:solidFill>
                <a:latin typeface="Arial" panose="020B0604020202020204" pitchFamily="34" charset="0"/>
                <a:cs typeface="Arial" panose="020B0604020202020204" pitchFamily="34" charset="0"/>
              </a:rPr>
              <a:t>odhad </a:t>
            </a:r>
            <a:r>
              <a:rPr lang="cs-CZ" sz="1600" dirty="0">
                <a:solidFill>
                  <a:prstClr val="black"/>
                </a:solidFill>
                <a:latin typeface="Arial" panose="020B0604020202020204" pitchFamily="34" charset="0"/>
                <a:cs typeface="Arial" panose="020B0604020202020204" pitchFamily="34" charset="0"/>
              </a:rPr>
              <a:t>(viz níže),</a:t>
            </a: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	• a </a:t>
            </a:r>
            <a:r>
              <a:rPr lang="cs-CZ" sz="1600" dirty="0">
                <a:solidFill>
                  <a:prstClr val="black"/>
                </a:solidFill>
                <a:latin typeface="Arial" panose="020B0604020202020204" pitchFamily="34" charset="0"/>
                <a:cs typeface="Arial" panose="020B0604020202020204" pitchFamily="34" charset="0"/>
              </a:rPr>
              <a:t>další. [43]</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930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3.3	</a:t>
            </a:r>
            <a:r>
              <a:rPr lang="en-US" sz="2400" dirty="0" err="1">
                <a:solidFill>
                  <a:prstClr val="black"/>
                </a:solidFill>
                <a:latin typeface="Arial" panose="020B0604020202020204" pitchFamily="34" charset="0"/>
                <a:cs typeface="Arial" panose="020B0604020202020204" pitchFamily="34" charset="0"/>
              </a:rPr>
              <a:t>Odhadování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doby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úkolů</a:t>
            </a:r>
            <a:endParaRPr lang="cs-CZ" sz="2400" dirty="0">
              <a:solidFill>
                <a:prstClr val="black"/>
              </a:solidFill>
              <a:latin typeface="Calibri" pitchFamily="34" charset="0"/>
              <a:cs typeface="Arial" charset="0"/>
            </a:endParaRPr>
          </a:p>
        </p:txBody>
      </p:sp>
      <p:sp>
        <p:nvSpPr>
          <p:cNvPr id="6" name="Obdélník 5"/>
          <p:cNvSpPr/>
          <p:nvPr/>
        </p:nvSpPr>
        <p:spPr>
          <a:xfrm>
            <a:off x="1937128" y="1126564"/>
            <a:ext cx="8335336" cy="1538883"/>
          </a:xfrm>
          <a:prstGeom prst="rect">
            <a:avLst/>
          </a:prstGeom>
        </p:spPr>
        <p:txBody>
          <a:bodyPr wrap="square">
            <a:spAutoFit/>
          </a:bodyPr>
          <a:lstStyle/>
          <a:p>
            <a:pPr fontAlgn="base">
              <a:spcBef>
                <a:spcPct val="0"/>
              </a:spcBef>
              <a:spcAft>
                <a:spcPct val="0"/>
              </a:spcAft>
            </a:pPr>
            <a:r>
              <a:rPr lang="cs-CZ" b="1" dirty="0">
                <a:solidFill>
                  <a:prstClr val="black"/>
                </a:solidFill>
                <a:latin typeface="Arial" panose="020B0604020202020204" pitchFamily="34" charset="0"/>
                <a:cs typeface="Arial" panose="020B0604020202020204" pitchFamily="34" charset="0"/>
              </a:rPr>
              <a:t>3.3.2</a:t>
            </a:r>
            <a:r>
              <a:rPr lang="cs-CZ" b="1" dirty="0">
                <a:solidFill>
                  <a:prstClr val="black"/>
                </a:solidFill>
                <a:latin typeface="Arial" panose="020B0604020202020204" pitchFamily="34" charset="0"/>
                <a:cs typeface="Arial" panose="020B0604020202020204" pitchFamily="34" charset="0"/>
              </a:rPr>
              <a:t>	Tříčíselný odhad s rozdělením beta</a:t>
            </a:r>
            <a:endParaRPr lang="cs-CZ"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2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Jednou z pokročilejších technik je tříčíselný odhad, který vznikl v rámci metody plánování projektů a programů PERT (Program </a:t>
            </a:r>
            <a:r>
              <a:rPr lang="cs-CZ" sz="1600" dirty="0" err="1">
                <a:solidFill>
                  <a:prstClr val="black"/>
                </a:solidFill>
                <a:latin typeface="Arial" panose="020B0604020202020204" pitchFamily="34" charset="0"/>
                <a:cs typeface="Arial" panose="020B0604020202020204" pitchFamily="34" charset="0"/>
              </a:rPr>
              <a:t>Evaluation</a:t>
            </a:r>
            <a:r>
              <a:rPr lang="cs-CZ" sz="1600" dirty="0">
                <a:solidFill>
                  <a:prstClr val="black"/>
                </a:solidFill>
                <a:latin typeface="Arial" panose="020B0604020202020204" pitchFamily="34" charset="0"/>
                <a:cs typeface="Arial" panose="020B0604020202020204" pitchFamily="34" charset="0"/>
              </a:rPr>
              <a:t> and </a:t>
            </a:r>
            <a:r>
              <a:rPr lang="cs-CZ" sz="1600" dirty="0" err="1">
                <a:solidFill>
                  <a:prstClr val="black"/>
                </a:solidFill>
                <a:latin typeface="Arial" panose="020B0604020202020204" pitchFamily="34" charset="0"/>
                <a:cs typeface="Arial" panose="020B0604020202020204" pitchFamily="34" charset="0"/>
              </a:rPr>
              <a:t>Review</a:t>
            </a:r>
            <a:r>
              <a:rPr lang="cs-CZ" sz="1600" dirty="0">
                <a:solidFill>
                  <a:prstClr val="black"/>
                </a:solidFill>
                <a:latin typeface="Arial" panose="020B0604020202020204" pitchFamily="34" charset="0"/>
                <a:cs typeface="Arial" panose="020B0604020202020204" pitchFamily="34" charset="0"/>
              </a:rPr>
              <a:t> </a:t>
            </a:r>
            <a:r>
              <a:rPr lang="cs-CZ" sz="1600" dirty="0" err="1">
                <a:solidFill>
                  <a:prstClr val="black"/>
                </a:solidFill>
                <a:latin typeface="Arial" panose="020B0604020202020204" pitchFamily="34" charset="0"/>
                <a:cs typeface="Arial" panose="020B0604020202020204" pitchFamily="34" charset="0"/>
              </a:rPr>
              <a:t>Technique</a:t>
            </a:r>
            <a:r>
              <a:rPr lang="cs-CZ" sz="1600" dirty="0">
                <a:solidFill>
                  <a:prstClr val="black"/>
                </a:solidFill>
                <a:latin typeface="Arial" panose="020B0604020202020204" pitchFamily="34" charset="0"/>
                <a:cs typeface="Arial" panose="020B0604020202020204" pitchFamily="34" charset="0"/>
              </a:rPr>
              <a:t>), která využívá pravděpodobnostní rozdělení beta, viz obr. 3.11</a:t>
            </a:r>
            <a:r>
              <a:rPr lang="cs-CZ" sz="1600"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p:txBody>
      </p:sp>
      <p:pic>
        <p:nvPicPr>
          <p:cNvPr id="4" name="Obrázek 3"/>
          <p:cNvPicPr/>
          <p:nvPr/>
        </p:nvPicPr>
        <p:blipFill>
          <a:blip r:embed="rId2"/>
          <a:stretch>
            <a:fillRect/>
          </a:stretch>
        </p:blipFill>
        <p:spPr>
          <a:xfrm>
            <a:off x="2639616" y="2492896"/>
            <a:ext cx="6846482" cy="3528392"/>
          </a:xfrm>
          <a:prstGeom prst="rect">
            <a:avLst/>
          </a:prstGeom>
        </p:spPr>
      </p:pic>
      <p:sp>
        <p:nvSpPr>
          <p:cNvPr id="3" name="Obdélník 2"/>
          <p:cNvSpPr/>
          <p:nvPr/>
        </p:nvSpPr>
        <p:spPr>
          <a:xfrm>
            <a:off x="3818796" y="6041044"/>
            <a:ext cx="4572000" cy="338554"/>
          </a:xfrm>
          <a:prstGeom prst="rect">
            <a:avLst/>
          </a:prstGeom>
        </p:spPr>
        <p:txBody>
          <a:bodyPr>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3.11</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Tříčíselný odhad s beta rozdělením</a:t>
            </a:r>
            <a:r>
              <a:rPr lang="cs-CZ" sz="1600" dirty="0">
                <a:solidFill>
                  <a:prstClr val="black"/>
                </a:solidFill>
                <a:latin typeface="Times New Roman" panose="02020603050405020304" pitchFamily="18" charset="0"/>
                <a:ea typeface="Times New Roman" panose="02020603050405020304" pitchFamily="18" charset="0"/>
              </a:rPr>
              <a:t> </a:t>
            </a:r>
            <a:r>
              <a:rPr lang="en-US" sz="1600" dirty="0">
                <a:solidFill>
                  <a:prstClr val="black"/>
                </a:solidFill>
                <a:latin typeface="Times New Roman" panose="02020603050405020304" pitchFamily="18" charset="0"/>
                <a:ea typeface="Times New Roman" panose="02020603050405020304" pitchFamily="18" charset="0"/>
              </a:rPr>
              <a:t>[43]</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5904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3.3	</a:t>
            </a:r>
            <a:r>
              <a:rPr lang="en-US" sz="2400" dirty="0" err="1">
                <a:solidFill>
                  <a:prstClr val="black"/>
                </a:solidFill>
                <a:latin typeface="Arial" panose="020B0604020202020204" pitchFamily="34" charset="0"/>
                <a:cs typeface="Arial" panose="020B0604020202020204" pitchFamily="34" charset="0"/>
              </a:rPr>
              <a:t>Odhadování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doby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úkolů</a:t>
            </a:r>
            <a:endParaRPr lang="cs-CZ" sz="2400" dirty="0">
              <a:solidFill>
                <a:prstClr val="black"/>
              </a:solidFill>
              <a:latin typeface="Calibri" pitchFamily="34" charset="0"/>
              <a:cs typeface="Arial" charset="0"/>
            </a:endParaRPr>
          </a:p>
        </p:txBody>
      </p:sp>
      <p:sp>
        <p:nvSpPr>
          <p:cNvPr id="6" name="Obdélník 5"/>
          <p:cNvSpPr/>
          <p:nvPr/>
        </p:nvSpPr>
        <p:spPr>
          <a:xfrm>
            <a:off x="1937128" y="1126564"/>
            <a:ext cx="8335336" cy="6217087"/>
          </a:xfrm>
          <a:prstGeom prst="rect">
            <a:avLst/>
          </a:prstGeom>
        </p:spPr>
        <p:txBody>
          <a:bodyPr wrap="square">
            <a:spAutoFit/>
          </a:bodyPr>
          <a:lstStyle/>
          <a:p>
            <a:pPr fontAlgn="base">
              <a:spcBef>
                <a:spcPct val="0"/>
              </a:spcBef>
              <a:spcAft>
                <a:spcPct val="0"/>
              </a:spcAft>
            </a:pPr>
            <a:r>
              <a:rPr lang="cs-CZ" b="1" dirty="0">
                <a:solidFill>
                  <a:prstClr val="black"/>
                </a:solidFill>
                <a:latin typeface="Arial" panose="020B0604020202020204" pitchFamily="34" charset="0"/>
                <a:cs typeface="Arial" panose="020B0604020202020204" pitchFamily="34" charset="0"/>
              </a:rPr>
              <a:t>3.3.2</a:t>
            </a:r>
            <a:r>
              <a:rPr lang="cs-CZ" b="1" dirty="0">
                <a:solidFill>
                  <a:prstClr val="black"/>
                </a:solidFill>
                <a:latin typeface="Arial" panose="020B0604020202020204" pitchFamily="34" charset="0"/>
                <a:cs typeface="Arial" panose="020B0604020202020204" pitchFamily="34" charset="0"/>
              </a:rPr>
              <a:t>	Tříčíselný odhad s rozdělením beta</a:t>
            </a:r>
            <a:endParaRPr lang="cs-CZ"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2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Technika spočívá ve výpočtu nejpravděpodobnější doby trvání na základě odhadu tří hodnot doby trvání, optimistické </a:t>
            </a:r>
            <a:r>
              <a:rPr lang="cs-CZ" sz="1600" dirty="0">
                <a:solidFill>
                  <a:prstClr val="black"/>
                </a:solidFill>
                <a:latin typeface="Arial" panose="020B0604020202020204" pitchFamily="34" charset="0"/>
                <a:cs typeface="Arial" panose="020B0604020202020204" pitchFamily="34" charset="0"/>
              </a:rPr>
              <a:t>(</a:t>
            </a:r>
            <a:r>
              <a:rPr lang="cs-CZ" sz="1600" i="1" dirty="0" err="1">
                <a:solidFill>
                  <a:prstClr val="black"/>
                </a:solidFill>
                <a:latin typeface="Times New Roman" panose="02020603050405020304" pitchFamily="18" charset="0"/>
                <a:cs typeface="Times New Roman" panose="02020603050405020304" pitchFamily="18" charset="0"/>
              </a:rPr>
              <a:t>t</a:t>
            </a:r>
            <a:r>
              <a:rPr lang="cs-CZ" sz="1600" i="1" baseline="-25000" dirty="0" err="1">
                <a:solidFill>
                  <a:prstClr val="black"/>
                </a:solidFill>
                <a:latin typeface="Times New Roman" panose="02020603050405020304" pitchFamily="18" charset="0"/>
                <a:cs typeface="Times New Roman" panose="02020603050405020304" pitchFamily="18" charset="0"/>
              </a:rPr>
              <a:t>optim</a:t>
            </a:r>
            <a:r>
              <a:rPr lang="cs-CZ" sz="1600" dirty="0">
                <a:solidFill>
                  <a:prstClr val="black"/>
                </a:solidFill>
                <a:latin typeface="Arial" panose="020B0604020202020204" pitchFamily="34" charset="0"/>
                <a:cs typeface="Arial" panose="020B0604020202020204" pitchFamily="34" charset="0"/>
              </a:rPr>
              <a:t>), </a:t>
            </a:r>
            <a:r>
              <a:rPr lang="cs-CZ" sz="1600" dirty="0">
                <a:solidFill>
                  <a:prstClr val="black"/>
                </a:solidFill>
                <a:latin typeface="Arial" panose="020B0604020202020204" pitchFamily="34" charset="0"/>
                <a:cs typeface="Arial" panose="020B0604020202020204" pitchFamily="34" charset="0"/>
              </a:rPr>
              <a:t>očekávané (normální) </a:t>
            </a:r>
            <a:r>
              <a:rPr lang="cs-CZ" sz="1600" dirty="0">
                <a:solidFill>
                  <a:prstClr val="black"/>
                </a:solidFill>
                <a:latin typeface="Arial" panose="020B0604020202020204" pitchFamily="34" charset="0"/>
                <a:cs typeface="Arial" panose="020B0604020202020204" pitchFamily="34" charset="0"/>
              </a:rPr>
              <a:t>(</a:t>
            </a:r>
            <a:r>
              <a:rPr lang="cs-CZ" sz="1600" i="1" dirty="0" err="1">
                <a:solidFill>
                  <a:prstClr val="black"/>
                </a:solidFill>
                <a:latin typeface="Times New Roman" panose="02020603050405020304" pitchFamily="18" charset="0"/>
                <a:cs typeface="Times New Roman" panose="02020603050405020304" pitchFamily="18" charset="0"/>
              </a:rPr>
              <a:t>t</a:t>
            </a:r>
            <a:r>
              <a:rPr lang="cs-CZ" sz="1600" i="1" baseline="-25000" dirty="0" err="1">
                <a:solidFill>
                  <a:prstClr val="black"/>
                </a:solidFill>
                <a:latin typeface="Times New Roman" panose="02020603050405020304" pitchFamily="18" charset="0"/>
                <a:cs typeface="Times New Roman" panose="02020603050405020304" pitchFamily="18" charset="0"/>
              </a:rPr>
              <a:t>ocek</a:t>
            </a:r>
            <a:r>
              <a:rPr lang="cs-CZ" sz="1600" dirty="0">
                <a:solidFill>
                  <a:prstClr val="black"/>
                </a:solidFill>
                <a:latin typeface="Arial" panose="020B0604020202020204" pitchFamily="34" charset="0"/>
                <a:cs typeface="Arial" panose="020B0604020202020204" pitchFamily="34" charset="0"/>
              </a:rPr>
              <a:t>) </a:t>
            </a:r>
            <a:r>
              <a:rPr lang="cs-CZ" sz="1600" dirty="0">
                <a:solidFill>
                  <a:prstClr val="black"/>
                </a:solidFill>
                <a:latin typeface="Arial" panose="020B0604020202020204" pitchFamily="34" charset="0"/>
                <a:cs typeface="Arial" panose="020B0604020202020204" pitchFamily="34" charset="0"/>
              </a:rPr>
              <a:t>a pesimistické </a:t>
            </a:r>
            <a:r>
              <a:rPr lang="cs-CZ" sz="1600" dirty="0">
                <a:solidFill>
                  <a:prstClr val="black"/>
                </a:solidFill>
                <a:latin typeface="Arial" panose="020B0604020202020204" pitchFamily="34" charset="0"/>
                <a:cs typeface="Arial" panose="020B0604020202020204" pitchFamily="34" charset="0"/>
              </a:rPr>
              <a:t>(</a:t>
            </a:r>
            <a:r>
              <a:rPr lang="cs-CZ" sz="1600" i="1" dirty="0" err="1">
                <a:solidFill>
                  <a:prstClr val="black"/>
                </a:solidFill>
                <a:latin typeface="Times New Roman" panose="02020603050405020304" pitchFamily="18" charset="0"/>
                <a:cs typeface="Times New Roman" panose="02020603050405020304" pitchFamily="18" charset="0"/>
              </a:rPr>
              <a:t>t</a:t>
            </a:r>
            <a:r>
              <a:rPr lang="cs-CZ" sz="1600" i="1" baseline="-25000" dirty="0" err="1">
                <a:solidFill>
                  <a:prstClr val="black"/>
                </a:solidFill>
                <a:latin typeface="Times New Roman" panose="02020603050405020304" pitchFamily="18" charset="0"/>
                <a:cs typeface="Times New Roman" panose="02020603050405020304" pitchFamily="18" charset="0"/>
              </a:rPr>
              <a:t>pesim</a:t>
            </a:r>
            <a:r>
              <a:rPr lang="cs-CZ" sz="1600" dirty="0">
                <a:solidFill>
                  <a:prstClr val="black"/>
                </a:solidFill>
                <a:latin typeface="Arial" panose="020B0604020202020204" pitchFamily="34" charset="0"/>
                <a:cs typeface="Arial" panose="020B0604020202020204" pitchFamily="34" charset="0"/>
              </a:rPr>
              <a:t>) </a:t>
            </a:r>
            <a:r>
              <a:rPr lang="cs-CZ" sz="1600" dirty="0">
                <a:solidFill>
                  <a:prstClr val="black"/>
                </a:solidFill>
                <a:latin typeface="Arial" panose="020B0604020202020204" pitchFamily="34" charset="0"/>
                <a:cs typeface="Arial" panose="020B0604020202020204" pitchFamily="34" charset="0"/>
              </a:rPr>
              <a:t>doby</a:t>
            </a:r>
            <a:r>
              <a:rPr lang="cs-CZ" sz="1600"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Výpočet vychází ze vzorce váženého aritmetického průměru (7</a:t>
            </a:r>
            <a:r>
              <a:rPr lang="cs-CZ" sz="1600"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Přičemž </a:t>
            </a:r>
            <a:r>
              <a:rPr lang="cs-CZ" sz="1600" dirty="0">
                <a:solidFill>
                  <a:prstClr val="black"/>
                </a:solidFill>
                <a:latin typeface="Arial" panose="020B0604020202020204" pitchFamily="34" charset="0"/>
                <a:cs typeface="Arial" panose="020B0604020202020204" pitchFamily="34" charset="0"/>
              </a:rPr>
              <a:t>jsou voleny váhy s hodnotami 1, 4, 1, tím dostáváme vztah (8), sloužící pro výpočet doby trvání ( ) metodou tříčíselného odhadu</a:t>
            </a:r>
            <a:r>
              <a:rPr lang="cs-CZ" sz="1600"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Směrodatná </a:t>
            </a:r>
            <a:r>
              <a:rPr lang="cs-CZ" sz="1600" dirty="0">
                <a:solidFill>
                  <a:prstClr val="black"/>
                </a:solidFill>
                <a:latin typeface="Arial" panose="020B0604020202020204" pitchFamily="34" charset="0"/>
                <a:cs typeface="Arial" panose="020B0604020202020204" pitchFamily="34" charset="0"/>
              </a:rPr>
              <a:t>odchylka je pak dána vztahem (9) a rozptyl vztahem (10</a:t>
            </a:r>
            <a:r>
              <a:rPr lang="cs-CZ" sz="1600"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rPr>
              <a:t>Tímto způsobem lze vypočítat předpokládané doby trvání všech dílčích úkolů projektu. V podkapitole 3.4.2 je pak uveden způsob výpočtu doby trvání celého projektu.</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p:txBody>
      </p:sp>
      <p:graphicFrame>
        <p:nvGraphicFramePr>
          <p:cNvPr id="10" name="Objekt 9"/>
          <p:cNvGraphicFramePr>
            <a:graphicFrameLocks noChangeAspect="1"/>
          </p:cNvGraphicFramePr>
          <p:nvPr>
            <p:extLst/>
          </p:nvPr>
        </p:nvGraphicFramePr>
        <p:xfrm>
          <a:off x="2711624" y="2708920"/>
          <a:ext cx="1368152" cy="1355438"/>
        </p:xfrm>
        <a:graphic>
          <a:graphicData uri="http://schemas.openxmlformats.org/presentationml/2006/ole">
            <mc:AlternateContent xmlns:mc="http://schemas.openxmlformats.org/markup-compatibility/2006">
              <mc:Choice xmlns:v="urn:schemas-microsoft-com:vml" Requires="v">
                <p:oleObj spid="_x0000_s1026" name="Rovnice" r:id="rId3" imgW="863225" imgH="837836" progId="Equation.3">
                  <p:embed/>
                </p:oleObj>
              </mc:Choice>
              <mc:Fallback>
                <p:oleObj name="Rovnice" r:id="rId3" imgW="863225" imgH="83783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624" y="2708920"/>
                        <a:ext cx="1368152" cy="1355438"/>
                      </a:xfrm>
                      <a:prstGeom prst="rect">
                        <a:avLst/>
                      </a:prstGeom>
                      <a:noFill/>
                    </p:spPr>
                  </p:pic>
                </p:oleObj>
              </mc:Fallback>
            </mc:AlternateContent>
          </a:graphicData>
        </a:graphic>
      </p:graphicFrame>
      <p:sp>
        <p:nvSpPr>
          <p:cNvPr id="11" name="TextovéPole 10"/>
          <p:cNvSpPr txBox="1"/>
          <p:nvPr/>
        </p:nvSpPr>
        <p:spPr>
          <a:xfrm>
            <a:off x="4494227" y="3195259"/>
            <a:ext cx="5166799" cy="338554"/>
          </a:xfrm>
          <a:prstGeom prst="rect">
            <a:avLst/>
          </a:prstGeom>
          <a:noFill/>
        </p:spPr>
        <p:txBody>
          <a:bodyPr wrap="none" rtlCol="0">
            <a:spAutoFit/>
          </a:bodyPr>
          <a:lstStyle/>
          <a:p>
            <a:r>
              <a:rPr lang="cs-CZ" sz="1600" dirty="0">
                <a:solidFill>
                  <a:prstClr val="black"/>
                </a:solidFill>
              </a:rPr>
              <a:t>(7)					(8)</a:t>
            </a:r>
          </a:p>
        </p:txBody>
      </p:sp>
      <p:sp>
        <p:nvSpPr>
          <p:cNvPr id="12"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3" name="Objekt 12"/>
          <p:cNvGraphicFramePr>
            <a:graphicFrameLocks noChangeAspect="1"/>
          </p:cNvGraphicFramePr>
          <p:nvPr>
            <p:extLst/>
          </p:nvPr>
        </p:nvGraphicFramePr>
        <p:xfrm>
          <a:off x="5598598" y="3069804"/>
          <a:ext cx="2513626" cy="691247"/>
        </p:xfrm>
        <a:graphic>
          <a:graphicData uri="http://schemas.openxmlformats.org/presentationml/2006/ole">
            <mc:AlternateContent xmlns:mc="http://schemas.openxmlformats.org/markup-compatibility/2006">
              <mc:Choice xmlns:v="urn:schemas-microsoft-com:vml" Requires="v">
                <p:oleObj spid="_x0000_s1027" name="Rovnice" r:id="rId5" imgW="1524000" imgH="419100" progId="Equation.3">
                  <p:embed/>
                </p:oleObj>
              </mc:Choice>
              <mc:Fallback>
                <p:oleObj name="Rovnice" r:id="rId5" imgW="15240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8598" y="3069804"/>
                        <a:ext cx="2513626" cy="691247"/>
                      </a:xfrm>
                      <a:prstGeom prst="rect">
                        <a:avLst/>
                      </a:prstGeom>
                      <a:noFill/>
                    </p:spPr>
                  </p:pic>
                </p:oleObj>
              </mc:Fallback>
            </mc:AlternateContent>
          </a:graphicData>
        </a:graphic>
      </p:graphicFrame>
      <p:sp>
        <p:nvSpPr>
          <p:cNvPr id="14" name="Rectangle 8"/>
          <p:cNvSpPr>
            <a:spLocks noChangeArrowheads="1"/>
          </p:cNvSpPr>
          <p:nvPr/>
        </p:nvSpPr>
        <p:spPr bwMode="auto">
          <a:xfrm>
            <a:off x="2011590" y="555163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5" name="Objekt 14"/>
          <p:cNvGraphicFramePr>
            <a:graphicFrameLocks noChangeAspect="1"/>
          </p:cNvGraphicFramePr>
          <p:nvPr>
            <p:extLst/>
          </p:nvPr>
        </p:nvGraphicFramePr>
        <p:xfrm>
          <a:off x="2135560" y="5214816"/>
          <a:ext cx="1802775" cy="734464"/>
        </p:xfrm>
        <a:graphic>
          <a:graphicData uri="http://schemas.openxmlformats.org/presentationml/2006/ole">
            <mc:AlternateContent xmlns:mc="http://schemas.openxmlformats.org/markup-compatibility/2006">
              <mc:Choice xmlns:v="urn:schemas-microsoft-com:vml" Requires="v">
                <p:oleObj spid="_x0000_s1028" name="Rovnice" r:id="rId7" imgW="1040948" imgH="418918" progId="Equation.3">
                  <p:embed/>
                </p:oleObj>
              </mc:Choice>
              <mc:Fallback>
                <p:oleObj name="Rovnice" r:id="rId7" imgW="1040948" imgH="41891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560" y="5214816"/>
                        <a:ext cx="1802775" cy="734464"/>
                      </a:xfrm>
                      <a:prstGeom prst="rect">
                        <a:avLst/>
                      </a:prstGeom>
                      <a:noFill/>
                    </p:spPr>
                  </p:pic>
                </p:oleObj>
              </mc:Fallback>
            </mc:AlternateContent>
          </a:graphicData>
        </a:graphic>
      </p:graphicFrame>
      <p:sp>
        <p:nvSpPr>
          <p:cNvPr id="16" name="Rectangle 1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7" name="Objekt 16"/>
          <p:cNvGraphicFramePr>
            <a:graphicFrameLocks noChangeAspect="1"/>
          </p:cNvGraphicFramePr>
          <p:nvPr>
            <p:extLst/>
          </p:nvPr>
        </p:nvGraphicFramePr>
        <p:xfrm>
          <a:off x="6096000" y="5201052"/>
          <a:ext cx="1872208" cy="744655"/>
        </p:xfrm>
        <a:graphic>
          <a:graphicData uri="http://schemas.openxmlformats.org/presentationml/2006/ole">
            <mc:AlternateContent xmlns:mc="http://schemas.openxmlformats.org/markup-compatibility/2006">
              <mc:Choice xmlns:v="urn:schemas-microsoft-com:vml" Requires="v">
                <p:oleObj spid="_x0000_s1029" name="Rovnice" r:id="rId9" imgW="1282700" imgH="508000" progId="Equation.3">
                  <p:embed/>
                </p:oleObj>
              </mc:Choice>
              <mc:Fallback>
                <p:oleObj name="Rovnice" r:id="rId9" imgW="1282700" imgH="508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5201052"/>
                        <a:ext cx="1872208" cy="744655"/>
                      </a:xfrm>
                      <a:prstGeom prst="rect">
                        <a:avLst/>
                      </a:prstGeom>
                      <a:noFill/>
                    </p:spPr>
                  </p:pic>
                </p:oleObj>
              </mc:Fallback>
            </mc:AlternateContent>
          </a:graphicData>
        </a:graphic>
      </p:graphicFrame>
      <p:sp>
        <p:nvSpPr>
          <p:cNvPr id="18" name="TextovéPole 17"/>
          <p:cNvSpPr txBox="1"/>
          <p:nvPr/>
        </p:nvSpPr>
        <p:spPr>
          <a:xfrm>
            <a:off x="4494227" y="5339646"/>
            <a:ext cx="5166799" cy="338554"/>
          </a:xfrm>
          <a:prstGeom prst="rect">
            <a:avLst/>
          </a:prstGeom>
          <a:noFill/>
        </p:spPr>
        <p:txBody>
          <a:bodyPr wrap="none" rtlCol="0">
            <a:spAutoFit/>
          </a:bodyPr>
          <a:lstStyle/>
          <a:p>
            <a:r>
              <a:rPr lang="cs-CZ" sz="1600" dirty="0">
                <a:solidFill>
                  <a:prstClr val="black"/>
                </a:solidFill>
              </a:rPr>
              <a:t>(9)					(10)</a:t>
            </a:r>
          </a:p>
        </p:txBody>
      </p:sp>
    </p:spTree>
    <p:extLst>
      <p:ext uri="{BB962C8B-B14F-4D97-AF65-F5344CB8AC3E}">
        <p14:creationId xmlns:p14="http://schemas.microsoft.com/office/powerpoint/2010/main" val="2472490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3.3	</a:t>
            </a:r>
            <a:r>
              <a:rPr lang="en-US" sz="2400" dirty="0" err="1">
                <a:solidFill>
                  <a:prstClr val="black"/>
                </a:solidFill>
                <a:latin typeface="Arial" panose="020B0604020202020204" pitchFamily="34" charset="0"/>
                <a:cs typeface="Arial" panose="020B0604020202020204" pitchFamily="34" charset="0"/>
              </a:rPr>
              <a:t>Odhadování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doby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úkolů</a:t>
            </a:r>
            <a:endParaRPr lang="cs-CZ" sz="2400" dirty="0">
              <a:solidFill>
                <a:prstClr val="black"/>
              </a:solidFill>
              <a:latin typeface="Calibri" pitchFamily="34" charset="0"/>
              <a:cs typeface="Arial" charset="0"/>
            </a:endParaRPr>
          </a:p>
        </p:txBody>
      </p:sp>
      <p:sp>
        <p:nvSpPr>
          <p:cNvPr id="6" name="Obdélník 5"/>
          <p:cNvSpPr/>
          <p:nvPr/>
        </p:nvSpPr>
        <p:spPr>
          <a:xfrm>
            <a:off x="1937128" y="1126563"/>
            <a:ext cx="8335336" cy="4493538"/>
          </a:xfrm>
          <a:prstGeom prst="rect">
            <a:avLst/>
          </a:prstGeom>
        </p:spPr>
        <p:txBody>
          <a:bodyPr wrap="square">
            <a:spAutoFit/>
          </a:bodyPr>
          <a:lstStyle/>
          <a:p>
            <a:pPr fontAlgn="base">
              <a:spcBef>
                <a:spcPct val="0"/>
              </a:spcBef>
              <a:spcAft>
                <a:spcPct val="0"/>
              </a:spcAft>
            </a:pPr>
            <a:r>
              <a:rPr lang="cs-CZ" b="1" dirty="0">
                <a:solidFill>
                  <a:prstClr val="black"/>
                </a:solidFill>
                <a:latin typeface="Arial" panose="020B0604020202020204" pitchFamily="34" charset="0"/>
                <a:cs typeface="Arial" panose="020B0604020202020204" pitchFamily="34" charset="0"/>
              </a:rPr>
              <a:t>3.3.3	Tříčíselný odhad s trojúhelníkovým </a:t>
            </a:r>
            <a:r>
              <a:rPr lang="cs-CZ" b="1" dirty="0">
                <a:solidFill>
                  <a:prstClr val="black"/>
                </a:solidFill>
                <a:latin typeface="Arial" panose="020B0604020202020204" pitchFamily="34" charset="0"/>
                <a:cs typeface="Arial" panose="020B0604020202020204" pitchFamily="34" charset="0"/>
              </a:rPr>
              <a:t>rozdělením</a:t>
            </a:r>
          </a:p>
          <a:p>
            <a:pPr fontAlgn="base">
              <a:spcBef>
                <a:spcPct val="0"/>
              </a:spcBef>
              <a:spcAft>
                <a:spcPct val="0"/>
              </a:spcAft>
            </a:pPr>
            <a:endParaRPr lang="cs-CZ" sz="12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Obdobným </a:t>
            </a:r>
            <a:r>
              <a:rPr lang="cs-CZ" sz="1600" dirty="0">
                <a:solidFill>
                  <a:prstClr val="black"/>
                </a:solidFill>
                <a:latin typeface="Arial" panose="020B0604020202020204" pitchFamily="34" charset="0"/>
                <a:cs typeface="Arial" panose="020B0604020202020204" pitchFamily="34" charset="0"/>
              </a:rPr>
              <a:t>způsobem lze provést výpočet dob trvání úkolů na základě tříčíselného odhadu, vycházejícího z trojúhelníkového (</a:t>
            </a:r>
            <a:r>
              <a:rPr lang="cs-CZ" sz="1600" dirty="0" err="1">
                <a:solidFill>
                  <a:prstClr val="black"/>
                </a:solidFill>
                <a:latin typeface="Arial" panose="020B0604020202020204" pitchFamily="34" charset="0"/>
                <a:cs typeface="Arial" panose="020B0604020202020204" pitchFamily="34" charset="0"/>
              </a:rPr>
              <a:t>triangulárního</a:t>
            </a:r>
            <a:r>
              <a:rPr lang="cs-CZ" sz="1600" dirty="0">
                <a:solidFill>
                  <a:prstClr val="black"/>
                </a:solidFill>
                <a:latin typeface="Arial" panose="020B0604020202020204" pitchFamily="34" charset="0"/>
                <a:cs typeface="Arial" panose="020B0604020202020204" pitchFamily="34" charset="0"/>
              </a:rPr>
              <a:t>) pravděpodobnostního rozdělení, viz obr. 3.12.</a:t>
            </a: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Technika opět spočívá ve výpočtu nejpravděpodobnější doby trvání na základě odhadu tří hodnot doby trvání, optimistické </a:t>
            </a:r>
            <a:r>
              <a:rPr lang="cs-CZ" sz="1600" dirty="0">
                <a:solidFill>
                  <a:prstClr val="black"/>
                </a:solidFill>
                <a:latin typeface="Arial" panose="020B0604020202020204" pitchFamily="34" charset="0"/>
                <a:cs typeface="Arial" panose="020B0604020202020204" pitchFamily="34" charset="0"/>
              </a:rPr>
              <a:t>(</a:t>
            </a:r>
            <a:r>
              <a:rPr lang="cs-CZ" sz="1600" i="1" dirty="0" err="1">
                <a:solidFill>
                  <a:prstClr val="black"/>
                </a:solidFill>
                <a:latin typeface="Times New Roman" panose="02020603050405020304" pitchFamily="18" charset="0"/>
                <a:cs typeface="Times New Roman" panose="02020603050405020304" pitchFamily="18" charset="0"/>
              </a:rPr>
              <a:t>t</a:t>
            </a:r>
            <a:r>
              <a:rPr lang="cs-CZ" sz="1600" i="1" baseline="-25000" dirty="0" err="1">
                <a:solidFill>
                  <a:prstClr val="black"/>
                </a:solidFill>
                <a:latin typeface="Times New Roman" panose="02020603050405020304" pitchFamily="18" charset="0"/>
                <a:cs typeface="Times New Roman" panose="02020603050405020304" pitchFamily="18" charset="0"/>
              </a:rPr>
              <a:t>optim</a:t>
            </a:r>
            <a:r>
              <a:rPr lang="cs-CZ" sz="1600" dirty="0">
                <a:solidFill>
                  <a:prstClr val="black"/>
                </a:solidFill>
                <a:latin typeface="Arial" panose="020B0604020202020204" pitchFamily="34" charset="0"/>
                <a:cs typeface="Arial" panose="020B0604020202020204" pitchFamily="34" charset="0"/>
              </a:rPr>
              <a:t>), </a:t>
            </a:r>
            <a:r>
              <a:rPr lang="cs-CZ" sz="1600" dirty="0">
                <a:solidFill>
                  <a:prstClr val="black"/>
                </a:solidFill>
                <a:latin typeface="Arial" panose="020B0604020202020204" pitchFamily="34" charset="0"/>
                <a:cs typeface="Arial" panose="020B0604020202020204" pitchFamily="34" charset="0"/>
              </a:rPr>
              <a:t>očekávané (normální) </a:t>
            </a:r>
            <a:r>
              <a:rPr lang="cs-CZ" sz="1600" dirty="0">
                <a:solidFill>
                  <a:prstClr val="black"/>
                </a:solidFill>
                <a:latin typeface="Arial" panose="020B0604020202020204" pitchFamily="34" charset="0"/>
                <a:cs typeface="Arial" panose="020B0604020202020204" pitchFamily="34" charset="0"/>
              </a:rPr>
              <a:t>(</a:t>
            </a:r>
            <a:r>
              <a:rPr lang="cs-CZ" sz="1600" i="1" dirty="0" err="1">
                <a:solidFill>
                  <a:prstClr val="black"/>
                </a:solidFill>
                <a:latin typeface="Times New Roman" panose="02020603050405020304" pitchFamily="18" charset="0"/>
                <a:cs typeface="Times New Roman" panose="02020603050405020304" pitchFamily="18" charset="0"/>
              </a:rPr>
              <a:t>t</a:t>
            </a:r>
            <a:r>
              <a:rPr lang="cs-CZ" sz="1600" i="1" baseline="-25000" dirty="0" err="1">
                <a:solidFill>
                  <a:prstClr val="black"/>
                </a:solidFill>
                <a:latin typeface="Times New Roman" panose="02020603050405020304" pitchFamily="18" charset="0"/>
                <a:cs typeface="Times New Roman" panose="02020603050405020304" pitchFamily="18" charset="0"/>
              </a:rPr>
              <a:t>ocek</a:t>
            </a:r>
            <a:r>
              <a:rPr lang="cs-CZ" sz="1600" dirty="0">
                <a:solidFill>
                  <a:prstClr val="black"/>
                </a:solidFill>
                <a:latin typeface="Arial" panose="020B0604020202020204" pitchFamily="34" charset="0"/>
                <a:cs typeface="Arial" panose="020B0604020202020204" pitchFamily="34" charset="0"/>
              </a:rPr>
              <a:t>) </a:t>
            </a:r>
            <a:r>
              <a:rPr lang="cs-CZ" sz="1600" dirty="0">
                <a:solidFill>
                  <a:prstClr val="black"/>
                </a:solidFill>
                <a:latin typeface="Arial" panose="020B0604020202020204" pitchFamily="34" charset="0"/>
                <a:cs typeface="Arial" panose="020B0604020202020204" pitchFamily="34" charset="0"/>
              </a:rPr>
              <a:t>a pesimistické </a:t>
            </a:r>
            <a:r>
              <a:rPr lang="cs-CZ" sz="1600" dirty="0">
                <a:solidFill>
                  <a:prstClr val="black"/>
                </a:solidFill>
                <a:latin typeface="Arial" panose="020B0604020202020204" pitchFamily="34" charset="0"/>
                <a:cs typeface="Arial" panose="020B0604020202020204" pitchFamily="34" charset="0"/>
              </a:rPr>
              <a:t>(</a:t>
            </a:r>
            <a:r>
              <a:rPr lang="cs-CZ" sz="1600" i="1" dirty="0" err="1">
                <a:solidFill>
                  <a:prstClr val="black"/>
                </a:solidFill>
                <a:latin typeface="Times New Roman" panose="02020603050405020304" pitchFamily="18" charset="0"/>
                <a:cs typeface="Times New Roman" panose="02020603050405020304" pitchFamily="18" charset="0"/>
              </a:rPr>
              <a:t>t</a:t>
            </a:r>
            <a:r>
              <a:rPr lang="cs-CZ" sz="1600" i="1" baseline="-25000" dirty="0" err="1">
                <a:solidFill>
                  <a:prstClr val="black"/>
                </a:solidFill>
                <a:latin typeface="Times New Roman" panose="02020603050405020304" pitchFamily="18" charset="0"/>
                <a:cs typeface="Times New Roman" panose="02020603050405020304" pitchFamily="18" charset="0"/>
              </a:rPr>
              <a:t>pesim</a:t>
            </a:r>
            <a:r>
              <a:rPr lang="cs-CZ" sz="1600" dirty="0">
                <a:solidFill>
                  <a:prstClr val="black"/>
                </a:solidFill>
                <a:latin typeface="Arial" panose="020B0604020202020204" pitchFamily="34" charset="0"/>
                <a:cs typeface="Arial" panose="020B0604020202020204" pitchFamily="34" charset="0"/>
              </a:rPr>
              <a:t>) </a:t>
            </a:r>
            <a:r>
              <a:rPr lang="cs-CZ" sz="1600" dirty="0">
                <a:solidFill>
                  <a:prstClr val="black"/>
                </a:solidFill>
                <a:latin typeface="Arial" panose="020B0604020202020204" pitchFamily="34" charset="0"/>
                <a:cs typeface="Arial" panose="020B0604020202020204" pitchFamily="34" charset="0"/>
              </a:rPr>
              <a:t>doby</a:t>
            </a:r>
            <a:r>
              <a:rPr lang="cs-CZ" sz="1600"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Výpočet </a:t>
            </a:r>
            <a:r>
              <a:rPr lang="cs-CZ" sz="1600" dirty="0">
                <a:solidFill>
                  <a:prstClr val="black"/>
                </a:solidFill>
                <a:latin typeface="Arial" panose="020B0604020202020204" pitchFamily="34" charset="0"/>
                <a:cs typeface="Arial" panose="020B0604020202020204" pitchFamily="34" charset="0"/>
              </a:rPr>
              <a:t>vychází ze vzorce aritmetického průměru </a:t>
            </a:r>
            <a:r>
              <a:rPr lang="cs-CZ" sz="1600" dirty="0">
                <a:solidFill>
                  <a:prstClr val="black"/>
                </a:solidFill>
                <a:latin typeface="Arial" panose="020B0604020202020204" pitchFamily="34" charset="0"/>
                <a:cs typeface="Arial" panose="020B0604020202020204" pitchFamily="34" charset="0"/>
              </a:rPr>
              <a:t>(    ) </a:t>
            </a:r>
            <a:r>
              <a:rPr lang="cs-CZ" sz="1600" dirty="0">
                <a:solidFill>
                  <a:prstClr val="black"/>
                </a:solidFill>
                <a:latin typeface="Arial" panose="020B0604020202020204" pitchFamily="34" charset="0"/>
                <a:cs typeface="Arial" panose="020B0604020202020204" pitchFamily="34" charset="0"/>
              </a:rPr>
              <a:t>(11), kde n je počet prvků </a:t>
            </a:r>
            <a:r>
              <a:rPr lang="cs-CZ" sz="1600" dirty="0">
                <a:solidFill>
                  <a:prstClr val="black"/>
                </a:solidFill>
                <a:latin typeface="Arial" panose="020B0604020202020204" pitchFamily="34" charset="0"/>
                <a:cs typeface="Arial" panose="020B0604020202020204" pitchFamily="34" charset="0"/>
              </a:rPr>
              <a:t>a </a:t>
            </a:r>
            <a:r>
              <a:rPr lang="cs-CZ" sz="1600" dirty="0">
                <a:solidFill>
                  <a:prstClr val="black"/>
                </a:solidFill>
                <a:latin typeface="Arial" panose="020B0604020202020204" pitchFamily="34" charset="0"/>
                <a:cs typeface="Arial" panose="020B0604020202020204" pitchFamily="34" charset="0"/>
              </a:rPr>
              <a:t>jsou hodnoty jednotlivých prvků</a:t>
            </a:r>
            <a:r>
              <a:rPr lang="cs-CZ" sz="1600"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Pro výpočet doby trvání ( ) na základě tříčíselného odhadu (n=3) je výpočet dán vztahem (12). </a:t>
            </a:r>
            <a:endParaRPr lang="cs-CZ" sz="1600" dirty="0">
              <a:solidFill>
                <a:prstClr val="black"/>
              </a:solidFill>
              <a:latin typeface="Arial" panose="020B0604020202020204" pitchFamily="34" charset="0"/>
              <a:cs typeface="Arial" panose="020B0604020202020204" pitchFamily="34" charset="0"/>
            </a:endParaRPr>
          </a:p>
        </p:txBody>
      </p:sp>
      <p:sp>
        <p:nvSpPr>
          <p:cNvPr id="12"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8"/>
          <p:cNvSpPr>
            <a:spLocks noChangeArrowheads="1"/>
          </p:cNvSpPr>
          <p:nvPr/>
        </p:nvSpPr>
        <p:spPr bwMode="auto">
          <a:xfrm>
            <a:off x="2011590" y="555163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1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4" name="Objekt 3"/>
          <p:cNvGraphicFramePr>
            <a:graphicFrameLocks noChangeAspect="1"/>
          </p:cNvGraphicFramePr>
          <p:nvPr>
            <p:extLst/>
          </p:nvPr>
        </p:nvGraphicFramePr>
        <p:xfrm>
          <a:off x="2279576" y="3861048"/>
          <a:ext cx="1080120" cy="1080120"/>
        </p:xfrm>
        <a:graphic>
          <a:graphicData uri="http://schemas.openxmlformats.org/presentationml/2006/ole">
            <mc:AlternateContent xmlns:mc="http://schemas.openxmlformats.org/markup-compatibility/2006">
              <mc:Choice xmlns:v="urn:schemas-microsoft-com:vml" Requires="v">
                <p:oleObj spid="_x0000_s2050" name="Rovnice" r:id="rId3" imgW="622030" imgH="609336" progId="Equation.3">
                  <p:embed/>
                </p:oleObj>
              </mc:Choice>
              <mc:Fallback>
                <p:oleObj name="Rovnice" r:id="rId3" imgW="622030" imgH="60933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576" y="3861048"/>
                        <a:ext cx="1080120" cy="1080120"/>
                      </a:xfrm>
                      <a:prstGeom prst="rect">
                        <a:avLst/>
                      </a:prstGeom>
                      <a:noFill/>
                    </p:spPr>
                  </p:pic>
                </p:oleObj>
              </mc:Fallback>
            </mc:AlternateContent>
          </a:graphicData>
        </a:graphic>
      </p:graphicFrame>
      <p:sp>
        <p:nvSpPr>
          <p:cNvPr id="5" name="Rectangle 4"/>
          <p:cNvSpPr>
            <a:spLocks noChangeArrowheads="1"/>
          </p:cNvSpPr>
          <p:nvPr/>
        </p:nvSpPr>
        <p:spPr bwMode="auto">
          <a:xfrm>
            <a:off x="5879977" y="395863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7" name="Objekt 6"/>
          <p:cNvGraphicFramePr>
            <a:graphicFrameLocks noChangeAspect="1"/>
          </p:cNvGraphicFramePr>
          <p:nvPr>
            <p:extLst/>
          </p:nvPr>
        </p:nvGraphicFramePr>
        <p:xfrm>
          <a:off x="6612638" y="4179553"/>
          <a:ext cx="2270686" cy="678891"/>
        </p:xfrm>
        <a:graphic>
          <a:graphicData uri="http://schemas.openxmlformats.org/presentationml/2006/ole">
            <mc:AlternateContent xmlns:mc="http://schemas.openxmlformats.org/markup-compatibility/2006">
              <mc:Choice xmlns:v="urn:schemas-microsoft-com:vml" Requires="v">
                <p:oleObj spid="_x0000_s2051" name="Rovnice" r:id="rId5" imgW="1397000" imgH="419100" progId="Equation.3">
                  <p:embed/>
                </p:oleObj>
              </mc:Choice>
              <mc:Fallback>
                <p:oleObj name="Rovnice" r:id="rId5" imgW="13970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2638" y="4179553"/>
                        <a:ext cx="2270686" cy="678891"/>
                      </a:xfrm>
                      <a:prstGeom prst="rect">
                        <a:avLst/>
                      </a:prstGeom>
                      <a:noFill/>
                    </p:spPr>
                  </p:pic>
                </p:oleObj>
              </mc:Fallback>
            </mc:AlternateContent>
          </a:graphicData>
        </a:graphic>
      </p:graphicFrame>
      <p:sp>
        <p:nvSpPr>
          <p:cNvPr id="8"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9" name="Objekt 8"/>
          <p:cNvGraphicFramePr>
            <a:graphicFrameLocks noChangeAspect="1"/>
          </p:cNvGraphicFramePr>
          <p:nvPr>
            <p:extLst/>
          </p:nvPr>
        </p:nvGraphicFramePr>
        <p:xfrm>
          <a:off x="6659434" y="3319236"/>
          <a:ext cx="228655" cy="253781"/>
        </p:xfrm>
        <a:graphic>
          <a:graphicData uri="http://schemas.openxmlformats.org/presentationml/2006/ole">
            <mc:AlternateContent xmlns:mc="http://schemas.openxmlformats.org/markup-compatibility/2006">
              <mc:Choice xmlns:v="urn:schemas-microsoft-com:vml" Requires="v">
                <p:oleObj spid="_x0000_s2052" name="Rovnice" r:id="rId7" imgW="139579" imgH="164957" progId="Equation.3">
                  <p:embed/>
                </p:oleObj>
              </mc:Choice>
              <mc:Fallback>
                <p:oleObj name="Rovnice" r:id="rId7" imgW="139579" imgH="1649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434" y="3319236"/>
                        <a:ext cx="228655" cy="253781"/>
                      </a:xfrm>
                      <a:prstGeom prst="rect">
                        <a:avLst/>
                      </a:prstGeom>
                      <a:noFill/>
                    </p:spPr>
                  </p:pic>
                </p:oleObj>
              </mc:Fallback>
            </mc:AlternateContent>
          </a:graphicData>
        </a:graphic>
      </p:graphicFrame>
      <p:sp>
        <p:nvSpPr>
          <p:cNvPr id="19" name="TextovéPole 18"/>
          <p:cNvSpPr txBox="1"/>
          <p:nvPr/>
        </p:nvSpPr>
        <p:spPr>
          <a:xfrm>
            <a:off x="3902910" y="4349720"/>
            <a:ext cx="6090129" cy="338554"/>
          </a:xfrm>
          <a:prstGeom prst="rect">
            <a:avLst/>
          </a:prstGeom>
          <a:noFill/>
        </p:spPr>
        <p:txBody>
          <a:bodyPr wrap="none" rtlCol="0">
            <a:spAutoFit/>
          </a:bodyPr>
          <a:lstStyle/>
          <a:p>
            <a:r>
              <a:rPr lang="cs-CZ" sz="1600" dirty="0">
                <a:solidFill>
                  <a:prstClr val="black"/>
                </a:solidFill>
              </a:rPr>
              <a:t>(11)		     			      	(12)</a:t>
            </a:r>
          </a:p>
        </p:txBody>
      </p:sp>
    </p:spTree>
    <p:extLst>
      <p:ext uri="{BB962C8B-B14F-4D97-AF65-F5344CB8AC3E}">
        <p14:creationId xmlns:p14="http://schemas.microsoft.com/office/powerpoint/2010/main" val="1534854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a:xfrm>
            <a:off x="2135559" y="3789040"/>
            <a:ext cx="7921625" cy="1270992"/>
          </a:xfrm>
        </p:spPr>
        <p:txBody>
          <a:bodyPr>
            <a:normAutofit/>
          </a:bodyPr>
          <a:lstStyle/>
          <a:p>
            <a:r>
              <a:rPr lang="cs-CZ" sz="2000" b="1" dirty="0">
                <a:latin typeface="Arial" panose="020B0604020202020204" pitchFamily="34" charset="0"/>
                <a:cs typeface="Arial" panose="020B0604020202020204" pitchFamily="34" charset="0"/>
              </a:rPr>
              <a:t>Nástroje </a:t>
            </a:r>
            <a:r>
              <a:rPr lang="cs-CZ" sz="2000" b="1" dirty="0">
                <a:latin typeface="Arial" panose="020B0604020202020204" pitchFamily="34" charset="0"/>
                <a:cs typeface="Arial" panose="020B0604020202020204" pitchFamily="34" charset="0"/>
              </a:rPr>
              <a:t>časového plánování </a:t>
            </a:r>
            <a:endParaRPr lang="cs-CZ" sz="900" dirty="0">
              <a:latin typeface="Arial" panose="020B0604020202020204" pitchFamily="34" charset="0"/>
              <a:cs typeface="Arial" panose="020B0604020202020204" pitchFamily="34" charset="0"/>
            </a:endParaRPr>
          </a:p>
        </p:txBody>
      </p:sp>
      <p:sp>
        <p:nvSpPr>
          <p:cNvPr id="4" name="Nadpis 3"/>
          <p:cNvSpPr>
            <a:spLocks noGrp="1"/>
          </p:cNvSpPr>
          <p:nvPr>
            <p:ph type="title"/>
          </p:nvPr>
        </p:nvSpPr>
        <p:spPr>
          <a:xfrm>
            <a:off x="1991544" y="2117805"/>
            <a:ext cx="8209657" cy="1143000"/>
          </a:xfrm>
        </p:spPr>
        <p:txBody>
          <a:bodyPr>
            <a:normAutofit/>
          </a:bodyPr>
          <a:lstStyle/>
          <a:p>
            <a:r>
              <a:rPr lang="cs-CZ" sz="3600">
                <a:solidFill>
                  <a:srgbClr val="0070C0"/>
                </a:solidFill>
                <a:latin typeface="Arial" panose="020B0604020202020204" pitchFamily="34" charset="0"/>
                <a:cs typeface="Arial" panose="020B0604020202020204" pitchFamily="34" charset="0"/>
              </a:rPr>
              <a:t>Řízení projektů</a:t>
            </a:r>
            <a:endParaRPr lang="cs-CZ" sz="3600" dirty="0">
              <a:solidFill>
                <a:srgbClr val="0070C0"/>
              </a:solidFill>
              <a:latin typeface="Arial" panose="020B0604020202020204" pitchFamily="34" charset="0"/>
              <a:cs typeface="Arial" panose="020B0604020202020204" pitchFamily="34" charset="0"/>
            </a:endParaRPr>
          </a:p>
        </p:txBody>
      </p:sp>
      <p:sp>
        <p:nvSpPr>
          <p:cNvPr id="6" name="Podnadpis 4"/>
          <p:cNvSpPr txBox="1">
            <a:spLocks/>
          </p:cNvSpPr>
          <p:nvPr/>
        </p:nvSpPr>
        <p:spPr>
          <a:xfrm>
            <a:off x="1524001" y="1052736"/>
            <a:ext cx="7921625" cy="12709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i="1"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cs-CZ" dirty="0">
              <a:solidFill>
                <a:prstClr val="black"/>
              </a:solidFill>
            </a:endParaRPr>
          </a:p>
        </p:txBody>
      </p:sp>
      <p:pic>
        <p:nvPicPr>
          <p:cNvPr id="7" name="Obrázek 6"/>
          <p:cNvPicPr>
            <a:picLocks noChangeAspect="1"/>
          </p:cNvPicPr>
          <p:nvPr/>
        </p:nvPicPr>
        <p:blipFill>
          <a:blip r:embed="rId3"/>
          <a:stretch>
            <a:fillRect/>
          </a:stretch>
        </p:blipFill>
        <p:spPr>
          <a:xfrm>
            <a:off x="2495600" y="4941169"/>
            <a:ext cx="7067550" cy="923925"/>
          </a:xfrm>
          <a:prstGeom prst="rect">
            <a:avLst/>
          </a:prstGeom>
        </p:spPr>
      </p:pic>
      <p:sp>
        <p:nvSpPr>
          <p:cNvPr id="8" name="Obdélník 7"/>
          <p:cNvSpPr/>
          <p:nvPr/>
        </p:nvSpPr>
        <p:spPr>
          <a:xfrm>
            <a:off x="4079777" y="4941169"/>
            <a:ext cx="2125663" cy="923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79034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3.3	</a:t>
            </a:r>
            <a:r>
              <a:rPr lang="en-US" sz="2400" dirty="0" err="1">
                <a:solidFill>
                  <a:prstClr val="black"/>
                </a:solidFill>
                <a:latin typeface="Arial" panose="020B0604020202020204" pitchFamily="34" charset="0"/>
                <a:cs typeface="Arial" panose="020B0604020202020204" pitchFamily="34" charset="0"/>
              </a:rPr>
              <a:t>Odhadování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doby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úkolů</a:t>
            </a:r>
            <a:endParaRPr lang="cs-CZ" sz="2400" dirty="0">
              <a:solidFill>
                <a:prstClr val="black"/>
              </a:solidFill>
              <a:latin typeface="Calibri" pitchFamily="34" charset="0"/>
              <a:cs typeface="Arial" charset="0"/>
            </a:endParaRPr>
          </a:p>
        </p:txBody>
      </p:sp>
      <p:sp>
        <p:nvSpPr>
          <p:cNvPr id="6" name="Obdélník 5"/>
          <p:cNvSpPr/>
          <p:nvPr/>
        </p:nvSpPr>
        <p:spPr>
          <a:xfrm>
            <a:off x="1937128" y="1126563"/>
            <a:ext cx="8335336" cy="553998"/>
          </a:xfrm>
          <a:prstGeom prst="rect">
            <a:avLst/>
          </a:prstGeom>
        </p:spPr>
        <p:txBody>
          <a:bodyPr wrap="square">
            <a:spAutoFit/>
          </a:bodyPr>
          <a:lstStyle/>
          <a:p>
            <a:pPr fontAlgn="base">
              <a:spcBef>
                <a:spcPct val="0"/>
              </a:spcBef>
              <a:spcAft>
                <a:spcPct val="0"/>
              </a:spcAft>
            </a:pPr>
            <a:r>
              <a:rPr lang="cs-CZ" b="1" dirty="0">
                <a:solidFill>
                  <a:prstClr val="black"/>
                </a:solidFill>
                <a:latin typeface="Arial" panose="020B0604020202020204" pitchFamily="34" charset="0"/>
                <a:cs typeface="Arial" panose="020B0604020202020204" pitchFamily="34" charset="0"/>
              </a:rPr>
              <a:t>3.3.3	Tříčíselný odhad s trojúhelníkovým </a:t>
            </a:r>
            <a:r>
              <a:rPr lang="cs-CZ" b="1" dirty="0">
                <a:solidFill>
                  <a:prstClr val="black"/>
                </a:solidFill>
                <a:latin typeface="Arial" panose="020B0604020202020204" pitchFamily="34" charset="0"/>
                <a:cs typeface="Arial" panose="020B0604020202020204" pitchFamily="34" charset="0"/>
              </a:rPr>
              <a:t>rozdělením</a:t>
            </a:r>
          </a:p>
          <a:p>
            <a:pPr fontAlgn="base">
              <a:spcBef>
                <a:spcPct val="0"/>
              </a:spcBef>
              <a:spcAft>
                <a:spcPct val="0"/>
              </a:spcAft>
            </a:pPr>
            <a:endParaRPr lang="cs-CZ" sz="1200" b="1" dirty="0">
              <a:solidFill>
                <a:prstClr val="black"/>
              </a:solidFill>
              <a:latin typeface="Arial" panose="020B0604020202020204" pitchFamily="34" charset="0"/>
              <a:cs typeface="Arial" panose="020B0604020202020204" pitchFamily="34" charset="0"/>
            </a:endParaRPr>
          </a:p>
        </p:txBody>
      </p:sp>
      <p:sp>
        <p:nvSpPr>
          <p:cNvPr id="12"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8"/>
          <p:cNvSpPr>
            <a:spLocks noChangeArrowheads="1"/>
          </p:cNvSpPr>
          <p:nvPr/>
        </p:nvSpPr>
        <p:spPr bwMode="auto">
          <a:xfrm>
            <a:off x="2011590" y="555163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1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a:spLocks noChangeArrowheads="1"/>
          </p:cNvSpPr>
          <p:nvPr/>
        </p:nvSpPr>
        <p:spPr bwMode="auto">
          <a:xfrm>
            <a:off x="5879977" y="395863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8"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3" name="Obrázek 12"/>
          <p:cNvPicPr/>
          <p:nvPr/>
        </p:nvPicPr>
        <p:blipFill>
          <a:blip r:embed="rId2"/>
          <a:stretch>
            <a:fillRect/>
          </a:stretch>
        </p:blipFill>
        <p:spPr>
          <a:xfrm>
            <a:off x="3067329" y="1678106"/>
            <a:ext cx="6074934" cy="3732178"/>
          </a:xfrm>
          <a:prstGeom prst="rect">
            <a:avLst/>
          </a:prstGeom>
        </p:spPr>
      </p:pic>
      <p:sp>
        <p:nvSpPr>
          <p:cNvPr id="3" name="Obdélník 2"/>
          <p:cNvSpPr/>
          <p:nvPr/>
        </p:nvSpPr>
        <p:spPr>
          <a:xfrm>
            <a:off x="3119853" y="5485311"/>
            <a:ext cx="6030416" cy="338554"/>
          </a:xfrm>
          <a:prstGeom prst="rect">
            <a:avLst/>
          </a:prstGeom>
        </p:spPr>
        <p:txBody>
          <a:bodyPr wrap="square">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3.12</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Tříčíselný odhad s trojúhelníkovým rozdělením </a:t>
            </a:r>
            <a:r>
              <a:rPr lang="cs-CZ" sz="1600" dirty="0">
                <a:solidFill>
                  <a:prstClr val="black"/>
                </a:solidFill>
                <a:latin typeface="Times New Roman" panose="02020603050405020304" pitchFamily="18" charset="0"/>
                <a:ea typeface="Times New Roman" panose="02020603050405020304" pitchFamily="18" charset="0"/>
              </a:rPr>
              <a:t>[47]</a:t>
            </a:r>
          </a:p>
        </p:txBody>
      </p:sp>
    </p:spTree>
    <p:extLst>
      <p:ext uri="{BB962C8B-B14F-4D97-AF65-F5344CB8AC3E}">
        <p14:creationId xmlns:p14="http://schemas.microsoft.com/office/powerpoint/2010/main" val="2702105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3.4	</a:t>
            </a:r>
            <a:r>
              <a:rPr lang="en-US" sz="2400" dirty="0" err="1">
                <a:solidFill>
                  <a:prstClr val="black"/>
                </a:solidFill>
                <a:latin typeface="Arial" panose="020B0604020202020204" pitchFamily="34" charset="0"/>
                <a:cs typeface="Arial" panose="020B0604020202020204" pitchFamily="34" charset="0"/>
              </a:rPr>
              <a:t>Metody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síťové</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analýzy</a:t>
            </a:r>
            <a:endParaRPr lang="cs-CZ" sz="2400" dirty="0">
              <a:solidFill>
                <a:prstClr val="black"/>
              </a:solidFill>
              <a:latin typeface="Calibri" pitchFamily="34" charset="0"/>
              <a:cs typeface="Arial" charset="0"/>
            </a:endParaRPr>
          </a:p>
        </p:txBody>
      </p:sp>
      <p:sp>
        <p:nvSpPr>
          <p:cNvPr id="8" name="Obdélník 7"/>
          <p:cNvSpPr/>
          <p:nvPr/>
        </p:nvSpPr>
        <p:spPr>
          <a:xfrm>
            <a:off x="1847528" y="6309320"/>
            <a:ext cx="751175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bdélník 5"/>
          <p:cNvSpPr/>
          <p:nvPr/>
        </p:nvSpPr>
        <p:spPr>
          <a:xfrm>
            <a:off x="1937128" y="1126564"/>
            <a:ext cx="8335336" cy="3323987"/>
          </a:xfrm>
          <a:prstGeom prst="rect">
            <a:avLst/>
          </a:prstGeom>
        </p:spPr>
        <p:txBody>
          <a:bodyPr wrap="square">
            <a:spAutoFit/>
          </a:bodyPr>
          <a:lstStyle/>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PERT v MS Project</a:t>
            </a:r>
            <a:endParaRPr lang="cs-CZ" sz="9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Výpočet doby trvání projektu nám pomocí metody PERT nabízí také aplikace MS Project. Pro každý úkol je nejprve volena optimistická, očekávaná a pesimistická doba trvání (viz obr. 3.13) a jsou zadány váhy jednotlivých </a:t>
            </a:r>
            <a:r>
              <a:rPr lang="cs-CZ" sz="1600" dirty="0" err="1">
                <a:solidFill>
                  <a:prstClr val="black"/>
                </a:solidFill>
                <a:latin typeface="Arial" panose="020B0604020202020204" pitchFamily="34" charset="0"/>
                <a:cs typeface="Arial" panose="020B0604020202020204" pitchFamily="34" charset="0"/>
              </a:rPr>
              <a:t>adhadů</a:t>
            </a:r>
            <a:r>
              <a:rPr lang="cs-CZ" sz="1600" dirty="0">
                <a:solidFill>
                  <a:prstClr val="black"/>
                </a:solidFill>
                <a:latin typeface="Arial" panose="020B0604020202020204" pitchFamily="34" charset="0"/>
                <a:cs typeface="Arial" panose="020B0604020202020204" pitchFamily="34" charset="0"/>
              </a:rPr>
              <a:t> (viz obr. 3.14). Zde platí, že součet vah musí být 6, defaultně je nastaveno rozložení vah 1, 4, 1.</a:t>
            </a:r>
          </a:p>
          <a:p>
            <a:pPr fontAlgn="base">
              <a:spcBef>
                <a:spcPct val="0"/>
              </a:spcBef>
              <a:spcAft>
                <a:spcPct val="0"/>
              </a:spcAft>
            </a:pPr>
            <a:endParaRPr lang="cs-CZ" sz="10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Po zadání výše uvedených vstupních dat aplikace provede výpočet dob trvání jednotlivých úkolů a celého projektu. Na obr. 3.15 je zachyceno zobrazení </a:t>
            </a:r>
            <a:r>
              <a:rPr lang="cs-CZ" sz="1600" dirty="0" err="1">
                <a:solidFill>
                  <a:prstClr val="black"/>
                </a:solidFill>
                <a:latin typeface="Arial" panose="020B0604020202020204" pitchFamily="34" charset="0"/>
                <a:cs typeface="Arial" panose="020B0604020202020204" pitchFamily="34" charset="0"/>
              </a:rPr>
              <a:t>Ganttova</a:t>
            </a:r>
            <a:r>
              <a:rPr lang="cs-CZ" sz="1600" dirty="0">
                <a:solidFill>
                  <a:prstClr val="black"/>
                </a:solidFill>
                <a:latin typeface="Arial" panose="020B0604020202020204" pitchFamily="34" charset="0"/>
                <a:cs typeface="Arial" panose="020B0604020202020204" pitchFamily="34" charset="0"/>
              </a:rPr>
              <a:t> diagramu cvičného projektu, u kterého byly doby trvání stanoveny na základě jednočíselných odhadů. Na obr. 3.16 je zachycen tentýž projekt, jehož doba trvání byla vypočtena pomocí metody PERT, kde doby trvání dílčích úkolů byly vypočítány na základě tříčíselných odhadů s pravděpodobnostním rozdělením beta.</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p:txBody>
      </p:sp>
      <p:pic>
        <p:nvPicPr>
          <p:cNvPr id="10" name="Obrázek 9"/>
          <p:cNvPicPr/>
          <p:nvPr/>
        </p:nvPicPr>
        <p:blipFill>
          <a:blip r:embed="rId2">
            <a:extLst>
              <a:ext uri="{28A0092B-C50C-407E-A947-70E740481C1C}">
                <a14:useLocalDpi xmlns:a14="http://schemas.microsoft.com/office/drawing/2010/main" val="0"/>
              </a:ext>
            </a:extLst>
          </a:blip>
          <a:srcRect/>
          <a:stretch>
            <a:fillRect/>
          </a:stretch>
        </p:blipFill>
        <p:spPr bwMode="auto">
          <a:xfrm>
            <a:off x="2833556" y="4072896"/>
            <a:ext cx="2506088" cy="2521694"/>
          </a:xfrm>
          <a:prstGeom prst="rect">
            <a:avLst/>
          </a:prstGeom>
          <a:noFill/>
          <a:ln>
            <a:noFill/>
          </a:ln>
        </p:spPr>
      </p:pic>
      <p:pic>
        <p:nvPicPr>
          <p:cNvPr id="12" name="Obrázek 11"/>
          <p:cNvPicPr/>
          <p:nvPr/>
        </p:nvPicPr>
        <p:blipFill>
          <a:blip r:embed="rId3">
            <a:extLst>
              <a:ext uri="{28A0092B-C50C-407E-A947-70E740481C1C}">
                <a14:useLocalDpi xmlns:a14="http://schemas.microsoft.com/office/drawing/2010/main" val="0"/>
              </a:ext>
            </a:extLst>
          </a:blip>
          <a:srcRect/>
          <a:stretch>
            <a:fillRect/>
          </a:stretch>
        </p:blipFill>
        <p:spPr bwMode="auto">
          <a:xfrm>
            <a:off x="6941841" y="4072896"/>
            <a:ext cx="2322512" cy="2521694"/>
          </a:xfrm>
          <a:prstGeom prst="rect">
            <a:avLst/>
          </a:prstGeom>
          <a:noFill/>
          <a:ln>
            <a:noFill/>
          </a:ln>
        </p:spPr>
      </p:pic>
      <p:sp>
        <p:nvSpPr>
          <p:cNvPr id="4" name="Obdélník 3"/>
          <p:cNvSpPr/>
          <p:nvPr/>
        </p:nvSpPr>
        <p:spPr>
          <a:xfrm>
            <a:off x="1457833" y="6525344"/>
            <a:ext cx="5094312" cy="338554"/>
          </a:xfrm>
          <a:prstGeom prst="rect">
            <a:avLst/>
          </a:prstGeom>
        </p:spPr>
        <p:txBody>
          <a:bodyPr wrap="square">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3.13</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Zadávání tří hodnot </a:t>
            </a:r>
            <a:r>
              <a:rPr lang="cs-CZ" sz="1600" i="1" dirty="0">
                <a:solidFill>
                  <a:prstClr val="black"/>
                </a:solidFill>
                <a:latin typeface="Times New Roman" panose="02020603050405020304" pitchFamily="18" charset="0"/>
                <a:ea typeface="Times New Roman" panose="02020603050405020304" pitchFamily="18" charset="0"/>
              </a:rPr>
              <a:t>doby trvání </a:t>
            </a:r>
            <a:r>
              <a:rPr lang="cs-CZ" sz="1600" i="1" dirty="0">
                <a:solidFill>
                  <a:prstClr val="black"/>
                </a:solidFill>
                <a:latin typeface="Times New Roman" panose="02020603050405020304" pitchFamily="18" charset="0"/>
                <a:ea typeface="Times New Roman" panose="02020603050405020304" pitchFamily="18" charset="0"/>
              </a:rPr>
              <a:t>pro jeden úkol</a:t>
            </a:r>
            <a:endParaRPr lang="en-US" sz="1600" dirty="0">
              <a:solidFill>
                <a:prstClr val="black"/>
              </a:solidFill>
            </a:endParaRPr>
          </a:p>
        </p:txBody>
      </p:sp>
      <p:sp>
        <p:nvSpPr>
          <p:cNvPr id="7" name="Obdélník 6"/>
          <p:cNvSpPr/>
          <p:nvPr/>
        </p:nvSpPr>
        <p:spPr>
          <a:xfrm>
            <a:off x="6384033" y="6540733"/>
            <a:ext cx="3434337" cy="338554"/>
          </a:xfrm>
          <a:prstGeom prst="rect">
            <a:avLst/>
          </a:prstGeom>
        </p:spPr>
        <p:txBody>
          <a:bodyPr wrap="none">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3.14</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Nastavení vah analýzy PERT</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027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3.4	</a:t>
            </a:r>
            <a:r>
              <a:rPr lang="en-US" sz="2400" dirty="0" err="1">
                <a:solidFill>
                  <a:prstClr val="black"/>
                </a:solidFill>
                <a:latin typeface="Arial" panose="020B0604020202020204" pitchFamily="34" charset="0"/>
                <a:cs typeface="Arial" panose="020B0604020202020204" pitchFamily="34" charset="0"/>
              </a:rPr>
              <a:t>Metody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síťové</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analýzy</a:t>
            </a:r>
            <a:endParaRPr lang="cs-CZ" sz="2400" dirty="0">
              <a:solidFill>
                <a:prstClr val="black"/>
              </a:solidFill>
              <a:latin typeface="Calibri" pitchFamily="34" charset="0"/>
              <a:cs typeface="Arial" charset="0"/>
            </a:endParaRPr>
          </a:p>
        </p:txBody>
      </p:sp>
      <p:sp>
        <p:nvSpPr>
          <p:cNvPr id="6" name="Obdélník 5"/>
          <p:cNvSpPr/>
          <p:nvPr/>
        </p:nvSpPr>
        <p:spPr>
          <a:xfrm>
            <a:off x="1937128" y="1126563"/>
            <a:ext cx="8335336" cy="369332"/>
          </a:xfrm>
          <a:prstGeom prst="rect">
            <a:avLst/>
          </a:prstGeom>
        </p:spPr>
        <p:txBody>
          <a:bodyPr wrap="square">
            <a:spAutoFit/>
          </a:bodyPr>
          <a:lstStyle/>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PERT v MS </a:t>
            </a:r>
            <a:r>
              <a:rPr lang="en-US" b="1" dirty="0">
                <a:solidFill>
                  <a:prstClr val="black"/>
                </a:solidFill>
                <a:latin typeface="Arial" panose="020B0604020202020204" pitchFamily="34" charset="0"/>
                <a:cs typeface="Arial" panose="020B0604020202020204" pitchFamily="34" charset="0"/>
              </a:rPr>
              <a:t>Project</a:t>
            </a:r>
            <a:endParaRPr lang="cs-CZ" sz="900" dirty="0">
              <a:solidFill>
                <a:prstClr val="black"/>
              </a:solidFill>
              <a:latin typeface="Arial" panose="020B0604020202020204" pitchFamily="34" charset="0"/>
              <a:cs typeface="Arial" panose="020B0604020202020204" pitchFamily="34" charset="0"/>
            </a:endParaRPr>
          </a:p>
        </p:txBody>
      </p:sp>
      <p:pic>
        <p:nvPicPr>
          <p:cNvPr id="9" name="Obrázek 8"/>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700808"/>
            <a:ext cx="8701031" cy="1872208"/>
          </a:xfrm>
          <a:prstGeom prst="rect">
            <a:avLst/>
          </a:prstGeom>
          <a:noFill/>
          <a:ln>
            <a:noFill/>
          </a:ln>
        </p:spPr>
      </p:pic>
      <p:sp>
        <p:nvSpPr>
          <p:cNvPr id="5" name="Obdélník 4"/>
          <p:cNvSpPr/>
          <p:nvPr/>
        </p:nvSpPr>
        <p:spPr>
          <a:xfrm>
            <a:off x="4079776" y="3573016"/>
            <a:ext cx="4572000" cy="338554"/>
          </a:xfrm>
          <a:prstGeom prst="rect">
            <a:avLst/>
          </a:prstGeom>
        </p:spPr>
        <p:txBody>
          <a:bodyPr>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3.15</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Úkoly projektu bez výpočtu PERT analýzou</a:t>
            </a:r>
            <a:endParaRPr lang="cs-CZ" sz="1600" dirty="0">
              <a:solidFill>
                <a:prstClr val="black"/>
              </a:solidFill>
              <a:latin typeface="Times New Roman" panose="02020603050405020304" pitchFamily="18" charset="0"/>
              <a:ea typeface="Times New Roman" panose="02020603050405020304" pitchFamily="18" charset="0"/>
            </a:endParaRPr>
          </a:p>
        </p:txBody>
      </p:sp>
      <p:pic>
        <p:nvPicPr>
          <p:cNvPr id="13" name="Obrázek 12"/>
          <p:cNvPicPr/>
          <p:nvPr/>
        </p:nvPicPr>
        <p:blipFill>
          <a:blip r:embed="rId3">
            <a:extLst>
              <a:ext uri="{28A0092B-C50C-407E-A947-70E740481C1C}">
                <a14:useLocalDpi xmlns:a14="http://schemas.microsoft.com/office/drawing/2010/main" val="0"/>
              </a:ext>
            </a:extLst>
          </a:blip>
          <a:srcRect/>
          <a:stretch>
            <a:fillRect/>
          </a:stretch>
        </p:blipFill>
        <p:spPr bwMode="auto">
          <a:xfrm>
            <a:off x="1703512" y="4107414"/>
            <a:ext cx="8701031" cy="1872399"/>
          </a:xfrm>
          <a:prstGeom prst="rect">
            <a:avLst/>
          </a:prstGeom>
          <a:noFill/>
          <a:ln>
            <a:noFill/>
          </a:ln>
        </p:spPr>
      </p:pic>
      <p:sp>
        <p:nvSpPr>
          <p:cNvPr id="11" name="Obdélník 10"/>
          <p:cNvSpPr/>
          <p:nvPr/>
        </p:nvSpPr>
        <p:spPr>
          <a:xfrm>
            <a:off x="4074297" y="5975289"/>
            <a:ext cx="4572000" cy="338554"/>
          </a:xfrm>
          <a:prstGeom prst="rect">
            <a:avLst/>
          </a:prstGeom>
        </p:spPr>
        <p:txBody>
          <a:bodyPr>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3.16</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Podoba projektu po výpočtu analýzy PERT </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821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a:solidFill>
                  <a:prstClr val="black"/>
                </a:solidFill>
                <a:latin typeface="Arial" panose="020B0604020202020204" pitchFamily="34" charset="0"/>
                <a:cs typeface="Arial" panose="020B0604020202020204" pitchFamily="34" charset="0"/>
              </a:rPr>
              <a:t>Odhadování </a:t>
            </a:r>
            <a:r>
              <a:rPr lang="en-US" sz="2400" dirty="0" err="1">
                <a:solidFill>
                  <a:prstClr val="black"/>
                </a:solidFill>
                <a:latin typeface="Arial" panose="020B0604020202020204" pitchFamily="34" charset="0"/>
                <a:cs typeface="Arial" panose="020B0604020202020204" pitchFamily="34" charset="0"/>
              </a:rPr>
              <a:t>doby</a:t>
            </a:r>
            <a:r>
              <a:rPr lang="en-US" sz="2400" dirty="0">
                <a:solidFill>
                  <a:prstClr val="black"/>
                </a:solidFill>
                <a:latin typeface="Arial" panose="020B0604020202020204" pitchFamily="34" charset="0"/>
                <a:cs typeface="Arial" panose="020B0604020202020204" pitchFamily="34" charset="0"/>
              </a:rPr>
              <a:t> </a:t>
            </a:r>
            <a:r>
              <a:rPr lang="en-US" sz="2400" err="1">
                <a:solidFill>
                  <a:prstClr val="black"/>
                </a:solidFill>
                <a:latin typeface="Arial" panose="020B0604020202020204" pitchFamily="34" charset="0"/>
                <a:cs typeface="Arial" panose="020B0604020202020204" pitchFamily="34" charset="0"/>
              </a:rPr>
              <a:t>trvání</a:t>
            </a:r>
            <a:r>
              <a:rPr lang="en-US" sz="2400">
                <a:solidFill>
                  <a:prstClr val="black"/>
                </a:solidFill>
                <a:latin typeface="Arial" panose="020B0604020202020204" pitchFamily="34" charset="0"/>
                <a:cs typeface="Arial" panose="020B0604020202020204" pitchFamily="34" charset="0"/>
              </a:rPr>
              <a:t> </a:t>
            </a:r>
            <a:r>
              <a:rPr lang="en-US" sz="2400">
                <a:solidFill>
                  <a:prstClr val="black"/>
                </a:solidFill>
                <a:latin typeface="Arial" panose="020B0604020202020204" pitchFamily="34" charset="0"/>
                <a:cs typeface="Arial" panose="020B0604020202020204" pitchFamily="34" charset="0"/>
              </a:rPr>
              <a:t>úkolů</a:t>
            </a:r>
            <a:r>
              <a:rPr lang="cs-CZ" sz="2400">
                <a:solidFill>
                  <a:prstClr val="black"/>
                </a:solidFill>
                <a:latin typeface="Arial" panose="020B0604020202020204" pitchFamily="34" charset="0"/>
                <a:cs typeface="Arial" panose="020B0604020202020204" pitchFamily="34" charset="0"/>
              </a:rPr>
              <a:t>/projektů</a:t>
            </a:r>
            <a:endParaRPr lang="cs-CZ" sz="2400" dirty="0">
              <a:solidFill>
                <a:prstClr val="black"/>
              </a:solidFill>
              <a:latin typeface="Calibri" pitchFamily="34" charset="0"/>
              <a:cs typeface="Arial" charset="0"/>
            </a:endParaRPr>
          </a:p>
        </p:txBody>
      </p:sp>
      <p:sp>
        <p:nvSpPr>
          <p:cNvPr id="6" name="Obdélník 5"/>
          <p:cNvSpPr/>
          <p:nvPr/>
        </p:nvSpPr>
        <p:spPr>
          <a:xfrm>
            <a:off x="1937128" y="1126563"/>
            <a:ext cx="8335336" cy="4154984"/>
          </a:xfrm>
          <a:prstGeom prst="rect">
            <a:avLst/>
          </a:prstGeom>
        </p:spPr>
        <p:txBody>
          <a:bodyPr wrap="square">
            <a:spAutoFit/>
          </a:bodyPr>
          <a:lstStyle/>
          <a:p>
            <a:pPr fontAlgn="base">
              <a:spcBef>
                <a:spcPct val="0"/>
              </a:spcBef>
              <a:spcAft>
                <a:spcPct val="0"/>
              </a:spcAft>
            </a:pPr>
            <a:r>
              <a:rPr lang="cs-CZ" b="1">
                <a:solidFill>
                  <a:srgbClr val="0070C0"/>
                </a:solidFill>
                <a:latin typeface="Arial" panose="020B0604020202020204" pitchFamily="34" charset="0"/>
                <a:cs typeface="Arial" panose="020B0604020202020204" pitchFamily="34" charset="0"/>
              </a:rPr>
              <a:t>Určete dobu modelového projektu s využitím tříbodového odhadu doby trvání úkolů</a:t>
            </a:r>
          </a:p>
          <a:p>
            <a:pPr fontAlgn="base">
              <a:spcBef>
                <a:spcPct val="0"/>
              </a:spcBef>
              <a:spcAft>
                <a:spcPct val="0"/>
              </a:spcAft>
            </a:pPr>
            <a:endParaRPr lang="cs-CZ" b="1">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b="1">
                <a:solidFill>
                  <a:prstClr val="black"/>
                </a:solidFill>
                <a:latin typeface="Arial" panose="020B0604020202020204" pitchFamily="34" charset="0"/>
                <a:cs typeface="Arial" panose="020B0604020202020204" pitchFamily="34" charset="0"/>
              </a:rPr>
              <a:t>Úkoly – tříbodové odhady:</a:t>
            </a:r>
            <a:endParaRPr lang="cs-CZ" b="1">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b="1">
                <a:solidFill>
                  <a:prstClr val="black"/>
                </a:solidFill>
                <a:latin typeface="Arial" panose="020B0604020202020204" pitchFamily="34" charset="0"/>
                <a:cs typeface="Arial" panose="020B0604020202020204" pitchFamily="34" charset="0"/>
              </a:rPr>
              <a:t>A: 4, 5, 7</a:t>
            </a:r>
          </a:p>
          <a:p>
            <a:pPr fontAlgn="base">
              <a:spcBef>
                <a:spcPct val="0"/>
              </a:spcBef>
              <a:spcAft>
                <a:spcPct val="0"/>
              </a:spcAft>
            </a:pPr>
            <a:r>
              <a:rPr lang="cs-CZ" b="1">
                <a:solidFill>
                  <a:prstClr val="black"/>
                </a:solidFill>
                <a:latin typeface="Arial" panose="020B0604020202020204" pitchFamily="34" charset="0"/>
                <a:cs typeface="Arial" panose="020B0604020202020204" pitchFamily="34" charset="0"/>
              </a:rPr>
              <a:t>B: 8, 9, 14</a:t>
            </a:r>
          </a:p>
          <a:p>
            <a:pPr fontAlgn="base">
              <a:spcBef>
                <a:spcPct val="0"/>
              </a:spcBef>
              <a:spcAft>
                <a:spcPct val="0"/>
              </a:spcAft>
            </a:pPr>
            <a:r>
              <a:rPr lang="cs-CZ" b="1">
                <a:solidFill>
                  <a:prstClr val="black"/>
                </a:solidFill>
                <a:latin typeface="Arial" panose="020B0604020202020204" pitchFamily="34" charset="0"/>
                <a:cs typeface="Arial" panose="020B0604020202020204" pitchFamily="34" charset="0"/>
              </a:rPr>
              <a:t>C: 6, 8, 18</a:t>
            </a:r>
          </a:p>
          <a:p>
            <a:pPr fontAlgn="base">
              <a:spcBef>
                <a:spcPct val="0"/>
              </a:spcBef>
              <a:spcAft>
                <a:spcPct val="0"/>
              </a:spcAft>
            </a:pPr>
            <a:endParaRPr lang="cs-CZ" b="1">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b="1">
                <a:solidFill>
                  <a:prstClr val="black"/>
                </a:solidFill>
                <a:latin typeface="Arial" panose="020B0604020202020204" pitchFamily="34" charset="0"/>
                <a:cs typeface="Arial" panose="020B0604020202020204" pitchFamily="34" charset="0"/>
              </a:rPr>
              <a:t>Vazby mezi úkoly:</a:t>
            </a:r>
          </a:p>
          <a:p>
            <a:pPr fontAlgn="base">
              <a:spcBef>
                <a:spcPct val="0"/>
              </a:spcBef>
              <a:spcAft>
                <a:spcPct val="0"/>
              </a:spcAft>
            </a:pPr>
            <a:r>
              <a:rPr lang="cs-CZ" b="1">
                <a:solidFill>
                  <a:prstClr val="black"/>
                </a:solidFill>
                <a:latin typeface="Arial" panose="020B0604020202020204" pitchFamily="34" charset="0"/>
                <a:cs typeface="Arial" panose="020B0604020202020204" pitchFamily="34" charset="0"/>
              </a:rPr>
              <a:t>A-B: FS</a:t>
            </a:r>
          </a:p>
          <a:p>
            <a:pPr fontAlgn="base">
              <a:spcBef>
                <a:spcPct val="0"/>
              </a:spcBef>
              <a:spcAft>
                <a:spcPct val="0"/>
              </a:spcAft>
            </a:pPr>
            <a:r>
              <a:rPr lang="cs-CZ" b="1">
                <a:solidFill>
                  <a:prstClr val="black"/>
                </a:solidFill>
                <a:latin typeface="Arial" panose="020B0604020202020204" pitchFamily="34" charset="0"/>
                <a:cs typeface="Arial" panose="020B0604020202020204" pitchFamily="34" charset="0"/>
              </a:rPr>
              <a:t>A-C: FS</a:t>
            </a:r>
          </a:p>
          <a:p>
            <a:pPr fontAlgn="base">
              <a:spcBef>
                <a:spcPct val="0"/>
              </a:spcBef>
              <a:spcAft>
                <a:spcPct val="0"/>
              </a:spcAft>
            </a:pPr>
            <a:endParaRPr lang="cs-CZ" b="1">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b="1">
                <a:solidFill>
                  <a:prstClr val="black"/>
                </a:solidFill>
                <a:latin typeface="Arial" panose="020B0604020202020204" pitchFamily="34" charset="0"/>
                <a:cs typeface="Arial" panose="020B0604020202020204" pitchFamily="34" charset="0"/>
              </a:rPr>
              <a:t>Využijte metodu používanou v projektovém řízení (beta rozdělení).</a:t>
            </a:r>
            <a:endParaRPr lang="cs-CZ" b="1">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200" b="1" dirty="0">
              <a:solidFill>
                <a:prstClr val="black"/>
              </a:solidFill>
              <a:latin typeface="Arial" panose="020B0604020202020204" pitchFamily="34" charset="0"/>
              <a:cs typeface="Arial" panose="020B0604020202020204" pitchFamily="34" charset="0"/>
            </a:endParaRPr>
          </a:p>
        </p:txBody>
      </p:sp>
      <p:sp>
        <p:nvSpPr>
          <p:cNvPr id="12"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1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a:spLocks noChangeArrowheads="1"/>
          </p:cNvSpPr>
          <p:nvPr/>
        </p:nvSpPr>
        <p:spPr bwMode="auto">
          <a:xfrm>
            <a:off x="5879977" y="395863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8"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1422845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832304" y="303040"/>
            <a:ext cx="1512168" cy="461665"/>
          </a:xfrm>
          <a:prstGeom prst="rect">
            <a:avLst/>
          </a:prstGeom>
        </p:spPr>
        <p:txBody>
          <a:bodyPr wrap="square">
            <a:spAutoFit/>
          </a:bodyPr>
          <a:lstStyle/>
          <a:p>
            <a:pPr fontAlgn="base">
              <a:spcBef>
                <a:spcPct val="0"/>
              </a:spcBef>
              <a:spcAft>
                <a:spcPct val="0"/>
              </a:spcAft>
            </a:pPr>
            <a:r>
              <a:rPr lang="pl-PL" sz="2400" b="1">
                <a:solidFill>
                  <a:prstClr val="black"/>
                </a:solidFill>
                <a:latin typeface="Arial" panose="020B0604020202020204" pitchFamily="34" charset="0"/>
              </a:rPr>
              <a:t>Zdroje</a:t>
            </a:r>
            <a:endParaRPr lang="cs-CZ" sz="2400" b="1" dirty="0">
              <a:solidFill>
                <a:prstClr val="black"/>
              </a:solidFill>
            </a:endParaRPr>
          </a:p>
        </p:txBody>
      </p:sp>
      <p:sp>
        <p:nvSpPr>
          <p:cNvPr id="11" name="Obdélník 10"/>
          <p:cNvSpPr/>
          <p:nvPr/>
        </p:nvSpPr>
        <p:spPr>
          <a:xfrm>
            <a:off x="1919537" y="764705"/>
            <a:ext cx="7241579" cy="5798895"/>
          </a:xfrm>
          <a:prstGeom prst="rect">
            <a:avLst/>
          </a:prstGeom>
        </p:spPr>
        <p:txBody>
          <a:bodyPr wrap="square">
            <a:spAutoFit/>
          </a:bodyPr>
          <a:lstStyle/>
          <a:p>
            <a:pPr marL="342900" indent="-342900">
              <a:buFont typeface="+mj-lt"/>
              <a:buAutoNum type="arabicPeriod"/>
            </a:pPr>
            <a:r>
              <a:rPr lang="cs-CZ" sz="1000">
                <a:solidFill>
                  <a:srgbClr val="0000FF"/>
                </a:solidFill>
                <a:ea typeface="Times New Roman" panose="02020603050405020304" pitchFamily="18" charset="0"/>
                <a:hlinkClick r:id="rId2"/>
              </a:rPr>
              <a:t>http://rizeni-projektu.cz/view.php?cisloclanku=2005091201</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3"/>
              </a:rPr>
              <a:t>http://cs.wikipedia.org/wiki/%C5%98%C3%ADzen%C3%AD_projekt%C5%AF#Pl.C3.A1nov.C3.A1n.C3.AD_projektu</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prstClr val="black"/>
                </a:solidFill>
                <a:ea typeface="Times New Roman" panose="02020603050405020304" pitchFamily="18" charset="0"/>
              </a:rPr>
              <a:t>LBMS (IPMA) – </a:t>
            </a:r>
            <a:r>
              <a:rPr lang="cs-CZ" sz="1000" i="1">
                <a:solidFill>
                  <a:prstClr val="black"/>
                </a:solidFill>
                <a:ea typeface="Times New Roman" panose="02020603050405020304" pitchFamily="18" charset="0"/>
              </a:rPr>
              <a:t>Řízení projektů</a:t>
            </a:r>
            <a:r>
              <a:rPr lang="cs-CZ" sz="1000">
                <a:solidFill>
                  <a:prstClr val="black"/>
                </a:solidFill>
                <a:ea typeface="Times New Roman" panose="02020603050405020304" pitchFamily="18" charset="0"/>
              </a:rPr>
              <a:t> /školící materiály/</a:t>
            </a:r>
          </a:p>
          <a:p>
            <a:pPr marL="342900" indent="-342900">
              <a:buFont typeface="+mj-lt"/>
              <a:buAutoNum type="arabicPeriod"/>
            </a:pPr>
            <a:r>
              <a:rPr lang="cs-CZ" sz="1000">
                <a:solidFill>
                  <a:srgbClr val="0000FF"/>
                </a:solidFill>
                <a:ea typeface="Times New Roman" panose="02020603050405020304" pitchFamily="18" charset="0"/>
                <a:hlinkClick r:id="rId4"/>
              </a:rPr>
              <a:t>http://www.bw.edu/academics/cpd/project/kerzner/</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5"/>
              </a:rPr>
              <a:t>http://managementmania.com/cs/program</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6"/>
              </a:rPr>
              <a:t>http://rizeni-projektu.cz/view.php?cisloclanku=2005091901</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prstClr val="black"/>
                </a:solidFill>
                <a:ea typeface="Times New Roman" panose="02020603050405020304" pitchFamily="18" charset="0"/>
              </a:rPr>
              <a:t>SVOZILOVÁ, A.: </a:t>
            </a:r>
            <a:r>
              <a:rPr lang="cs-CZ" sz="1000" i="1">
                <a:solidFill>
                  <a:prstClr val="black"/>
                </a:solidFill>
                <a:ea typeface="Times New Roman" panose="02020603050405020304" pitchFamily="18" charset="0"/>
              </a:rPr>
              <a:t>Projektový management</a:t>
            </a:r>
            <a:r>
              <a:rPr lang="cs-CZ" sz="1000">
                <a:solidFill>
                  <a:prstClr val="black"/>
                </a:solidFill>
                <a:ea typeface="Times New Roman" panose="02020603050405020304" pitchFamily="18" charset="0"/>
              </a:rPr>
              <a:t>. Praha: Garda Publishing 2006. ISBN 80-247-1501-5</a:t>
            </a:r>
          </a:p>
          <a:p>
            <a:pPr marL="342900" indent="-342900">
              <a:buFont typeface="+mj-lt"/>
              <a:buAutoNum type="arabicPeriod"/>
            </a:pPr>
            <a:r>
              <a:rPr lang="cs-CZ" sz="1000">
                <a:solidFill>
                  <a:srgbClr val="0000FF"/>
                </a:solidFill>
                <a:ea typeface="Times New Roman" panose="02020603050405020304" pitchFamily="18" charset="0"/>
                <a:hlinkClick r:id="rId7"/>
              </a:rPr>
              <a:t>http://www.businessinfo.cz/cs/clanky/zivotni-cyklus-a-faze-projektu-2865.html</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8"/>
              </a:rPr>
              <a:t>http://old.easyproject.cz/projektova-organizace</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9"/>
              </a:rPr>
              <a:t>http://ekonomika-managment.studentske.cz/2009/02/maticove-organizacni-struktury.html</a:t>
            </a:r>
            <a:endParaRPr lang="cs-CZ" sz="1000">
              <a:solidFill>
                <a:prstClr val="black"/>
              </a:solidFill>
              <a:ea typeface="Times New Roman" panose="02020603050405020304" pitchFamily="18" charset="0"/>
            </a:endParaRPr>
          </a:p>
          <a:p>
            <a:pPr marL="342900" indent="-342900">
              <a:buFont typeface="+mj-lt"/>
              <a:buAutoNum type="arabicPeriod"/>
            </a:pPr>
            <a:r>
              <a:rPr lang="cs-CZ" sz="1000" u="sng">
                <a:solidFill>
                  <a:srgbClr val="0000FF"/>
                </a:solidFill>
                <a:ea typeface="Times New Roman" panose="02020603050405020304" pitchFamily="18" charset="0"/>
              </a:rPr>
              <a:t>VÁGNER: </a:t>
            </a:r>
            <a:r>
              <a:rPr lang="cs-CZ" sz="1000" i="1" u="sng">
                <a:solidFill>
                  <a:srgbClr val="0000FF"/>
                </a:solidFill>
                <a:ea typeface="Times New Roman" panose="02020603050405020304" pitchFamily="18" charset="0"/>
              </a:rPr>
              <a:t>Řízení projektů</a:t>
            </a:r>
            <a:r>
              <a:rPr lang="cs-CZ" sz="1000" u="sng">
                <a:solidFill>
                  <a:srgbClr val="0000FF"/>
                </a:solidFill>
                <a:ea typeface="Times New Roman" panose="02020603050405020304" pitchFamily="18" charset="0"/>
              </a:rPr>
              <a:t> </a:t>
            </a:r>
            <a:r>
              <a:rPr lang="en-US" sz="1000" u="sng">
                <a:solidFill>
                  <a:srgbClr val="0000FF"/>
                </a:solidFill>
                <a:ea typeface="Times New Roman" panose="02020603050405020304" pitchFamily="18" charset="0"/>
              </a:rPr>
              <a:t>/školící materiál studijního programu PI/, API Slaný</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10"/>
              </a:rPr>
              <a:t>http://www.mbpconsulting.cz/cs/knowhow/competences/</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11"/>
              </a:rPr>
              <a:t>www.ipma.cz</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prstClr val="black"/>
                </a:solidFill>
                <a:ea typeface="Times New Roman" panose="02020603050405020304" pitchFamily="18" charset="0"/>
              </a:rPr>
              <a:t>Mezinárodní standard kompetencí projektového řízení </a:t>
            </a:r>
            <a:r>
              <a:rPr lang="cs-CZ" sz="1000">
                <a:solidFill>
                  <a:srgbClr val="0000FF"/>
                </a:solidFill>
                <a:ea typeface="Times New Roman" panose="02020603050405020304" pitchFamily="18" charset="0"/>
                <a:hlinkClick r:id="rId12"/>
              </a:rPr>
              <a:t>http://www.ipma.cz/dokumenty_spr/narodni_standard_kompentenci_projektoveho_rizeni.pdf</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13"/>
              </a:rPr>
              <a:t>http://www.ipma.cz/web/files/DCP-nastroje-a-techniky-technicke-a-kontextove.pdf</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14"/>
              </a:rPr>
              <a:t>http://www.ipma.cz/web/files/DCP-nastroje-a-techniky-behavioralni.pdf</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prstClr val="black"/>
                </a:solidFill>
                <a:ea typeface="Times New Roman" panose="02020603050405020304" pitchFamily="18" charset="0"/>
              </a:rPr>
              <a:t>Doran, George T. "There's a S.M.A.R.T. way to write management's goals and objectives." Management Review, Nov 1981, Volume 70 Issue 11.</a:t>
            </a:r>
          </a:p>
          <a:p>
            <a:pPr marL="342900" indent="-342900">
              <a:buFont typeface="+mj-lt"/>
              <a:buAutoNum type="arabicPeriod"/>
            </a:pPr>
            <a:r>
              <a:rPr lang="cs-CZ" sz="1000">
                <a:solidFill>
                  <a:srgbClr val="0000FF"/>
                </a:solidFill>
                <a:ea typeface="Times New Roman" panose="02020603050405020304" pitchFamily="18" charset="0"/>
                <a:hlinkClick r:id="rId15"/>
              </a:rPr>
              <a:t>http://cs.wikipedia.org/wiki/SMART_metoda#cite_note-1</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16"/>
              </a:rPr>
              <a:t>http://www.mira-vlach.cz/logicka-ramcova-matice-definice</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17"/>
              </a:rPr>
              <a:t>http://www.ctenarska-gramotnost.cz/projektove-vyucovani/pv-metody/metody-1</a:t>
            </a:r>
            <a:r>
              <a:rPr lang="cs-CZ" sz="1000">
                <a:solidFill>
                  <a:prstClr val="black"/>
                </a:solidFill>
                <a:ea typeface="Times New Roman" panose="02020603050405020304" pitchFamily="18" charset="0"/>
              </a:rPr>
              <a:t> </a:t>
            </a:r>
          </a:p>
          <a:p>
            <a:pPr marL="342900" indent="-342900">
              <a:buFont typeface="+mj-lt"/>
              <a:buAutoNum type="arabicPeriod"/>
            </a:pPr>
            <a:r>
              <a:rPr lang="cs-CZ" sz="1000">
                <a:solidFill>
                  <a:srgbClr val="0000FF"/>
                </a:solidFill>
                <a:ea typeface="Times New Roman" panose="02020603050405020304" pitchFamily="18" charset="0"/>
                <a:hlinkClick r:id="rId18"/>
              </a:rPr>
              <a:t>http://www.probermeto.cz/clanky/chyby-v-rozhodovani-tymu-groupshift-a-reseni-pomoci-ngt-2-dil</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19"/>
              </a:rPr>
              <a:t>http://www.businessinfo.cz/cs/clanky/kreativita-techniky-2812.html#!&amp;chapter=2</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20"/>
              </a:rPr>
              <a:t>http://www.ripran.cz/</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21"/>
              </a:rPr>
              <a:t>http://www.vlastnicesta.cz/metody-1/swot-analyza</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22"/>
              </a:rPr>
              <a:t>http://halek.info/www/prezentace/marketing-prednasky5/mprp5-print.php?projection&amp;l=03</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23"/>
              </a:rPr>
              <a:t>https://managementmania.com/cs/matice-bcg</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prstClr val="black"/>
                </a:solidFill>
                <a:ea typeface="Times New Roman" panose="02020603050405020304" pitchFamily="18" charset="0"/>
              </a:rPr>
              <a:t>RAJTR, J.: </a:t>
            </a:r>
            <a:r>
              <a:rPr lang="cs-CZ" sz="1000" i="1">
                <a:solidFill>
                  <a:prstClr val="black"/>
                </a:solidFill>
                <a:ea typeface="Times New Roman" panose="02020603050405020304" pitchFamily="18" charset="0"/>
              </a:rPr>
              <a:t>Kolaborativní metody</a:t>
            </a:r>
            <a:r>
              <a:rPr lang="cs-CZ" sz="1000">
                <a:solidFill>
                  <a:prstClr val="black"/>
                </a:solidFill>
                <a:ea typeface="Times New Roman" panose="02020603050405020304" pitchFamily="18" charset="0"/>
              </a:rPr>
              <a:t>. /studie/</a:t>
            </a:r>
          </a:p>
          <a:p>
            <a:pPr marL="342900" indent="-342900">
              <a:buFont typeface="+mj-lt"/>
              <a:buAutoNum type="arabicPeriod"/>
            </a:pPr>
            <a:r>
              <a:rPr lang="cs-CZ" sz="1000">
                <a:solidFill>
                  <a:srgbClr val="0000FF"/>
                </a:solidFill>
                <a:ea typeface="Times New Roman" panose="02020603050405020304" pitchFamily="18" charset="0"/>
                <a:hlinkClick r:id="rId24"/>
              </a:rPr>
              <a:t>http://www.systemonline.cz/business-intelligence/balanced-scorecard-jak-dosahnout-podnikovych-ambici.htm</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25"/>
              </a:rPr>
              <a:t>http://www.tcbs.cz/weblog/balanced-scorecard</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26"/>
              </a:rPr>
              <a:t>http://www.jakpodnikat.cz/dohoda-provedeni-prace.php</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27"/>
              </a:rPr>
              <a:t>http://www.epravo.cz/top/clanky/dohoda-o-provedeni-prace-nove-od-1-1-2012-79929.html</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28"/>
              </a:rPr>
              <a:t>http://www.jakpodnikat.cz/dohoda-pracovni-cinnosti.php</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29"/>
              </a:rPr>
              <a:t>http://www.mpsv.cz/ppropo.php?ID=IPB011</a:t>
            </a:r>
            <a:endParaRPr lang="cs-CZ" sz="1000">
              <a:solidFill>
                <a:prstClr val="black"/>
              </a:solidFill>
              <a:ea typeface="Times New Roman" panose="02020603050405020304" pitchFamily="18" charset="0"/>
            </a:endParaRPr>
          </a:p>
          <a:p>
            <a:pPr marL="342900" indent="-342900">
              <a:buFont typeface="+mj-lt"/>
              <a:buAutoNum type="arabicPeriod"/>
            </a:pPr>
            <a:r>
              <a:rPr lang="cs-CZ" sz="1000">
                <a:solidFill>
                  <a:srgbClr val="0000FF"/>
                </a:solidFill>
                <a:ea typeface="Times New Roman" panose="02020603050405020304" pitchFamily="18" charset="0"/>
                <a:hlinkClick r:id="rId30"/>
              </a:rPr>
              <a:t>http://www.czech.cz/cz/Podnikani/Jak-to-tu-funguje/Smlouva-o-dilo</a:t>
            </a:r>
            <a:endParaRPr lang="cs-CZ" sz="1000">
              <a:solidFill>
                <a:prstClr val="black"/>
              </a:solidFill>
              <a:ea typeface="Times New Roman" panose="02020603050405020304" pitchFamily="18" charset="0"/>
            </a:endParaRPr>
          </a:p>
          <a:p>
            <a:pPr marL="342900" indent="-342900">
              <a:lnSpc>
                <a:spcPct val="115000"/>
              </a:lnSpc>
              <a:spcAft>
                <a:spcPts val="1000"/>
              </a:spcAft>
              <a:buFont typeface="+mj-lt"/>
              <a:buAutoNum type="arabicPeriod"/>
            </a:pPr>
            <a:r>
              <a:rPr lang="cs-CZ" sz="1000">
                <a:solidFill>
                  <a:prstClr val="black"/>
                </a:solidFill>
                <a:ea typeface="Times New Roman" panose="02020603050405020304" pitchFamily="18" charset="0"/>
              </a:rPr>
              <a:t>LEPŠÍK, P.; MAŠÍN, I.: </a:t>
            </a:r>
            <a:r>
              <a:rPr lang="cs-CZ" sz="1000" i="1">
                <a:solidFill>
                  <a:prstClr val="black"/>
                </a:solidFill>
                <a:ea typeface="Times New Roman" panose="02020603050405020304" pitchFamily="18" charset="0"/>
              </a:rPr>
              <a:t>Nástroje řízení projektů</a:t>
            </a:r>
            <a:r>
              <a:rPr lang="cs-CZ" sz="1000">
                <a:solidFill>
                  <a:prstClr val="black"/>
                </a:solidFill>
                <a:ea typeface="Times New Roman" panose="02020603050405020304" pitchFamily="18" charset="0"/>
              </a:rPr>
              <a:t>. Liberec, Technická univerzita v Liberci, 2012. 202 s. ISBN </a:t>
            </a:r>
            <a:r>
              <a:rPr lang="cs-CZ" sz="1000">
                <a:solidFill>
                  <a:prstClr val="black"/>
                </a:solidFill>
                <a:ea typeface="Times New Roman" panose="02020603050405020304" pitchFamily="18" charset="0"/>
              </a:rPr>
              <a:t>978-80-7372-854-0</a:t>
            </a:r>
            <a:endParaRPr lang="cs-CZ" sz="1000">
              <a:solidFill>
                <a:prstClr val="black"/>
              </a:solidFill>
              <a:ea typeface="Times New Roman" panose="02020603050405020304" pitchFamily="18" charset="0"/>
            </a:endParaRPr>
          </a:p>
        </p:txBody>
      </p:sp>
    </p:spTree>
    <p:extLst>
      <p:ext uri="{BB962C8B-B14F-4D97-AF65-F5344CB8AC3E}">
        <p14:creationId xmlns:p14="http://schemas.microsoft.com/office/powerpoint/2010/main" val="1172509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904313" y="332657"/>
            <a:ext cx="1128439" cy="461665"/>
          </a:xfrm>
          <a:prstGeom prst="rect">
            <a:avLst/>
          </a:prstGeom>
        </p:spPr>
        <p:txBody>
          <a:bodyPr wrap="square">
            <a:spAutoFit/>
          </a:bodyPr>
          <a:lstStyle/>
          <a:p>
            <a:pPr fontAlgn="base">
              <a:spcBef>
                <a:spcPct val="0"/>
              </a:spcBef>
              <a:spcAft>
                <a:spcPct val="0"/>
              </a:spcAft>
            </a:pPr>
            <a:r>
              <a:rPr lang="pl-PL" sz="2400" b="1">
                <a:solidFill>
                  <a:prstClr val="black"/>
                </a:solidFill>
                <a:latin typeface="Arial" panose="020B0604020202020204" pitchFamily="34" charset="0"/>
              </a:rPr>
              <a:t>Zdroje</a:t>
            </a:r>
            <a:endParaRPr lang="cs-CZ" sz="2400" b="1" dirty="0">
              <a:solidFill>
                <a:prstClr val="black"/>
              </a:solidFill>
            </a:endParaRPr>
          </a:p>
        </p:txBody>
      </p:sp>
      <p:sp>
        <p:nvSpPr>
          <p:cNvPr id="11" name="Obdélník 10"/>
          <p:cNvSpPr/>
          <p:nvPr/>
        </p:nvSpPr>
        <p:spPr>
          <a:xfrm>
            <a:off x="1934098" y="650305"/>
            <a:ext cx="7241579" cy="5914440"/>
          </a:xfrm>
          <a:prstGeom prst="rect">
            <a:avLst/>
          </a:prstGeom>
        </p:spPr>
        <p:txBody>
          <a:bodyPr wrap="square">
            <a:spAutoFit/>
          </a:bodyPr>
          <a:lstStyle/>
          <a:p>
            <a:pPr marL="342900" indent="-342900" algn="just">
              <a:buFont typeface="+mj-lt"/>
              <a:buAutoNum type="arabicPeriod" startAt="36"/>
            </a:pPr>
            <a:r>
              <a:rPr lang="cs-CZ" sz="1000">
                <a:solidFill>
                  <a:srgbClr val="0000FF"/>
                </a:solidFill>
                <a:ea typeface="Times New Roman" panose="02020603050405020304" pitchFamily="18" charset="0"/>
                <a:hlinkClick r:id="rId2"/>
              </a:rPr>
              <a:t>https</a:t>
            </a:r>
            <a:r>
              <a:rPr lang="cs-CZ" sz="1000">
                <a:solidFill>
                  <a:srgbClr val="0000FF"/>
                </a:solidFill>
                <a:ea typeface="Times New Roman" panose="02020603050405020304" pitchFamily="18" charset="0"/>
                <a:hlinkClick r:id="rId2"/>
              </a:rPr>
              <a:t>://managementmania.com/cs/work-breakdown-structure</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prstClr val="black"/>
                </a:solidFill>
                <a:ea typeface="Times New Roman" panose="02020603050405020304" pitchFamily="18" charset="0"/>
              </a:rPr>
              <a:t>ROSENAU, M. D.: </a:t>
            </a:r>
            <a:r>
              <a:rPr lang="cs-CZ" sz="1000" i="1">
                <a:solidFill>
                  <a:prstClr val="black"/>
                </a:solidFill>
                <a:ea typeface="Times New Roman" panose="02020603050405020304" pitchFamily="18" charset="0"/>
              </a:rPr>
              <a:t>Řízení projektů</a:t>
            </a:r>
            <a:r>
              <a:rPr lang="cs-CZ" sz="1000">
                <a:solidFill>
                  <a:prstClr val="black"/>
                </a:solidFill>
                <a:ea typeface="Times New Roman" panose="02020603050405020304" pitchFamily="18" charset="0"/>
              </a:rPr>
              <a:t>. Brno: Coputer Press 2007, 3.vyd. ISBN 978-80-251-1506-0</a:t>
            </a:r>
          </a:p>
          <a:p>
            <a:pPr marL="342900" indent="-342900" algn="just">
              <a:buFont typeface="+mj-lt"/>
              <a:buAutoNum type="arabicPeriod" startAt="36"/>
            </a:pPr>
            <a:r>
              <a:rPr lang="cs-CZ" sz="1000">
                <a:solidFill>
                  <a:srgbClr val="0000FF"/>
                </a:solidFill>
                <a:ea typeface="Times New Roman" panose="02020603050405020304" pitchFamily="18" charset="0"/>
                <a:hlinkClick r:id="rId3"/>
              </a:rPr>
              <a:t>https://managementmania.com/cs/metody-sitove-analyzy</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4"/>
              </a:rPr>
              <a:t>https://managementmania.com/cs/metoda-cpm</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5"/>
              </a:rPr>
              <a:t>https://managementmania.com/cs/metoda-ccm</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6"/>
              </a:rPr>
              <a:t>https://managementmania.com/cs/metoda-pert</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7"/>
              </a:rPr>
              <a:t>http://en.wikipedia.org/wiki/Beta_distribution</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8"/>
              </a:rPr>
              <a:t>http://books.google.cz/books?id=miRg6nZeMHEC&amp;pg=PA183&amp;lpg=PA183&amp;dq=t%C5%99%C3%AD%C4%8D%C3%ADseln%C3%BD+odhad&amp;source=bl&amp;ots=lUbFRKy0Ua&amp;sig=110DycK5nz_Asdy0crVixjdfZWI&amp;hl=cs&amp;sa=X&amp;ei=7fyeULVHhcO0BvTDgdAM&amp;ved=0CCYQ6AEwAQ#v=onepage&amp;q&amp;f=false</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9"/>
              </a:rPr>
              <a:t>https://managementmania.com/cs/matice-odpovednosti</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10"/>
              </a:rPr>
              <a:t>https://managementmania.com/cs/matice-odpovednosti-raci</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11"/>
              </a:rPr>
              <a:t>https://managementmania.com/cs/matice-odpovednosti-rasci</a:t>
            </a:r>
            <a:endParaRPr lang="cs-CZ" sz="1000">
              <a:solidFill>
                <a:prstClr val="black"/>
              </a:solidFill>
              <a:ea typeface="Times New Roman" panose="02020603050405020304" pitchFamily="18" charset="0"/>
            </a:endParaRPr>
          </a:p>
          <a:p>
            <a:pPr marL="342900" indent="-342900" algn="just">
              <a:spcAft>
                <a:spcPts val="1000"/>
              </a:spcAft>
              <a:buFont typeface="+mj-lt"/>
              <a:buAutoNum type="arabicPeriod" startAt="36"/>
            </a:pPr>
            <a:r>
              <a:rPr lang="cs-CZ" sz="1000">
                <a:solidFill>
                  <a:prstClr val="black"/>
                </a:solidFill>
                <a:ea typeface="Times New Roman" panose="02020603050405020304" pitchFamily="18" charset="0"/>
              </a:rPr>
              <a:t>LEPŠÍK, P.: </a:t>
            </a:r>
            <a:r>
              <a:rPr lang="cs-CZ" sz="1000" i="1">
                <a:solidFill>
                  <a:prstClr val="black"/>
                </a:solidFill>
                <a:ea typeface="Times New Roman" panose="02020603050405020304" pitchFamily="18" charset="0"/>
              </a:rPr>
              <a:t>Plánování projektů</a:t>
            </a:r>
            <a:r>
              <a:rPr lang="cs-CZ" sz="1000">
                <a:solidFill>
                  <a:prstClr val="black"/>
                </a:solidFill>
                <a:ea typeface="Times New Roman" panose="02020603050405020304" pitchFamily="18" charset="0"/>
              </a:rPr>
              <a:t>. In.: </a:t>
            </a:r>
            <a:r>
              <a:rPr lang="cs-CZ" sz="1000" i="1">
                <a:solidFill>
                  <a:prstClr val="black"/>
                </a:solidFill>
                <a:ea typeface="Times New Roman" panose="02020603050405020304" pitchFamily="18" charset="0"/>
              </a:rPr>
              <a:t>Product Lifecycle Management. Sborník vydaných přednášek projektu In-TECH2, část I.</a:t>
            </a:r>
            <a:r>
              <a:rPr lang="cs-CZ" sz="1000">
                <a:solidFill>
                  <a:prstClr val="black"/>
                </a:solidFill>
                <a:ea typeface="Times New Roman" panose="02020603050405020304" pitchFamily="18" charset="0"/>
              </a:rPr>
              <a:t> Liberec: Technická univerzita v Liberci, 2012. S. 30-39. ISBN 978-80-7372-861-8 </a:t>
            </a:r>
          </a:p>
          <a:p>
            <a:pPr marL="342900" indent="-342900" algn="just">
              <a:buFont typeface="+mj-lt"/>
              <a:buAutoNum type="arabicPeriod" startAt="36"/>
            </a:pPr>
            <a:r>
              <a:rPr lang="cs-CZ" sz="1000">
                <a:solidFill>
                  <a:srgbClr val="0000FF"/>
                </a:solidFill>
                <a:ea typeface="Times New Roman" panose="02020603050405020304" pitchFamily="18" charset="0"/>
                <a:hlinkClick r:id="rId12"/>
              </a:rPr>
              <a:t>http://www.mira-vlach.cz/role-projektoveho-manazera</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prstClr val="black"/>
                </a:solidFill>
                <a:ea typeface="Times New Roman" panose="02020603050405020304" pitchFamily="18" charset="0"/>
              </a:rPr>
              <a:t>DRÁBKOVÁ, M.; HARANTOVÁ, L.; SASÍKOVÁ M.: </a:t>
            </a:r>
            <a:r>
              <a:rPr lang="cs-CZ" sz="1000" i="1">
                <a:solidFill>
                  <a:prstClr val="black"/>
                </a:solidFill>
                <a:ea typeface="Times New Roman" panose="02020603050405020304" pitchFamily="18" charset="0"/>
              </a:rPr>
              <a:t>Partnerství při společném projektu</a:t>
            </a:r>
            <a:r>
              <a:rPr lang="cs-CZ" sz="1000">
                <a:solidFill>
                  <a:prstClr val="black"/>
                </a:solidFill>
                <a:ea typeface="Times New Roman" panose="02020603050405020304" pitchFamily="18" charset="0"/>
              </a:rPr>
              <a:t>. Zlín: Univerzita Tomáše Bati ve Zlíně, 2012. ISBN978-80-7454-139-1</a:t>
            </a:r>
          </a:p>
          <a:p>
            <a:pPr marL="342900" indent="-342900" algn="just">
              <a:buFont typeface="+mj-lt"/>
              <a:buAutoNum type="arabicPeriod" startAt="36"/>
            </a:pPr>
            <a:r>
              <a:rPr lang="cs-CZ" sz="1000">
                <a:solidFill>
                  <a:srgbClr val="0000FF"/>
                </a:solidFill>
                <a:ea typeface="Times New Roman" panose="02020603050405020304" pitchFamily="18" charset="0"/>
                <a:hlinkClick r:id="rId13"/>
              </a:rPr>
              <a:t>https://managementmania.com/cs/vedeni-a-komunikovani</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14"/>
              </a:rPr>
              <a:t>https://managementmania.com/cs/briefing</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15"/>
              </a:rPr>
              <a:t>http://www.ipodnikatel.cz/Personalni-management/firemni-porada-zaklad-interni-firemni-komunikace.html</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cs typeface="TTE1A4BD80t00"/>
                <a:hlinkClick r:id="rId16"/>
              </a:rPr>
              <a:t>https://managementmania.com/cs/styl-rizeni-styl-vedeni</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17"/>
              </a:rPr>
              <a:t>https://managementmania.com/cs/manazerska-mrizka</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18"/>
              </a:rPr>
              <a:t>https://managementmania.com/cs/zmocneni</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cs typeface="TTE1A4BD80t00"/>
                <a:hlinkClick r:id="rId19"/>
              </a:rPr>
              <a:t>http://www.vedeme.cz/pro-vedeni/kapitoly-vedeni/65-teorie-motivace/85-teorie-motivace.html</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20"/>
              </a:rPr>
              <a:t>https://managementmania.com/cs/motivace-a-motivovani</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21"/>
              </a:rPr>
              <a:t>https://managementmania.com/cs/mcgregorova-teorie-xy</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srgbClr val="0000FF"/>
                </a:solidFill>
                <a:ea typeface="Times New Roman" panose="02020603050405020304" pitchFamily="18" charset="0"/>
                <a:hlinkClick r:id="rId22"/>
              </a:rPr>
              <a:t>http://www.belbin.cz/</a:t>
            </a:r>
            <a:endParaRPr lang="cs-CZ" sz="1000">
              <a:solidFill>
                <a:prstClr val="black"/>
              </a:solidFill>
              <a:ea typeface="Times New Roman" panose="02020603050405020304" pitchFamily="18" charset="0"/>
            </a:endParaRPr>
          </a:p>
          <a:p>
            <a:pPr marL="342900" indent="-342900" algn="just">
              <a:buFont typeface="+mj-lt"/>
              <a:buAutoNum type="arabicPeriod" startAt="36"/>
            </a:pPr>
            <a:r>
              <a:rPr lang="cs-CZ" sz="1000">
                <a:solidFill>
                  <a:prstClr val="black"/>
                </a:solidFill>
                <a:ea typeface="Times New Roman" panose="02020603050405020304" pitchFamily="18" charset="0"/>
              </a:rPr>
              <a:t>COVEY, S. R.: </a:t>
            </a:r>
            <a:r>
              <a:rPr lang="cs-CZ" sz="1000" i="1">
                <a:solidFill>
                  <a:prstClr val="black"/>
                </a:solidFill>
                <a:ea typeface="Times New Roman" panose="02020603050405020304" pitchFamily="18" charset="0"/>
              </a:rPr>
              <a:t>7 návyků vůdčích osobností pro úspěšný a harmonický život:návrat etiky charakteru</a:t>
            </a:r>
            <a:r>
              <a:rPr lang="cs-CZ" sz="1000">
                <a:solidFill>
                  <a:prstClr val="black"/>
                </a:solidFill>
                <a:ea typeface="Times New Roman" panose="02020603050405020304" pitchFamily="18" charset="0"/>
              </a:rPr>
              <a:t>. 1. vyd. Praha: Pragma, 1994. 329 s. ISBN 80-8521-341-9</a:t>
            </a:r>
          </a:p>
          <a:p>
            <a:pPr marL="342900" indent="-342900" algn="just">
              <a:buFont typeface="+mj-lt"/>
              <a:buAutoNum type="arabicPeriod" startAt="36"/>
            </a:pPr>
            <a:r>
              <a:rPr lang="cs-CZ" sz="1000">
                <a:solidFill>
                  <a:prstClr val="black"/>
                </a:solidFill>
                <a:ea typeface="Times New Roman" panose="02020603050405020304" pitchFamily="18" charset="0"/>
              </a:rPr>
              <a:t>KOLÁČKOVÁ, D.: </a:t>
            </a:r>
            <a:r>
              <a:rPr lang="cs-CZ" sz="1000" i="1">
                <a:solidFill>
                  <a:prstClr val="black"/>
                </a:solidFill>
                <a:ea typeface="Times New Roman" panose="02020603050405020304" pitchFamily="18" charset="0"/>
              </a:rPr>
              <a:t>Time management: možnosti využití informačních technologií při efektivním hospodaření s časem</a:t>
            </a:r>
            <a:r>
              <a:rPr lang="cs-CZ" sz="1000">
                <a:solidFill>
                  <a:prstClr val="black"/>
                </a:solidFill>
                <a:ea typeface="Times New Roman" panose="02020603050405020304" pitchFamily="18" charset="0"/>
              </a:rPr>
              <a:t>. Brno: Masarykova univerzita 2007. 60 s.</a:t>
            </a:r>
          </a:p>
          <a:p>
            <a:pPr marL="342900" indent="-342900" algn="just">
              <a:buFont typeface="+mj-lt"/>
              <a:buAutoNum type="arabicPeriod" startAt="36"/>
            </a:pPr>
            <a:r>
              <a:rPr lang="cs-CZ" sz="1000">
                <a:solidFill>
                  <a:prstClr val="black"/>
                </a:solidFill>
                <a:ea typeface="Times New Roman" panose="02020603050405020304" pitchFamily="18" charset="0"/>
              </a:rPr>
              <a:t>PACOVSKÝ, P.: </a:t>
            </a:r>
            <a:r>
              <a:rPr lang="cs-CZ" sz="1000" i="1">
                <a:solidFill>
                  <a:prstClr val="black"/>
                </a:solidFill>
                <a:ea typeface="Times New Roman" panose="02020603050405020304" pitchFamily="18" charset="0"/>
              </a:rPr>
              <a:t>Člověk a čas: time management IV. generace</a:t>
            </a:r>
            <a:r>
              <a:rPr lang="cs-CZ" sz="1000">
                <a:solidFill>
                  <a:prstClr val="black"/>
                </a:solidFill>
                <a:ea typeface="Times New Roman" panose="02020603050405020304" pitchFamily="18" charset="0"/>
              </a:rPr>
              <a:t>. 2. aktualiz. vyd. Praha: Grada Publishing, 2006. 259 s. ISBN 80-2471-701-8</a:t>
            </a:r>
          </a:p>
          <a:p>
            <a:pPr marL="342900" indent="-342900" algn="just">
              <a:buFont typeface="+mj-lt"/>
              <a:buAutoNum type="arabicPeriod" startAt="36"/>
            </a:pPr>
            <a:r>
              <a:rPr lang="cs-CZ" sz="1000">
                <a:solidFill>
                  <a:prstClr val="black"/>
                </a:solidFill>
                <a:ea typeface="Times New Roman" panose="02020603050405020304" pitchFamily="18" charset="0"/>
              </a:rPr>
              <a:t>VÁGNER, I.: </a:t>
            </a:r>
            <a:r>
              <a:rPr lang="cs-CZ" sz="1000" i="1">
                <a:solidFill>
                  <a:prstClr val="black"/>
                </a:solidFill>
                <a:ea typeface="Times New Roman" panose="02020603050405020304" pitchFamily="18" charset="0"/>
              </a:rPr>
              <a:t>Systém managementu</a:t>
            </a:r>
            <a:r>
              <a:rPr lang="cs-CZ" sz="1000">
                <a:solidFill>
                  <a:prstClr val="black"/>
                </a:solidFill>
                <a:ea typeface="Times New Roman" panose="02020603050405020304" pitchFamily="18" charset="0"/>
              </a:rPr>
              <a:t>. 1. vyd. Brno: Masarykova univerzita, 2006. 432 s. ISBN 80-2103-972-8</a:t>
            </a:r>
          </a:p>
          <a:p>
            <a:pPr marL="342900" indent="-342900" algn="just">
              <a:spcAft>
                <a:spcPts val="1000"/>
              </a:spcAft>
              <a:buFont typeface="+mj-lt"/>
              <a:buAutoNum type="arabicPeriod" startAt="36"/>
            </a:pPr>
            <a:r>
              <a:rPr lang="cs-CZ" sz="1000">
                <a:solidFill>
                  <a:prstClr val="black"/>
                </a:solidFill>
                <a:ea typeface="Times New Roman" panose="02020603050405020304" pitchFamily="18" charset="0"/>
              </a:rPr>
              <a:t>LEPŠÍK, P. a kol.: </a:t>
            </a:r>
            <a:r>
              <a:rPr lang="cs-CZ" sz="1000" i="1">
                <a:solidFill>
                  <a:prstClr val="black"/>
                </a:solidFill>
                <a:ea typeface="Times New Roman" panose="02020603050405020304" pitchFamily="18" charset="0"/>
              </a:rPr>
              <a:t>Zvyšování kolaborativní způsobilosti</a:t>
            </a:r>
            <a:r>
              <a:rPr lang="cs-CZ" sz="1000">
                <a:solidFill>
                  <a:prstClr val="black"/>
                </a:solidFill>
                <a:ea typeface="Times New Roman" panose="02020603050405020304" pitchFamily="18" charset="0"/>
              </a:rPr>
              <a:t>. Ostrava, Vysoká škola Báňská – Technická univerzita Ostrava, 2012. 122 s. ISBN 987-80-248-2794</a:t>
            </a:r>
          </a:p>
        </p:txBody>
      </p:sp>
    </p:spTree>
    <p:extLst>
      <p:ext uri="{BB962C8B-B14F-4D97-AF65-F5344CB8AC3E}">
        <p14:creationId xmlns:p14="http://schemas.microsoft.com/office/powerpoint/2010/main" val="3113085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dirty="0">
                <a:solidFill>
                  <a:prstClr val="black"/>
                </a:solidFill>
                <a:latin typeface="Arial" panose="020B0604020202020204" pitchFamily="34" charset="0"/>
                <a:cs typeface="Arial" panose="020B0604020202020204" pitchFamily="34" charset="0"/>
              </a:rPr>
              <a:t>3	Plánování projektu </a:t>
            </a:r>
            <a:endParaRPr lang="cs-CZ" sz="2400" dirty="0">
              <a:solidFill>
                <a:prstClr val="black"/>
              </a:solidFill>
              <a:latin typeface="Calibri" pitchFamily="34" charset="0"/>
              <a:cs typeface="Arial" charset="0"/>
            </a:endParaRPr>
          </a:p>
        </p:txBody>
      </p:sp>
      <p:sp>
        <p:nvSpPr>
          <p:cNvPr id="6" name="Obdélník 5"/>
          <p:cNvSpPr/>
          <p:nvPr/>
        </p:nvSpPr>
        <p:spPr>
          <a:xfrm>
            <a:off x="1937128" y="1462132"/>
            <a:ext cx="3726824" cy="3046988"/>
          </a:xfrm>
          <a:prstGeom prst="rect">
            <a:avLst/>
          </a:prstGeom>
        </p:spPr>
        <p:txBody>
          <a:bodyPr wrap="square">
            <a:spAutoFit/>
          </a:bodyPr>
          <a:lstStyle/>
          <a:p>
            <a:pPr marL="285750" indent="-285750" algn="just" fontAlgn="base">
              <a:spcBef>
                <a:spcPct val="0"/>
              </a:spcBef>
              <a:spcAft>
                <a:spcPct val="0"/>
              </a:spcAft>
              <a:buFont typeface="Arial" panose="020B0604020202020204" pitchFamily="34" charset="0"/>
              <a:buChar char="•"/>
            </a:pPr>
            <a:r>
              <a:rPr lang="cs-CZ" sz="1600" dirty="0">
                <a:solidFill>
                  <a:prstClr val="black"/>
                </a:solidFill>
                <a:latin typeface="Arial" panose="020B0604020202020204" pitchFamily="34" charset="0"/>
                <a:cs typeface="Arial" panose="020B0604020202020204" pitchFamily="34" charset="0"/>
              </a:rPr>
              <a:t>Po fázi iniciace (zahájení) projektu následuje fáze plánování projektu. V této fázi je hlavním úkolem naplánovat činnosti projektu tam, aby bylo dosaženo cílů projektu s ohledem na všechny dimenze </a:t>
            </a:r>
            <a:r>
              <a:rPr lang="cs-CZ" sz="1600" dirty="0" err="1">
                <a:solidFill>
                  <a:prstClr val="black"/>
                </a:solidFill>
                <a:latin typeface="Arial" panose="020B0604020202020204" pitchFamily="34" charset="0"/>
                <a:cs typeface="Arial" panose="020B0604020202020204" pitchFamily="34" charset="0"/>
              </a:rPr>
              <a:t>trojimperativu</a:t>
            </a:r>
            <a:r>
              <a:rPr lang="cs-CZ" sz="1600" dirty="0">
                <a:solidFill>
                  <a:prstClr val="black"/>
                </a:solidFill>
                <a:latin typeface="Arial" panose="020B0604020202020204" pitchFamily="34" charset="0"/>
                <a:cs typeface="Arial" panose="020B0604020202020204" pitchFamily="34" charset="0"/>
              </a:rPr>
              <a:t> projektu (čas, provedení, náklady). Při plánování je možno použít postup zachycený na obr. 3.1 s využitím příslušných nástrojů plánování.</a:t>
            </a:r>
          </a:p>
          <a:p>
            <a:pPr marL="285750" indent="-285750" algn="just" fontAlgn="base">
              <a:spcBef>
                <a:spcPct val="0"/>
              </a:spcBef>
              <a:spcAft>
                <a:spcPct val="0"/>
              </a:spcAft>
              <a:buFont typeface="Arial" panose="020B0604020202020204" pitchFamily="34" charset="0"/>
              <a:buChar char="•"/>
            </a:pPr>
            <a:endParaRPr lang="cs-CZ" sz="1600" dirty="0">
              <a:solidFill>
                <a:prstClr val="black"/>
              </a:solidFill>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2"/>
          <a:stretch>
            <a:fillRect/>
          </a:stretch>
        </p:blipFill>
        <p:spPr>
          <a:xfrm>
            <a:off x="5735961" y="414440"/>
            <a:ext cx="4851675" cy="5899935"/>
          </a:xfrm>
          <a:prstGeom prst="rect">
            <a:avLst/>
          </a:prstGeom>
        </p:spPr>
      </p:pic>
      <p:sp>
        <p:nvSpPr>
          <p:cNvPr id="5" name="Obdélník 4"/>
          <p:cNvSpPr/>
          <p:nvPr/>
        </p:nvSpPr>
        <p:spPr>
          <a:xfrm>
            <a:off x="5374987" y="6444044"/>
            <a:ext cx="4146840" cy="338554"/>
          </a:xfrm>
          <a:prstGeom prst="rect">
            <a:avLst/>
          </a:prstGeom>
        </p:spPr>
        <p:txBody>
          <a:bodyPr wrap="none">
            <a:spAutoFit/>
          </a:bodyPr>
          <a:lstStyle/>
          <a:p>
            <a:pPr marL="457200" algn="ctr"/>
            <a:r>
              <a:rPr lang="cs-CZ" sz="1600" b="1" dirty="0">
                <a:solidFill>
                  <a:prstClr val="black"/>
                </a:solidFill>
                <a:latin typeface="Times New Roman" panose="02020603050405020304" pitchFamily="18" charset="0"/>
                <a:ea typeface="Times New Roman" panose="02020603050405020304" pitchFamily="18" charset="0"/>
              </a:rPr>
              <a:t>Obr. 3.1</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Možný proces plánování projektu</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6531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3.1	WBS (Work Breakdown Structure)</a:t>
            </a:r>
            <a:endParaRPr lang="cs-CZ" sz="2400" dirty="0">
              <a:solidFill>
                <a:prstClr val="black"/>
              </a:solidFill>
              <a:latin typeface="Calibri" pitchFamily="34" charset="0"/>
              <a:cs typeface="Arial" charset="0"/>
            </a:endParaRPr>
          </a:p>
        </p:txBody>
      </p:sp>
      <p:pic>
        <p:nvPicPr>
          <p:cNvPr id="4" name="Obrázek 3"/>
          <p:cNvPicPr>
            <a:picLocks noChangeAspect="1"/>
          </p:cNvPicPr>
          <p:nvPr/>
        </p:nvPicPr>
        <p:blipFill>
          <a:blip r:embed="rId2"/>
          <a:stretch>
            <a:fillRect/>
          </a:stretch>
        </p:blipFill>
        <p:spPr>
          <a:xfrm>
            <a:off x="3719736" y="1268761"/>
            <a:ext cx="4864744" cy="4444109"/>
          </a:xfrm>
          <a:prstGeom prst="rect">
            <a:avLst/>
          </a:prstGeom>
        </p:spPr>
      </p:pic>
      <p:sp>
        <p:nvSpPr>
          <p:cNvPr id="5" name="Obdélník 4"/>
          <p:cNvSpPr/>
          <p:nvPr/>
        </p:nvSpPr>
        <p:spPr>
          <a:xfrm>
            <a:off x="4713669" y="5911743"/>
            <a:ext cx="2876878" cy="338554"/>
          </a:xfrm>
          <a:prstGeom prst="rect">
            <a:avLst/>
          </a:prstGeom>
        </p:spPr>
        <p:txBody>
          <a:bodyPr wrap="none">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3.2</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WBS struktura projektu</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561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3.2	</a:t>
            </a:r>
            <a:r>
              <a:rPr lang="en-US" sz="2400" dirty="0" err="1">
                <a:solidFill>
                  <a:prstClr val="black"/>
                </a:solidFill>
                <a:latin typeface="Arial" panose="020B0604020202020204" pitchFamily="34" charset="0"/>
                <a:cs typeface="Arial" panose="020B0604020202020204" pitchFamily="34" charset="0"/>
              </a:rPr>
              <a:t>Metody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časového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plánování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projektu</a:t>
            </a:r>
            <a:endParaRPr lang="cs-CZ" sz="2400" dirty="0">
              <a:solidFill>
                <a:prstClr val="black"/>
              </a:solidFill>
              <a:latin typeface="Calibri" pitchFamily="34" charset="0"/>
              <a:cs typeface="Arial" charset="0"/>
            </a:endParaRPr>
          </a:p>
        </p:txBody>
      </p:sp>
      <p:sp>
        <p:nvSpPr>
          <p:cNvPr id="4" name="Obdélník 3"/>
          <p:cNvSpPr/>
          <p:nvPr/>
        </p:nvSpPr>
        <p:spPr>
          <a:xfrm>
            <a:off x="1943226" y="6093296"/>
            <a:ext cx="8257231" cy="764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bdélník 5"/>
          <p:cNvSpPr/>
          <p:nvPr/>
        </p:nvSpPr>
        <p:spPr>
          <a:xfrm>
            <a:off x="1937128" y="1126564"/>
            <a:ext cx="8263328" cy="6194003"/>
          </a:xfrm>
          <a:prstGeom prst="rect">
            <a:avLst/>
          </a:prstGeom>
        </p:spPr>
        <p:txBody>
          <a:bodyPr wrap="square">
            <a:spAutoFit/>
          </a:bodyPr>
          <a:lstStyle/>
          <a:p>
            <a:pPr fontAlgn="base">
              <a:spcBef>
                <a:spcPct val="0"/>
              </a:spcBef>
              <a:spcAft>
                <a:spcPct val="0"/>
              </a:spcAft>
            </a:pPr>
            <a:r>
              <a:rPr lang="cs-CZ" b="1" dirty="0">
                <a:solidFill>
                  <a:prstClr val="black"/>
                </a:solidFill>
                <a:latin typeface="Arial" panose="020B0604020202020204" pitchFamily="34" charset="0"/>
                <a:cs typeface="Arial" panose="020B0604020202020204" pitchFamily="34" charset="0"/>
              </a:rPr>
              <a:t>3.2.1	Síťové </a:t>
            </a:r>
            <a:r>
              <a:rPr lang="cs-CZ" b="1" dirty="0">
                <a:solidFill>
                  <a:prstClr val="black"/>
                </a:solidFill>
                <a:latin typeface="Arial" panose="020B0604020202020204" pitchFamily="34" charset="0"/>
                <a:cs typeface="Arial" panose="020B0604020202020204" pitchFamily="34" charset="0"/>
              </a:rPr>
              <a:t>grafy</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Jsou grafy (v některé literatuře je voleno označení diagram), které zachycují vazby mezi jednotlivými úkoly projektu. </a:t>
            </a:r>
            <a:r>
              <a:rPr lang="cs-CZ" sz="1600" dirty="0">
                <a:solidFill>
                  <a:prstClr val="black"/>
                </a:solidFill>
                <a:latin typeface="Arial" panose="020B0604020202020204" pitchFamily="34" charset="0"/>
                <a:cs typeface="Arial" panose="020B0604020202020204" pitchFamily="34" charset="0"/>
              </a:rPr>
              <a:t/>
            </a:r>
            <a:br>
              <a:rPr lang="cs-CZ" sz="1600" dirty="0">
                <a:solidFill>
                  <a:prstClr val="black"/>
                </a:solidFill>
                <a:latin typeface="Arial" panose="020B0604020202020204" pitchFamily="34" charset="0"/>
                <a:cs typeface="Arial" panose="020B0604020202020204" pitchFamily="34" charset="0"/>
              </a:rPr>
            </a:br>
            <a:endParaRPr lang="cs-CZ" sz="105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b="1" dirty="0">
                <a:solidFill>
                  <a:prstClr val="black"/>
                </a:solidFill>
                <a:latin typeface="Arial" panose="020B0604020202020204" pitchFamily="34" charset="0"/>
                <a:cs typeface="Arial" panose="020B0604020202020204" pitchFamily="34" charset="0"/>
              </a:rPr>
              <a:t>Vazby mezi úkoly</a:t>
            </a: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Dva úkoly mezi sebou mohou mít čtyři typy vazeb:</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cs-CZ" sz="9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Síťové </a:t>
            </a:r>
            <a:r>
              <a:rPr lang="cs-CZ" sz="1600" dirty="0">
                <a:solidFill>
                  <a:prstClr val="black"/>
                </a:solidFill>
                <a:latin typeface="Arial" panose="020B0604020202020204" pitchFamily="34" charset="0"/>
                <a:cs typeface="Arial" panose="020B0604020202020204" pitchFamily="34" charset="0"/>
              </a:rPr>
              <a:t>diagramy existují ve větším množství variant, např. podle toho, zda je činnost umisťována na šipku, nebo do uzlu, nebo zda je u síťového grafu zohledněna doba trvání úkolů.</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p:txBody>
      </p:sp>
      <p:graphicFrame>
        <p:nvGraphicFramePr>
          <p:cNvPr id="3" name="Tabulka 2"/>
          <p:cNvGraphicFramePr>
            <a:graphicFrameLocks noGrp="1"/>
          </p:cNvGraphicFramePr>
          <p:nvPr>
            <p:extLst/>
          </p:nvPr>
        </p:nvGraphicFramePr>
        <p:xfrm>
          <a:off x="2279576" y="2924944"/>
          <a:ext cx="8208912" cy="3067686"/>
        </p:xfrm>
        <a:graphic>
          <a:graphicData uri="http://schemas.openxmlformats.org/drawingml/2006/table">
            <a:tbl>
              <a:tblPr firstRow="1" firstCol="1" lastRow="1" lastCol="1" bandRow="1" bandCol="1">
                <a:tableStyleId>{5940675A-B579-460E-94D1-54222C63F5DA}</a:tableStyleId>
              </a:tblPr>
              <a:tblGrid>
                <a:gridCol w="2304256">
                  <a:extLst>
                    <a:ext uri="{9D8B030D-6E8A-4147-A177-3AD203B41FA5}">
                      <a16:colId xmlns="" xmlns:a16="http://schemas.microsoft.com/office/drawing/2014/main" val="377789145"/>
                    </a:ext>
                  </a:extLst>
                </a:gridCol>
                <a:gridCol w="5904656">
                  <a:extLst>
                    <a:ext uri="{9D8B030D-6E8A-4147-A177-3AD203B41FA5}">
                      <a16:colId xmlns="" xmlns:a16="http://schemas.microsoft.com/office/drawing/2014/main" val="1744663174"/>
                    </a:ext>
                  </a:extLst>
                </a:gridCol>
              </a:tblGrid>
              <a:tr h="738082">
                <a:tc>
                  <a:txBody>
                    <a:bodyPr/>
                    <a:lstStyle/>
                    <a:p>
                      <a:pPr marL="342900" lvl="0" indent="-342900">
                        <a:spcAft>
                          <a:spcPts val="0"/>
                        </a:spcAft>
                        <a:buFont typeface="Symbol" panose="05050102010706020507" pitchFamily="18" charset="2"/>
                        <a:buChar char=""/>
                        <a:tabLst>
                          <a:tab pos="457200" algn="l"/>
                        </a:tabLst>
                      </a:pPr>
                      <a:r>
                        <a:rPr lang="cs-CZ" sz="1200" b="1" dirty="0" err="1">
                          <a:effectLst/>
                        </a:rPr>
                        <a:t>Finish</a:t>
                      </a:r>
                      <a:r>
                        <a:rPr lang="cs-CZ" sz="1200" b="1" dirty="0">
                          <a:effectLst/>
                        </a:rPr>
                        <a:t> to Start (FS)</a:t>
                      </a:r>
                    </a:p>
                    <a:p>
                      <a:pPr marL="228600">
                        <a:spcAft>
                          <a:spcPts val="0"/>
                        </a:spcAft>
                      </a:pPr>
                      <a:r>
                        <a:rPr lang="cs-CZ" sz="1200" dirty="0">
                          <a:effectLst/>
                        </a:rPr>
                        <a:t>     </a:t>
                      </a:r>
                    </a:p>
                    <a:p>
                      <a:pPr>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 algn="just">
                        <a:spcAft>
                          <a:spcPts val="0"/>
                        </a:spcAft>
                      </a:pPr>
                      <a:r>
                        <a:rPr lang="cs-CZ" sz="1400" dirty="0">
                          <a:effectLst/>
                        </a:rPr>
                        <a:t>S tímto druhem vazby se setkáváme nejčastěji. Tato vazba znamená, že jakmile bude dokončen předcházející úkol, bude zahájen úkol následující.   </a:t>
                      </a:r>
                      <a:endParaRPr lang="cs-CZ" sz="1400" dirty="0">
                        <a:effectLst/>
                        <a:latin typeface="Times New Roman" panose="02020603050405020304" pitchFamily="18" charset="0"/>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175557492"/>
                  </a:ext>
                </a:extLst>
              </a:tr>
              <a:tr h="738082">
                <a:tc>
                  <a:txBody>
                    <a:bodyPr/>
                    <a:lstStyle/>
                    <a:p>
                      <a:pPr marL="342900" lvl="0" indent="-342900">
                        <a:spcAft>
                          <a:spcPts val="0"/>
                        </a:spcAft>
                        <a:buFont typeface="Symbol" panose="05050102010706020507" pitchFamily="18" charset="2"/>
                        <a:buChar char=""/>
                        <a:tabLst>
                          <a:tab pos="457200" algn="l"/>
                        </a:tabLst>
                      </a:pPr>
                      <a:r>
                        <a:rPr lang="cs-CZ" sz="1200" b="1" dirty="0">
                          <a:effectLst/>
                        </a:rPr>
                        <a:t>Start to Start (SS)</a:t>
                      </a:r>
                    </a:p>
                    <a:p>
                      <a:pPr>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 algn="just">
                        <a:spcAft>
                          <a:spcPts val="0"/>
                        </a:spcAft>
                      </a:pPr>
                      <a:r>
                        <a:rPr lang="cs-CZ" sz="1400" dirty="0">
                          <a:effectLst/>
                        </a:rPr>
                        <a:t>Tohoto druhu vazby je využíváno, pokud je    </a:t>
                      </a:r>
                    </a:p>
                    <a:p>
                      <a:pPr marL="388620" indent="-342900" algn="just">
                        <a:spcAft>
                          <a:spcPts val="0"/>
                        </a:spcAft>
                      </a:pPr>
                      <a:r>
                        <a:rPr lang="cs-CZ" sz="1400" dirty="0">
                          <a:effectLst/>
                        </a:rPr>
                        <a:t>Požadavek, na současné zahájení obou úkolů</a:t>
                      </a:r>
                      <a:r>
                        <a:rPr lang="cs-CZ" sz="1400" dirty="0" smtClean="0">
                          <a:effectLst/>
                        </a:rPr>
                        <a:t>.</a:t>
                      </a:r>
                      <a:endParaRPr lang="cs-CZ" sz="1400" dirty="0">
                        <a:effectLst/>
                        <a:latin typeface="Times New Roman" panose="02020603050405020304" pitchFamily="18" charset="0"/>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989315040"/>
                  </a:ext>
                </a:extLst>
              </a:tr>
              <a:tr h="738082">
                <a:tc>
                  <a:txBody>
                    <a:bodyPr/>
                    <a:lstStyle/>
                    <a:p>
                      <a:pPr marL="342900" lvl="0" indent="-342900">
                        <a:spcAft>
                          <a:spcPts val="0"/>
                        </a:spcAft>
                        <a:buFont typeface="Symbol" panose="05050102010706020507" pitchFamily="18" charset="2"/>
                        <a:buChar char=""/>
                        <a:tabLst>
                          <a:tab pos="457200" algn="l"/>
                        </a:tabLst>
                      </a:pPr>
                      <a:r>
                        <a:rPr lang="cs-CZ" sz="1200" b="1" dirty="0" err="1">
                          <a:effectLst/>
                        </a:rPr>
                        <a:t>Finish</a:t>
                      </a:r>
                      <a:r>
                        <a:rPr lang="cs-CZ" sz="1200" b="1" dirty="0">
                          <a:effectLst/>
                        </a:rPr>
                        <a:t> to </a:t>
                      </a:r>
                      <a:r>
                        <a:rPr lang="cs-CZ" sz="1200" b="1" dirty="0" err="1">
                          <a:effectLst/>
                        </a:rPr>
                        <a:t>Finish</a:t>
                      </a:r>
                      <a:r>
                        <a:rPr lang="cs-CZ" sz="1200" b="1" dirty="0">
                          <a:effectLst/>
                        </a:rPr>
                        <a:t> (FF)</a:t>
                      </a:r>
                    </a:p>
                    <a:p>
                      <a:pPr>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 algn="just">
                        <a:spcAft>
                          <a:spcPts val="0"/>
                        </a:spcAft>
                      </a:pPr>
                      <a:r>
                        <a:rPr lang="cs-CZ" sz="1400" dirty="0">
                          <a:effectLst/>
                        </a:rPr>
                        <a:t>Tohoto druhu vazby je využíváno, pokud je požadavek na současné dokončení obou úkolů</a:t>
                      </a:r>
                      <a:r>
                        <a:rPr lang="cs-CZ" sz="1400" dirty="0" smtClean="0">
                          <a:effectLst/>
                        </a:rPr>
                        <a:t>.</a:t>
                      </a:r>
                      <a:r>
                        <a:rPr lang="cs-CZ" sz="1400" dirty="0">
                          <a:effectLst/>
                        </a:rPr>
                        <a:t> </a:t>
                      </a:r>
                      <a:endParaRPr lang="cs-CZ" sz="1400" dirty="0">
                        <a:effectLst/>
                        <a:latin typeface="Times New Roman" panose="02020603050405020304" pitchFamily="18" charset="0"/>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895607970"/>
                  </a:ext>
                </a:extLst>
              </a:tr>
              <a:tr h="738082">
                <a:tc>
                  <a:txBody>
                    <a:bodyPr/>
                    <a:lstStyle/>
                    <a:p>
                      <a:pPr marL="342900" lvl="0" indent="-342900">
                        <a:spcAft>
                          <a:spcPts val="0"/>
                        </a:spcAft>
                        <a:buFont typeface="Symbol" panose="05050102010706020507" pitchFamily="18" charset="2"/>
                        <a:buChar char=""/>
                        <a:tabLst>
                          <a:tab pos="457200" algn="l"/>
                        </a:tabLst>
                      </a:pPr>
                      <a:r>
                        <a:rPr lang="cs-CZ" sz="1200" b="1" dirty="0">
                          <a:effectLst/>
                        </a:rPr>
                        <a:t>Start to </a:t>
                      </a:r>
                      <a:r>
                        <a:rPr lang="cs-CZ" sz="1200" b="1" dirty="0" err="1">
                          <a:effectLst/>
                        </a:rPr>
                        <a:t>Finish</a:t>
                      </a:r>
                      <a:r>
                        <a:rPr lang="cs-CZ" sz="1200" b="1" dirty="0">
                          <a:effectLst/>
                        </a:rPr>
                        <a:t> (SF)</a:t>
                      </a:r>
                    </a:p>
                    <a:p>
                      <a:pPr>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 algn="just">
                        <a:spcAft>
                          <a:spcPts val="0"/>
                        </a:spcAft>
                      </a:pPr>
                      <a:r>
                        <a:rPr lang="cs-CZ" sz="1400" dirty="0">
                          <a:effectLst/>
                        </a:rPr>
                        <a:t>Tento typ je nejméně používán. Využití nalezne v situacích, kdy je pevně dáno zahájení předchůdce a je potřeba dopočítat zahájení následníka, tak aby byl následník dokončen v okamžiku žádaného zahájení předchůdce. </a:t>
                      </a:r>
                      <a:endParaRPr lang="cs-CZ" sz="1400" dirty="0">
                        <a:effectLst/>
                        <a:latin typeface="Times New Roman" panose="02020603050405020304" pitchFamily="18" charset="0"/>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317065467"/>
                  </a:ext>
                </a:extLst>
              </a:tr>
            </a:tbl>
          </a:graphicData>
        </a:graphic>
      </p:graphicFrame>
      <p:pic>
        <p:nvPicPr>
          <p:cNvPr id="1028" name="Obrázek 3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45" y="3130983"/>
            <a:ext cx="1436842" cy="4789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Obrázek 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763" y="3866481"/>
            <a:ext cx="931460" cy="5221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Obrázek 3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237" y="4645150"/>
            <a:ext cx="874930" cy="457718"/>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ázek 3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8273" y="5448186"/>
            <a:ext cx="1378986" cy="45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05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3.2	</a:t>
            </a:r>
            <a:r>
              <a:rPr lang="en-US" sz="2400" dirty="0" err="1">
                <a:solidFill>
                  <a:prstClr val="black"/>
                </a:solidFill>
                <a:latin typeface="Arial" panose="020B0604020202020204" pitchFamily="34" charset="0"/>
                <a:cs typeface="Arial" panose="020B0604020202020204" pitchFamily="34" charset="0"/>
              </a:rPr>
              <a:t>Metody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časového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plánování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projektu</a:t>
            </a:r>
            <a:endParaRPr lang="cs-CZ" sz="2400" dirty="0">
              <a:solidFill>
                <a:prstClr val="black"/>
              </a:solidFill>
              <a:latin typeface="Calibri" pitchFamily="34" charset="0"/>
              <a:cs typeface="Arial" charset="0"/>
            </a:endParaRPr>
          </a:p>
        </p:txBody>
      </p:sp>
      <p:sp>
        <p:nvSpPr>
          <p:cNvPr id="6" name="Obdélník 5"/>
          <p:cNvSpPr/>
          <p:nvPr/>
        </p:nvSpPr>
        <p:spPr>
          <a:xfrm>
            <a:off x="1937128" y="1126564"/>
            <a:ext cx="8263328" cy="2092881"/>
          </a:xfrm>
          <a:prstGeom prst="rect">
            <a:avLst/>
          </a:prstGeom>
        </p:spPr>
        <p:txBody>
          <a:bodyPr wrap="square">
            <a:spAutoFit/>
          </a:bodyPr>
          <a:lstStyle/>
          <a:p>
            <a:pPr fontAlgn="base">
              <a:spcBef>
                <a:spcPct val="0"/>
              </a:spcBef>
              <a:spcAft>
                <a:spcPct val="0"/>
              </a:spcAft>
            </a:pPr>
            <a:r>
              <a:rPr lang="cs-CZ" b="1" dirty="0">
                <a:solidFill>
                  <a:prstClr val="black"/>
                </a:solidFill>
                <a:latin typeface="Arial" panose="020B0604020202020204" pitchFamily="34" charset="0"/>
                <a:cs typeface="Arial" panose="020B0604020202020204" pitchFamily="34" charset="0"/>
              </a:rPr>
              <a:t>1</a:t>
            </a:r>
            <a:r>
              <a:rPr lang="cs-CZ" b="1" dirty="0">
                <a:solidFill>
                  <a:prstClr val="black"/>
                </a:solidFill>
                <a:latin typeface="Arial" panose="020B0604020202020204" pitchFamily="34" charset="0"/>
                <a:cs typeface="Arial" panose="020B0604020202020204" pitchFamily="34" charset="0"/>
              </a:rPr>
              <a:t>) Síťový graf typu EIN (</a:t>
            </a:r>
            <a:r>
              <a:rPr lang="cs-CZ" b="1" dirty="0" err="1">
                <a:solidFill>
                  <a:prstClr val="black"/>
                </a:solidFill>
                <a:latin typeface="Arial" panose="020B0604020202020204" pitchFamily="34" charset="0"/>
                <a:cs typeface="Arial" panose="020B0604020202020204" pitchFamily="34" charset="0"/>
              </a:rPr>
              <a:t>Event</a:t>
            </a:r>
            <a:r>
              <a:rPr lang="cs-CZ" b="1" dirty="0">
                <a:solidFill>
                  <a:prstClr val="black"/>
                </a:solidFill>
                <a:latin typeface="Arial" panose="020B0604020202020204" pitchFamily="34" charset="0"/>
                <a:cs typeface="Arial" panose="020B0604020202020204" pitchFamily="34" charset="0"/>
              </a:rPr>
              <a:t> In Node) – Událost v uzlu</a:t>
            </a:r>
            <a:endParaRPr lang="cs-CZ" sz="1600" dirty="0">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Úkoly (činnosti) jsou umístěny do uzlů, přesněji řečeno jejich okamžiky dokončení. Závislosti mezi úkoly jsou dány šipkami mezi uzly (úkoly). Patrná je pouze časová posloupnost úkolů, možnost vyjádření vazeb typu SS, FF, FS zde není. Tento typ síťového grafu slouží jako jednoduchý nástroj primárního vyjádření vazeb mezi úkoly. Příklad síťového grafu typu AIN je zachycena na obr. 3.3. </a:t>
            </a:r>
            <a:r>
              <a:rPr lang="cs-CZ" sz="1600" dirty="0">
                <a:solidFill>
                  <a:prstClr val="black"/>
                </a:solidFill>
                <a:latin typeface="Arial" panose="020B0604020202020204" pitchFamily="34" charset="0"/>
                <a:cs typeface="Arial" panose="020B0604020202020204" pitchFamily="34" charset="0"/>
              </a:rPr>
              <a:t/>
            </a:r>
            <a:br>
              <a:rPr lang="cs-CZ" sz="1600" dirty="0">
                <a:solidFill>
                  <a:prstClr val="black"/>
                </a:solidFill>
                <a:latin typeface="Arial" panose="020B0604020202020204" pitchFamily="34" charset="0"/>
                <a:cs typeface="Arial" panose="020B0604020202020204" pitchFamily="34" charset="0"/>
              </a:rPr>
            </a:br>
            <a:endParaRPr lang="cs-CZ" sz="1600" dirty="0">
              <a:solidFill>
                <a:prstClr val="black"/>
              </a:solidFill>
              <a:latin typeface="Arial" panose="020B0604020202020204" pitchFamily="34" charset="0"/>
              <a:cs typeface="Arial" panose="020B0604020202020204" pitchFamily="34" charset="0"/>
            </a:endParaRPr>
          </a:p>
        </p:txBody>
      </p:sp>
      <p:pic>
        <p:nvPicPr>
          <p:cNvPr id="9" name="Obrázek 8"/>
          <p:cNvPicPr/>
          <p:nvPr/>
        </p:nvPicPr>
        <p:blipFill>
          <a:blip r:embed="rId2"/>
          <a:stretch>
            <a:fillRect/>
          </a:stretch>
        </p:blipFill>
        <p:spPr>
          <a:xfrm>
            <a:off x="2878560" y="3204791"/>
            <a:ext cx="6480720" cy="3130429"/>
          </a:xfrm>
          <a:prstGeom prst="rect">
            <a:avLst/>
          </a:prstGeom>
        </p:spPr>
      </p:pic>
      <p:sp>
        <p:nvSpPr>
          <p:cNvPr id="5" name="Obdélník 4"/>
          <p:cNvSpPr/>
          <p:nvPr/>
        </p:nvSpPr>
        <p:spPr>
          <a:xfrm>
            <a:off x="4532558" y="6453336"/>
            <a:ext cx="2942151" cy="369332"/>
          </a:xfrm>
          <a:prstGeom prst="rect">
            <a:avLst/>
          </a:prstGeom>
        </p:spPr>
        <p:txBody>
          <a:bodyPr wrap="none">
            <a:spAutoFit/>
          </a:bodyPr>
          <a:lstStyle/>
          <a:p>
            <a:pPr algn="ctr"/>
            <a:r>
              <a:rPr lang="cs-CZ" b="1" dirty="0">
                <a:solidFill>
                  <a:prstClr val="black"/>
                </a:solidFill>
                <a:latin typeface="Times New Roman" panose="02020603050405020304" pitchFamily="18" charset="0"/>
                <a:ea typeface="Times New Roman" panose="02020603050405020304" pitchFamily="18" charset="0"/>
              </a:rPr>
              <a:t>Obr. 3.3</a:t>
            </a:r>
            <a:r>
              <a:rPr lang="cs-CZ" dirty="0">
                <a:solidFill>
                  <a:prstClr val="black"/>
                </a:solidFill>
                <a:latin typeface="Times New Roman" panose="02020603050405020304" pitchFamily="18" charset="0"/>
                <a:ea typeface="Times New Roman" panose="02020603050405020304" pitchFamily="18" charset="0"/>
              </a:rPr>
              <a:t> </a:t>
            </a:r>
            <a:r>
              <a:rPr lang="cs-CZ" i="1" dirty="0">
                <a:solidFill>
                  <a:prstClr val="black"/>
                </a:solidFill>
                <a:latin typeface="Times New Roman" panose="02020603050405020304" pitchFamily="18" charset="0"/>
                <a:ea typeface="Times New Roman" panose="02020603050405020304" pitchFamily="18" charset="0"/>
              </a:rPr>
              <a:t>Síťový graf typu AIN</a:t>
            </a:r>
            <a:endParaRPr lang="cs-CZ"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8710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3.2	</a:t>
            </a:r>
            <a:r>
              <a:rPr lang="en-US" sz="2400" dirty="0" err="1">
                <a:solidFill>
                  <a:prstClr val="black"/>
                </a:solidFill>
                <a:latin typeface="Arial" panose="020B0604020202020204" pitchFamily="34" charset="0"/>
                <a:cs typeface="Arial" panose="020B0604020202020204" pitchFamily="34" charset="0"/>
              </a:rPr>
              <a:t>Metody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časového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plánování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projektu</a:t>
            </a:r>
            <a:endParaRPr lang="cs-CZ" sz="2400" dirty="0">
              <a:solidFill>
                <a:prstClr val="black"/>
              </a:solidFill>
              <a:latin typeface="Calibri" pitchFamily="34" charset="0"/>
              <a:cs typeface="Arial" charset="0"/>
            </a:endParaRPr>
          </a:p>
        </p:txBody>
      </p:sp>
      <p:sp>
        <p:nvSpPr>
          <p:cNvPr id="6" name="Obdélník 5"/>
          <p:cNvSpPr/>
          <p:nvPr/>
        </p:nvSpPr>
        <p:spPr>
          <a:xfrm>
            <a:off x="1937128" y="1126563"/>
            <a:ext cx="8263328" cy="1600438"/>
          </a:xfrm>
          <a:prstGeom prst="rect">
            <a:avLst/>
          </a:prstGeom>
        </p:spPr>
        <p:txBody>
          <a:bodyPr wrap="square">
            <a:spAutoFit/>
          </a:bodyPr>
          <a:lstStyle/>
          <a:p>
            <a:pPr fontAlgn="base">
              <a:spcBef>
                <a:spcPct val="0"/>
              </a:spcBef>
              <a:spcAft>
                <a:spcPct val="0"/>
              </a:spcAft>
            </a:pPr>
            <a:r>
              <a:rPr lang="cs-CZ" b="1" dirty="0">
                <a:solidFill>
                  <a:prstClr val="black"/>
                </a:solidFill>
                <a:latin typeface="Arial" panose="020B0604020202020204" pitchFamily="34" charset="0"/>
                <a:cs typeface="Arial" panose="020B0604020202020204" pitchFamily="34" charset="0"/>
              </a:rPr>
              <a:t>2) Síťový graf typu AOA (</a:t>
            </a:r>
            <a:r>
              <a:rPr lang="cs-CZ" b="1" dirty="0" err="1">
                <a:solidFill>
                  <a:prstClr val="black"/>
                </a:solidFill>
                <a:latin typeface="Arial" panose="020B0604020202020204" pitchFamily="34" charset="0"/>
                <a:cs typeface="Arial" panose="020B0604020202020204" pitchFamily="34" charset="0"/>
              </a:rPr>
              <a:t>Activity</a:t>
            </a:r>
            <a:r>
              <a:rPr lang="cs-CZ" b="1" dirty="0">
                <a:solidFill>
                  <a:prstClr val="black"/>
                </a:solidFill>
                <a:latin typeface="Arial" panose="020B0604020202020204" pitchFamily="34" charset="0"/>
                <a:cs typeface="Arial" panose="020B0604020202020204" pitchFamily="34" charset="0"/>
              </a:rPr>
              <a:t> On </a:t>
            </a:r>
            <a:r>
              <a:rPr lang="cs-CZ" b="1" dirty="0" err="1">
                <a:solidFill>
                  <a:prstClr val="black"/>
                </a:solidFill>
                <a:latin typeface="Arial" panose="020B0604020202020204" pitchFamily="34" charset="0"/>
                <a:cs typeface="Arial" panose="020B0604020202020204" pitchFamily="34" charset="0"/>
              </a:rPr>
              <a:t>Arrow</a:t>
            </a:r>
            <a:r>
              <a:rPr lang="cs-CZ" b="1" dirty="0">
                <a:solidFill>
                  <a:prstClr val="black"/>
                </a:solidFill>
                <a:latin typeface="Arial" panose="020B0604020202020204" pitchFamily="34" charset="0"/>
                <a:cs typeface="Arial" panose="020B0604020202020204" pitchFamily="34" charset="0"/>
              </a:rPr>
              <a:t>) – Činnost na hraně (šipce</a:t>
            </a:r>
            <a:r>
              <a:rPr lang="cs-CZ" b="1" dirty="0">
                <a:solidFill>
                  <a:prstClr val="black"/>
                </a:solidFill>
                <a:latin typeface="Arial" panose="020B0604020202020204" pitchFamily="34" charset="0"/>
                <a:cs typeface="Arial" panose="020B0604020202020204" pitchFamily="34" charset="0"/>
              </a:rPr>
              <a:t>)</a:t>
            </a:r>
          </a:p>
          <a:p>
            <a:pPr fontAlgn="base">
              <a:spcBef>
                <a:spcPct val="0"/>
              </a:spcBef>
              <a:spcAft>
                <a:spcPct val="0"/>
              </a:spcAft>
            </a:pP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Umístíme-li činnosti na hrany (šipky), dostáváme síťový graf typu AOA, viz obr. 3.4. (Uvedená fiktivní činnost znázorňuje podmínkou, že úkol H musí začít až po dokončení úkolu C2).</a:t>
            </a:r>
            <a:r>
              <a:rPr lang="cs-CZ" sz="1600" dirty="0">
                <a:solidFill>
                  <a:prstClr val="black"/>
                </a:solidFill>
                <a:latin typeface="Arial" panose="020B0604020202020204" pitchFamily="34" charset="0"/>
                <a:cs typeface="Arial" panose="020B0604020202020204" pitchFamily="34" charset="0"/>
              </a:rPr>
              <a:t/>
            </a:r>
            <a:br>
              <a:rPr lang="cs-CZ" sz="1600" dirty="0">
                <a:solidFill>
                  <a:prstClr val="black"/>
                </a:solidFill>
                <a:latin typeface="Arial" panose="020B0604020202020204" pitchFamily="34" charset="0"/>
                <a:cs typeface="Arial" panose="020B0604020202020204" pitchFamily="34" charset="0"/>
              </a:rPr>
            </a:br>
            <a:endParaRPr lang="cs-CZ" sz="1600" dirty="0">
              <a:solidFill>
                <a:prstClr val="black"/>
              </a:solidFill>
              <a:latin typeface="Arial" panose="020B0604020202020204" pitchFamily="34" charset="0"/>
              <a:cs typeface="Arial" panose="020B0604020202020204" pitchFamily="34" charset="0"/>
            </a:endParaRPr>
          </a:p>
        </p:txBody>
      </p:sp>
      <p:pic>
        <p:nvPicPr>
          <p:cNvPr id="7" name="Obrázek 6"/>
          <p:cNvPicPr/>
          <p:nvPr/>
        </p:nvPicPr>
        <p:blipFill>
          <a:blip r:embed="rId2"/>
          <a:stretch>
            <a:fillRect/>
          </a:stretch>
        </p:blipFill>
        <p:spPr>
          <a:xfrm>
            <a:off x="2351584" y="2564904"/>
            <a:ext cx="7557678" cy="3379414"/>
          </a:xfrm>
          <a:prstGeom prst="rect">
            <a:avLst/>
          </a:prstGeom>
        </p:spPr>
      </p:pic>
      <p:sp>
        <p:nvSpPr>
          <p:cNvPr id="3" name="Obdélník 2"/>
          <p:cNvSpPr/>
          <p:nvPr/>
        </p:nvSpPr>
        <p:spPr>
          <a:xfrm>
            <a:off x="4714960" y="6093296"/>
            <a:ext cx="2707664" cy="338554"/>
          </a:xfrm>
          <a:prstGeom prst="rect">
            <a:avLst/>
          </a:prstGeom>
        </p:spPr>
        <p:txBody>
          <a:bodyPr wrap="none">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3.4</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Síťový graf typu AOA</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8483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3.2	</a:t>
            </a:r>
            <a:r>
              <a:rPr lang="en-US" sz="2400" dirty="0" err="1">
                <a:solidFill>
                  <a:prstClr val="black"/>
                </a:solidFill>
                <a:latin typeface="Arial" panose="020B0604020202020204" pitchFamily="34" charset="0"/>
                <a:cs typeface="Arial" panose="020B0604020202020204" pitchFamily="34" charset="0"/>
              </a:rPr>
              <a:t>Metody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časového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plánování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projektu</a:t>
            </a:r>
            <a:endParaRPr lang="cs-CZ" sz="2400" dirty="0">
              <a:solidFill>
                <a:prstClr val="black"/>
              </a:solidFill>
              <a:latin typeface="Calibri" pitchFamily="34" charset="0"/>
              <a:cs typeface="Arial" charset="0"/>
            </a:endParaRPr>
          </a:p>
        </p:txBody>
      </p:sp>
      <p:sp>
        <p:nvSpPr>
          <p:cNvPr id="6" name="Obdélník 5"/>
          <p:cNvSpPr/>
          <p:nvPr/>
        </p:nvSpPr>
        <p:spPr>
          <a:xfrm>
            <a:off x="1937128" y="1126564"/>
            <a:ext cx="8263328" cy="1354217"/>
          </a:xfrm>
          <a:prstGeom prst="rect">
            <a:avLst/>
          </a:prstGeom>
        </p:spPr>
        <p:txBody>
          <a:bodyPr wrap="square">
            <a:spAutoFit/>
          </a:bodyPr>
          <a:lstStyle/>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3) </a:t>
            </a:r>
            <a:r>
              <a:rPr lang="en-US" b="1" dirty="0" err="1">
                <a:solidFill>
                  <a:prstClr val="black"/>
                </a:solidFill>
                <a:latin typeface="Arial" panose="020B0604020202020204" pitchFamily="34" charset="0"/>
                <a:cs typeface="Arial" panose="020B0604020202020204" pitchFamily="34" charset="0"/>
              </a:rPr>
              <a:t>Síťový</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graf</a:t>
            </a:r>
            <a:r>
              <a:rPr lang="en-US" b="1" dirty="0">
                <a:solidFill>
                  <a:prstClr val="black"/>
                </a:solidFill>
                <a:latin typeface="Arial" panose="020B0604020202020204" pitchFamily="34" charset="0"/>
                <a:cs typeface="Arial" panose="020B0604020202020204" pitchFamily="34" charset="0"/>
              </a:rPr>
              <a:t> AOA (Activity On Arrow – </a:t>
            </a:r>
            <a:r>
              <a:rPr lang="en-US" b="1" dirty="0" err="1">
                <a:solidFill>
                  <a:prstClr val="black"/>
                </a:solidFill>
                <a:latin typeface="Arial" panose="020B0604020202020204" pitchFamily="34" charset="0"/>
                <a:cs typeface="Arial" panose="020B0604020202020204" pitchFamily="34" charset="0"/>
              </a:rPr>
              <a:t>činnost</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na</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šipce</a:t>
            </a:r>
            <a:r>
              <a:rPr lang="en-US" b="1" dirty="0">
                <a:solidFill>
                  <a:prstClr val="black"/>
                </a:solidFill>
                <a:latin typeface="Arial" panose="020B0604020202020204" pitchFamily="34" charset="0"/>
                <a:cs typeface="Arial" panose="020B0604020202020204" pitchFamily="34" charset="0"/>
              </a:rPr>
              <a:t>) s </a:t>
            </a:r>
            <a:r>
              <a:rPr lang="en-US" b="1" dirty="0" err="1">
                <a:solidFill>
                  <a:prstClr val="black"/>
                </a:solidFill>
                <a:latin typeface="Arial" panose="020B0604020202020204" pitchFamily="34" charset="0"/>
                <a:cs typeface="Arial" panose="020B0604020202020204" pitchFamily="34" charset="0"/>
              </a:rPr>
              <a:t>časovou</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osou</a:t>
            </a: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Dobu trvání úkolu lze u grafu AOA, znázornit délkou šipky znázorňují daný úkol. Tímto vyjádřením dob trvání a přidáním časové osy dostáváme síťový diagram AOA s časovou osou (viz obr. 3.5), označovaný zkratkou TSTETIL [37].</a:t>
            </a:r>
            <a:r>
              <a:rPr lang="cs-CZ" sz="1600" dirty="0">
                <a:solidFill>
                  <a:prstClr val="black"/>
                </a:solidFill>
                <a:latin typeface="Arial" panose="020B0604020202020204" pitchFamily="34" charset="0"/>
                <a:cs typeface="Arial" panose="020B0604020202020204" pitchFamily="34" charset="0"/>
              </a:rPr>
              <a:t/>
            </a:r>
            <a:br>
              <a:rPr lang="cs-CZ" sz="1600" dirty="0">
                <a:solidFill>
                  <a:prstClr val="black"/>
                </a:solidFill>
                <a:latin typeface="Arial" panose="020B0604020202020204" pitchFamily="34" charset="0"/>
                <a:cs typeface="Arial" panose="020B0604020202020204" pitchFamily="34" charset="0"/>
              </a:rPr>
            </a:br>
            <a:endParaRPr lang="cs-CZ" sz="1600" dirty="0">
              <a:solidFill>
                <a:prstClr val="black"/>
              </a:solidFill>
              <a:latin typeface="Arial" panose="020B0604020202020204" pitchFamily="34" charset="0"/>
              <a:cs typeface="Arial" panose="020B0604020202020204" pitchFamily="34" charset="0"/>
            </a:endParaRPr>
          </a:p>
        </p:txBody>
      </p:sp>
      <p:pic>
        <p:nvPicPr>
          <p:cNvPr id="8" name="Obrázek 7"/>
          <p:cNvPicPr/>
          <p:nvPr/>
        </p:nvPicPr>
        <p:blipFill>
          <a:blip r:embed="rId2"/>
          <a:stretch>
            <a:fillRect/>
          </a:stretch>
        </p:blipFill>
        <p:spPr>
          <a:xfrm>
            <a:off x="2567608" y="2258303"/>
            <a:ext cx="7056784" cy="3838643"/>
          </a:xfrm>
          <a:prstGeom prst="rect">
            <a:avLst/>
          </a:prstGeom>
        </p:spPr>
      </p:pic>
      <p:sp>
        <p:nvSpPr>
          <p:cNvPr id="4" name="Obdélník 3"/>
          <p:cNvSpPr/>
          <p:nvPr/>
        </p:nvSpPr>
        <p:spPr>
          <a:xfrm>
            <a:off x="2859005" y="6116701"/>
            <a:ext cx="6534472" cy="338554"/>
          </a:xfrm>
          <a:prstGeom prst="rect">
            <a:avLst/>
          </a:prstGeom>
        </p:spPr>
        <p:txBody>
          <a:bodyPr wrap="square">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3.5</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Síťový graf typu AOA s časovou osou (TSTETIL)</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3262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3.2	</a:t>
            </a:r>
            <a:r>
              <a:rPr lang="en-US" sz="2400" dirty="0" err="1">
                <a:solidFill>
                  <a:prstClr val="black"/>
                </a:solidFill>
                <a:latin typeface="Arial" panose="020B0604020202020204" pitchFamily="34" charset="0"/>
                <a:cs typeface="Arial" panose="020B0604020202020204" pitchFamily="34" charset="0"/>
              </a:rPr>
              <a:t>Metody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časového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plánování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projektu</a:t>
            </a:r>
            <a:endParaRPr lang="cs-CZ" sz="2400" dirty="0">
              <a:solidFill>
                <a:prstClr val="black"/>
              </a:solidFill>
              <a:latin typeface="Calibri" pitchFamily="34" charset="0"/>
              <a:cs typeface="Arial" charset="0"/>
            </a:endParaRPr>
          </a:p>
        </p:txBody>
      </p:sp>
      <p:sp>
        <p:nvSpPr>
          <p:cNvPr id="6" name="Obdélník 5"/>
          <p:cNvSpPr/>
          <p:nvPr/>
        </p:nvSpPr>
        <p:spPr>
          <a:xfrm>
            <a:off x="1937128" y="1126564"/>
            <a:ext cx="8263328" cy="2092881"/>
          </a:xfrm>
          <a:prstGeom prst="rect">
            <a:avLst/>
          </a:prstGeom>
        </p:spPr>
        <p:txBody>
          <a:bodyPr wrap="square">
            <a:spAutoFit/>
          </a:bodyPr>
          <a:lstStyle/>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3) </a:t>
            </a:r>
            <a:r>
              <a:rPr lang="en-US" b="1" dirty="0" err="1">
                <a:solidFill>
                  <a:prstClr val="black"/>
                </a:solidFill>
                <a:latin typeface="Arial" panose="020B0604020202020204" pitchFamily="34" charset="0"/>
                <a:cs typeface="Arial" panose="020B0604020202020204" pitchFamily="34" charset="0"/>
              </a:rPr>
              <a:t>Síťový</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graf</a:t>
            </a:r>
            <a:r>
              <a:rPr lang="en-US" b="1" dirty="0">
                <a:solidFill>
                  <a:prstClr val="black"/>
                </a:solidFill>
                <a:latin typeface="Arial" panose="020B0604020202020204" pitchFamily="34" charset="0"/>
                <a:cs typeface="Arial" panose="020B0604020202020204" pitchFamily="34" charset="0"/>
              </a:rPr>
              <a:t> AOA (Activity On Arrow – </a:t>
            </a:r>
            <a:r>
              <a:rPr lang="en-US" b="1" dirty="0" err="1">
                <a:solidFill>
                  <a:prstClr val="black"/>
                </a:solidFill>
                <a:latin typeface="Arial" panose="020B0604020202020204" pitchFamily="34" charset="0"/>
                <a:cs typeface="Arial" panose="020B0604020202020204" pitchFamily="34" charset="0"/>
              </a:rPr>
              <a:t>činnost</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na</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šipce</a:t>
            </a:r>
            <a:r>
              <a:rPr lang="en-US" b="1" dirty="0">
                <a:solidFill>
                  <a:prstClr val="black"/>
                </a:solidFill>
                <a:latin typeface="Arial" panose="020B0604020202020204" pitchFamily="34" charset="0"/>
                <a:cs typeface="Arial" panose="020B0604020202020204" pitchFamily="34" charset="0"/>
              </a:rPr>
              <a:t>) s </a:t>
            </a:r>
            <a:r>
              <a:rPr lang="en-US" b="1" dirty="0" err="1">
                <a:solidFill>
                  <a:prstClr val="black"/>
                </a:solidFill>
                <a:latin typeface="Arial" panose="020B0604020202020204" pitchFamily="34" charset="0"/>
                <a:cs typeface="Arial" panose="020B0604020202020204" pitchFamily="34" charset="0"/>
              </a:rPr>
              <a:t>časovou</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osou</a:t>
            </a:r>
            <a:endParaRPr lang="cs-CZ" sz="16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cs-CZ" sz="1600" dirty="0">
                <a:solidFill>
                  <a:prstClr val="black"/>
                </a:solidFill>
                <a:latin typeface="Arial" panose="020B0604020202020204" pitchFamily="34" charset="0"/>
                <a:cs typeface="Arial" panose="020B0604020202020204" pitchFamily="34" charset="0"/>
              </a:rPr>
              <a:t>Síťový diagram AOA s časovou osou (TSTETIL) je jedním z nejpoužívanějších grafických nástrojů časového plánování projektů. V nejrozšířenější počítačové aplikaci sloužící k plánování a řízení projektů, aplikaci MS Project lze tento graf nalézt pod označením </a:t>
            </a:r>
            <a:r>
              <a:rPr lang="cs-CZ" sz="1600" dirty="0" err="1">
                <a:solidFill>
                  <a:prstClr val="black"/>
                </a:solidFill>
                <a:latin typeface="Arial" panose="020B0604020202020204" pitchFamily="34" charset="0"/>
                <a:cs typeface="Arial" panose="020B0604020202020204" pitchFamily="34" charset="0"/>
              </a:rPr>
              <a:t>Ganttův</a:t>
            </a:r>
            <a:r>
              <a:rPr lang="cs-CZ" sz="1600" dirty="0">
                <a:solidFill>
                  <a:prstClr val="black"/>
                </a:solidFill>
                <a:latin typeface="Arial" panose="020B0604020202020204" pitchFamily="34" charset="0"/>
                <a:cs typeface="Arial" panose="020B0604020202020204" pitchFamily="34" charset="0"/>
              </a:rPr>
              <a:t> diagram (viz obr. 3.6). Nutno podotknout, že terminologie v této oblasti není příliš sjednocena, označení </a:t>
            </a:r>
            <a:r>
              <a:rPr lang="cs-CZ" sz="1600" dirty="0" err="1">
                <a:solidFill>
                  <a:prstClr val="black"/>
                </a:solidFill>
                <a:latin typeface="Arial" panose="020B0604020202020204" pitchFamily="34" charset="0"/>
                <a:cs typeface="Arial" panose="020B0604020202020204" pitchFamily="34" charset="0"/>
              </a:rPr>
              <a:t>Ganntův</a:t>
            </a:r>
            <a:r>
              <a:rPr lang="cs-CZ" sz="1600" dirty="0">
                <a:solidFill>
                  <a:prstClr val="black"/>
                </a:solidFill>
                <a:latin typeface="Arial" panose="020B0604020202020204" pitchFamily="34" charset="0"/>
                <a:cs typeface="Arial" panose="020B0604020202020204" pitchFamily="34" charset="0"/>
              </a:rPr>
              <a:t> diagram bylo totiž původně používáno pro úsečkový graf, v kterém nejsou zohledněny vazby mezi úkoly, viz další podkapitoly.</a:t>
            </a:r>
            <a:r>
              <a:rPr lang="cs-CZ" sz="1600" dirty="0">
                <a:solidFill>
                  <a:prstClr val="black"/>
                </a:solidFill>
                <a:latin typeface="Arial" panose="020B0604020202020204" pitchFamily="34" charset="0"/>
                <a:cs typeface="Arial" panose="020B0604020202020204" pitchFamily="34" charset="0"/>
              </a:rPr>
              <a:t/>
            </a:r>
            <a:br>
              <a:rPr lang="cs-CZ" sz="1600" dirty="0">
                <a:solidFill>
                  <a:prstClr val="black"/>
                </a:solidFill>
                <a:latin typeface="Arial" panose="020B0604020202020204" pitchFamily="34" charset="0"/>
                <a:cs typeface="Arial" panose="020B0604020202020204" pitchFamily="34" charset="0"/>
              </a:rPr>
            </a:br>
            <a:endParaRPr lang="cs-CZ" sz="1600" dirty="0">
              <a:solidFill>
                <a:prstClr val="black"/>
              </a:solidFill>
              <a:latin typeface="Arial" panose="020B0604020202020204" pitchFamily="34" charset="0"/>
              <a:cs typeface="Arial" panose="020B0604020202020204" pitchFamily="34" charset="0"/>
            </a:endParaRPr>
          </a:p>
        </p:txBody>
      </p:sp>
      <p:pic>
        <p:nvPicPr>
          <p:cNvPr id="7" name="Obrázek 6"/>
          <p:cNvPicPr/>
          <p:nvPr/>
        </p:nvPicPr>
        <p:blipFill>
          <a:blip r:embed="rId2"/>
          <a:stretch>
            <a:fillRect/>
          </a:stretch>
        </p:blipFill>
        <p:spPr>
          <a:xfrm>
            <a:off x="3503712" y="2996952"/>
            <a:ext cx="6048672" cy="2975478"/>
          </a:xfrm>
          <a:prstGeom prst="rect">
            <a:avLst/>
          </a:prstGeom>
        </p:spPr>
      </p:pic>
      <p:sp>
        <p:nvSpPr>
          <p:cNvPr id="3" name="Obdélník 2"/>
          <p:cNvSpPr/>
          <p:nvPr/>
        </p:nvSpPr>
        <p:spPr>
          <a:xfrm>
            <a:off x="2495600" y="5972431"/>
            <a:ext cx="7398568" cy="584775"/>
          </a:xfrm>
          <a:prstGeom prst="rect">
            <a:avLst/>
          </a:prstGeom>
        </p:spPr>
        <p:txBody>
          <a:bodyPr wrap="square">
            <a:spAutoFit/>
          </a:bodyPr>
          <a:lstStyle/>
          <a:p>
            <a:pPr algn="ctr"/>
            <a:r>
              <a:rPr lang="cs-CZ" sz="1600" b="1" dirty="0">
                <a:solidFill>
                  <a:prstClr val="black"/>
                </a:solidFill>
                <a:latin typeface="Times New Roman" panose="02020603050405020304" pitchFamily="18" charset="0"/>
                <a:ea typeface="Times New Roman" panose="02020603050405020304" pitchFamily="18" charset="0"/>
              </a:rPr>
              <a:t>Obr. 3.5</a:t>
            </a:r>
            <a:r>
              <a:rPr lang="cs-CZ" sz="1600" dirty="0">
                <a:solidFill>
                  <a:prstClr val="black"/>
                </a:solidFill>
                <a:latin typeface="Times New Roman" panose="02020603050405020304" pitchFamily="18" charset="0"/>
                <a:ea typeface="Times New Roman" panose="02020603050405020304" pitchFamily="18" charset="0"/>
              </a:rPr>
              <a:t> </a:t>
            </a:r>
            <a:r>
              <a:rPr lang="cs-CZ" sz="1600" i="1" dirty="0">
                <a:solidFill>
                  <a:prstClr val="black"/>
                </a:solidFill>
                <a:latin typeface="Times New Roman" panose="02020603050405020304" pitchFamily="18" charset="0"/>
                <a:ea typeface="Times New Roman" panose="02020603050405020304" pitchFamily="18" charset="0"/>
              </a:rPr>
              <a:t>Síťový graf typu AOA s časovou osou (TSTETIL) v aplikaci MS Project označený jako „</a:t>
            </a:r>
            <a:r>
              <a:rPr lang="cs-CZ" sz="1600" i="1" dirty="0" err="1">
                <a:solidFill>
                  <a:prstClr val="black"/>
                </a:solidFill>
                <a:latin typeface="Times New Roman" panose="02020603050405020304" pitchFamily="18" charset="0"/>
                <a:ea typeface="Times New Roman" panose="02020603050405020304" pitchFamily="18" charset="0"/>
              </a:rPr>
              <a:t>Ganttův</a:t>
            </a:r>
            <a:r>
              <a:rPr lang="cs-CZ" sz="1600" i="1" dirty="0">
                <a:solidFill>
                  <a:prstClr val="black"/>
                </a:solidFill>
                <a:latin typeface="Times New Roman" panose="02020603050405020304" pitchFamily="18" charset="0"/>
                <a:ea typeface="Times New Roman" panose="02020603050405020304" pitchFamily="18" charset="0"/>
              </a:rPr>
              <a:t> diagram“</a:t>
            </a:r>
            <a:endParaRPr lang="cs-CZ"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2373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1251</Words>
  <Application>Microsoft Office PowerPoint</Application>
  <PresentationFormat>Širokoúhlá obrazovka</PresentationFormat>
  <Paragraphs>269</Paragraphs>
  <Slides>25</Slides>
  <Notes>1</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25</vt:i4>
      </vt:variant>
    </vt:vector>
  </HeadingPairs>
  <TitlesOfParts>
    <vt:vector size="33" baseType="lpstr">
      <vt:lpstr>Arial</vt:lpstr>
      <vt:lpstr>Calibri</vt:lpstr>
      <vt:lpstr>Calibri Light</vt:lpstr>
      <vt:lpstr>Symbol</vt:lpstr>
      <vt:lpstr>Times New Roman</vt:lpstr>
      <vt:lpstr>TTE1A4BD80t00</vt:lpstr>
      <vt:lpstr>Motiv Office</vt:lpstr>
      <vt:lpstr>Rovnice</vt:lpstr>
      <vt:lpstr>Prezentace aplikace PowerPoint</vt:lpstr>
      <vt:lpstr>Řízení projektů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petr_lepsik</dc:creator>
  <cp:lastModifiedBy>petr_lepsik</cp:lastModifiedBy>
  <cp:revision>1</cp:revision>
  <dcterms:created xsi:type="dcterms:W3CDTF">2023-08-29T08:45:12Z</dcterms:created>
  <dcterms:modified xsi:type="dcterms:W3CDTF">2023-08-29T08:45:31Z</dcterms:modified>
</cp:coreProperties>
</file>