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</p:sldIdLst>
  <p:sldSz cx="9144000" cy="6858000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9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685800" y="2130480"/>
            <a:ext cx="7770240" cy="146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Gastrointestinální systém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1371600" y="3886200"/>
            <a:ext cx="6398640" cy="175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cs-CZ" sz="3200" b="0" strike="noStrike" spc="-1">
                <a:solidFill>
                  <a:srgbClr val="8B8B8B"/>
                </a:solidFill>
                <a:latin typeface="Calibri"/>
                <a:ea typeface="DejaVu Sans"/>
              </a:rPr>
              <a:t>Fakulta zdravotnických studií</a:t>
            </a:r>
            <a:endParaRPr lang="cs-CZ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cs-CZ" sz="3200" b="0" strike="noStrike" spc="-1">
                <a:solidFill>
                  <a:srgbClr val="8B8B8B"/>
                </a:solidFill>
                <a:latin typeface="Calibri"/>
                <a:ea typeface="DejaVu Sans"/>
              </a:rPr>
              <a:t>Technická univerzita Liberec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415" name="Picture 2" descr="C:\Documents and Settings\blanka.pospisilova\Dokumenty\Skripta\2010_08_06\IMG_0006.jpg"/>
          <p:cNvPicPr/>
          <p:nvPr/>
        </p:nvPicPr>
        <p:blipFill>
          <a:blip r:embed="rId3"/>
          <a:srcRect l="2663" t="3774" r="1415" b="5638"/>
          <a:stretch/>
        </p:blipFill>
        <p:spPr>
          <a:xfrm>
            <a:off x="360000" y="1224000"/>
            <a:ext cx="8491320" cy="3772800"/>
          </a:xfrm>
          <a:prstGeom prst="rect">
            <a:avLst/>
          </a:prstGeom>
          <a:ln>
            <a:noFill/>
          </a:ln>
        </p:spPr>
      </p:pic>
      <p:sp>
        <p:nvSpPr>
          <p:cNvPr id="416" name="CustomShape 4"/>
          <p:cNvSpPr/>
          <p:nvPr/>
        </p:nvSpPr>
        <p:spPr>
          <a:xfrm>
            <a:off x="457200" y="5251320"/>
            <a:ext cx="8566560" cy="72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DejaVu Sans"/>
              </a:rPr>
              <a:t>Horní zubní oblouk má tvar elipsy, dolní zubní oblouk má tvar paraboly</a:t>
            </a:r>
            <a:endParaRPr lang="cs-CZ" sz="23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20" name="CustomShape 4"/>
          <p:cNvSpPr/>
          <p:nvPr/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Vyšetření zubů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21" name="CustomShape 5"/>
          <p:cNvSpPr/>
          <p:nvPr/>
        </p:nvSpPr>
        <p:spPr>
          <a:xfrm>
            <a:off x="456840" y="1459800"/>
            <a:ext cx="8227800" cy="44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Ortopantomogram – RTG snímek dentice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422" name="Obrázek 2"/>
          <p:cNvPicPr/>
          <p:nvPr/>
        </p:nvPicPr>
        <p:blipFill>
          <a:blip r:embed="rId3"/>
          <a:stretch/>
        </p:blipFill>
        <p:spPr>
          <a:xfrm>
            <a:off x="905040" y="2113200"/>
            <a:ext cx="6804000" cy="381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Picture 3" descr="C:\Documents and Settings\blanka.pospisilova\Dokumenty\Skripta\2010_08_06\IMG_0012.jpg"/>
          <p:cNvPicPr/>
          <p:nvPr/>
        </p:nvPicPr>
        <p:blipFill>
          <a:blip r:embed="rId3"/>
          <a:srcRect t="5560" r="1875"/>
          <a:stretch/>
        </p:blipFill>
        <p:spPr>
          <a:xfrm>
            <a:off x="4357080" y="1362240"/>
            <a:ext cx="4897800" cy="4382280"/>
          </a:xfrm>
          <a:prstGeom prst="rect">
            <a:avLst/>
          </a:prstGeom>
          <a:ln w="9360">
            <a:noFill/>
          </a:ln>
        </p:spPr>
      </p:pic>
      <p:sp>
        <p:nvSpPr>
          <p:cNvPr id="424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27" name="CustomShape 4"/>
          <p:cNvSpPr/>
          <p:nvPr/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Velké slinné žlázy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28" name="CustomShape 5"/>
          <p:cNvSpPr/>
          <p:nvPr/>
        </p:nvSpPr>
        <p:spPr>
          <a:xfrm>
            <a:off x="457200" y="1272240"/>
            <a:ext cx="4113360" cy="430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514440" indent="-513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Příušní žláza            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(glandula parotis): produkuje serozní sekret</a:t>
            </a:r>
            <a:endParaRPr lang="cs-CZ" sz="2500" b="0" strike="noStrike" spc="-1">
              <a:latin typeface="Arial"/>
            </a:endParaRPr>
          </a:p>
          <a:p>
            <a:pPr marL="514440" indent="-513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Podčelistní žláza      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(glandula submandibularis): produkuje seromucinozní sekret</a:t>
            </a:r>
            <a:endParaRPr lang="cs-CZ" sz="2500" b="0" strike="noStrike" spc="-1">
              <a:latin typeface="Arial"/>
            </a:endParaRPr>
          </a:p>
          <a:p>
            <a:pPr marL="514440" indent="-513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Podjazyková žláza 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(glandula sublingualis): produkuje mucinozní sekret</a:t>
            </a:r>
            <a:endParaRPr lang="cs-CZ" sz="25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2500" b="0" strike="noStrike" spc="-1">
              <a:latin typeface="Arial"/>
            </a:endParaRPr>
          </a:p>
        </p:txBody>
      </p:sp>
      <p:sp>
        <p:nvSpPr>
          <p:cNvPr id="429" name="CustomShape 6"/>
          <p:cNvSpPr/>
          <p:nvPr/>
        </p:nvSpPr>
        <p:spPr>
          <a:xfrm>
            <a:off x="7236360" y="3254760"/>
            <a:ext cx="358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430" name="CustomShape 7"/>
          <p:cNvSpPr/>
          <p:nvPr/>
        </p:nvSpPr>
        <p:spPr>
          <a:xfrm>
            <a:off x="6734160" y="4314240"/>
            <a:ext cx="358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431" name="CustomShape 8"/>
          <p:cNvSpPr/>
          <p:nvPr/>
        </p:nvSpPr>
        <p:spPr>
          <a:xfrm>
            <a:off x="5641200" y="4314240"/>
            <a:ext cx="358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35" name="CustomShape 4"/>
          <p:cNvSpPr/>
          <p:nvPr/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Pharynx (hltan)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36" name="CustomShape 5"/>
          <p:cNvSpPr/>
          <p:nvPr/>
        </p:nvSpPr>
        <p:spPr>
          <a:xfrm>
            <a:off x="468360" y="1373760"/>
            <a:ext cx="3128760" cy="17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86500"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30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Části:</a:t>
            </a:r>
            <a:endParaRPr lang="cs-CZ" sz="3000" b="0" strike="noStrike" spc="-1">
              <a:latin typeface="Arial"/>
            </a:endParaRPr>
          </a:p>
          <a:p>
            <a:pPr marL="514440" indent="-511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3000" b="1" strike="noStrike" spc="-1">
                <a:solidFill>
                  <a:srgbClr val="000000"/>
                </a:solidFill>
                <a:latin typeface="Calibri"/>
                <a:ea typeface="DejaVu Sans"/>
              </a:rPr>
              <a:t>Nasopharynx</a:t>
            </a:r>
            <a:endParaRPr lang="cs-CZ" sz="3000" b="0" strike="noStrike" spc="-1">
              <a:latin typeface="Arial"/>
            </a:endParaRPr>
          </a:p>
          <a:p>
            <a:pPr marL="514440" indent="-511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3000" b="1" strike="noStrike" spc="-1">
                <a:solidFill>
                  <a:srgbClr val="000000"/>
                </a:solidFill>
                <a:latin typeface="Calibri"/>
                <a:ea typeface="DejaVu Sans"/>
              </a:rPr>
              <a:t>Oropharynx</a:t>
            </a:r>
            <a:endParaRPr lang="cs-CZ" sz="3000" b="0" strike="noStrike" spc="-1">
              <a:latin typeface="Arial"/>
            </a:endParaRPr>
          </a:p>
          <a:p>
            <a:pPr marL="514440" indent="-511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3000" b="1" strike="noStrike" spc="-1">
                <a:solidFill>
                  <a:srgbClr val="000000"/>
                </a:solidFill>
                <a:latin typeface="Calibri"/>
                <a:ea typeface="DejaVu Sans"/>
              </a:rPr>
              <a:t>Laryngopharynx</a:t>
            </a:r>
            <a:endParaRPr lang="cs-CZ" sz="3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3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3000" b="0" strike="noStrike" spc="-1">
              <a:latin typeface="Arial"/>
            </a:endParaRPr>
          </a:p>
        </p:txBody>
      </p:sp>
      <p:sp>
        <p:nvSpPr>
          <p:cNvPr id="437" name="CustomShape 6"/>
          <p:cNvSpPr/>
          <p:nvPr/>
        </p:nvSpPr>
        <p:spPr>
          <a:xfrm>
            <a:off x="457200" y="3515760"/>
            <a:ext cx="3579840" cy="18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Calibri"/>
              </a:rPr>
              <a:t>→ </a:t>
            </a: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DejaVu Sans"/>
              </a:rPr>
              <a:t>komunikuje s dutinou nosní i dutinou ústní </a:t>
            </a:r>
            <a:endParaRPr lang="cs-CZ" sz="257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Calibri"/>
              </a:rPr>
              <a:t>→</a:t>
            </a: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DejaVu Sans"/>
              </a:rPr>
              <a:t> dochází zde ke křížení </a:t>
            </a:r>
            <a:r>
              <a:rPr lang="cs-CZ" sz="2570" b="1" strike="noStrike" spc="-1">
                <a:solidFill>
                  <a:srgbClr val="000000"/>
                </a:solidFill>
                <a:latin typeface="Calibri"/>
                <a:ea typeface="DejaVu Sans"/>
              </a:rPr>
              <a:t>dýchacího</a:t>
            </a: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cs-CZ" sz="2570" b="1" strike="noStrike" spc="-1">
                <a:solidFill>
                  <a:srgbClr val="FF0000"/>
                </a:solidFill>
                <a:latin typeface="Calibri"/>
                <a:ea typeface="DejaVu Sans"/>
              </a:rPr>
              <a:t>trávicího</a:t>
            </a:r>
            <a:r>
              <a:rPr lang="cs-CZ" sz="2570" b="0" strike="noStrike" spc="-1">
                <a:solidFill>
                  <a:srgbClr val="000000"/>
                </a:solidFill>
                <a:latin typeface="Calibri"/>
                <a:ea typeface="DejaVu Sans"/>
              </a:rPr>
              <a:t> systému</a:t>
            </a:r>
            <a:endParaRPr lang="cs-CZ" sz="257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2570" b="0" strike="noStrike" spc="-1">
              <a:latin typeface="Arial"/>
            </a:endParaRPr>
          </a:p>
        </p:txBody>
      </p:sp>
      <p:pic>
        <p:nvPicPr>
          <p:cNvPr id="438" name="Picture 4" descr="CD9CB07D"/>
          <p:cNvPicPr/>
          <p:nvPr/>
        </p:nvPicPr>
        <p:blipFill>
          <a:blip r:embed="rId3"/>
          <a:srcRect b="659"/>
          <a:stretch/>
        </p:blipFill>
        <p:spPr>
          <a:xfrm>
            <a:off x="3726000" y="1073160"/>
            <a:ext cx="4957200" cy="5186880"/>
          </a:xfrm>
          <a:prstGeom prst="rect">
            <a:avLst/>
          </a:prstGeom>
          <a:ln w="9360">
            <a:noFill/>
          </a:ln>
        </p:spPr>
      </p:pic>
      <p:sp>
        <p:nvSpPr>
          <p:cNvPr id="439" name="CustomShape 7"/>
          <p:cNvSpPr/>
          <p:nvPr/>
        </p:nvSpPr>
        <p:spPr>
          <a:xfrm>
            <a:off x="6957000" y="2241360"/>
            <a:ext cx="2183760" cy="1002600"/>
          </a:xfrm>
          <a:prstGeom prst="rect">
            <a:avLst/>
          </a:prstGeom>
          <a:solidFill>
            <a:srgbClr val="FFFF00"/>
          </a:solidFill>
          <a:ln w="93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500" b="1" strike="noStrike" spc="-1">
                <a:solidFill>
                  <a:srgbClr val="000000"/>
                </a:solidFill>
                <a:latin typeface="Calibri"/>
                <a:ea typeface="DejaVu Sans"/>
              </a:rPr>
              <a:t>Choanae</a:t>
            </a: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Párová komunikace nasopharyngu s dutinou ústní</a:t>
            </a:r>
            <a:endParaRPr lang="cs-CZ" sz="1500" b="0" strike="noStrike" spc="-1">
              <a:latin typeface="Arial"/>
            </a:endParaRPr>
          </a:p>
        </p:txBody>
      </p:sp>
      <p:sp>
        <p:nvSpPr>
          <p:cNvPr id="440" name="CustomShape 8"/>
          <p:cNvSpPr/>
          <p:nvPr/>
        </p:nvSpPr>
        <p:spPr>
          <a:xfrm>
            <a:off x="6958800" y="3565800"/>
            <a:ext cx="2183760" cy="1002600"/>
          </a:xfrm>
          <a:prstGeom prst="rect">
            <a:avLst/>
          </a:prstGeom>
          <a:solidFill>
            <a:srgbClr val="FFFF00"/>
          </a:solidFill>
          <a:ln w="93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500" b="1" strike="noStrike" spc="-1">
                <a:solidFill>
                  <a:srgbClr val="000000"/>
                </a:solidFill>
                <a:latin typeface="Calibri"/>
                <a:ea typeface="DejaVu Sans"/>
              </a:rPr>
              <a:t>Choanae</a:t>
            </a: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Párová komunikace nasopharyngu s dutinou ústní</a:t>
            </a:r>
            <a:endParaRPr lang="cs-CZ" sz="1500" b="0" strike="noStrike" spc="-1">
              <a:latin typeface="Arial"/>
            </a:endParaRPr>
          </a:p>
        </p:txBody>
      </p:sp>
      <p:sp>
        <p:nvSpPr>
          <p:cNvPr id="441" name="CustomShape 9"/>
          <p:cNvSpPr/>
          <p:nvPr/>
        </p:nvSpPr>
        <p:spPr>
          <a:xfrm>
            <a:off x="6893280" y="4848120"/>
            <a:ext cx="1917360" cy="1459080"/>
          </a:xfrm>
          <a:prstGeom prst="rect">
            <a:avLst/>
          </a:prstGeom>
          <a:solidFill>
            <a:srgbClr val="FFFF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500" b="1" strike="noStrike" spc="-1">
                <a:solidFill>
                  <a:srgbClr val="000000"/>
                </a:solidFill>
                <a:latin typeface="Calibri"/>
                <a:ea typeface="DejaVu Sans"/>
              </a:rPr>
              <a:t>Aditus laryngis</a:t>
            </a: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Komunikace laryngopharyngu </a:t>
            </a: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500" b="0" strike="noStrike" spc="-1">
                <a:solidFill>
                  <a:srgbClr val="000000"/>
                </a:solidFill>
                <a:latin typeface="Calibri"/>
                <a:ea typeface="DejaVu Sans"/>
              </a:rPr>
              <a:t>s dutinou hrtanu</a:t>
            </a: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500" b="0" strike="noStrike" spc="-1">
              <a:latin typeface="Arial"/>
            </a:endParaRPr>
          </a:p>
        </p:txBody>
      </p:sp>
      <p:sp>
        <p:nvSpPr>
          <p:cNvPr id="442" name="CustomShape 10"/>
          <p:cNvSpPr/>
          <p:nvPr/>
        </p:nvSpPr>
        <p:spPr>
          <a:xfrm flipH="1">
            <a:off x="6309000" y="2672280"/>
            <a:ext cx="742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FF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3" name="CustomShape 11"/>
          <p:cNvSpPr/>
          <p:nvPr/>
        </p:nvSpPr>
        <p:spPr>
          <a:xfrm flipH="1">
            <a:off x="6308280" y="4039200"/>
            <a:ext cx="6418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FF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4" name="CustomShape 12"/>
          <p:cNvSpPr/>
          <p:nvPr/>
        </p:nvSpPr>
        <p:spPr>
          <a:xfrm flipH="1" flipV="1">
            <a:off x="6151320" y="4700520"/>
            <a:ext cx="742320" cy="76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FFFF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45" name="Picture 3" descr="E:\Liberec\Snímek\Snímek 141.jpg"/>
          <p:cNvPicPr/>
          <p:nvPr/>
        </p:nvPicPr>
        <p:blipFill>
          <a:blip r:embed="rId4"/>
          <a:srcRect l="8109" t="4784" r="1184" b="2971"/>
          <a:stretch/>
        </p:blipFill>
        <p:spPr>
          <a:xfrm>
            <a:off x="4010040" y="1074960"/>
            <a:ext cx="5132520" cy="578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2" descr="C:\Documents and Settings\blanka.pospisilova\Dokumenty\Skripta\2010_08_06\IMG_0018.jpg"/>
          <p:cNvPicPr/>
          <p:nvPr/>
        </p:nvPicPr>
        <p:blipFill>
          <a:blip r:embed="rId3">
            <a:lum contrast="10000"/>
          </a:blip>
          <a:srcRect l="4170" r="4170"/>
          <a:stretch/>
        </p:blipFill>
        <p:spPr>
          <a:xfrm>
            <a:off x="5320080" y="582120"/>
            <a:ext cx="2851920" cy="6096960"/>
          </a:xfrm>
          <a:prstGeom prst="rect">
            <a:avLst/>
          </a:prstGeom>
          <a:ln w="9360">
            <a:noFill/>
          </a:ln>
        </p:spPr>
      </p:pic>
      <p:sp>
        <p:nvSpPr>
          <p:cNvPr id="447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50" name="CustomShape 4"/>
          <p:cNvSpPr/>
          <p:nvPr/>
        </p:nvSpPr>
        <p:spPr>
          <a:xfrm>
            <a:off x="456840" y="576360"/>
            <a:ext cx="8227800" cy="53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Jícen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51" name="CustomShape 5"/>
          <p:cNvSpPr/>
          <p:nvPr/>
        </p:nvSpPr>
        <p:spPr>
          <a:xfrm>
            <a:off x="457200" y="1416960"/>
            <a:ext cx="4113360" cy="416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 23–28 cm dlouhý trubicovitý orgán spojující hltan a žaludek</a:t>
            </a:r>
            <a:endParaRPr lang="cs-CZ" sz="25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5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Části:</a:t>
            </a:r>
            <a:endParaRPr lang="cs-CZ" sz="2500" b="0" strike="noStrike" spc="-1">
              <a:latin typeface="Arial"/>
            </a:endParaRPr>
          </a:p>
          <a:p>
            <a:pPr marL="514440" indent="-5112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Pars cervicalis = krční</a:t>
            </a:r>
            <a:endParaRPr lang="cs-CZ" sz="2500" b="0" strike="noStrike" spc="-1">
              <a:latin typeface="Arial"/>
            </a:endParaRPr>
          </a:p>
          <a:p>
            <a:pPr marL="514440" indent="-5112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Pars thoracica =  hrudní</a:t>
            </a:r>
            <a:endParaRPr lang="cs-CZ" sz="2500" b="0" strike="noStrike" spc="-1">
              <a:latin typeface="Arial"/>
            </a:endParaRPr>
          </a:p>
          <a:p>
            <a:pPr marL="514440" indent="-5112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Pars abdominalis = břišní</a:t>
            </a:r>
            <a:endParaRPr lang="cs-CZ" sz="25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2500" b="0" strike="noStrike" spc="-1">
              <a:latin typeface="Arial"/>
            </a:endParaRPr>
          </a:p>
        </p:txBody>
      </p:sp>
      <p:sp>
        <p:nvSpPr>
          <p:cNvPr id="452" name="CustomShape 6"/>
          <p:cNvSpPr/>
          <p:nvPr/>
        </p:nvSpPr>
        <p:spPr>
          <a:xfrm flipV="1">
            <a:off x="3953160" y="1927440"/>
            <a:ext cx="2224440" cy="875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3" name="CustomShape 7"/>
          <p:cNvSpPr/>
          <p:nvPr/>
        </p:nvSpPr>
        <p:spPr>
          <a:xfrm>
            <a:off x="4207320" y="3429720"/>
            <a:ext cx="1813680" cy="1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4" name="CustomShape 8"/>
          <p:cNvSpPr/>
          <p:nvPr/>
        </p:nvSpPr>
        <p:spPr>
          <a:xfrm>
            <a:off x="4320360" y="3987000"/>
            <a:ext cx="2577600" cy="126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5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5" name="CustomShape 9"/>
          <p:cNvSpPr/>
          <p:nvPr/>
        </p:nvSpPr>
        <p:spPr>
          <a:xfrm>
            <a:off x="7353720" y="1395360"/>
            <a:ext cx="11991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Trachea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456" name="CustomShape 10"/>
          <p:cNvSpPr/>
          <p:nvPr/>
        </p:nvSpPr>
        <p:spPr>
          <a:xfrm>
            <a:off x="7301160" y="2430000"/>
            <a:ext cx="1532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Oblouk aorty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457" name="CustomShape 11"/>
          <p:cNvSpPr/>
          <p:nvPr/>
        </p:nvSpPr>
        <p:spPr>
          <a:xfrm>
            <a:off x="7192800" y="3177360"/>
            <a:ext cx="19328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Bifurkace bronchů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458" name="CustomShape 12"/>
          <p:cNvSpPr/>
          <p:nvPr/>
        </p:nvSpPr>
        <p:spPr>
          <a:xfrm flipH="1">
            <a:off x="6399360" y="1580040"/>
            <a:ext cx="951480" cy="18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9" name="CustomShape 13"/>
          <p:cNvSpPr/>
          <p:nvPr/>
        </p:nvSpPr>
        <p:spPr>
          <a:xfrm flipH="1">
            <a:off x="6745320" y="2612160"/>
            <a:ext cx="552600" cy="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0" name="CustomShape 14"/>
          <p:cNvSpPr/>
          <p:nvPr/>
        </p:nvSpPr>
        <p:spPr>
          <a:xfrm flipH="1" flipV="1">
            <a:off x="6537960" y="3175920"/>
            <a:ext cx="682560" cy="142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1" name="CustomShape 15"/>
          <p:cNvSpPr/>
          <p:nvPr/>
        </p:nvSpPr>
        <p:spPr>
          <a:xfrm>
            <a:off x="6952680" y="4053600"/>
            <a:ext cx="21060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Hiatus oesophageus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462" name="CustomShape 16"/>
          <p:cNvSpPr/>
          <p:nvPr/>
        </p:nvSpPr>
        <p:spPr>
          <a:xfrm flipH="1">
            <a:off x="6951240" y="4442760"/>
            <a:ext cx="399600" cy="643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206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4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66" name="CustomShape 4"/>
          <p:cNvSpPr/>
          <p:nvPr/>
        </p:nvSpPr>
        <p:spPr>
          <a:xfrm>
            <a:off x="457200" y="478440"/>
            <a:ext cx="8227800" cy="93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Fyziologická zúžení jícnu</a:t>
            </a:r>
            <a:endParaRPr lang="cs-CZ" sz="4000" b="0" strike="noStrike" spc="-1">
              <a:latin typeface="Arial"/>
            </a:endParaRPr>
          </a:p>
        </p:txBody>
      </p:sp>
      <p:pic>
        <p:nvPicPr>
          <p:cNvPr id="467" name="Picture 2" descr="C:\Documents and Settings\blanka.pospisilova\Dokumenty\Skripta\2010_08_06\IMG_0017.jpg"/>
          <p:cNvPicPr/>
          <p:nvPr/>
        </p:nvPicPr>
        <p:blipFill>
          <a:blip r:embed="rId3">
            <a:lum contrast="-20000"/>
          </a:blip>
          <a:srcRect r="6631" b="1205"/>
          <a:stretch/>
        </p:blipFill>
        <p:spPr>
          <a:xfrm>
            <a:off x="3284640" y="1214280"/>
            <a:ext cx="1930680" cy="5233320"/>
          </a:xfrm>
          <a:prstGeom prst="rect">
            <a:avLst/>
          </a:prstGeom>
          <a:ln w="9360">
            <a:noFill/>
          </a:ln>
        </p:spPr>
      </p:pic>
      <p:sp>
        <p:nvSpPr>
          <p:cNvPr id="468" name="CustomShape 5"/>
          <p:cNvSpPr/>
          <p:nvPr/>
        </p:nvSpPr>
        <p:spPr>
          <a:xfrm>
            <a:off x="931680" y="1744920"/>
            <a:ext cx="2070360" cy="819720"/>
          </a:xfrm>
          <a:prstGeom prst="rect">
            <a:avLst/>
          </a:prstGeom>
          <a:noFill/>
          <a:ln w="2844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Vzdálenost  od horních řezáků k začátku jícnu je 15 cm</a:t>
            </a:r>
            <a:endParaRPr lang="cs-CZ" sz="1600" b="0" strike="noStrike" spc="-1" dirty="0">
              <a:latin typeface="Arial"/>
            </a:endParaRPr>
          </a:p>
        </p:txBody>
      </p:sp>
      <p:sp>
        <p:nvSpPr>
          <p:cNvPr id="469" name="CustomShape 6"/>
          <p:cNvSpPr/>
          <p:nvPr/>
        </p:nvSpPr>
        <p:spPr>
          <a:xfrm>
            <a:off x="857160" y="3124440"/>
            <a:ext cx="2141640" cy="819720"/>
          </a:xfrm>
          <a:prstGeom prst="rect">
            <a:avLst/>
          </a:prstGeom>
          <a:noFill/>
          <a:ln w="28440">
            <a:solidFill>
              <a:srgbClr val="4F81B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Vzdálenost  od horních řezáků k prostupu jícnu přes bránici je 40 cm 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470" name="CustomShape 7"/>
          <p:cNvSpPr/>
          <p:nvPr/>
        </p:nvSpPr>
        <p:spPr>
          <a:xfrm>
            <a:off x="714240" y="4629960"/>
            <a:ext cx="2284560" cy="1063080"/>
          </a:xfrm>
          <a:prstGeom prst="rect">
            <a:avLst/>
          </a:prstGeom>
          <a:solidFill>
            <a:srgbClr val="FFFF00"/>
          </a:solidFill>
          <a:ln w="28440">
            <a:solidFill>
              <a:srgbClr val="4F81B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Důležité při zavádění žaludeční sondy a instrumentaria do jícnu a žaludku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471" name="CustomShape 8"/>
          <p:cNvSpPr/>
          <p:nvPr/>
        </p:nvSpPr>
        <p:spPr>
          <a:xfrm>
            <a:off x="5307480" y="2555640"/>
            <a:ext cx="3151800" cy="819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440">
            <a:solidFill>
              <a:srgbClr val="4F81B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Horní zúžení jícnu</a:t>
            </a:r>
            <a:r>
              <a:rPr lang="cs-CZ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v místě průchodu jícnu mezi prstencovou chrupavku a páteří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472" name="CustomShape 9"/>
          <p:cNvSpPr/>
          <p:nvPr/>
        </p:nvSpPr>
        <p:spPr>
          <a:xfrm>
            <a:off x="5307480" y="3762000"/>
            <a:ext cx="3377160" cy="819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440">
            <a:solidFill>
              <a:srgbClr val="4F81B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Střední zúžení jícnu: </a:t>
            </a:r>
            <a:r>
              <a:rPr lang="cs-CZ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v místě průchodu jícnu mezi hrudní aortou a levou  hlavní průduškou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473" name="CustomShape 10"/>
          <p:cNvSpPr/>
          <p:nvPr/>
        </p:nvSpPr>
        <p:spPr>
          <a:xfrm>
            <a:off x="5307480" y="4986360"/>
            <a:ext cx="3290400" cy="576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440">
            <a:solidFill>
              <a:srgbClr val="4F81B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Dolní zúžení jícnu: </a:t>
            </a:r>
            <a:r>
              <a:rPr lang="cs-CZ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v místě průchodu jícnu přes bránici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474" name="CustomShape 11"/>
          <p:cNvSpPr/>
          <p:nvPr/>
        </p:nvSpPr>
        <p:spPr>
          <a:xfrm flipH="1" flipV="1">
            <a:off x="4194360" y="2968200"/>
            <a:ext cx="11098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5" name="CustomShape 12"/>
          <p:cNvSpPr/>
          <p:nvPr/>
        </p:nvSpPr>
        <p:spPr>
          <a:xfrm flipH="1">
            <a:off x="4413600" y="4127040"/>
            <a:ext cx="891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6" name="CustomShape 13"/>
          <p:cNvSpPr/>
          <p:nvPr/>
        </p:nvSpPr>
        <p:spPr>
          <a:xfrm flipH="1">
            <a:off x="4319640" y="5358960"/>
            <a:ext cx="997560" cy="18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7" name="CustomShape 14"/>
          <p:cNvSpPr/>
          <p:nvPr/>
        </p:nvSpPr>
        <p:spPr>
          <a:xfrm>
            <a:off x="1857240" y="4059720"/>
            <a:ext cx="219240" cy="405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4F81B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8" name="CustomShape 15"/>
          <p:cNvSpPr/>
          <p:nvPr/>
        </p:nvSpPr>
        <p:spPr>
          <a:xfrm>
            <a:off x="3145680" y="1338840"/>
            <a:ext cx="141480" cy="1784520"/>
          </a:xfrm>
          <a:prstGeom prst="leftBrace">
            <a:avLst>
              <a:gd name="adj1" fmla="val 8333"/>
              <a:gd name="adj2" fmla="val 50000"/>
            </a:avLst>
          </a:prstGeom>
          <a:noFill/>
          <a:ln w="28440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9" name="CustomShape 16"/>
          <p:cNvSpPr/>
          <p:nvPr/>
        </p:nvSpPr>
        <p:spPr>
          <a:xfrm>
            <a:off x="3217320" y="1349640"/>
            <a:ext cx="238320" cy="4356360"/>
          </a:xfrm>
          <a:prstGeom prst="leftBrace">
            <a:avLst>
              <a:gd name="adj1" fmla="val 8333"/>
              <a:gd name="adj2" fmla="val 50000"/>
            </a:avLst>
          </a:prstGeom>
          <a:noFill/>
          <a:ln w="28440">
            <a:solidFill>
              <a:srgbClr val="604A7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1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2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483" name="CustomShape 4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Žaludek (ventriculus) 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84" name="CustomShape 5"/>
          <p:cNvSpPr/>
          <p:nvPr/>
        </p:nvSpPr>
        <p:spPr>
          <a:xfrm>
            <a:off x="385200" y="1296000"/>
            <a:ext cx="2709720" cy="48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Popis žaludku</a:t>
            </a:r>
            <a:endParaRPr lang="cs-CZ" sz="2800" b="0" strike="noStrike" spc="-1">
              <a:latin typeface="Arial"/>
            </a:endParaRPr>
          </a:p>
        </p:txBody>
      </p:sp>
      <p:pic>
        <p:nvPicPr>
          <p:cNvPr id="485" name="Picture 2" descr="C:\Documents and Settings\blanka.pospisilova\Dokumenty\Skripta\2010_08_06\IMG_0019.jpg"/>
          <p:cNvPicPr/>
          <p:nvPr/>
        </p:nvPicPr>
        <p:blipFill>
          <a:blip r:embed="rId3">
            <a:lum contrast="10000"/>
          </a:blip>
          <a:srcRect r="52553" b="50720"/>
          <a:stretch/>
        </p:blipFill>
        <p:spPr>
          <a:xfrm>
            <a:off x="114840" y="2088000"/>
            <a:ext cx="4492080" cy="3727800"/>
          </a:xfrm>
          <a:prstGeom prst="rect">
            <a:avLst/>
          </a:prstGeom>
          <a:ln w="29160" cap="sq">
            <a:solidFill>
              <a:srgbClr val="2A6099"/>
            </a:solidFill>
            <a:miter/>
          </a:ln>
        </p:spPr>
      </p:pic>
      <p:pic>
        <p:nvPicPr>
          <p:cNvPr id="486" name="Picture 2" descr="C:\Documents and Settings\blanka.pospisilova\Dokumenty\Skripta\2010_08_06\IMG_0019.jpg"/>
          <p:cNvPicPr/>
          <p:nvPr/>
        </p:nvPicPr>
        <p:blipFill>
          <a:blip r:embed="rId3">
            <a:lum contrast="10000"/>
          </a:blip>
          <a:srcRect l="53509" b="56713"/>
          <a:stretch/>
        </p:blipFill>
        <p:spPr>
          <a:xfrm>
            <a:off x="4608000" y="2088000"/>
            <a:ext cx="4390920" cy="3740040"/>
          </a:xfrm>
          <a:prstGeom prst="rect">
            <a:avLst/>
          </a:prstGeom>
          <a:ln w="29160" cap="sq">
            <a:solidFill>
              <a:srgbClr val="2A6099"/>
            </a:solidFill>
            <a:miter/>
          </a:ln>
        </p:spPr>
      </p:pic>
      <p:sp>
        <p:nvSpPr>
          <p:cNvPr id="487" name="CustomShape 6"/>
          <p:cNvSpPr/>
          <p:nvPr/>
        </p:nvSpPr>
        <p:spPr>
          <a:xfrm>
            <a:off x="3060720" y="5646240"/>
            <a:ext cx="1780920" cy="40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1F9F9"/>
          </a:solidFill>
          <a:ln w="12600" cap="sq">
            <a:solidFill>
              <a:srgbClr val="BF004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8240" rIns="90000" bIns="4824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Velká kurvatura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488" name="Line 7"/>
          <p:cNvSpPr/>
          <p:nvPr/>
        </p:nvSpPr>
        <p:spPr>
          <a:xfrm flipH="1" flipV="1">
            <a:off x="3672000" y="5112000"/>
            <a:ext cx="288000" cy="534240"/>
          </a:xfrm>
          <a:prstGeom prst="line">
            <a:avLst/>
          </a:prstGeom>
          <a:ln>
            <a:solidFill>
              <a:srgbClr val="BF0041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9" name="CustomShape 8"/>
          <p:cNvSpPr/>
          <p:nvPr/>
        </p:nvSpPr>
        <p:spPr>
          <a:xfrm>
            <a:off x="580320" y="3270240"/>
            <a:ext cx="1752120" cy="40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1F9F9"/>
          </a:solidFill>
          <a:ln w="12600" cap="sq">
            <a:solidFill>
              <a:srgbClr val="BF004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8240" rIns="90000" bIns="4824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Malá kurvatura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490" name="Line 9"/>
          <p:cNvSpPr/>
          <p:nvPr/>
        </p:nvSpPr>
        <p:spPr>
          <a:xfrm>
            <a:off x="2088000" y="3672000"/>
            <a:ext cx="432000" cy="576000"/>
          </a:xfrm>
          <a:prstGeom prst="line">
            <a:avLst/>
          </a:prstGeom>
          <a:ln>
            <a:solidFill>
              <a:srgbClr val="BF0041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1" name="CustomShape 10"/>
          <p:cNvSpPr/>
          <p:nvPr/>
        </p:nvSpPr>
        <p:spPr>
          <a:xfrm>
            <a:off x="1863720" y="1830240"/>
            <a:ext cx="834480" cy="40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1F9F9"/>
          </a:solidFill>
          <a:ln w="12600" cap="sq">
            <a:solidFill>
              <a:srgbClr val="BF004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8240" rIns="90000" bIns="4824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Kardie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492" name="Line 11"/>
          <p:cNvSpPr/>
          <p:nvPr/>
        </p:nvSpPr>
        <p:spPr>
          <a:xfrm>
            <a:off x="2520000" y="2232000"/>
            <a:ext cx="216000" cy="576000"/>
          </a:xfrm>
          <a:prstGeom prst="line">
            <a:avLst/>
          </a:prstGeom>
          <a:ln>
            <a:solidFill>
              <a:srgbClr val="BF0041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3" name="Line 12"/>
          <p:cNvSpPr/>
          <p:nvPr/>
        </p:nvSpPr>
        <p:spPr>
          <a:xfrm>
            <a:off x="2520000" y="2232000"/>
            <a:ext cx="216000" cy="576000"/>
          </a:xfrm>
          <a:prstGeom prst="line">
            <a:avLst/>
          </a:prstGeom>
          <a:ln>
            <a:solidFill>
              <a:srgbClr val="BF0041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CustomShape 13"/>
          <p:cNvSpPr/>
          <p:nvPr/>
        </p:nvSpPr>
        <p:spPr>
          <a:xfrm>
            <a:off x="3492360" y="1398240"/>
            <a:ext cx="933480" cy="40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1F9F9"/>
          </a:solidFill>
          <a:ln w="12600" cap="sq">
            <a:solidFill>
              <a:srgbClr val="BF004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8240" rIns="90000" bIns="4824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Fundus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495" name="Line 14"/>
          <p:cNvSpPr/>
          <p:nvPr/>
        </p:nvSpPr>
        <p:spPr>
          <a:xfrm flipH="1">
            <a:off x="3744000" y="1800000"/>
            <a:ext cx="144000" cy="432000"/>
          </a:xfrm>
          <a:prstGeom prst="line">
            <a:avLst/>
          </a:prstGeom>
          <a:ln>
            <a:solidFill>
              <a:srgbClr val="BF0041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6" name="CustomShape 15"/>
          <p:cNvSpPr/>
          <p:nvPr/>
        </p:nvSpPr>
        <p:spPr>
          <a:xfrm>
            <a:off x="2830320" y="3486240"/>
            <a:ext cx="1538640" cy="40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1F9F9"/>
          </a:solidFill>
          <a:ln w="12600" cap="sq">
            <a:solidFill>
              <a:srgbClr val="BF004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8240" rIns="90000" bIns="4824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Tělo = corpus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497" name="CustomShape 16"/>
          <p:cNvSpPr/>
          <p:nvPr/>
        </p:nvSpPr>
        <p:spPr>
          <a:xfrm>
            <a:off x="759240" y="4680000"/>
            <a:ext cx="1919520" cy="40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1F9F9"/>
          </a:solidFill>
          <a:ln w="12600" cap="sq">
            <a:solidFill>
              <a:srgbClr val="BF004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8240" rIns="90000" bIns="4824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Vrátník = pylorus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498" name="CustomShape 17"/>
          <p:cNvSpPr/>
          <p:nvPr/>
        </p:nvSpPr>
        <p:spPr>
          <a:xfrm>
            <a:off x="5414040" y="1800000"/>
            <a:ext cx="3161520" cy="40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1F9F9"/>
          </a:solidFill>
          <a:ln w="12600" cap="sq">
            <a:solidFill>
              <a:srgbClr val="BF004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8240" rIns="90000" bIns="4824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Sliznice žaludku – tvoří ji řasy</a:t>
            </a:r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02" name="CustomShape 4"/>
          <p:cNvSpPr/>
          <p:nvPr/>
        </p:nvSpPr>
        <p:spPr>
          <a:xfrm>
            <a:off x="456480" y="792000"/>
            <a:ext cx="8228160" cy="560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Žaludek je uložen v </a:t>
            </a:r>
            <a:r>
              <a:rPr lang="cs-CZ" sz="23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supramezokolické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části peritoneální dutiny</a:t>
            </a:r>
            <a:endParaRPr lang="cs-CZ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3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Funkce žaludku</a:t>
            </a:r>
            <a:endParaRPr lang="cs-CZ" sz="23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3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Mechanické trávení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potravy</a:t>
            </a:r>
            <a:endParaRPr lang="cs-CZ" sz="23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3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Chemické trávení 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– promíchávání se žaludeční šťávou (kyse</a:t>
            </a:r>
            <a:r>
              <a:rPr lang="cs-CZ" sz="2300" spc="-1" dirty="0">
                <a:solidFill>
                  <a:srgbClr val="000000"/>
                </a:solidFill>
                <a:latin typeface="Calibri"/>
                <a:ea typeface="DejaVu Sans"/>
              </a:rPr>
              <a:t>lina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300" spc="-1" dirty="0">
                <a:solidFill>
                  <a:srgbClr val="000000"/>
                </a:solidFill>
                <a:latin typeface="Calibri"/>
                <a:ea typeface="DejaVu Sans"/>
              </a:rPr>
              <a:t>c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hlorovodíková) 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→ vzniká kašovitá </a:t>
            </a:r>
            <a:r>
              <a:rPr lang="cs-CZ" sz="2300" b="0" strike="noStrike" spc="-1" dirty="0" err="1">
                <a:solidFill>
                  <a:srgbClr val="000000"/>
                </a:solidFill>
                <a:latin typeface="Calibri"/>
                <a:ea typeface="Arial"/>
              </a:rPr>
              <a:t>natrávenina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 = </a:t>
            </a:r>
            <a:r>
              <a:rPr lang="cs-CZ" sz="2300" b="1" strike="noStrike" spc="-1" dirty="0">
                <a:solidFill>
                  <a:srgbClr val="000000"/>
                </a:solidFill>
                <a:latin typeface="Calibri"/>
                <a:ea typeface="Arial"/>
              </a:rPr>
              <a:t>chymus</a:t>
            </a:r>
            <a:endParaRPr lang="cs-CZ" sz="23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300" b="1" strike="noStrike" spc="-1" dirty="0">
                <a:solidFill>
                  <a:srgbClr val="000000"/>
                </a:solidFill>
                <a:latin typeface="Calibri"/>
                <a:ea typeface="Arial"/>
              </a:rPr>
              <a:t>Peristaltika 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– kontrakce svaloviny posouvající potravu směrem k duodenu, peristaltické vlny začínají v kardii a putují směrem k pyloru</a:t>
            </a:r>
            <a:endParaRPr lang="cs-CZ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0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300" b="1" strike="noStrike" spc="-1" dirty="0" err="1">
                <a:solidFill>
                  <a:srgbClr val="000000"/>
                </a:solidFill>
                <a:latin typeface="Calibri"/>
                <a:ea typeface="Arial"/>
              </a:rPr>
              <a:t>Emesis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 =  zvracení, peristaltika postupuje opačně než normálně</a:t>
            </a:r>
            <a:endParaRPr lang="cs-CZ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300" b="1" u="sng" strike="noStrike" spc="-1" dirty="0">
                <a:solidFill>
                  <a:srgbClr val="000000"/>
                </a:solidFill>
                <a:uFillTx/>
                <a:latin typeface="Calibri"/>
                <a:ea typeface="Arial"/>
              </a:rPr>
              <a:t>Funkční rozdělení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:</a:t>
            </a:r>
            <a:endParaRPr lang="cs-CZ" sz="23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300" b="1" strike="noStrike" spc="-1" dirty="0" err="1">
                <a:solidFill>
                  <a:srgbClr val="000000"/>
                </a:solidFill>
                <a:latin typeface="Calibri"/>
                <a:ea typeface="Arial"/>
              </a:rPr>
              <a:t>Pars</a:t>
            </a:r>
            <a:r>
              <a:rPr lang="cs-CZ" sz="2300" b="1" strike="noStrike" spc="-1" dirty="0">
                <a:solidFill>
                  <a:srgbClr val="000000"/>
                </a:solidFill>
                <a:latin typeface="Calibri"/>
                <a:ea typeface="Arial"/>
              </a:rPr>
              <a:t> </a:t>
            </a:r>
            <a:r>
              <a:rPr lang="cs-CZ" sz="2300" b="1" strike="noStrike" spc="-1" dirty="0" err="1">
                <a:solidFill>
                  <a:srgbClr val="000000"/>
                </a:solidFill>
                <a:latin typeface="Calibri"/>
                <a:ea typeface="Arial"/>
              </a:rPr>
              <a:t>digestoria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 = trávicí oddíl, patří sem kardie, fundus a tělo žaludku</a:t>
            </a:r>
            <a:endParaRPr lang="cs-CZ" sz="23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300" b="1" strike="noStrike" spc="-1" dirty="0" err="1">
                <a:solidFill>
                  <a:srgbClr val="000000"/>
                </a:solidFill>
                <a:latin typeface="Calibri"/>
                <a:ea typeface="Arial"/>
              </a:rPr>
              <a:t>Pars</a:t>
            </a:r>
            <a:r>
              <a:rPr lang="cs-CZ" sz="2300" b="1" strike="noStrike" spc="-1" dirty="0">
                <a:solidFill>
                  <a:srgbClr val="000000"/>
                </a:solidFill>
                <a:latin typeface="Calibri"/>
                <a:ea typeface="Arial"/>
              </a:rPr>
              <a:t> </a:t>
            </a:r>
            <a:r>
              <a:rPr lang="cs-CZ" sz="2300" b="1" strike="noStrike" spc="-1" dirty="0" err="1">
                <a:solidFill>
                  <a:srgbClr val="000000"/>
                </a:solidFill>
                <a:latin typeface="Calibri"/>
                <a:ea typeface="Arial"/>
              </a:rPr>
              <a:t>egestoria</a:t>
            </a:r>
            <a:r>
              <a:rPr lang="cs-CZ" sz="23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 = vyprazdňovací oddíl, patří sem pylorická část</a:t>
            </a:r>
            <a:endParaRPr lang="cs-CZ" sz="23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506" name="Picture 2" descr="C:\Documents and Settings\blanka.pospisilova\Dokumenty\Skripta\2010_08_06\IMG_0049.jpg"/>
          <p:cNvPicPr/>
          <p:nvPr/>
        </p:nvPicPr>
        <p:blipFill>
          <a:blip r:embed="rId3">
            <a:lum contrast="6000"/>
          </a:blip>
          <a:srcRect l="1204" t="26812" r="54689" b="2771"/>
          <a:stretch/>
        </p:blipFill>
        <p:spPr>
          <a:xfrm>
            <a:off x="3600000" y="1512000"/>
            <a:ext cx="3785040" cy="4999680"/>
          </a:xfrm>
          <a:prstGeom prst="rect">
            <a:avLst/>
          </a:prstGeom>
          <a:ln>
            <a:noFill/>
          </a:ln>
        </p:spPr>
      </p:pic>
      <p:sp>
        <p:nvSpPr>
          <p:cNvPr id="507" name="CustomShape 4"/>
          <p:cNvSpPr/>
          <p:nvPr/>
        </p:nvSpPr>
        <p:spPr>
          <a:xfrm>
            <a:off x="456480" y="864000"/>
            <a:ext cx="7792560" cy="17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žaludek je intraperitoneální orgán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rozlišujeme 2 peritoneální závěsy žaludku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500" b="0" strike="noStrike" spc="-1" dirty="0">
              <a:latin typeface="Arial"/>
            </a:endParaRPr>
          </a:p>
        </p:txBody>
      </p:sp>
      <p:sp>
        <p:nvSpPr>
          <p:cNvPr id="508" name="CustomShape 5"/>
          <p:cNvSpPr/>
          <p:nvPr/>
        </p:nvSpPr>
        <p:spPr>
          <a:xfrm>
            <a:off x="937080" y="2838240"/>
            <a:ext cx="2215080" cy="40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8240" rIns="90000" bIns="4824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1. Omentum minus</a:t>
            </a:r>
            <a:endParaRPr lang="cs-CZ" sz="2000" b="0" strike="noStrike" spc="-1" dirty="0">
              <a:latin typeface="Arial"/>
            </a:endParaRPr>
          </a:p>
        </p:txBody>
      </p:sp>
      <p:sp>
        <p:nvSpPr>
          <p:cNvPr id="509" name="CustomShape 6"/>
          <p:cNvSpPr/>
          <p:nvPr/>
        </p:nvSpPr>
        <p:spPr>
          <a:xfrm>
            <a:off x="942120" y="4710240"/>
            <a:ext cx="2205720" cy="40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8240" rIns="90000" bIns="4824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2. Omentum majus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510" name="Line 7"/>
          <p:cNvSpPr/>
          <p:nvPr/>
        </p:nvSpPr>
        <p:spPr>
          <a:xfrm>
            <a:off x="3154320" y="3024000"/>
            <a:ext cx="1381680" cy="360"/>
          </a:xfrm>
          <a:prstGeom prst="line">
            <a:avLst/>
          </a:prstGeom>
          <a:ln w="126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1" name="Line 8"/>
          <p:cNvSpPr/>
          <p:nvPr/>
        </p:nvSpPr>
        <p:spPr>
          <a:xfrm>
            <a:off x="3150000" y="4896000"/>
            <a:ext cx="2250000" cy="360"/>
          </a:xfrm>
          <a:prstGeom prst="line">
            <a:avLst/>
          </a:prstGeom>
          <a:ln w="126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3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15" name="CustomShape 4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Cévní zásobení žaludku a jeho inervace 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16" name="CustomShape 5"/>
          <p:cNvSpPr/>
          <p:nvPr/>
        </p:nvSpPr>
        <p:spPr>
          <a:xfrm>
            <a:off x="288720" y="4320000"/>
            <a:ext cx="4750920" cy="199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Inervace:</a:t>
            </a:r>
            <a:endParaRPr lang="cs-CZ" sz="25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Jedná se o vegetativní inervaci</a:t>
            </a:r>
            <a:endParaRPr lang="cs-CZ" sz="25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Parasympatická inervace: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n. X</a:t>
            </a:r>
            <a:endParaRPr lang="cs-CZ" sz="25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Sympatická inervace: </a:t>
            </a:r>
            <a:endParaRPr lang="cs-CZ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n. splanchnicus major et minor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517" name="CustomShape 6"/>
          <p:cNvSpPr/>
          <p:nvPr/>
        </p:nvSpPr>
        <p:spPr>
          <a:xfrm>
            <a:off x="4824000" y="4463280"/>
            <a:ext cx="4174920" cy="165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080" tIns="65880" rIns="109080" bIns="65880">
            <a:spAutoFit/>
          </a:bodyPr>
          <a:lstStyle/>
          <a:p>
            <a:pPr marL="108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cs-CZ" sz="20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Parasympatikus </a:t>
            </a: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cs-CZ" sz="20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Zvyšuje peristaltiku žaludku</a:t>
            </a:r>
            <a:endParaRPr lang="cs-CZ" sz="20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Zvyšuje sekreci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HCl</a:t>
            </a:r>
            <a:endParaRPr lang="cs-CZ" sz="2000" b="0" strike="noStrike" spc="-1" dirty="0">
              <a:latin typeface="Arial"/>
            </a:endParaRPr>
          </a:p>
          <a:p>
            <a:pPr marL="108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cs-CZ" sz="20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Sympatikus</a:t>
            </a: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cs-CZ" sz="20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Zvyšuje tonus pylorického sfinkteru</a:t>
            </a:r>
            <a:endParaRPr lang="cs-CZ" sz="2000" b="0" strike="noStrike" spc="-1" dirty="0">
              <a:latin typeface="Arial"/>
            </a:endParaRPr>
          </a:p>
        </p:txBody>
      </p:sp>
      <p:pic>
        <p:nvPicPr>
          <p:cNvPr id="518" name="Picture 2" descr="C:\Documents and Settings\blanka.pospisilova\Dokumenty\Skripta\2010_08_06\IMG_0019.jpg"/>
          <p:cNvPicPr/>
          <p:nvPr/>
        </p:nvPicPr>
        <p:blipFill>
          <a:blip r:embed="rId3">
            <a:lum contrast="10000"/>
          </a:blip>
          <a:srcRect l="21200" t="47670" r="17801" b="1428"/>
          <a:stretch/>
        </p:blipFill>
        <p:spPr>
          <a:xfrm>
            <a:off x="4752000" y="1483920"/>
            <a:ext cx="4253040" cy="2835000"/>
          </a:xfrm>
          <a:prstGeom prst="rect">
            <a:avLst/>
          </a:prstGeom>
          <a:ln w="38160" cap="sq">
            <a:solidFill>
              <a:srgbClr val="FF0000"/>
            </a:solidFill>
            <a:miter/>
          </a:ln>
        </p:spPr>
      </p:pic>
      <p:sp>
        <p:nvSpPr>
          <p:cNvPr id="519" name="CustomShape 7"/>
          <p:cNvSpPr/>
          <p:nvPr/>
        </p:nvSpPr>
        <p:spPr>
          <a:xfrm>
            <a:off x="288000" y="1600200"/>
            <a:ext cx="4246920" cy="199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Cévní zásobení:</a:t>
            </a:r>
            <a:endParaRPr lang="cs-CZ" sz="25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Zásoben větvemi z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truncus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coeliacus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nepárová větev aorty, zásobuje orgány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supramesocolické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části peritoneální dutiny</a:t>
            </a:r>
            <a:endParaRPr lang="cs-CZ" sz="2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Funkce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457200" y="1296000"/>
            <a:ext cx="8227440" cy="482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Trávení = digesce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mechanické a chemické zpracování potravy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Vstřebávání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rozštěpených živin do krve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Defekace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vyloučení nestrávených zbytků potravy ven z těla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Chuť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chuťové ústroji v dutině ústní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Imunitní funkce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lymfatická tkáň ve střevě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Produkce hormonů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pankreas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Metabolismus a detoxikace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játra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Hematopoeza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vývoj krvinek ve fetálních játrech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346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1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23" name="CustomShape 4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Vyšetření žaludku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24" name="CustomShape 5"/>
          <p:cNvSpPr/>
          <p:nvPr/>
        </p:nvSpPr>
        <p:spPr>
          <a:xfrm>
            <a:off x="457200" y="1600200"/>
            <a:ext cx="8228160" cy="398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1. kontrastní RTG </a:t>
            </a:r>
            <a:endParaRPr lang="cs-CZ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2. gastroskopie</a:t>
            </a:r>
            <a:endParaRPr lang="cs-CZ" sz="2800" b="0" strike="noStrike" spc="-1">
              <a:latin typeface="Arial"/>
            </a:endParaRPr>
          </a:p>
        </p:txBody>
      </p:sp>
      <p:pic>
        <p:nvPicPr>
          <p:cNvPr id="525" name="Obrázek 407"/>
          <p:cNvPicPr/>
          <p:nvPr/>
        </p:nvPicPr>
        <p:blipFill>
          <a:blip r:embed="rId3"/>
          <a:stretch/>
        </p:blipFill>
        <p:spPr>
          <a:xfrm>
            <a:off x="4637880" y="1296000"/>
            <a:ext cx="4289040" cy="4246920"/>
          </a:xfrm>
          <a:prstGeom prst="rect">
            <a:avLst/>
          </a:prstGeom>
          <a:ln>
            <a:noFill/>
          </a:ln>
        </p:spPr>
      </p:pic>
      <p:pic>
        <p:nvPicPr>
          <p:cNvPr id="526" name="Obrázek 408"/>
          <p:cNvPicPr/>
          <p:nvPr/>
        </p:nvPicPr>
        <p:blipFill>
          <a:blip r:embed="rId4"/>
          <a:stretch/>
        </p:blipFill>
        <p:spPr>
          <a:xfrm>
            <a:off x="79200" y="3312000"/>
            <a:ext cx="4527720" cy="3103200"/>
          </a:xfrm>
          <a:prstGeom prst="rect">
            <a:avLst/>
          </a:prstGeom>
          <a:ln>
            <a:noFill/>
          </a:ln>
        </p:spPr>
      </p:pic>
      <p:sp>
        <p:nvSpPr>
          <p:cNvPr id="527" name="Line 6"/>
          <p:cNvSpPr/>
          <p:nvPr/>
        </p:nvSpPr>
        <p:spPr>
          <a:xfrm>
            <a:off x="3066121" y="1852287"/>
            <a:ext cx="1440000" cy="36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Line 7"/>
          <p:cNvSpPr/>
          <p:nvPr/>
        </p:nvSpPr>
        <p:spPr>
          <a:xfrm>
            <a:off x="1872000" y="2952000"/>
            <a:ext cx="360" cy="50400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Obrázek 411"/>
          <p:cNvPicPr/>
          <p:nvPr/>
        </p:nvPicPr>
        <p:blipFill>
          <a:blip r:embed="rId3"/>
          <a:stretch/>
        </p:blipFill>
        <p:spPr>
          <a:xfrm>
            <a:off x="3686760" y="1800000"/>
            <a:ext cx="5455800" cy="3955680"/>
          </a:xfrm>
          <a:prstGeom prst="rect">
            <a:avLst/>
          </a:prstGeom>
          <a:ln>
            <a:noFill/>
          </a:ln>
        </p:spPr>
      </p:pic>
      <p:sp>
        <p:nvSpPr>
          <p:cNvPr id="53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2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33" name="CustomShape 4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Tenké střevo (intestinum tenue)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34" name="CustomShape 5"/>
          <p:cNvSpPr/>
          <p:nvPr/>
        </p:nvSpPr>
        <p:spPr>
          <a:xfrm>
            <a:off x="457200" y="2340000"/>
            <a:ext cx="8228160" cy="324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cs-CZ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Duodenum</a:t>
            </a:r>
            <a:endParaRPr lang="cs-CZ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40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Wingdings" charset="2"/>
              <a:buAutoNum type="arabicPeriod"/>
            </a:pPr>
            <a:r>
              <a:rPr lang="cs-CZ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Jejunum a ileum</a:t>
            </a:r>
            <a:endParaRPr lang="cs-CZ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38" name="CustomShape 4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Duodenum (dvanáctník)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39" name="CustomShape 5"/>
          <p:cNvSpPr/>
          <p:nvPr/>
        </p:nvSpPr>
        <p:spPr>
          <a:xfrm>
            <a:off x="457200" y="1346400"/>
            <a:ext cx="8228160" cy="398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Uloženo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sekundárně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retroperitoneálně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(mimo bulbus), zepředu kryto peritoneem</a:t>
            </a:r>
            <a:endParaRPr lang="cs-CZ" sz="25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Do konkavity duodena je vložena hlava pankreatu – v úrovni 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obratle L2</a:t>
            </a:r>
            <a:endParaRPr lang="cs-CZ" sz="25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Má tvar písmene C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4 části:</a:t>
            </a:r>
            <a:endParaRPr lang="cs-CZ" sz="25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D1 –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pars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superior</a:t>
            </a:r>
            <a:endParaRPr lang="cs-CZ" sz="25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D2 –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pars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descendens</a:t>
            </a:r>
            <a:endParaRPr lang="cs-CZ" sz="25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D3 –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pars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horizontalis</a:t>
            </a:r>
            <a:endParaRPr lang="cs-CZ" sz="25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D4 –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pars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ascendes</a:t>
            </a:r>
            <a:endParaRPr lang="cs-CZ" sz="2500" b="0" strike="noStrike" spc="-1" dirty="0">
              <a:latin typeface="Arial"/>
            </a:endParaRPr>
          </a:p>
        </p:txBody>
      </p:sp>
      <p:pic>
        <p:nvPicPr>
          <p:cNvPr id="540" name="Picture 2" descr="C:\Documents and Settings\blanka.pospisilova\Dokumenty\Skripta\2010_08_06\IMG_0021.jpg"/>
          <p:cNvPicPr/>
          <p:nvPr/>
        </p:nvPicPr>
        <p:blipFill>
          <a:blip r:embed="rId3">
            <a:lum contrast="10000"/>
          </a:blip>
          <a:srcRect t="26421" r="70919"/>
          <a:stretch/>
        </p:blipFill>
        <p:spPr>
          <a:xfrm>
            <a:off x="4104000" y="2448000"/>
            <a:ext cx="3454920" cy="4211280"/>
          </a:xfrm>
          <a:prstGeom prst="rect">
            <a:avLst/>
          </a:prstGeom>
          <a:ln w="9360" cap="sq">
            <a:solidFill>
              <a:srgbClr val="FFFFFF"/>
            </a:solidFill>
            <a:miter/>
          </a:ln>
        </p:spPr>
      </p:pic>
      <p:sp>
        <p:nvSpPr>
          <p:cNvPr id="541" name="CustomShape 6"/>
          <p:cNvSpPr/>
          <p:nvPr/>
        </p:nvSpPr>
        <p:spPr>
          <a:xfrm>
            <a:off x="5904000" y="4560480"/>
            <a:ext cx="574920" cy="40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L2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542" name="CustomShape 7"/>
          <p:cNvSpPr/>
          <p:nvPr/>
        </p:nvSpPr>
        <p:spPr>
          <a:xfrm>
            <a:off x="5182920" y="3677940"/>
            <a:ext cx="574920" cy="40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D1</a:t>
            </a:r>
            <a:endParaRPr lang="cs-CZ" sz="2500" b="0" strike="noStrike" spc="-1" dirty="0">
              <a:latin typeface="Arial"/>
            </a:endParaRPr>
          </a:p>
        </p:txBody>
      </p:sp>
      <p:sp>
        <p:nvSpPr>
          <p:cNvPr id="543" name="CustomShape 8"/>
          <p:cNvSpPr/>
          <p:nvPr/>
        </p:nvSpPr>
        <p:spPr>
          <a:xfrm>
            <a:off x="4608000" y="4824000"/>
            <a:ext cx="574920" cy="40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D2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544" name="CustomShape 9"/>
          <p:cNvSpPr/>
          <p:nvPr/>
        </p:nvSpPr>
        <p:spPr>
          <a:xfrm>
            <a:off x="5328000" y="5928480"/>
            <a:ext cx="574920" cy="40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D3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545" name="CustomShape 10"/>
          <p:cNvSpPr/>
          <p:nvPr/>
        </p:nvSpPr>
        <p:spPr>
          <a:xfrm>
            <a:off x="6408000" y="5064480"/>
            <a:ext cx="574920" cy="40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D4</a:t>
            </a:r>
            <a:endParaRPr lang="cs-CZ" sz="25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7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8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549" name="Picture 2" descr="C:\Documents and Settings\blanka.pospisilova\Dokumenty\Skripta\2010_08_06\IMG_0021.jpg"/>
          <p:cNvPicPr/>
          <p:nvPr/>
        </p:nvPicPr>
        <p:blipFill>
          <a:blip r:embed="rId3"/>
          <a:srcRect l="35448"/>
          <a:stretch/>
        </p:blipFill>
        <p:spPr>
          <a:xfrm>
            <a:off x="2448000" y="1080000"/>
            <a:ext cx="6785280" cy="5063040"/>
          </a:xfrm>
          <a:prstGeom prst="rect">
            <a:avLst/>
          </a:prstGeom>
          <a:ln w="9360" cap="sq">
            <a:solidFill>
              <a:srgbClr val="FFFFFF"/>
            </a:solidFill>
            <a:miter/>
          </a:ln>
        </p:spPr>
      </p:pic>
      <p:sp>
        <p:nvSpPr>
          <p:cNvPr id="550" name="CustomShape 4"/>
          <p:cNvSpPr/>
          <p:nvPr/>
        </p:nvSpPr>
        <p:spPr>
          <a:xfrm>
            <a:off x="4134240" y="360000"/>
            <a:ext cx="1733040" cy="387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Bulbus duodena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51" name="CustomShape 5"/>
          <p:cNvSpPr/>
          <p:nvPr/>
        </p:nvSpPr>
        <p:spPr>
          <a:xfrm>
            <a:off x="6473880" y="2060280"/>
            <a:ext cx="905400" cy="387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Pylorus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52" name="CustomShape 6"/>
          <p:cNvSpPr/>
          <p:nvPr/>
        </p:nvSpPr>
        <p:spPr>
          <a:xfrm>
            <a:off x="179640" y="5040000"/>
            <a:ext cx="3890880" cy="387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Papila duodeni major = Vaterská papila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53" name="CustomShape 7"/>
          <p:cNvSpPr/>
          <p:nvPr/>
        </p:nvSpPr>
        <p:spPr>
          <a:xfrm>
            <a:off x="322560" y="3168000"/>
            <a:ext cx="2232720" cy="387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Papila duodeni minor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54" name="Line 8"/>
          <p:cNvSpPr/>
          <p:nvPr/>
        </p:nvSpPr>
        <p:spPr>
          <a:xfrm>
            <a:off x="2556000" y="3384000"/>
            <a:ext cx="1332000" cy="7200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5" name="Line 9"/>
          <p:cNvSpPr/>
          <p:nvPr/>
        </p:nvSpPr>
        <p:spPr>
          <a:xfrm flipV="1">
            <a:off x="3393720" y="4392000"/>
            <a:ext cx="494280" cy="66456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6" name="Line 10"/>
          <p:cNvSpPr/>
          <p:nvPr/>
        </p:nvSpPr>
        <p:spPr>
          <a:xfrm flipH="1">
            <a:off x="4896000" y="747720"/>
            <a:ext cx="144000" cy="62028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7" name="Line 11"/>
          <p:cNvSpPr/>
          <p:nvPr/>
        </p:nvSpPr>
        <p:spPr>
          <a:xfrm flipH="1" flipV="1">
            <a:off x="5544000" y="2016000"/>
            <a:ext cx="929880" cy="21600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8" name="CustomShape 12"/>
          <p:cNvSpPr/>
          <p:nvPr/>
        </p:nvSpPr>
        <p:spPr>
          <a:xfrm>
            <a:off x="7245000" y="4220640"/>
            <a:ext cx="1754280" cy="387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Hlava pankreatu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59" name="Line 13"/>
          <p:cNvSpPr/>
          <p:nvPr/>
        </p:nvSpPr>
        <p:spPr>
          <a:xfrm flipH="1" flipV="1">
            <a:off x="4536000" y="3816000"/>
            <a:ext cx="2727720" cy="57600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Obrázek 442"/>
          <p:cNvPicPr/>
          <p:nvPr/>
        </p:nvPicPr>
        <p:blipFill>
          <a:blip r:embed="rId3"/>
          <a:srcRect l="19715" t="43307" r="32821" b="34529"/>
          <a:stretch/>
        </p:blipFill>
        <p:spPr>
          <a:xfrm>
            <a:off x="864000" y="3933720"/>
            <a:ext cx="7199280" cy="2519640"/>
          </a:xfrm>
          <a:prstGeom prst="rect">
            <a:avLst/>
          </a:prstGeom>
          <a:ln>
            <a:noFill/>
          </a:ln>
        </p:spPr>
      </p:pic>
      <p:sp>
        <p:nvSpPr>
          <p:cNvPr id="561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3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64" name="CustomShape 4"/>
          <p:cNvSpPr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Jejunum a ileum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565" name="CustomShape 5"/>
          <p:cNvSpPr/>
          <p:nvPr/>
        </p:nvSpPr>
        <p:spPr>
          <a:xfrm>
            <a:off x="457200" y="1260000"/>
            <a:ext cx="8228880" cy="432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Délka 3-5 metrů</a:t>
            </a:r>
            <a:endParaRPr lang="cs-CZ" sz="2500" b="0" strike="noStrike" spc="-1" dirty="0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Přecházejí mezi sebe bez jasné hranice</a:t>
            </a:r>
            <a:endParaRPr lang="cs-CZ" sz="2500" b="0" strike="noStrike" spc="-1" dirty="0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Ileocekální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přechod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(ostium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ileocaecale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 – ústí ilea do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caeca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které je na slizniční straně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caeca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opatřeno chlopní – zajišťuje jednosměrný průchod obsahu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Rozdíly ve stavbě jejuna a ilea:</a:t>
            </a:r>
            <a:endParaRPr lang="cs-CZ" sz="2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7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69" name="CustomShape 4"/>
          <p:cNvSpPr/>
          <p:nvPr/>
        </p:nvSpPr>
        <p:spPr>
          <a:xfrm>
            <a:off x="457200" y="900000"/>
            <a:ext cx="3386520" cy="480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Cévní zásobení: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a.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mesenterica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superior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→ jejunální a </a:t>
            </a:r>
            <a:r>
              <a:rPr lang="cs-CZ" sz="25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ileální</a:t>
            </a: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tepny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Mezenterium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= závěs tenkého střeva tvořený duplikaturou peritonea, na kterém je jejunum a ileum zavěšeno</a:t>
            </a:r>
            <a:endParaRPr lang="cs-CZ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procházejí jím cévy zásobující jejunum a ileum</a:t>
            </a:r>
            <a:endParaRPr lang="cs-CZ" sz="2500" b="0" strike="noStrike" spc="-1" dirty="0">
              <a:latin typeface="Arial"/>
            </a:endParaRPr>
          </a:p>
        </p:txBody>
      </p:sp>
      <p:pic>
        <p:nvPicPr>
          <p:cNvPr id="570" name="Picture 3_0" descr="C10A8E32"/>
          <p:cNvPicPr/>
          <p:nvPr/>
        </p:nvPicPr>
        <p:blipFill>
          <a:blip r:embed="rId3"/>
          <a:srcRect l="20058" t="34546" r="20387" b="2843"/>
          <a:stretch/>
        </p:blipFill>
        <p:spPr>
          <a:xfrm>
            <a:off x="3906000" y="1446120"/>
            <a:ext cx="5237640" cy="4357440"/>
          </a:xfrm>
          <a:prstGeom prst="rect">
            <a:avLst/>
          </a:prstGeom>
          <a:ln>
            <a:noFill/>
          </a:ln>
        </p:spPr>
      </p:pic>
      <p:sp>
        <p:nvSpPr>
          <p:cNvPr id="571" name="Line 5"/>
          <p:cNvSpPr/>
          <p:nvPr/>
        </p:nvSpPr>
        <p:spPr>
          <a:xfrm>
            <a:off x="3604334" y="1569600"/>
            <a:ext cx="2840746" cy="1091880"/>
          </a:xfrm>
          <a:prstGeom prst="line">
            <a:avLst/>
          </a:prstGeom>
          <a:ln w="5724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2" name="Line 6"/>
          <p:cNvSpPr/>
          <p:nvPr/>
        </p:nvSpPr>
        <p:spPr>
          <a:xfrm>
            <a:off x="2357640" y="2661480"/>
            <a:ext cx="4935240" cy="507600"/>
          </a:xfrm>
          <a:prstGeom prst="line">
            <a:avLst/>
          </a:prstGeom>
          <a:ln w="57240">
            <a:solidFill>
              <a:srgbClr val="2A609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4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5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576" name="TextShape 4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500" b="1" strike="noStrike" spc="-1">
                <a:solidFill>
                  <a:srgbClr val="000000"/>
                </a:solidFill>
                <a:latin typeface="Calibri"/>
                <a:ea typeface="DejaVu Sans"/>
              </a:rPr>
              <a:t>Tlusté střevo (intestinum crassum)</a:t>
            </a:r>
            <a:endParaRPr lang="cs-CZ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7" name="Picture 2" descr="C:\Documents and Settings\blanka.pospisilova\Dokumenty\Skripta\2010_08_06\IMG_0038.jpg"/>
          <p:cNvPicPr/>
          <p:nvPr/>
        </p:nvPicPr>
        <p:blipFill>
          <a:blip r:embed="rId3">
            <a:lum contrast="10000"/>
          </a:blip>
          <a:srcRect l="5456" t="48587" r="13508"/>
          <a:stretch/>
        </p:blipFill>
        <p:spPr>
          <a:xfrm>
            <a:off x="2449800" y="1487160"/>
            <a:ext cx="3799800" cy="5172120"/>
          </a:xfrm>
          <a:prstGeom prst="rect">
            <a:avLst/>
          </a:prstGeom>
          <a:ln w="9360">
            <a:noFill/>
          </a:ln>
        </p:spPr>
      </p:pic>
      <p:sp>
        <p:nvSpPr>
          <p:cNvPr id="578" name="CustomShape 5"/>
          <p:cNvSpPr/>
          <p:nvPr/>
        </p:nvSpPr>
        <p:spPr>
          <a:xfrm>
            <a:off x="14760" y="1384560"/>
            <a:ext cx="308952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Pravé (jaterní) tračníkové ohbí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79" name="CustomShape 6"/>
          <p:cNvSpPr/>
          <p:nvPr/>
        </p:nvSpPr>
        <p:spPr>
          <a:xfrm>
            <a:off x="5948280" y="1415880"/>
            <a:ext cx="303804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Levé (slezinné) tračníkové ohbí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80" name="CustomShape 7"/>
          <p:cNvSpPr/>
          <p:nvPr/>
        </p:nvSpPr>
        <p:spPr>
          <a:xfrm>
            <a:off x="303480" y="2903760"/>
            <a:ext cx="188388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Vzestupný tračník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81" name="CustomShape 8"/>
          <p:cNvSpPr/>
          <p:nvPr/>
        </p:nvSpPr>
        <p:spPr>
          <a:xfrm>
            <a:off x="6534000" y="3413520"/>
            <a:ext cx="180288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Sestupný tračník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82" name="CustomShape 9"/>
          <p:cNvSpPr/>
          <p:nvPr/>
        </p:nvSpPr>
        <p:spPr>
          <a:xfrm>
            <a:off x="1595520" y="5018760"/>
            <a:ext cx="85392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Cékum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83" name="CustomShape 10"/>
          <p:cNvSpPr/>
          <p:nvPr/>
        </p:nvSpPr>
        <p:spPr>
          <a:xfrm>
            <a:off x="1766520" y="5640840"/>
            <a:ext cx="110412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Appendix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84" name="CustomShape 11"/>
          <p:cNvSpPr/>
          <p:nvPr/>
        </p:nvSpPr>
        <p:spPr>
          <a:xfrm>
            <a:off x="6371640" y="5277600"/>
            <a:ext cx="146592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Esovitá klička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85" name="CustomShape 12"/>
          <p:cNvSpPr/>
          <p:nvPr/>
        </p:nvSpPr>
        <p:spPr>
          <a:xfrm>
            <a:off x="5089320" y="6062040"/>
            <a:ext cx="9378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Rektum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86" name="CustomShape 13"/>
          <p:cNvSpPr/>
          <p:nvPr/>
        </p:nvSpPr>
        <p:spPr>
          <a:xfrm>
            <a:off x="3844800" y="1137600"/>
            <a:ext cx="145188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Příčný tračník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587" name="CustomShape 14"/>
          <p:cNvSpPr/>
          <p:nvPr/>
        </p:nvSpPr>
        <p:spPr>
          <a:xfrm>
            <a:off x="2187720" y="3099960"/>
            <a:ext cx="333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8" name="CustomShape 15"/>
          <p:cNvSpPr/>
          <p:nvPr/>
        </p:nvSpPr>
        <p:spPr>
          <a:xfrm>
            <a:off x="2449800" y="5199120"/>
            <a:ext cx="333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9" name="CustomShape 16"/>
          <p:cNvSpPr/>
          <p:nvPr/>
        </p:nvSpPr>
        <p:spPr>
          <a:xfrm flipV="1">
            <a:off x="2877480" y="5715000"/>
            <a:ext cx="453240" cy="12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0" name="CustomShape 17"/>
          <p:cNvSpPr/>
          <p:nvPr/>
        </p:nvSpPr>
        <p:spPr>
          <a:xfrm>
            <a:off x="2187720" y="3099240"/>
            <a:ext cx="333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1" name="CustomShape 18"/>
          <p:cNvSpPr/>
          <p:nvPr/>
        </p:nvSpPr>
        <p:spPr>
          <a:xfrm flipH="1">
            <a:off x="6152400" y="3609360"/>
            <a:ext cx="3816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2" name="CustomShape 19"/>
          <p:cNvSpPr/>
          <p:nvPr/>
        </p:nvSpPr>
        <p:spPr>
          <a:xfrm flipH="1">
            <a:off x="5929560" y="5473080"/>
            <a:ext cx="441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3" name="CustomShape 20"/>
          <p:cNvSpPr/>
          <p:nvPr/>
        </p:nvSpPr>
        <p:spPr>
          <a:xfrm flipH="1" flipV="1">
            <a:off x="4660200" y="6123600"/>
            <a:ext cx="428040" cy="12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4" name="CustomShape 21"/>
          <p:cNvSpPr/>
          <p:nvPr/>
        </p:nvSpPr>
        <p:spPr>
          <a:xfrm flipH="1">
            <a:off x="6027120" y="1807200"/>
            <a:ext cx="696960" cy="316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5" name="CustomShape 22"/>
          <p:cNvSpPr/>
          <p:nvPr/>
        </p:nvSpPr>
        <p:spPr>
          <a:xfrm>
            <a:off x="2283120" y="1787040"/>
            <a:ext cx="415440" cy="263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6" name="CustomShape 23"/>
          <p:cNvSpPr/>
          <p:nvPr/>
        </p:nvSpPr>
        <p:spPr>
          <a:xfrm>
            <a:off x="4567320" y="1528920"/>
            <a:ext cx="360" cy="183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7" name="TextShape 24"/>
          <p:cNvSpPr txBox="1"/>
          <p:nvPr/>
        </p:nvSpPr>
        <p:spPr>
          <a:xfrm>
            <a:off x="2376000" y="1772280"/>
            <a:ext cx="180720" cy="34632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9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0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601" name="TextShape 4"/>
          <p:cNvSpPr txBox="1"/>
          <p:nvPr/>
        </p:nvSpPr>
        <p:spPr>
          <a:xfrm>
            <a:off x="457200" y="488160"/>
            <a:ext cx="8228880" cy="92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Charakteristické znaky tlustého střeva</a:t>
            </a:r>
            <a:endParaRPr lang="cs-CZ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2" name="TextShape 5"/>
          <p:cNvSpPr txBox="1"/>
          <p:nvPr/>
        </p:nvSpPr>
        <p:spPr>
          <a:xfrm>
            <a:off x="457200" y="1604520"/>
            <a:ext cx="2463120" cy="214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Ténie</a:t>
            </a:r>
            <a:endParaRPr lang="cs-CZ" sz="2500" b="0" strike="noStrike" spc="-1">
              <a:latin typeface="Arial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Výpuky = haustra</a:t>
            </a:r>
            <a:endParaRPr lang="cs-CZ" sz="2500" b="0" strike="noStrike" spc="-1">
              <a:latin typeface="Arial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Appendices epiploicae</a:t>
            </a:r>
            <a:endParaRPr lang="cs-CZ" sz="2500" b="0" strike="noStrike" spc="-1">
              <a:latin typeface="Arial"/>
            </a:endParaRPr>
          </a:p>
        </p:txBody>
      </p:sp>
      <p:pic>
        <p:nvPicPr>
          <p:cNvPr id="603" name="Picture 2" descr="C:\Documents and Settings\blanka.pospisilova\Dokumenty\Skripta\2010_08_06\IMG_0023.jpg"/>
          <p:cNvPicPr/>
          <p:nvPr/>
        </p:nvPicPr>
        <p:blipFill>
          <a:blip r:embed="rId3">
            <a:lum contrast="10000"/>
          </a:blip>
          <a:srcRect t="3459"/>
          <a:stretch/>
        </p:blipFill>
        <p:spPr>
          <a:xfrm>
            <a:off x="3073320" y="1415880"/>
            <a:ext cx="6070320" cy="3904560"/>
          </a:xfrm>
          <a:prstGeom prst="rect">
            <a:avLst/>
          </a:prstGeom>
          <a:ln>
            <a:noFill/>
          </a:ln>
        </p:spPr>
      </p:pic>
      <p:sp>
        <p:nvSpPr>
          <p:cNvPr id="604" name="CustomShape 6"/>
          <p:cNvSpPr/>
          <p:nvPr/>
        </p:nvSpPr>
        <p:spPr>
          <a:xfrm>
            <a:off x="6335280" y="1628280"/>
            <a:ext cx="31932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cs-CZ" sz="2200" b="0" strike="noStrike" spc="-1">
              <a:latin typeface="Arial"/>
            </a:endParaRPr>
          </a:p>
        </p:txBody>
      </p:sp>
      <p:sp>
        <p:nvSpPr>
          <p:cNvPr id="605" name="CustomShape 7"/>
          <p:cNvSpPr/>
          <p:nvPr/>
        </p:nvSpPr>
        <p:spPr>
          <a:xfrm>
            <a:off x="7920000" y="1628280"/>
            <a:ext cx="31932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lang="cs-CZ" sz="2200" b="0" strike="noStrike" spc="-1">
              <a:latin typeface="Arial"/>
            </a:endParaRPr>
          </a:p>
        </p:txBody>
      </p:sp>
      <p:sp>
        <p:nvSpPr>
          <p:cNvPr id="606" name="CustomShape 8"/>
          <p:cNvSpPr/>
          <p:nvPr/>
        </p:nvSpPr>
        <p:spPr>
          <a:xfrm>
            <a:off x="4657680" y="1629360"/>
            <a:ext cx="31932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cs-CZ" sz="2200" b="0" strike="noStrike" spc="-1">
              <a:latin typeface="Arial"/>
            </a:endParaRPr>
          </a:p>
        </p:txBody>
      </p:sp>
      <p:sp>
        <p:nvSpPr>
          <p:cNvPr id="607" name="CustomShape 9"/>
          <p:cNvSpPr/>
          <p:nvPr/>
        </p:nvSpPr>
        <p:spPr>
          <a:xfrm flipH="1">
            <a:off x="4431240" y="2060280"/>
            <a:ext cx="385920" cy="18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8" name="CustomShape 10"/>
          <p:cNvSpPr/>
          <p:nvPr/>
        </p:nvSpPr>
        <p:spPr>
          <a:xfrm>
            <a:off x="4817520" y="2060280"/>
            <a:ext cx="464400" cy="496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9" name="CustomShape 11"/>
          <p:cNvSpPr/>
          <p:nvPr/>
        </p:nvSpPr>
        <p:spPr>
          <a:xfrm>
            <a:off x="6518160" y="2059200"/>
            <a:ext cx="360" cy="120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0" name="CustomShape 12"/>
          <p:cNvSpPr/>
          <p:nvPr/>
        </p:nvSpPr>
        <p:spPr>
          <a:xfrm flipH="1">
            <a:off x="7919280" y="2059200"/>
            <a:ext cx="159480" cy="497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1" name="CustomShape 13"/>
          <p:cNvSpPr/>
          <p:nvPr/>
        </p:nvSpPr>
        <p:spPr>
          <a:xfrm>
            <a:off x="8079840" y="2059200"/>
            <a:ext cx="378360" cy="60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2" name="CustomShape 14"/>
          <p:cNvSpPr/>
          <p:nvPr/>
        </p:nvSpPr>
        <p:spPr>
          <a:xfrm>
            <a:off x="1598040" y="5394960"/>
            <a:ext cx="708660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Mesocolon transversum </a:t>
            </a: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= peritoneální závěs tlustého střeva</a:t>
            </a:r>
            <a:endParaRPr lang="cs-CZ" sz="2200" b="0" strike="noStrike" spc="-1">
              <a:latin typeface="Arial"/>
            </a:endParaRPr>
          </a:p>
        </p:txBody>
      </p:sp>
      <p:sp>
        <p:nvSpPr>
          <p:cNvPr id="613" name="CustomShape 15"/>
          <p:cNvSpPr/>
          <p:nvPr/>
        </p:nvSpPr>
        <p:spPr>
          <a:xfrm flipV="1">
            <a:off x="4025160" y="4769280"/>
            <a:ext cx="405720" cy="65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5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6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617" name="TextShape 4"/>
          <p:cNvSpPr txBox="1"/>
          <p:nvPr/>
        </p:nvSpPr>
        <p:spPr>
          <a:xfrm>
            <a:off x="457200" y="3488302"/>
            <a:ext cx="3955002" cy="5461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cs-CZ" sz="2500" b="1" u="sng" strike="noStrike" spc="-1" dirty="0">
                <a:solidFill>
                  <a:srgbClr val="000000"/>
                </a:solidFill>
                <a:latin typeface="Calibri"/>
              </a:rPr>
              <a:t>Vyšetření</a:t>
            </a:r>
            <a:r>
              <a:rPr lang="cs-CZ" sz="2800" b="1" u="sng" strike="noStrike" spc="-1" dirty="0">
                <a:solidFill>
                  <a:srgbClr val="000000"/>
                </a:solidFill>
                <a:latin typeface="Calibri"/>
              </a:rPr>
              <a:t> tlustého střeva:</a:t>
            </a:r>
          </a:p>
        </p:txBody>
      </p:sp>
      <p:sp>
        <p:nvSpPr>
          <p:cNvPr id="618" name="TextShape 5"/>
          <p:cNvSpPr txBox="1"/>
          <p:nvPr/>
        </p:nvSpPr>
        <p:spPr>
          <a:xfrm>
            <a:off x="457200" y="4030462"/>
            <a:ext cx="3102746" cy="15513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</a:rPr>
              <a:t>CT vyšetření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endParaRPr lang="cs-CZ" sz="1000" b="0" strike="noStrike" spc="-1" dirty="0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</a:rPr>
              <a:t> Kolonoskopie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CustomShape 7">
            <a:extLst>
              <a:ext uri="{FF2B5EF4-FFF2-40B4-BE49-F238E27FC236}">
                <a16:creationId xmlns:a16="http://schemas.microsoft.com/office/drawing/2014/main" id="{DFA674E6-78AA-418D-919A-43AB43F647A7}"/>
              </a:ext>
            </a:extLst>
          </p:cNvPr>
          <p:cNvSpPr/>
          <p:nvPr/>
        </p:nvSpPr>
        <p:spPr>
          <a:xfrm>
            <a:off x="468359" y="845100"/>
            <a:ext cx="8151857" cy="199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Cévní zásobení tlustého střeva:</a:t>
            </a:r>
            <a:endParaRPr lang="cs-CZ" sz="2500" b="0" strike="noStrike" spc="-1" dirty="0">
              <a:latin typeface="Arial"/>
            </a:endParaRPr>
          </a:p>
          <a:p>
            <a:pPr marL="343980" indent="-342900">
              <a:lnSpc>
                <a:spcPct val="100000"/>
              </a:lnSpc>
              <a:buClr>
                <a:srgbClr val="000000"/>
              </a:buClr>
              <a:buSzPct val="90000"/>
              <a:buFont typeface="Arial" panose="020B0604020202020204" pitchFamily="34" charset="0"/>
              <a:buChar char="•"/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a.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mesenterica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superior </a:t>
            </a:r>
          </a:p>
          <a:p>
            <a:pPr marL="343980" indent="-342900">
              <a:lnSpc>
                <a:spcPct val="100000"/>
              </a:lnSpc>
              <a:buClr>
                <a:srgbClr val="000000"/>
              </a:buClr>
              <a:buSzPct val="90000"/>
              <a:buFont typeface="Arial" panose="020B0604020202020204" pitchFamily="34" charset="0"/>
              <a:buChar char="•"/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a.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mesenterica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inferior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</a:p>
          <a:p>
            <a:pPr marL="1080">
              <a:lnSpc>
                <a:spcPct val="100000"/>
              </a:lnSpc>
              <a:buClr>
                <a:srgbClr val="000000"/>
              </a:buClr>
              <a:buSzPct val="90000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→ jejich řečiště je spojeno v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anastomosis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magna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Halleri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spojka mezi a.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colica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media a.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arteria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colica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sinistra</a:t>
            </a:r>
            <a:endParaRPr lang="cs-CZ" sz="2000" strike="noStrike" spc="-1" dirty="0">
              <a:latin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16F02E4-4B3C-4015-8F86-4412474AA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09" y="2884099"/>
            <a:ext cx="3324792" cy="3569262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81E93360-3BA7-4D40-9DA5-E993F29A4B1A}"/>
              </a:ext>
            </a:extLst>
          </p:cNvPr>
          <p:cNvCxnSpPr/>
          <p:nvPr/>
        </p:nvCxnSpPr>
        <p:spPr>
          <a:xfrm>
            <a:off x="2823099" y="5149049"/>
            <a:ext cx="165124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Picture 2" descr="C:\Documents and Settings\blanka.pospisilova\Dokumenty\Skripta\2010_08_06\IMG_0024.jpg"/>
          <p:cNvPicPr/>
          <p:nvPr/>
        </p:nvPicPr>
        <p:blipFill>
          <a:blip r:embed="rId3">
            <a:lum contrast="4000"/>
          </a:blip>
          <a:srcRect l="4999" b="1853"/>
          <a:stretch/>
        </p:blipFill>
        <p:spPr>
          <a:xfrm>
            <a:off x="3528000" y="1475280"/>
            <a:ext cx="4500360" cy="5292720"/>
          </a:xfrm>
          <a:prstGeom prst="rect">
            <a:avLst/>
          </a:prstGeom>
          <a:ln w="9360" cap="sq">
            <a:solidFill>
              <a:srgbClr val="FFFFFF"/>
            </a:solidFill>
            <a:miter/>
          </a:ln>
        </p:spPr>
      </p:pic>
      <p:sp>
        <p:nvSpPr>
          <p:cNvPr id="62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623" name="TextShape 4"/>
          <p:cNvSpPr txBox="1"/>
          <p:nvPr/>
        </p:nvSpPr>
        <p:spPr>
          <a:xfrm>
            <a:off x="457200" y="611640"/>
            <a:ext cx="8229240" cy="915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3600" b="1" strike="noStrike" spc="-1">
                <a:solidFill>
                  <a:srgbClr val="000000"/>
                </a:solidFill>
                <a:latin typeface="Calibri"/>
              </a:rPr>
              <a:t>Slepé střevo (caecum) a červovitý výběžek (appendix vermiformis)</a:t>
            </a:r>
          </a:p>
        </p:txBody>
      </p:sp>
      <p:sp>
        <p:nvSpPr>
          <p:cNvPr id="624" name="CustomShape 5"/>
          <p:cNvSpPr/>
          <p:nvPr/>
        </p:nvSpPr>
        <p:spPr>
          <a:xfrm>
            <a:off x="6552000" y="2232000"/>
            <a:ext cx="792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Ileum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25" name="CustomShape 6"/>
          <p:cNvSpPr/>
          <p:nvPr/>
        </p:nvSpPr>
        <p:spPr>
          <a:xfrm>
            <a:off x="3024000" y="5372280"/>
            <a:ext cx="1008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Caecum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26" name="CustomShape 7"/>
          <p:cNvSpPr/>
          <p:nvPr/>
        </p:nvSpPr>
        <p:spPr>
          <a:xfrm>
            <a:off x="3456000" y="6048000"/>
            <a:ext cx="2304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Appendix vermiformis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27" name="Line 8"/>
          <p:cNvSpPr/>
          <p:nvPr/>
        </p:nvSpPr>
        <p:spPr>
          <a:xfrm flipH="1">
            <a:off x="6552000" y="2619720"/>
            <a:ext cx="216000" cy="100800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Line 9"/>
          <p:cNvSpPr/>
          <p:nvPr/>
        </p:nvSpPr>
        <p:spPr>
          <a:xfrm flipV="1">
            <a:off x="4032000" y="4320000"/>
            <a:ext cx="1224000" cy="10522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Line 10"/>
          <p:cNvSpPr/>
          <p:nvPr/>
        </p:nvSpPr>
        <p:spPr>
          <a:xfrm flipV="1">
            <a:off x="5760000" y="5904000"/>
            <a:ext cx="1080000" cy="28800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TextShape 11"/>
          <p:cNvSpPr txBox="1"/>
          <p:nvPr/>
        </p:nvSpPr>
        <p:spPr>
          <a:xfrm>
            <a:off x="288000" y="2088000"/>
            <a:ext cx="3240000" cy="3261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latin typeface="Calibri"/>
              </a:rPr>
              <a:t>Nejširší část tlustého střeva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latin typeface="Calibri"/>
              </a:rPr>
              <a:t>Uloženo v pravé jámě kyčelní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latin typeface="Calibri"/>
              </a:rPr>
              <a:t>Cévní zásobení </a:t>
            </a:r>
            <a:r>
              <a:rPr lang="cs-CZ" sz="2500" b="0" strike="noStrike" spc="-1" dirty="0">
                <a:latin typeface="Calibri"/>
                <a:ea typeface="Calibri"/>
              </a:rPr>
              <a:t>→</a:t>
            </a:r>
            <a:r>
              <a:rPr lang="cs-CZ" sz="2500" b="0" strike="noStrike" spc="-1" dirty="0">
                <a:latin typeface="Calibri"/>
              </a:rPr>
              <a:t> </a:t>
            </a:r>
            <a:r>
              <a:rPr lang="cs-CZ" sz="2500" b="1" strike="noStrike" spc="-1" dirty="0" err="1">
                <a:latin typeface="Calibri"/>
              </a:rPr>
              <a:t>arteria</a:t>
            </a:r>
            <a:r>
              <a:rPr lang="cs-CZ" sz="2500" b="1" strike="noStrike" spc="-1" dirty="0">
                <a:latin typeface="Calibri"/>
              </a:rPr>
              <a:t> </a:t>
            </a:r>
            <a:r>
              <a:rPr lang="cs-CZ" sz="2500" b="1" strike="noStrike" spc="-1" dirty="0" err="1">
                <a:latin typeface="Calibri"/>
              </a:rPr>
              <a:t>ileocolia</a:t>
            </a:r>
            <a:endParaRPr lang="cs-CZ" sz="2500" b="0" strike="noStrike" spc="-1" dirty="0"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1" strike="noStrike" spc="-1" dirty="0" err="1">
                <a:latin typeface="Calibri"/>
              </a:rPr>
              <a:t>Mesoappendix</a:t>
            </a:r>
            <a:r>
              <a:rPr lang="cs-CZ" sz="2500" b="1" strike="noStrike" spc="-1" dirty="0">
                <a:latin typeface="Calibri"/>
              </a:rPr>
              <a:t> </a:t>
            </a:r>
            <a:r>
              <a:rPr lang="cs-CZ" sz="2500" b="0" strike="noStrike" spc="-1" dirty="0">
                <a:latin typeface="Calibri"/>
              </a:rPr>
              <a:t>= závěs peritonea s vyživující tepnou       </a:t>
            </a:r>
            <a:r>
              <a:rPr lang="cs-CZ" sz="2500" b="1" strike="noStrike" spc="-1" dirty="0">
                <a:latin typeface="Calibri"/>
              </a:rPr>
              <a:t>a. </a:t>
            </a:r>
            <a:r>
              <a:rPr lang="cs-CZ" sz="2500" b="1" strike="noStrike" spc="-1" dirty="0" err="1">
                <a:latin typeface="Calibri"/>
              </a:rPr>
              <a:t>appendicularis</a:t>
            </a:r>
            <a:endParaRPr lang="cs-CZ" sz="2500" b="0" strike="noStrike" spc="-1" dirty="0">
              <a:latin typeface="Calibri"/>
            </a:endParaRPr>
          </a:p>
        </p:txBody>
      </p:sp>
      <p:sp>
        <p:nvSpPr>
          <p:cNvPr id="631" name="CustomShape 12"/>
          <p:cNvSpPr/>
          <p:nvPr/>
        </p:nvSpPr>
        <p:spPr>
          <a:xfrm>
            <a:off x="7488000" y="4220280"/>
            <a:ext cx="1584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Mesoappendix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32" name="Line 13"/>
          <p:cNvSpPr/>
          <p:nvPr/>
        </p:nvSpPr>
        <p:spPr>
          <a:xfrm flipH="1">
            <a:off x="6984000" y="4392000"/>
            <a:ext cx="504000" cy="7200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4"/>
          <p:cNvSpPr/>
          <p:nvPr/>
        </p:nvSpPr>
        <p:spPr>
          <a:xfrm>
            <a:off x="3024360" y="5372280"/>
            <a:ext cx="1008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Caecum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792000" y="45756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Rozdělení a stavba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457200" y="1512000"/>
            <a:ext cx="8227440" cy="13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Orgány duté – trávicí trubice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Orgány parenchymatozní – játra, pankreas</a:t>
            </a:r>
            <a:endParaRPr lang="cs-CZ" sz="25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cs-CZ" sz="25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cs-CZ" sz="25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cs-CZ" sz="2500" b="0" strike="noStrike" spc="-1">
              <a:latin typeface="Arial"/>
            </a:endParaRPr>
          </a:p>
        </p:txBody>
      </p:sp>
      <p:sp>
        <p:nvSpPr>
          <p:cNvPr id="349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350" name="Picture 2"/>
          <p:cNvPicPr/>
          <p:nvPr/>
        </p:nvPicPr>
        <p:blipFill>
          <a:blip r:embed="rId3">
            <a:lum contrast="20000"/>
          </a:blip>
          <a:srcRect l="51196" t="42049" r="1684" b="19342"/>
          <a:stretch/>
        </p:blipFill>
        <p:spPr>
          <a:xfrm>
            <a:off x="4248000" y="3224160"/>
            <a:ext cx="4894200" cy="2822040"/>
          </a:xfrm>
          <a:prstGeom prst="rect">
            <a:avLst/>
          </a:prstGeom>
          <a:ln>
            <a:noFill/>
          </a:ln>
        </p:spPr>
      </p:pic>
      <p:sp>
        <p:nvSpPr>
          <p:cNvPr id="351" name="CustomShape 4"/>
          <p:cNvSpPr/>
          <p:nvPr/>
        </p:nvSpPr>
        <p:spPr>
          <a:xfrm>
            <a:off x="540000" y="2686320"/>
            <a:ext cx="4174200" cy="335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Stavba trávicí trubice:</a:t>
            </a:r>
            <a:endParaRPr lang="cs-CZ" sz="25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 Sliznice</a:t>
            </a:r>
            <a:endParaRPr lang="cs-CZ" sz="25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 Podslizniční vazivo</a:t>
            </a:r>
            <a:endParaRPr lang="cs-CZ" sz="25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 Hladká svalovina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 – cirkulární a longitudinální vrstva</a:t>
            </a:r>
            <a:endParaRPr lang="cs-CZ" sz="25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 Seróza = pobřišnice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adventicie u orgánů mimo peritoneální dutinu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352" name="CustomShape 5"/>
          <p:cNvSpPr/>
          <p:nvPr/>
        </p:nvSpPr>
        <p:spPr>
          <a:xfrm>
            <a:off x="8640000" y="4896000"/>
            <a:ext cx="502200" cy="39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353" name="CustomShape 6"/>
          <p:cNvSpPr/>
          <p:nvPr/>
        </p:nvSpPr>
        <p:spPr>
          <a:xfrm>
            <a:off x="7632000" y="4321800"/>
            <a:ext cx="502200" cy="42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354" name="CustomShape 7"/>
          <p:cNvSpPr/>
          <p:nvPr/>
        </p:nvSpPr>
        <p:spPr>
          <a:xfrm>
            <a:off x="6192000" y="4428720"/>
            <a:ext cx="430200" cy="39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355" name="CustomShape 8"/>
          <p:cNvSpPr/>
          <p:nvPr/>
        </p:nvSpPr>
        <p:spPr>
          <a:xfrm>
            <a:off x="4968000" y="4392000"/>
            <a:ext cx="502200" cy="39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lang="cs-CZ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Picture 2" descr="C:\Documents and Settings\blanka.pospisilova\Dokumenty\Skripta\2010_08_06\IMG_0026.jpg"/>
          <p:cNvPicPr/>
          <p:nvPr/>
        </p:nvPicPr>
        <p:blipFill>
          <a:blip r:embed="rId3">
            <a:lum contrast="20000"/>
          </a:blip>
          <a:srcRect l="26574" t="60282" b="5649"/>
          <a:stretch/>
        </p:blipFill>
        <p:spPr>
          <a:xfrm>
            <a:off x="4593600" y="924840"/>
            <a:ext cx="4694400" cy="4907160"/>
          </a:xfrm>
          <a:prstGeom prst="rect">
            <a:avLst/>
          </a:prstGeom>
          <a:ln w="9360" cap="sq">
            <a:solidFill>
              <a:srgbClr val="FFFFFF"/>
            </a:solidFill>
            <a:miter/>
          </a:ln>
        </p:spPr>
      </p:pic>
      <p:sp>
        <p:nvSpPr>
          <p:cNvPr id="635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638" name="TextShape 4"/>
          <p:cNvSpPr txBox="1"/>
          <p:nvPr/>
        </p:nvSpPr>
        <p:spPr>
          <a:xfrm>
            <a:off x="626760" y="40032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000" b="1" strike="noStrike" spc="-1">
                <a:solidFill>
                  <a:srgbClr val="000000"/>
                </a:solidFill>
                <a:latin typeface="Calibri"/>
              </a:rPr>
              <a:t>Polohy appendixu</a:t>
            </a:r>
          </a:p>
        </p:txBody>
      </p:sp>
      <p:sp>
        <p:nvSpPr>
          <p:cNvPr id="639" name="TextShape 5"/>
          <p:cNvSpPr txBox="1"/>
          <p:nvPr/>
        </p:nvSpPr>
        <p:spPr>
          <a:xfrm>
            <a:off x="443880" y="1415520"/>
            <a:ext cx="5101200" cy="604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r>
              <a:rPr lang="cs-CZ" sz="2300" b="1" strike="noStrike" spc="-1" dirty="0">
                <a:latin typeface="Calibri"/>
              </a:rPr>
              <a:t> Pánevní</a:t>
            </a:r>
            <a:r>
              <a:rPr lang="cs-CZ" sz="2300" b="0" strike="noStrike" spc="-1" dirty="0">
                <a:latin typeface="Calibri"/>
              </a:rPr>
              <a:t> – nejčastější</a:t>
            </a:r>
          </a:p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r>
              <a:rPr lang="cs-CZ" sz="2300" b="1" strike="noStrike" spc="-1" dirty="0">
                <a:latin typeface="Calibri"/>
              </a:rPr>
              <a:t> </a:t>
            </a:r>
            <a:r>
              <a:rPr lang="cs-CZ" sz="2300" b="1" strike="noStrike" spc="-1" dirty="0" err="1">
                <a:latin typeface="Calibri"/>
              </a:rPr>
              <a:t>Retrocékální</a:t>
            </a:r>
            <a:r>
              <a:rPr lang="cs-CZ" sz="2300" b="1" strike="noStrike" spc="-1" dirty="0">
                <a:latin typeface="Calibri"/>
              </a:rPr>
              <a:t> </a:t>
            </a:r>
            <a:r>
              <a:rPr lang="cs-CZ" sz="2300" b="0" strike="noStrike" spc="-1" dirty="0">
                <a:latin typeface="Calibri"/>
              </a:rPr>
              <a:t>– 2. nejčastější</a:t>
            </a:r>
          </a:p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r>
              <a:rPr lang="cs-CZ" sz="2300" b="1" strike="noStrike" spc="-1" dirty="0">
                <a:latin typeface="Calibri"/>
              </a:rPr>
              <a:t> </a:t>
            </a:r>
            <a:r>
              <a:rPr lang="cs-CZ" sz="2300" b="1" strike="noStrike" spc="-1" dirty="0" err="1">
                <a:latin typeface="Calibri"/>
              </a:rPr>
              <a:t>Subcékální</a:t>
            </a:r>
            <a:endParaRPr lang="cs-CZ" sz="2300" b="0" strike="noStrike" spc="-1" dirty="0">
              <a:latin typeface="Calibri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r>
              <a:rPr lang="cs-CZ" sz="2300" b="1" strike="noStrike" spc="-1" dirty="0">
                <a:latin typeface="Calibri"/>
              </a:rPr>
              <a:t> </a:t>
            </a:r>
            <a:r>
              <a:rPr lang="cs-CZ" sz="2300" b="1" strike="noStrike" spc="-1" dirty="0" err="1">
                <a:latin typeface="Calibri"/>
              </a:rPr>
              <a:t>Ileocekální</a:t>
            </a:r>
            <a:endParaRPr lang="cs-CZ" sz="2300" b="0" strike="noStrike" spc="-1" dirty="0">
              <a:latin typeface="Calibri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r>
              <a:rPr lang="cs-CZ" sz="2300" b="1" strike="noStrike" spc="-1" dirty="0">
                <a:latin typeface="Calibri"/>
              </a:rPr>
              <a:t> </a:t>
            </a:r>
            <a:r>
              <a:rPr lang="cs-CZ" sz="2300" b="1" strike="noStrike" spc="-1" dirty="0" err="1">
                <a:latin typeface="Calibri"/>
              </a:rPr>
              <a:t>Laterocékální</a:t>
            </a:r>
            <a:endParaRPr lang="cs-CZ" sz="2300" b="0" strike="noStrike" spc="-1" dirty="0">
              <a:latin typeface="Calibri"/>
            </a:endParaRPr>
          </a:p>
          <a:p>
            <a:endParaRPr lang="cs-CZ" sz="1000" b="0" strike="noStrike" spc="-1" dirty="0">
              <a:latin typeface="Calibri"/>
            </a:endParaRPr>
          </a:p>
          <a:p>
            <a:r>
              <a:rPr lang="cs-CZ" sz="2300" b="0" strike="noStrike" spc="-1" dirty="0">
                <a:latin typeface="Calibri"/>
                <a:ea typeface="Microsoft YaHei"/>
              </a:rPr>
              <a:t>- </a:t>
            </a:r>
            <a:r>
              <a:rPr lang="cs-CZ" sz="2300" b="0" strike="noStrike" spc="-1" dirty="0" err="1">
                <a:latin typeface="Calibri"/>
                <a:ea typeface="Microsoft YaHei"/>
              </a:rPr>
              <a:t>a</a:t>
            </a:r>
            <a:r>
              <a:rPr lang="cs-CZ" sz="2300" b="0" strike="noStrike" spc="-1" dirty="0" err="1">
                <a:latin typeface="Calibri"/>
              </a:rPr>
              <a:t>ppendix</a:t>
            </a:r>
            <a:r>
              <a:rPr lang="cs-CZ" sz="2300" b="0" strike="noStrike" spc="-1" dirty="0">
                <a:latin typeface="Calibri"/>
              </a:rPr>
              <a:t> se na přední stěnu břišní </a:t>
            </a:r>
            <a:r>
              <a:rPr lang="cs-CZ" sz="2300" b="0" strike="noStrike" spc="-1" dirty="0" err="1">
                <a:latin typeface="Calibri"/>
              </a:rPr>
              <a:t>projikuje</a:t>
            </a:r>
            <a:r>
              <a:rPr lang="cs-CZ" sz="2300" b="0" strike="noStrike" spc="-1" dirty="0">
                <a:latin typeface="Calibri"/>
              </a:rPr>
              <a:t> v těchto bodech:</a:t>
            </a:r>
          </a:p>
          <a:p>
            <a:r>
              <a:rPr lang="cs-CZ" sz="2300" b="1" strike="noStrike" spc="-1" dirty="0" err="1">
                <a:latin typeface="Calibri"/>
              </a:rPr>
              <a:t>McBurneyův</a:t>
            </a:r>
            <a:r>
              <a:rPr lang="cs-CZ" sz="2300" b="1" strike="noStrike" spc="-1" dirty="0">
                <a:latin typeface="Calibri"/>
              </a:rPr>
              <a:t> bod</a:t>
            </a:r>
            <a:endParaRPr lang="cs-CZ" sz="2300" b="0" strike="noStrike" spc="-1" dirty="0">
              <a:latin typeface="Calibri"/>
            </a:endParaRPr>
          </a:p>
          <a:p>
            <a:r>
              <a:rPr lang="cs-CZ" sz="2300" b="1" strike="noStrike" spc="-1" dirty="0" err="1">
                <a:latin typeface="Calibri"/>
              </a:rPr>
              <a:t>Lanzův</a:t>
            </a:r>
            <a:r>
              <a:rPr lang="cs-CZ" sz="2300" b="1" strike="noStrike" spc="-1" dirty="0">
                <a:latin typeface="Calibri"/>
              </a:rPr>
              <a:t> bod</a:t>
            </a:r>
            <a:endParaRPr lang="cs-CZ" sz="2300" b="0" strike="noStrike" spc="-1" dirty="0">
              <a:latin typeface="Calibri"/>
            </a:endParaRPr>
          </a:p>
          <a:p>
            <a:endParaRPr lang="cs-CZ" sz="1000" b="0" strike="noStrike" spc="-1" dirty="0">
              <a:latin typeface="Calibri"/>
            </a:endParaRPr>
          </a:p>
          <a:p>
            <a:r>
              <a:rPr lang="cs-CZ" sz="2300" b="0" strike="noStrike" spc="-1" dirty="0">
                <a:latin typeface="Calibri"/>
              </a:rPr>
              <a:t>V pozdních stadiích gravidity může být cékum vytlačeno do </a:t>
            </a:r>
            <a:r>
              <a:rPr lang="cs-CZ" sz="2300" b="0" strike="noStrike" spc="-1" dirty="0" err="1">
                <a:latin typeface="Calibri"/>
              </a:rPr>
              <a:t>podjaterní</a:t>
            </a:r>
            <a:r>
              <a:rPr lang="cs-CZ" sz="2300" b="0" strike="noStrike" spc="-1" dirty="0">
                <a:latin typeface="Calibri"/>
              </a:rPr>
              <a:t> krajiny !!</a:t>
            </a:r>
          </a:p>
          <a:p>
            <a:endParaRPr lang="cs-CZ" sz="2300" b="0" strike="noStrike" spc="-1" dirty="0">
              <a:latin typeface="Calibri"/>
            </a:endParaRPr>
          </a:p>
          <a:p>
            <a:endParaRPr lang="cs-CZ" sz="2300" b="0" strike="noStrike" spc="-1" dirty="0">
              <a:latin typeface="Calibri"/>
            </a:endParaRPr>
          </a:p>
        </p:txBody>
      </p:sp>
      <p:sp>
        <p:nvSpPr>
          <p:cNvPr id="640" name="CustomShape 6"/>
          <p:cNvSpPr/>
          <p:nvPr/>
        </p:nvSpPr>
        <p:spPr>
          <a:xfrm>
            <a:off x="7560000" y="4993560"/>
            <a:ext cx="574920" cy="40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641" name="CustomShape 7"/>
          <p:cNvSpPr/>
          <p:nvPr/>
        </p:nvSpPr>
        <p:spPr>
          <a:xfrm>
            <a:off x="7921080" y="2664000"/>
            <a:ext cx="574920" cy="40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642" name="CustomShape 8"/>
          <p:cNvSpPr/>
          <p:nvPr/>
        </p:nvSpPr>
        <p:spPr>
          <a:xfrm>
            <a:off x="5977080" y="4968000"/>
            <a:ext cx="574920" cy="40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cs-CZ" sz="2500" b="1" strike="noStrike" spc="-1">
              <a:latin typeface="Arial"/>
            </a:endParaRPr>
          </a:p>
        </p:txBody>
      </p:sp>
      <p:sp>
        <p:nvSpPr>
          <p:cNvPr id="643" name="CustomShape 9"/>
          <p:cNvSpPr/>
          <p:nvPr/>
        </p:nvSpPr>
        <p:spPr>
          <a:xfrm>
            <a:off x="7560000" y="4993560"/>
            <a:ext cx="574920" cy="40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644" name="CustomShape 10"/>
          <p:cNvSpPr/>
          <p:nvPr/>
        </p:nvSpPr>
        <p:spPr>
          <a:xfrm>
            <a:off x="5616000" y="3481560"/>
            <a:ext cx="574920" cy="40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645" name="TextShape 11"/>
          <p:cNvSpPr txBox="1"/>
          <p:nvPr/>
        </p:nvSpPr>
        <p:spPr>
          <a:xfrm>
            <a:off x="231480" y="2809080"/>
            <a:ext cx="180720" cy="4460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Picture 3" descr="C:\Documents and Settings\blanka.pospisilova\Dokumenty\Skripta\2010_08_06\IMG_0031.jpg"/>
          <p:cNvPicPr/>
          <p:nvPr/>
        </p:nvPicPr>
        <p:blipFill>
          <a:blip r:embed="rId3">
            <a:lum contrast="4000"/>
          </a:blip>
          <a:stretch/>
        </p:blipFill>
        <p:spPr>
          <a:xfrm>
            <a:off x="4709160" y="1383480"/>
            <a:ext cx="3498840" cy="5069880"/>
          </a:xfrm>
          <a:prstGeom prst="rect">
            <a:avLst/>
          </a:prstGeom>
          <a:ln w="9360" cap="sq">
            <a:solidFill>
              <a:srgbClr val="FFFFFF"/>
            </a:solidFill>
            <a:miter/>
          </a:ln>
        </p:spPr>
      </p:pic>
      <p:sp>
        <p:nvSpPr>
          <p:cNvPr id="647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650" name="TextShape 4"/>
          <p:cNvSpPr txBox="1"/>
          <p:nvPr/>
        </p:nvSpPr>
        <p:spPr>
          <a:xfrm>
            <a:off x="455400" y="648000"/>
            <a:ext cx="8229240" cy="86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000" b="1" strike="noStrike" spc="-1">
                <a:solidFill>
                  <a:srgbClr val="000000"/>
                </a:solidFill>
                <a:latin typeface="Calibri"/>
              </a:rPr>
              <a:t>Konečník (rectum)</a:t>
            </a:r>
          </a:p>
        </p:txBody>
      </p:sp>
      <p:sp>
        <p:nvSpPr>
          <p:cNvPr id="651" name="TextShape 5"/>
          <p:cNvSpPr txBox="1"/>
          <p:nvPr/>
        </p:nvSpPr>
        <p:spPr>
          <a:xfrm>
            <a:off x="455400" y="1656000"/>
            <a:ext cx="4512600" cy="4213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lnSpcReduction="10000"/>
          </a:bodyPr>
          <a:lstStyle/>
          <a:p>
            <a:pPr marL="216000" indent="-216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</a:rPr>
              <a:t>Poslední úsek tlustého střeva</a:t>
            </a:r>
          </a:p>
          <a:p>
            <a:pPr marL="216000" indent="-216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 dirty="0">
                <a:solidFill>
                  <a:srgbClr val="000000"/>
                </a:solidFill>
                <a:latin typeface="Calibri"/>
              </a:rPr>
              <a:t>Dvojitě zakřivené v rovině sagitální, trojitě zakřivené             v rovině frontální</a:t>
            </a:r>
          </a:p>
          <a:p>
            <a:pPr>
              <a:spcBef>
                <a:spcPts val="1417"/>
              </a:spcBef>
              <a:buClr>
                <a:srgbClr val="000000"/>
              </a:buClr>
              <a:buSzPct val="45000"/>
            </a:pPr>
            <a:endParaRPr lang="cs-CZ" sz="1000" b="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cs-CZ" sz="2500" b="1" u="sng" strike="noStrike" spc="-1" dirty="0">
                <a:solidFill>
                  <a:srgbClr val="000000"/>
                </a:solidFill>
                <a:uFillTx/>
                <a:latin typeface="Calibri"/>
              </a:rPr>
              <a:t>Části:</a:t>
            </a:r>
            <a:endParaRPr lang="cs-CZ" sz="25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</a:rPr>
              <a:t>Ampulla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</a:rPr>
              <a:t>recti</a:t>
            </a:r>
            <a:endParaRPr lang="cs-CZ" sz="2500" b="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cs-CZ" sz="2500" b="0" strike="noStrike" spc="-1" dirty="0">
                <a:solidFill>
                  <a:srgbClr val="000000"/>
                </a:solidFill>
                <a:latin typeface="Calibri"/>
              </a:rPr>
              <a:t>- rozlišujeme 3 řasy</a:t>
            </a:r>
          </a:p>
          <a:p>
            <a:pPr marL="216000" indent="-216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cs-CZ" sz="25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</a:rPr>
              <a:t>Canalis</a:t>
            </a:r>
            <a:r>
              <a:rPr lang="cs-CZ" sz="25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500" b="1" strike="noStrike" spc="-1" dirty="0" err="1">
                <a:solidFill>
                  <a:srgbClr val="000000"/>
                </a:solidFill>
                <a:latin typeface="Calibri"/>
              </a:rPr>
              <a:t>analis</a:t>
            </a:r>
            <a:endParaRPr lang="cs-CZ" sz="2500" b="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cs-CZ" sz="2500" b="0" strike="noStrike" spc="-1" dirty="0">
                <a:solidFill>
                  <a:srgbClr val="000000"/>
                </a:solidFill>
                <a:latin typeface="Calibri"/>
              </a:rPr>
              <a:t>= anální kanál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endParaRPr lang="cs-CZ" sz="25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" name="Line 6"/>
          <p:cNvSpPr/>
          <p:nvPr/>
        </p:nvSpPr>
        <p:spPr>
          <a:xfrm flipV="1">
            <a:off x="2610035" y="2423604"/>
            <a:ext cx="3653965" cy="1624612"/>
          </a:xfrm>
          <a:prstGeom prst="line">
            <a:avLst/>
          </a:prstGeom>
          <a:ln w="291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Line 7"/>
          <p:cNvSpPr/>
          <p:nvPr/>
        </p:nvSpPr>
        <p:spPr>
          <a:xfrm flipV="1">
            <a:off x="2689934" y="4968000"/>
            <a:ext cx="3430066" cy="106200"/>
          </a:xfrm>
          <a:prstGeom prst="line">
            <a:avLst/>
          </a:prstGeom>
          <a:ln w="291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8"/>
          <p:cNvSpPr/>
          <p:nvPr/>
        </p:nvSpPr>
        <p:spPr>
          <a:xfrm>
            <a:off x="3744000" y="3500280"/>
            <a:ext cx="2088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Kohlrauschova řasa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55" name="CustomShape 9"/>
          <p:cNvSpPr/>
          <p:nvPr/>
        </p:nvSpPr>
        <p:spPr>
          <a:xfrm>
            <a:off x="7128000" y="2492280"/>
            <a:ext cx="1656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Horní levá řasa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56" name="CustomShape 10"/>
          <p:cNvSpPr/>
          <p:nvPr/>
        </p:nvSpPr>
        <p:spPr>
          <a:xfrm>
            <a:off x="7272000" y="3860280"/>
            <a:ext cx="1656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Dolní levá řasa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57" name="CustomShape 11"/>
          <p:cNvSpPr/>
          <p:nvPr/>
        </p:nvSpPr>
        <p:spPr>
          <a:xfrm>
            <a:off x="2160000" y="5760000"/>
            <a:ext cx="2664000" cy="93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M. sphincter ani externus – příčně pruhovaný sval, ovládaný vůlí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58" name="CustomShape 12"/>
          <p:cNvSpPr/>
          <p:nvPr/>
        </p:nvSpPr>
        <p:spPr>
          <a:xfrm>
            <a:off x="6408000" y="6105960"/>
            <a:ext cx="2664000" cy="662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M. sphincter ani internus – hladký sval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59" name="Line 13"/>
          <p:cNvSpPr/>
          <p:nvPr/>
        </p:nvSpPr>
        <p:spPr>
          <a:xfrm flipV="1">
            <a:off x="4824000" y="5544000"/>
            <a:ext cx="648000" cy="216000"/>
          </a:xfrm>
          <a:prstGeom prst="line">
            <a:avLst/>
          </a:prstGeom>
          <a:ln w="29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Line 14"/>
          <p:cNvSpPr/>
          <p:nvPr/>
        </p:nvSpPr>
        <p:spPr>
          <a:xfrm flipH="1" flipV="1">
            <a:off x="5832000" y="5184000"/>
            <a:ext cx="576000" cy="936000"/>
          </a:xfrm>
          <a:prstGeom prst="line">
            <a:avLst/>
          </a:prstGeom>
          <a:ln w="29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664" name="TextShape 4"/>
          <p:cNvSpPr txBox="1"/>
          <p:nvPr/>
        </p:nvSpPr>
        <p:spPr>
          <a:xfrm>
            <a:off x="570810" y="501120"/>
            <a:ext cx="8229240" cy="95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000" b="1" strike="noStrike" spc="-1" dirty="0">
                <a:solidFill>
                  <a:srgbClr val="000000"/>
                </a:solidFill>
                <a:latin typeface="Calibri"/>
              </a:rPr>
              <a:t>Slinivka břišní (</a:t>
            </a:r>
            <a:r>
              <a:rPr lang="cs-CZ" sz="4000" b="1" strike="noStrike" spc="-1" dirty="0" err="1">
                <a:solidFill>
                  <a:srgbClr val="000000"/>
                </a:solidFill>
                <a:latin typeface="Calibri"/>
              </a:rPr>
              <a:t>pancreas</a:t>
            </a:r>
            <a:r>
              <a:rPr lang="cs-CZ" sz="4000" b="1" strike="noStrike" spc="-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665" name="TextShape 5"/>
          <p:cNvSpPr txBox="1"/>
          <p:nvPr/>
        </p:nvSpPr>
        <p:spPr>
          <a:xfrm>
            <a:off x="360000" y="1512000"/>
            <a:ext cx="8324640" cy="482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0000" lnSpcReduction="10000"/>
          </a:bodyPr>
          <a:lstStyle/>
          <a:p>
            <a:pPr marL="216000" indent="-216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Orgán s vnější a vnitřní sekrecí </a:t>
            </a:r>
          </a:p>
          <a:p>
            <a:pPr marL="216000" indent="-216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Uložený sekundárně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</a:rPr>
              <a:t>retroperitoneálně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spcBef>
                <a:spcPts val="1417"/>
              </a:spcBef>
              <a:buClr>
                <a:srgbClr val="000000"/>
              </a:buClr>
              <a:buSzPct val="45000"/>
            </a:pPr>
            <a:endParaRPr lang="cs-CZ" sz="1100" b="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cs-CZ" sz="2800" b="1" u="sng" strike="noStrike" spc="-1" dirty="0">
                <a:solidFill>
                  <a:srgbClr val="000000"/>
                </a:solidFill>
                <a:uFillTx/>
                <a:latin typeface="Calibri"/>
              </a:rPr>
              <a:t>Části: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 Hlava =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</a:rPr>
              <a:t>caput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 Tělo = corpus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 Ocas =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</a:rPr>
              <a:t>cauda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cs-CZ" sz="1100" b="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Vnější sekrece: 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trypsinogen, amyláza, lipáza</a:t>
            </a:r>
          </a:p>
          <a:p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Vnitřní sekrece – Langerhansovy ostrůvky: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A-buňky produkují</a:t>
            </a:r>
            <a:r>
              <a:rPr lang="cs-CZ" sz="2400" b="1" strike="noStrike" spc="-1" dirty="0">
                <a:solidFill>
                  <a:srgbClr val="000000"/>
                </a:solidFill>
                <a:latin typeface="Calibri"/>
              </a:rPr>
              <a:t> glukagon</a:t>
            </a: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 (zvyšuje hladinu glukózy v krvi)</a:t>
            </a:r>
          </a:p>
          <a:p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B-buňky produkují </a:t>
            </a:r>
            <a:r>
              <a:rPr lang="cs-CZ" sz="2400" b="1" strike="noStrike" spc="-1" dirty="0">
                <a:solidFill>
                  <a:srgbClr val="000000"/>
                </a:solidFill>
                <a:latin typeface="Calibri"/>
              </a:rPr>
              <a:t>inzulin</a:t>
            </a: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 (snižuje hladinu glukózy v krvi)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	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669" name="Picture 2" descr="C:\Documents and Settings\blanka.pospisilova\Dokumenty\Skripta\2010_08_06\IMG_0021.jpg"/>
          <p:cNvPicPr/>
          <p:nvPr/>
        </p:nvPicPr>
        <p:blipFill>
          <a:blip r:embed="rId3"/>
          <a:srcRect l="35448"/>
          <a:stretch/>
        </p:blipFill>
        <p:spPr>
          <a:xfrm>
            <a:off x="1512000" y="742680"/>
            <a:ext cx="7399080" cy="5521320"/>
          </a:xfrm>
          <a:prstGeom prst="rect">
            <a:avLst/>
          </a:prstGeom>
          <a:ln w="9360" cap="sq">
            <a:solidFill>
              <a:srgbClr val="FFFFFF"/>
            </a:solidFill>
            <a:miter/>
          </a:ln>
        </p:spPr>
      </p:pic>
      <p:sp>
        <p:nvSpPr>
          <p:cNvPr id="670" name="CustomShape 4"/>
          <p:cNvSpPr/>
          <p:nvPr/>
        </p:nvSpPr>
        <p:spPr>
          <a:xfrm>
            <a:off x="2448000" y="5314680"/>
            <a:ext cx="2592000" cy="661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Velký pankreatický vývod = ductus pancreaticus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71" name="CustomShape 5"/>
          <p:cNvSpPr/>
          <p:nvPr/>
        </p:nvSpPr>
        <p:spPr>
          <a:xfrm>
            <a:off x="5184000" y="2016000"/>
            <a:ext cx="3168000" cy="662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Malý pankreatický vývod = ductus pancreaticus accessorius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72" name="Line 6"/>
          <p:cNvSpPr/>
          <p:nvPr/>
        </p:nvSpPr>
        <p:spPr>
          <a:xfrm flipV="1">
            <a:off x="3744000" y="4248000"/>
            <a:ext cx="144000" cy="1066680"/>
          </a:xfrm>
          <a:prstGeom prst="line">
            <a:avLst/>
          </a:prstGeom>
          <a:ln w="29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Line 7"/>
          <p:cNvSpPr/>
          <p:nvPr/>
        </p:nvSpPr>
        <p:spPr>
          <a:xfrm flipH="1">
            <a:off x="4248000" y="2448000"/>
            <a:ext cx="936000" cy="792000"/>
          </a:xfrm>
          <a:prstGeom prst="line">
            <a:avLst/>
          </a:prstGeom>
          <a:ln w="29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8"/>
          <p:cNvSpPr/>
          <p:nvPr/>
        </p:nvSpPr>
        <p:spPr>
          <a:xfrm>
            <a:off x="216000" y="3586680"/>
            <a:ext cx="1728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Hlava pankreatu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75" name="CustomShape 9"/>
          <p:cNvSpPr/>
          <p:nvPr/>
        </p:nvSpPr>
        <p:spPr>
          <a:xfrm>
            <a:off x="5616000" y="4464000"/>
            <a:ext cx="1584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Tělo pankreatu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76" name="CustomShape 10"/>
          <p:cNvSpPr/>
          <p:nvPr/>
        </p:nvSpPr>
        <p:spPr>
          <a:xfrm>
            <a:off x="7344000" y="4436280"/>
            <a:ext cx="1656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Ocas pankreatu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677" name="Line 11"/>
          <p:cNvSpPr/>
          <p:nvPr/>
        </p:nvSpPr>
        <p:spPr>
          <a:xfrm>
            <a:off x="1944000" y="3744000"/>
            <a:ext cx="2016000" cy="0"/>
          </a:xfrm>
          <a:prstGeom prst="line">
            <a:avLst/>
          </a:prstGeom>
          <a:ln w="29160">
            <a:solidFill>
              <a:srgbClr val="2A609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8" name="Line 12"/>
          <p:cNvSpPr/>
          <p:nvPr/>
        </p:nvSpPr>
        <p:spPr>
          <a:xfrm flipH="1" flipV="1">
            <a:off x="6048000" y="3679560"/>
            <a:ext cx="360000" cy="784440"/>
          </a:xfrm>
          <a:prstGeom prst="line">
            <a:avLst/>
          </a:prstGeom>
          <a:ln w="29160">
            <a:solidFill>
              <a:srgbClr val="2A609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Line 13"/>
          <p:cNvSpPr/>
          <p:nvPr/>
        </p:nvSpPr>
        <p:spPr>
          <a:xfrm flipH="1" flipV="1">
            <a:off x="7920000" y="3528000"/>
            <a:ext cx="72000" cy="920880"/>
          </a:xfrm>
          <a:prstGeom prst="line">
            <a:avLst/>
          </a:prstGeom>
          <a:ln w="29160">
            <a:solidFill>
              <a:srgbClr val="2A609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683" name="TextShape 4"/>
          <p:cNvSpPr txBox="1"/>
          <p:nvPr/>
        </p:nvSpPr>
        <p:spPr>
          <a:xfrm>
            <a:off x="468360" y="556633"/>
            <a:ext cx="8229240" cy="808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000" b="1" strike="noStrike" spc="-1" dirty="0">
                <a:solidFill>
                  <a:srgbClr val="000000"/>
                </a:solidFill>
                <a:latin typeface="Calibri"/>
              </a:rPr>
              <a:t>Játra (</a:t>
            </a:r>
            <a:r>
              <a:rPr lang="cs-CZ" sz="4000" b="1" strike="noStrike" spc="-1" dirty="0" err="1">
                <a:solidFill>
                  <a:srgbClr val="000000"/>
                </a:solidFill>
                <a:latin typeface="Calibri"/>
              </a:rPr>
              <a:t>hepar</a:t>
            </a:r>
            <a:r>
              <a:rPr lang="cs-CZ" sz="4000" b="1" strike="noStrike" spc="-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684" name="TextShape 5"/>
          <p:cNvSpPr txBox="1"/>
          <p:nvPr/>
        </p:nvSpPr>
        <p:spPr>
          <a:xfrm>
            <a:off x="468360" y="1435501"/>
            <a:ext cx="8229240" cy="48765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80000" lnSpcReduction="20000"/>
          </a:bodyPr>
          <a:lstStyle/>
          <a:p>
            <a:pPr marL="216000" indent="-216000"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Největší exokrinní žláza v těle (v průměru váží kolem  1,5 kg) – produkují žluč – napomáhá trávení tuků</a:t>
            </a:r>
          </a:p>
          <a:p>
            <a:pPr marL="216000" indent="-216000"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Dochází zde ke zpracování živin z potravy, fungují jako metabolické a detoxikační centrum, zásobárna glykogenu, bílkovin a lipidů</a:t>
            </a:r>
          </a:p>
          <a:p>
            <a:pPr marL="216000" indent="-216000"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V embryonálním stadiu jsou sídlem krvetvorby</a:t>
            </a:r>
          </a:p>
          <a:p>
            <a:pPr marL="216000" indent="-216000"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Uloženy v peritoneální dutině pod pravou brániční klenbou</a:t>
            </a:r>
          </a:p>
          <a:p>
            <a:pPr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SzPct val="45000"/>
            </a:pPr>
            <a:endParaRPr lang="cs-CZ" sz="1400" b="0" strike="noStrike" spc="-1" dirty="0">
              <a:solidFill>
                <a:srgbClr val="000000"/>
              </a:solidFill>
              <a:latin typeface="Calibri"/>
            </a:endParaRPr>
          </a:p>
          <a:p>
            <a:r>
              <a:rPr lang="cs-CZ" sz="2800" b="1" u="sng" strike="noStrike" spc="-1" dirty="0">
                <a:solidFill>
                  <a:srgbClr val="000000"/>
                </a:solidFill>
                <a:uFillTx/>
                <a:latin typeface="Calibri"/>
              </a:rPr>
              <a:t>Rozdělena na 4 laloky: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</a:rPr>
              <a:t>Lobus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</a:rPr>
              <a:t>dexter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 (pravý)</a:t>
            </a:r>
          </a:p>
          <a:p>
            <a:pPr marL="216000" indent="-216000"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cs-CZ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spc="-1" dirty="0" err="1">
                <a:solidFill>
                  <a:srgbClr val="000000"/>
                </a:solidFill>
                <a:latin typeface="Calibri"/>
              </a:rPr>
              <a:t>Lobus</a:t>
            </a:r>
            <a:r>
              <a:rPr lang="cs-CZ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spc="-1" dirty="0" err="1">
                <a:solidFill>
                  <a:srgbClr val="000000"/>
                </a:solidFill>
                <a:latin typeface="Calibri"/>
              </a:rPr>
              <a:t>sinister</a:t>
            </a:r>
            <a:r>
              <a:rPr lang="cs-CZ" sz="2800" spc="-1" dirty="0">
                <a:solidFill>
                  <a:srgbClr val="000000"/>
                </a:solidFill>
                <a:latin typeface="Calibri"/>
              </a:rPr>
              <a:t> (levý)</a:t>
            </a:r>
          </a:p>
          <a:p>
            <a:pPr marL="216000" indent="-216000"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cs-CZ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spc="-1" dirty="0" err="1">
                <a:solidFill>
                  <a:srgbClr val="000000"/>
                </a:solidFill>
                <a:latin typeface="Calibri"/>
              </a:rPr>
              <a:t>Lobus</a:t>
            </a:r>
            <a:r>
              <a:rPr lang="cs-CZ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spc="-1" dirty="0" err="1">
                <a:solidFill>
                  <a:srgbClr val="000000"/>
                </a:solidFill>
                <a:latin typeface="Calibri"/>
              </a:rPr>
              <a:t>quadratus</a:t>
            </a:r>
            <a:r>
              <a:rPr lang="cs-CZ" sz="2800" spc="-1" dirty="0">
                <a:solidFill>
                  <a:srgbClr val="000000"/>
                </a:solidFill>
                <a:latin typeface="Calibri"/>
              </a:rPr>
              <a:t> (čtverhranný lalok)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spcBef>
                <a:spcPts val="1417"/>
              </a:spcBef>
              <a:spcAft>
                <a:spcPts val="283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</a:rPr>
              <a:t>Lobus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</a:rPr>
              <a:t>caudatus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 (ocasatý lalok)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688" name="Picture 2" descr="C:\Documents and Settings\blanka.pospisilova\Dokumenty\Skripta\2010_08_06\IMG_0037.jpg"/>
          <p:cNvPicPr/>
          <p:nvPr/>
        </p:nvPicPr>
        <p:blipFill>
          <a:blip r:embed="rId3"/>
          <a:srcRect r="12681" b="58476"/>
          <a:stretch/>
        </p:blipFill>
        <p:spPr>
          <a:xfrm>
            <a:off x="571680" y="786240"/>
            <a:ext cx="4108320" cy="2584800"/>
          </a:xfrm>
          <a:prstGeom prst="rect">
            <a:avLst/>
          </a:prstGeom>
          <a:ln w="29160" cap="sq">
            <a:solidFill>
              <a:srgbClr val="404040"/>
            </a:solidFill>
            <a:miter/>
          </a:ln>
        </p:spPr>
      </p:pic>
      <p:pic>
        <p:nvPicPr>
          <p:cNvPr id="689" name="Picture 2" descr="C:\Documents and Settings\blanka.pospisilova\Dokumenty\Skripta\2010_08_06\IMG_0037.jpg"/>
          <p:cNvPicPr/>
          <p:nvPr/>
        </p:nvPicPr>
        <p:blipFill>
          <a:blip r:embed="rId4"/>
          <a:srcRect t="50290" r="16319" b="2035"/>
          <a:stretch/>
        </p:blipFill>
        <p:spPr>
          <a:xfrm>
            <a:off x="571680" y="3215160"/>
            <a:ext cx="4108320" cy="3178080"/>
          </a:xfrm>
          <a:prstGeom prst="rect">
            <a:avLst/>
          </a:prstGeom>
          <a:ln w="29160" cap="sq">
            <a:solidFill>
              <a:srgbClr val="404040"/>
            </a:solidFill>
            <a:miter/>
          </a:ln>
        </p:spPr>
      </p:pic>
      <p:sp>
        <p:nvSpPr>
          <p:cNvPr id="690" name="TextShape 4"/>
          <p:cNvSpPr txBox="1"/>
          <p:nvPr/>
        </p:nvSpPr>
        <p:spPr>
          <a:xfrm>
            <a:off x="5112000" y="738360"/>
            <a:ext cx="2952000" cy="343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200" b="0" strike="noStrike" spc="-1">
                <a:latin typeface="Calibri"/>
              </a:rPr>
              <a:t>1. lig. falciforme hepatis</a:t>
            </a:r>
          </a:p>
          <a:p>
            <a:r>
              <a:rPr lang="cs-CZ" sz="2200" b="0" strike="noStrike" spc="-1">
                <a:latin typeface="Calibri"/>
              </a:rPr>
              <a:t>2. žlučník</a:t>
            </a:r>
          </a:p>
          <a:p>
            <a:r>
              <a:rPr lang="cs-CZ" sz="2200" b="0" strike="noStrike" spc="-1">
                <a:latin typeface="Calibri"/>
              </a:rPr>
              <a:t>3. v. cava inferior</a:t>
            </a:r>
          </a:p>
          <a:p>
            <a:r>
              <a:rPr lang="cs-CZ" sz="2200" b="0" strike="noStrike" spc="-1">
                <a:latin typeface="Calibri"/>
              </a:rPr>
              <a:t>4. v. portae</a:t>
            </a:r>
          </a:p>
          <a:p>
            <a:r>
              <a:rPr lang="cs-CZ" sz="2200" b="0" strike="noStrike" spc="-1">
                <a:latin typeface="Calibri"/>
              </a:rPr>
              <a:t>5. a. hepatica propria</a:t>
            </a:r>
          </a:p>
          <a:p>
            <a:r>
              <a:rPr lang="cs-CZ" sz="2200" b="0" strike="noStrike" spc="-1">
                <a:latin typeface="Calibri"/>
              </a:rPr>
              <a:t>6. lig. venosum</a:t>
            </a:r>
          </a:p>
          <a:p>
            <a:r>
              <a:rPr lang="cs-CZ" sz="2200" b="0" strike="noStrike" spc="-1">
                <a:latin typeface="Calibri"/>
              </a:rPr>
              <a:t>7. lig. teres hepatis</a:t>
            </a:r>
          </a:p>
          <a:p>
            <a:r>
              <a:rPr lang="cs-CZ" sz="2200" b="0" strike="noStrike" spc="-1">
                <a:latin typeface="Calibri"/>
              </a:rPr>
              <a:t>8. lobus caudatus</a:t>
            </a:r>
          </a:p>
          <a:p>
            <a:pPr>
              <a:lnSpc>
                <a:spcPct val="100000"/>
              </a:lnSpc>
            </a:pPr>
            <a:r>
              <a:rPr lang="cs-CZ" sz="2200" b="0" strike="noStrike" spc="-1">
                <a:latin typeface="Calibri"/>
              </a:rPr>
              <a:t>9. lobus quadratus</a:t>
            </a:r>
          </a:p>
          <a:p>
            <a:pPr>
              <a:lnSpc>
                <a:spcPct val="100000"/>
              </a:lnSpc>
            </a:pPr>
            <a:r>
              <a:rPr lang="cs-CZ" sz="2200" b="0" strike="noStrike" spc="-1">
                <a:latin typeface="Calibri"/>
              </a:rPr>
              <a:t>10. lobus dexter</a:t>
            </a:r>
          </a:p>
          <a:p>
            <a:r>
              <a:rPr lang="cs-CZ" sz="2200" b="0" strike="noStrike" spc="-1">
                <a:latin typeface="Calibri"/>
              </a:rPr>
              <a:t>11. lobus sinister</a:t>
            </a:r>
          </a:p>
          <a:p>
            <a:endParaRPr lang="cs-CZ" sz="2200" b="0" strike="noStrike" spc="-1">
              <a:latin typeface="Calibri"/>
            </a:endParaRPr>
          </a:p>
        </p:txBody>
      </p:sp>
      <p:sp>
        <p:nvSpPr>
          <p:cNvPr id="691" name="TextShape 5"/>
          <p:cNvSpPr txBox="1"/>
          <p:nvPr/>
        </p:nvSpPr>
        <p:spPr>
          <a:xfrm>
            <a:off x="1872000" y="1224000"/>
            <a:ext cx="360000" cy="344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1</a:t>
            </a:r>
          </a:p>
        </p:txBody>
      </p:sp>
      <p:sp>
        <p:nvSpPr>
          <p:cNvPr id="692" name="TextShape 6"/>
          <p:cNvSpPr txBox="1"/>
          <p:nvPr/>
        </p:nvSpPr>
        <p:spPr>
          <a:xfrm>
            <a:off x="3073680" y="563076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2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693" name="TextShape 7"/>
          <p:cNvSpPr txBox="1"/>
          <p:nvPr/>
        </p:nvSpPr>
        <p:spPr>
          <a:xfrm>
            <a:off x="2425680" y="3744000"/>
            <a:ext cx="310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3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694" name="TextShape 8"/>
          <p:cNvSpPr txBox="1"/>
          <p:nvPr/>
        </p:nvSpPr>
        <p:spPr>
          <a:xfrm>
            <a:off x="2880000" y="462276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4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695" name="TextShape 9"/>
          <p:cNvSpPr txBox="1"/>
          <p:nvPr/>
        </p:nvSpPr>
        <p:spPr>
          <a:xfrm>
            <a:off x="3073680" y="563112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2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696" name="TextShape 10"/>
          <p:cNvSpPr txBox="1"/>
          <p:nvPr/>
        </p:nvSpPr>
        <p:spPr>
          <a:xfrm>
            <a:off x="2304000" y="511200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5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697" name="TextShape 11"/>
          <p:cNvSpPr txBox="1"/>
          <p:nvPr/>
        </p:nvSpPr>
        <p:spPr>
          <a:xfrm>
            <a:off x="3073680" y="563148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2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698" name="TextShape 12"/>
          <p:cNvSpPr txBox="1"/>
          <p:nvPr/>
        </p:nvSpPr>
        <p:spPr>
          <a:xfrm>
            <a:off x="3073680" y="563148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2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699" name="TextShape 13"/>
          <p:cNvSpPr txBox="1"/>
          <p:nvPr/>
        </p:nvSpPr>
        <p:spPr>
          <a:xfrm>
            <a:off x="2065680" y="555876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6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700" name="TextShape 14"/>
          <p:cNvSpPr txBox="1"/>
          <p:nvPr/>
        </p:nvSpPr>
        <p:spPr>
          <a:xfrm>
            <a:off x="1777680" y="424800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7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701" name="TextShape 15"/>
          <p:cNvSpPr txBox="1"/>
          <p:nvPr/>
        </p:nvSpPr>
        <p:spPr>
          <a:xfrm>
            <a:off x="2087560" y="424800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 dirty="0">
                <a:latin typeface="Calibri"/>
              </a:rPr>
              <a:t>8</a:t>
            </a:r>
            <a:endParaRPr lang="cs-CZ" sz="2000" b="0" strike="noStrike" spc="-1" dirty="0">
              <a:latin typeface="Arial"/>
            </a:endParaRPr>
          </a:p>
        </p:txBody>
      </p:sp>
      <p:sp>
        <p:nvSpPr>
          <p:cNvPr id="702" name="TextShape 16"/>
          <p:cNvSpPr txBox="1"/>
          <p:nvPr/>
        </p:nvSpPr>
        <p:spPr>
          <a:xfrm>
            <a:off x="2557517" y="5463370"/>
            <a:ext cx="526320" cy="31713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 dirty="0">
                <a:latin typeface="Calibri"/>
              </a:rPr>
              <a:t>9</a:t>
            </a:r>
            <a:endParaRPr lang="cs-CZ" sz="2000" b="0" strike="noStrike" spc="-1" dirty="0">
              <a:latin typeface="Arial"/>
            </a:endParaRPr>
          </a:p>
        </p:txBody>
      </p:sp>
      <p:sp>
        <p:nvSpPr>
          <p:cNvPr id="703" name="TextShape 17"/>
          <p:cNvSpPr txBox="1"/>
          <p:nvPr/>
        </p:nvSpPr>
        <p:spPr>
          <a:xfrm>
            <a:off x="1273680" y="476676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10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704" name="TextShape 18"/>
          <p:cNvSpPr txBox="1"/>
          <p:nvPr/>
        </p:nvSpPr>
        <p:spPr>
          <a:xfrm>
            <a:off x="3217680" y="187200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11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705" name="TextShape 19"/>
          <p:cNvSpPr txBox="1"/>
          <p:nvPr/>
        </p:nvSpPr>
        <p:spPr>
          <a:xfrm>
            <a:off x="1440000" y="180000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10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706" name="TextShape 20"/>
          <p:cNvSpPr txBox="1"/>
          <p:nvPr/>
        </p:nvSpPr>
        <p:spPr>
          <a:xfrm>
            <a:off x="3217680" y="187236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11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707" name="TextShape 21"/>
          <p:cNvSpPr txBox="1"/>
          <p:nvPr/>
        </p:nvSpPr>
        <p:spPr>
          <a:xfrm>
            <a:off x="3721680" y="4910760"/>
            <a:ext cx="526320" cy="345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cs-CZ" sz="2000" b="1" strike="noStrike" spc="-1">
                <a:latin typeface="Calibri"/>
              </a:rPr>
              <a:t>11</a:t>
            </a:r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Picture 2" descr="C:\Documents and Settings\blanka.pospisilova\Dokumenty\Skripta\2010_08_06\IMG_0040.jpg"/>
          <p:cNvPicPr/>
          <p:nvPr/>
        </p:nvPicPr>
        <p:blipFill>
          <a:blip r:embed="rId3"/>
          <a:stretch/>
        </p:blipFill>
        <p:spPr>
          <a:xfrm>
            <a:off x="4779000" y="1600200"/>
            <a:ext cx="3429000" cy="4726080"/>
          </a:xfrm>
          <a:prstGeom prst="rect">
            <a:avLst/>
          </a:prstGeom>
          <a:ln w="9360" cap="sq">
            <a:solidFill>
              <a:srgbClr val="FFFFFF"/>
            </a:solidFill>
            <a:miter/>
          </a:ln>
        </p:spPr>
      </p:pic>
      <p:sp>
        <p:nvSpPr>
          <p:cNvPr id="709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0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1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712" name="TextShape 4"/>
          <p:cNvSpPr txBox="1"/>
          <p:nvPr/>
        </p:nvSpPr>
        <p:spPr>
          <a:xfrm>
            <a:off x="441720" y="6980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3600" b="1" strike="noStrike" spc="-1">
                <a:solidFill>
                  <a:srgbClr val="000000"/>
                </a:solidFill>
                <a:latin typeface="Calibri"/>
              </a:rPr>
              <a:t>Žlučník (vesica fellea) a extrahepatální žlučové cesty</a:t>
            </a:r>
          </a:p>
        </p:txBody>
      </p:sp>
      <p:sp>
        <p:nvSpPr>
          <p:cNvPr id="713" name="TextShape 5"/>
          <p:cNvSpPr txBox="1"/>
          <p:nvPr/>
        </p:nvSpPr>
        <p:spPr>
          <a:xfrm>
            <a:off x="457200" y="2016000"/>
            <a:ext cx="2854800" cy="378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216000" indent="-216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</a:rPr>
              <a:t>Žlučník je uložen na viscerální ploše jater</a:t>
            </a:r>
          </a:p>
          <a:p>
            <a:pPr marL="216000" indent="-216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</a:rPr>
              <a:t>Slouží jako zásobárna žluči</a:t>
            </a:r>
          </a:p>
          <a:p>
            <a:pPr marL="216000" indent="-216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</a:rPr>
              <a:t>Na přední stěnu břišní se promítá do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</a:rPr>
              <a:t>Murphyho bodu</a:t>
            </a:r>
            <a:endParaRPr lang="cs-CZ" sz="2500" b="0" strike="noStrike" spc="-1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endParaRPr lang="cs-CZ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4" name="CustomShape 6"/>
          <p:cNvSpPr/>
          <p:nvPr/>
        </p:nvSpPr>
        <p:spPr>
          <a:xfrm>
            <a:off x="6840000" y="1700280"/>
            <a:ext cx="1512000" cy="662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Pravý a levý vývod jaterní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715" name="CustomShape 7"/>
          <p:cNvSpPr/>
          <p:nvPr/>
        </p:nvSpPr>
        <p:spPr>
          <a:xfrm>
            <a:off x="6912000" y="2578680"/>
            <a:ext cx="1800000" cy="6681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Společný jaterní vývod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716" name="CustomShape 8"/>
          <p:cNvSpPr/>
          <p:nvPr/>
        </p:nvSpPr>
        <p:spPr>
          <a:xfrm>
            <a:off x="3528000" y="4665960"/>
            <a:ext cx="1008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Žlučník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717" name="CustomShape 9"/>
          <p:cNvSpPr/>
          <p:nvPr/>
        </p:nvSpPr>
        <p:spPr>
          <a:xfrm>
            <a:off x="3384000" y="2520000"/>
            <a:ext cx="1800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Žlučníkový vývod 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718" name="CustomShape 10"/>
          <p:cNvSpPr/>
          <p:nvPr/>
        </p:nvSpPr>
        <p:spPr>
          <a:xfrm>
            <a:off x="7488000" y="4464000"/>
            <a:ext cx="1512000" cy="661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Společný vývod žlučový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719" name="CustomShape 11"/>
          <p:cNvSpPr/>
          <p:nvPr/>
        </p:nvSpPr>
        <p:spPr>
          <a:xfrm>
            <a:off x="3456000" y="5616000"/>
            <a:ext cx="2304000" cy="38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Papila duodeni major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720" name="Line 12"/>
          <p:cNvSpPr/>
          <p:nvPr/>
        </p:nvSpPr>
        <p:spPr>
          <a:xfrm flipH="1" flipV="1">
            <a:off x="6408000" y="2592000"/>
            <a:ext cx="504000" cy="288000"/>
          </a:xfrm>
          <a:prstGeom prst="line">
            <a:avLst/>
          </a:prstGeom>
          <a:ln w="29160">
            <a:solidFill>
              <a:srgbClr val="2A609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Line 13"/>
          <p:cNvSpPr/>
          <p:nvPr/>
        </p:nvSpPr>
        <p:spPr>
          <a:xfrm flipV="1">
            <a:off x="4536000" y="4608000"/>
            <a:ext cx="360000" cy="216000"/>
          </a:xfrm>
          <a:prstGeom prst="line">
            <a:avLst/>
          </a:prstGeom>
          <a:ln w="29160">
            <a:solidFill>
              <a:srgbClr val="2A609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Line 14"/>
          <p:cNvSpPr/>
          <p:nvPr/>
        </p:nvSpPr>
        <p:spPr>
          <a:xfrm>
            <a:off x="5184000" y="2736000"/>
            <a:ext cx="648000" cy="216000"/>
          </a:xfrm>
          <a:prstGeom prst="line">
            <a:avLst/>
          </a:prstGeom>
          <a:ln w="29160">
            <a:solidFill>
              <a:srgbClr val="2A609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Line 15"/>
          <p:cNvSpPr/>
          <p:nvPr/>
        </p:nvSpPr>
        <p:spPr>
          <a:xfrm flipV="1">
            <a:off x="5752440" y="5472000"/>
            <a:ext cx="655560" cy="360000"/>
          </a:xfrm>
          <a:prstGeom prst="line">
            <a:avLst/>
          </a:prstGeom>
          <a:ln w="29160">
            <a:solidFill>
              <a:srgbClr val="2A609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Line 16"/>
          <p:cNvSpPr/>
          <p:nvPr/>
        </p:nvSpPr>
        <p:spPr>
          <a:xfrm flipH="1" flipV="1">
            <a:off x="7128000" y="4464000"/>
            <a:ext cx="360000" cy="288000"/>
          </a:xfrm>
          <a:prstGeom prst="line">
            <a:avLst/>
          </a:prstGeom>
          <a:ln w="29160">
            <a:solidFill>
              <a:srgbClr val="2A6099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6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728" name="TextShape 4"/>
          <p:cNvSpPr txBox="1"/>
          <p:nvPr/>
        </p:nvSpPr>
        <p:spPr>
          <a:xfrm>
            <a:off x="455400" y="627300"/>
            <a:ext cx="8229240" cy="808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000" b="1" strike="noStrike" spc="-1" dirty="0">
                <a:solidFill>
                  <a:srgbClr val="000000"/>
                </a:solidFill>
                <a:latin typeface="Calibri"/>
              </a:rPr>
              <a:t>Peritoneální dutina</a:t>
            </a:r>
          </a:p>
        </p:txBody>
      </p:sp>
      <p:sp>
        <p:nvSpPr>
          <p:cNvPr id="729" name="TextShape 5"/>
          <p:cNvSpPr txBox="1"/>
          <p:nvPr/>
        </p:nvSpPr>
        <p:spPr>
          <a:xfrm>
            <a:off x="455400" y="1580219"/>
            <a:ext cx="8590946" cy="45237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>
              <a:spcBef>
                <a:spcPts val="1417"/>
              </a:spcBef>
              <a:buClr>
                <a:srgbClr val="000000"/>
              </a:buClr>
            </a:pPr>
            <a:r>
              <a:rPr lang="cs-CZ" sz="2500" b="1" u="sng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Peritoneum</a:t>
            </a:r>
            <a:r>
              <a:rPr lang="cs-CZ" sz="25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 lesklá serózní blána vystýlající břišní dutinu, pokrytá jednovrstevným epitelem (</a:t>
            </a:r>
            <a:r>
              <a:rPr lang="cs-CZ" sz="2500" dirty="0" err="1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mezotel</a:t>
            </a:r>
            <a:r>
              <a:rPr lang="cs-CZ" sz="25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0900" indent="-342900">
              <a:spcBef>
                <a:spcPts val="1417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 2 listy: </a:t>
            </a:r>
            <a:r>
              <a:rPr lang="cs-CZ" sz="2500" b="1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parietální </a:t>
            </a:r>
            <a:r>
              <a:rPr lang="cs-CZ" sz="25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(nástěnný) a </a:t>
            </a:r>
            <a:r>
              <a:rPr lang="cs-CZ" sz="2500" b="1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viscerální</a:t>
            </a:r>
            <a:r>
              <a:rPr lang="cs-CZ" sz="25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(orgánový)</a:t>
            </a:r>
          </a:p>
          <a:p>
            <a:pPr marL="450900" indent="-342900">
              <a:spcBef>
                <a:spcPts val="1417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Schopnost sekreční, </a:t>
            </a:r>
            <a:r>
              <a:rPr lang="cs-CZ" sz="2500" dirty="0" err="1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resorbční</a:t>
            </a:r>
            <a:r>
              <a:rPr lang="cs-CZ" sz="25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tendence ke vzniku srůstů</a:t>
            </a:r>
          </a:p>
          <a:p>
            <a:pPr marL="108000">
              <a:spcBef>
                <a:spcPts val="1417"/>
              </a:spcBef>
              <a:buClr>
                <a:srgbClr val="000000"/>
              </a:buClr>
            </a:pPr>
            <a:r>
              <a:rPr lang="cs-CZ" sz="2500" b="1" u="sng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Peritoneální dutina </a:t>
            </a:r>
            <a:r>
              <a:rPr lang="cs-CZ" sz="25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úponem </a:t>
            </a:r>
            <a:r>
              <a:rPr lang="cs-CZ" sz="2500" dirty="0" err="1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mesocolon</a:t>
            </a:r>
            <a:r>
              <a:rPr lang="cs-CZ" sz="25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500" dirty="0" err="1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transverum</a:t>
            </a:r>
            <a:r>
              <a:rPr lang="cs-CZ" sz="25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rozdělena na:</a:t>
            </a:r>
          </a:p>
          <a:p>
            <a:pPr marL="450900" indent="-342900">
              <a:spcBef>
                <a:spcPts val="1417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s-CZ" sz="2500" b="1" dirty="0" err="1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Supramesokolickou</a:t>
            </a:r>
            <a:r>
              <a:rPr lang="cs-CZ" sz="2500" b="1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0900" indent="-342900">
              <a:spcBef>
                <a:spcPts val="1417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s-CZ" sz="2500" b="1" dirty="0" err="1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Inframesocolickou</a:t>
            </a:r>
            <a:r>
              <a:rPr lang="cs-CZ" sz="2500" b="1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část </a:t>
            </a:r>
            <a:r>
              <a:rPr lang="cs-CZ" sz="25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ta je úponem radixu mezenteria rozdělena na levé a pravé srůstové pole</a:t>
            </a:r>
          </a:p>
          <a:p>
            <a:pPr marL="450900" indent="-342900">
              <a:spcBef>
                <a:spcPts val="1417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cs-CZ" sz="250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2"/>
          <p:cNvSpPr/>
          <p:nvPr/>
        </p:nvSpPr>
        <p:spPr>
          <a:xfrm>
            <a:off x="457200" y="701336"/>
            <a:ext cx="8227440" cy="54226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734" name="TextShape 5"/>
          <p:cNvSpPr txBox="1"/>
          <p:nvPr/>
        </p:nvSpPr>
        <p:spPr>
          <a:xfrm>
            <a:off x="-290325" y="2175027"/>
            <a:ext cx="8229240" cy="3637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2" descr="C:\Documents and Settings\blanka.pospisilova\Dokumenty\Skripta\2010_08_06\IMG_0042.jpg">
            <a:extLst>
              <a:ext uri="{FF2B5EF4-FFF2-40B4-BE49-F238E27FC236}">
                <a16:creationId xmlns:a16="http://schemas.microsoft.com/office/drawing/2014/main" id="{C4005C75-F1B9-4E82-A745-F1975309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36" y="701336"/>
            <a:ext cx="3669567" cy="55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stomShape 8">
            <a:extLst>
              <a:ext uri="{FF2B5EF4-FFF2-40B4-BE49-F238E27FC236}">
                <a16:creationId xmlns:a16="http://schemas.microsoft.com/office/drawing/2014/main" id="{3619400D-5249-41EF-B860-445F373B2D35}"/>
              </a:ext>
            </a:extLst>
          </p:cNvPr>
          <p:cNvSpPr/>
          <p:nvPr/>
        </p:nvSpPr>
        <p:spPr>
          <a:xfrm>
            <a:off x="652549" y="4958923"/>
            <a:ext cx="2082687" cy="3911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Peritoneální dutina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0" name="CustomShape 8">
            <a:extLst>
              <a:ext uri="{FF2B5EF4-FFF2-40B4-BE49-F238E27FC236}">
                <a16:creationId xmlns:a16="http://schemas.microsoft.com/office/drawing/2014/main" id="{9010F68D-C86D-458A-9B43-D58896488997}"/>
              </a:ext>
            </a:extLst>
          </p:cNvPr>
          <p:cNvSpPr/>
          <p:nvPr/>
        </p:nvSpPr>
        <p:spPr>
          <a:xfrm>
            <a:off x="5953997" y="1737406"/>
            <a:ext cx="1742943" cy="3911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Omentální burza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2" name="CustomShape 8">
            <a:extLst>
              <a:ext uri="{FF2B5EF4-FFF2-40B4-BE49-F238E27FC236}">
                <a16:creationId xmlns:a16="http://schemas.microsoft.com/office/drawing/2014/main" id="{C6B11554-4749-4BF8-A872-29368CD268EB}"/>
              </a:ext>
            </a:extLst>
          </p:cNvPr>
          <p:cNvSpPr/>
          <p:nvPr/>
        </p:nvSpPr>
        <p:spPr>
          <a:xfrm>
            <a:off x="1052490" y="3429000"/>
            <a:ext cx="1460356" cy="3911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Příčný tračník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3" name="CustomShape 8">
            <a:extLst>
              <a:ext uri="{FF2B5EF4-FFF2-40B4-BE49-F238E27FC236}">
                <a16:creationId xmlns:a16="http://schemas.microsoft.com/office/drawing/2014/main" id="{2AE380DD-622C-49A6-8A1C-B701B635F488}"/>
              </a:ext>
            </a:extLst>
          </p:cNvPr>
          <p:cNvSpPr/>
          <p:nvPr/>
        </p:nvSpPr>
        <p:spPr>
          <a:xfrm>
            <a:off x="1201124" y="4193961"/>
            <a:ext cx="1308970" cy="3911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Tenké kličky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4" name="CustomShape 8">
            <a:extLst>
              <a:ext uri="{FF2B5EF4-FFF2-40B4-BE49-F238E27FC236}">
                <a16:creationId xmlns:a16="http://schemas.microsoft.com/office/drawing/2014/main" id="{22CD0BCC-762F-44C8-9235-F4971763AE6C}"/>
              </a:ext>
            </a:extLst>
          </p:cNvPr>
          <p:cNvSpPr/>
          <p:nvPr/>
        </p:nvSpPr>
        <p:spPr>
          <a:xfrm>
            <a:off x="1817800" y="1776095"/>
            <a:ext cx="695046" cy="3911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Játra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5" name="CustomShape 8">
            <a:extLst>
              <a:ext uri="{FF2B5EF4-FFF2-40B4-BE49-F238E27FC236}">
                <a16:creationId xmlns:a16="http://schemas.microsoft.com/office/drawing/2014/main" id="{22DE11A5-315C-49D4-A080-761418C88D4A}"/>
              </a:ext>
            </a:extLst>
          </p:cNvPr>
          <p:cNvSpPr/>
          <p:nvPr/>
        </p:nvSpPr>
        <p:spPr>
          <a:xfrm>
            <a:off x="1052490" y="2555041"/>
            <a:ext cx="937021" cy="3911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Žaludek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6" name="CustomShape 8">
            <a:extLst>
              <a:ext uri="{FF2B5EF4-FFF2-40B4-BE49-F238E27FC236}">
                <a16:creationId xmlns:a16="http://schemas.microsoft.com/office/drawing/2014/main" id="{DE5B222C-77F6-437A-A846-3C2092A01B3A}"/>
              </a:ext>
            </a:extLst>
          </p:cNvPr>
          <p:cNvSpPr/>
          <p:nvPr/>
        </p:nvSpPr>
        <p:spPr>
          <a:xfrm>
            <a:off x="5727874" y="5015995"/>
            <a:ext cx="2887970" cy="8835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 spc="-1" dirty="0" err="1">
                <a:solidFill>
                  <a:srgbClr val="000000"/>
                </a:solidFill>
                <a:latin typeface="Calibri"/>
                <a:ea typeface="DejaVu Sans"/>
              </a:rPr>
              <a:t>Douglasův</a:t>
            </a:r>
            <a:r>
              <a:rPr lang="cs-CZ" b="1" spc="-1" dirty="0">
                <a:solidFill>
                  <a:srgbClr val="000000"/>
                </a:solidFill>
                <a:latin typeface="Calibri"/>
                <a:ea typeface="DejaVu Sans"/>
              </a:rPr>
              <a:t> prostor </a:t>
            </a:r>
            <a:r>
              <a:rPr lang="cs-CZ" sz="1600" spc="-1" dirty="0">
                <a:solidFill>
                  <a:srgbClr val="000000"/>
                </a:solidFill>
                <a:latin typeface="Calibri"/>
                <a:ea typeface="DejaVu Sans"/>
              </a:rPr>
              <a:t>– nejnižší místo peritoneální dutiny, místo možného hromadění výpotku</a:t>
            </a:r>
            <a:endParaRPr lang="cs-CZ" sz="1600" b="0" strike="noStrike" spc="-1" dirty="0">
              <a:latin typeface="Arial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8427E4D7-D637-4B93-BBA8-8FB0BDFEAF7F}"/>
              </a:ext>
            </a:extLst>
          </p:cNvPr>
          <p:cNvSpPr/>
          <p:nvPr/>
        </p:nvSpPr>
        <p:spPr>
          <a:xfrm>
            <a:off x="5569713" y="3024247"/>
            <a:ext cx="2511510" cy="3911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Mesocolon</a:t>
            </a: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transversum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8" name="CustomShape 4">
            <a:extLst>
              <a:ext uri="{FF2B5EF4-FFF2-40B4-BE49-F238E27FC236}">
                <a16:creationId xmlns:a16="http://schemas.microsoft.com/office/drawing/2014/main" id="{095F9F81-012A-4F2C-8DBF-9243CEBE9AB5}"/>
              </a:ext>
            </a:extLst>
          </p:cNvPr>
          <p:cNvSpPr/>
          <p:nvPr/>
        </p:nvSpPr>
        <p:spPr>
          <a:xfrm>
            <a:off x="5594081" y="3619337"/>
            <a:ext cx="1556447" cy="3911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9160" cap="sq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Mezenterium</a:t>
            </a:r>
            <a:endParaRPr lang="cs-CZ" sz="1800" b="0" strike="noStrike" spc="-1" dirty="0">
              <a:latin typeface="Arial"/>
            </a:endParaRPr>
          </a:p>
        </p:txBody>
      </p:sp>
      <p:sp>
        <p:nvSpPr>
          <p:cNvPr id="19" name="CustomShape 8">
            <a:extLst>
              <a:ext uri="{FF2B5EF4-FFF2-40B4-BE49-F238E27FC236}">
                <a16:creationId xmlns:a16="http://schemas.microsoft.com/office/drawing/2014/main" id="{7B58154A-DAF8-4CBE-9193-3E328527AAE4}"/>
              </a:ext>
            </a:extLst>
          </p:cNvPr>
          <p:cNvSpPr/>
          <p:nvPr/>
        </p:nvSpPr>
        <p:spPr>
          <a:xfrm>
            <a:off x="5897303" y="2359469"/>
            <a:ext cx="1098279" cy="3911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29160" cap="sq">
            <a:solidFill>
              <a:srgbClr val="2A60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9720" tIns="56520" rIns="99720" bIns="5652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Pankreas</a:t>
            </a:r>
            <a:endParaRPr lang="cs-CZ" sz="1800" b="0" strike="noStrike" spc="-1" dirty="0">
              <a:latin typeface="Arial"/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1A1EEB67-D7AB-445A-A493-A427A75C08FD}"/>
              </a:ext>
            </a:extLst>
          </p:cNvPr>
          <p:cNvCxnSpPr/>
          <p:nvPr/>
        </p:nvCxnSpPr>
        <p:spPr>
          <a:xfrm flipV="1">
            <a:off x="2735236" y="5015995"/>
            <a:ext cx="806954" cy="13849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4E06348A-8AC4-49B8-88AE-FA1E3F6D2B45}"/>
              </a:ext>
            </a:extLst>
          </p:cNvPr>
          <p:cNvCxnSpPr>
            <a:cxnSpLocks/>
          </p:cNvCxnSpPr>
          <p:nvPr/>
        </p:nvCxnSpPr>
        <p:spPr>
          <a:xfrm>
            <a:off x="2510094" y="4398785"/>
            <a:ext cx="1183017" cy="28781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C8C9BB2A-6D44-4F5A-BE28-0EE685B67D1C}"/>
              </a:ext>
            </a:extLst>
          </p:cNvPr>
          <p:cNvCxnSpPr>
            <a:cxnSpLocks/>
          </p:cNvCxnSpPr>
          <p:nvPr/>
        </p:nvCxnSpPr>
        <p:spPr>
          <a:xfrm flipV="1">
            <a:off x="2516627" y="3498845"/>
            <a:ext cx="1176484" cy="12049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A6A77CD-4217-4DBF-B2B8-ED541908BC42}"/>
              </a:ext>
            </a:extLst>
          </p:cNvPr>
          <p:cNvCxnSpPr>
            <a:cxnSpLocks/>
          </p:cNvCxnSpPr>
          <p:nvPr/>
        </p:nvCxnSpPr>
        <p:spPr>
          <a:xfrm flipV="1">
            <a:off x="1989511" y="2701754"/>
            <a:ext cx="1481658" cy="6829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DDDDA96D-BC0F-4F77-9F90-E0500997EFDE}"/>
              </a:ext>
            </a:extLst>
          </p:cNvPr>
          <p:cNvCxnSpPr>
            <a:cxnSpLocks/>
          </p:cNvCxnSpPr>
          <p:nvPr/>
        </p:nvCxnSpPr>
        <p:spPr>
          <a:xfrm flipV="1">
            <a:off x="2510094" y="1761128"/>
            <a:ext cx="1314201" cy="16489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62B3E131-453E-4CA5-9C16-7A49D53281C4}"/>
              </a:ext>
            </a:extLst>
          </p:cNvPr>
          <p:cNvCxnSpPr>
            <a:cxnSpLocks/>
          </p:cNvCxnSpPr>
          <p:nvPr/>
        </p:nvCxnSpPr>
        <p:spPr>
          <a:xfrm flipH="1" flipV="1">
            <a:off x="4678532" y="5273336"/>
            <a:ext cx="1049342" cy="7242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65B6AEB5-987E-4DE6-B8E5-329780B1D1F6}"/>
              </a:ext>
            </a:extLst>
          </p:cNvPr>
          <p:cNvCxnSpPr>
            <a:cxnSpLocks/>
          </p:cNvCxnSpPr>
          <p:nvPr/>
        </p:nvCxnSpPr>
        <p:spPr>
          <a:xfrm flipH="1" flipV="1">
            <a:off x="4110361" y="3579229"/>
            <a:ext cx="1483720" cy="22319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C2E6992F-2A13-4EB8-A69F-02F8AC9906B7}"/>
              </a:ext>
            </a:extLst>
          </p:cNvPr>
          <p:cNvCxnSpPr>
            <a:cxnSpLocks/>
          </p:cNvCxnSpPr>
          <p:nvPr/>
        </p:nvCxnSpPr>
        <p:spPr>
          <a:xfrm flipH="1" flipV="1">
            <a:off x="3824295" y="3112166"/>
            <a:ext cx="1745418" cy="113648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C624355D-99DD-47BD-916E-7C4715D5D337}"/>
              </a:ext>
            </a:extLst>
          </p:cNvPr>
          <p:cNvCxnSpPr>
            <a:cxnSpLocks/>
          </p:cNvCxnSpPr>
          <p:nvPr/>
        </p:nvCxnSpPr>
        <p:spPr>
          <a:xfrm flipH="1" flipV="1">
            <a:off x="4385569" y="2409892"/>
            <a:ext cx="1511734" cy="17618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2CD06387-41B4-4D6C-9B1C-01F77BDFD768}"/>
              </a:ext>
            </a:extLst>
          </p:cNvPr>
          <p:cNvCxnSpPr>
            <a:cxnSpLocks/>
          </p:cNvCxnSpPr>
          <p:nvPr/>
        </p:nvCxnSpPr>
        <p:spPr>
          <a:xfrm flipH="1">
            <a:off x="4187955" y="1941323"/>
            <a:ext cx="1774632" cy="17760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4" name="TextovéPole 703">
            <a:extLst>
              <a:ext uri="{FF2B5EF4-FFF2-40B4-BE49-F238E27FC236}">
                <a16:creationId xmlns:a16="http://schemas.microsoft.com/office/drawing/2014/main" id="{33399DBE-7CCF-4E32-8F0F-74BD0B97F6D2}"/>
              </a:ext>
            </a:extLst>
          </p:cNvPr>
          <p:cNvSpPr txBox="1"/>
          <p:nvPr/>
        </p:nvSpPr>
        <p:spPr>
          <a:xfrm>
            <a:off x="3997238" y="187927"/>
            <a:ext cx="514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Sagitální řez peritoneální dutinou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7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738" name="TextShape 4"/>
          <p:cNvSpPr txBox="1"/>
          <p:nvPr/>
        </p:nvSpPr>
        <p:spPr>
          <a:xfrm>
            <a:off x="468360" y="575411"/>
            <a:ext cx="8229240" cy="623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000" b="1" strike="noStrike" spc="-1" dirty="0" err="1">
                <a:solidFill>
                  <a:srgbClr val="000000"/>
                </a:solidFill>
                <a:latin typeface="Calibri"/>
              </a:rPr>
              <a:t>Retroperitoneum</a:t>
            </a:r>
            <a:endParaRPr lang="cs-CZ" sz="4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9" name="TextShape 5"/>
          <p:cNvSpPr txBox="1"/>
          <p:nvPr/>
        </p:nvSpPr>
        <p:spPr>
          <a:xfrm>
            <a:off x="444240" y="1340528"/>
            <a:ext cx="4695931" cy="467086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85000" lnSpcReduction="20000"/>
          </a:bodyPr>
          <a:lstStyle/>
          <a:p>
            <a:pPr marL="108000">
              <a:spcBef>
                <a:spcPts val="1417"/>
              </a:spcBef>
              <a:buClr>
                <a:srgbClr val="000000"/>
              </a:buClr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= štěrbinovitý prostor mezi nástěnným peritoneem a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</a:rPr>
              <a:t>fascia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</a:rPr>
              <a:t>transversalis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</a:rPr>
              <a:t> na zadní stěně břišní</a:t>
            </a:r>
          </a:p>
          <a:p>
            <a:pPr marL="108000">
              <a:spcBef>
                <a:spcPts val="1417"/>
              </a:spcBef>
              <a:buClr>
                <a:srgbClr val="000000"/>
              </a:buClr>
            </a:pPr>
            <a:r>
              <a:rPr lang="cs-CZ" sz="2800" b="1" u="sng" spc="-1" dirty="0">
                <a:solidFill>
                  <a:srgbClr val="000000"/>
                </a:solidFill>
                <a:latin typeface="Calibri"/>
              </a:rPr>
              <a:t>Obsah:</a:t>
            </a:r>
            <a:endParaRPr lang="cs-CZ" sz="2800" spc="-1" dirty="0">
              <a:solidFill>
                <a:srgbClr val="000000"/>
              </a:solidFill>
              <a:latin typeface="Calibri"/>
            </a:endParaRPr>
          </a:p>
          <a:p>
            <a:pPr marL="565200" indent="-457200">
              <a:spcBef>
                <a:spcPts val="1417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s-CZ" sz="2800" b="1" spc="-1" dirty="0">
                <a:solidFill>
                  <a:srgbClr val="000000"/>
                </a:solidFill>
                <a:latin typeface="Calibri"/>
              </a:rPr>
              <a:t>Velké cévy </a:t>
            </a:r>
            <a:r>
              <a:rPr lang="cs-CZ" sz="2800" spc="-1" dirty="0">
                <a:solidFill>
                  <a:srgbClr val="000000"/>
                </a:solidFill>
                <a:latin typeface="Calibri"/>
              </a:rPr>
              <a:t>– aorta a její větve, </a:t>
            </a:r>
            <a:r>
              <a:rPr lang="cs-CZ" sz="2800" spc="-1" dirty="0" err="1">
                <a:solidFill>
                  <a:srgbClr val="000000"/>
                </a:solidFill>
                <a:latin typeface="Calibri"/>
              </a:rPr>
              <a:t>vena</a:t>
            </a:r>
            <a:r>
              <a:rPr lang="cs-CZ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spc="-1" dirty="0" err="1">
                <a:solidFill>
                  <a:srgbClr val="000000"/>
                </a:solidFill>
                <a:latin typeface="Calibri"/>
              </a:rPr>
              <a:t>cava</a:t>
            </a:r>
            <a:r>
              <a:rPr lang="cs-CZ" sz="2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spc="-1" dirty="0" err="1">
                <a:solidFill>
                  <a:srgbClr val="000000"/>
                </a:solidFill>
                <a:latin typeface="Calibri"/>
              </a:rPr>
              <a:t>inferior</a:t>
            </a:r>
            <a:r>
              <a:rPr lang="cs-CZ" sz="2800" spc="-1" dirty="0">
                <a:solidFill>
                  <a:srgbClr val="000000"/>
                </a:solidFill>
                <a:latin typeface="Calibri"/>
              </a:rPr>
              <a:t> a její přítoky</a:t>
            </a:r>
          </a:p>
          <a:p>
            <a:pPr marL="565200" indent="-457200">
              <a:spcBef>
                <a:spcPts val="1417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s-CZ" sz="2800" b="1" strike="noStrike" spc="-1" dirty="0">
                <a:solidFill>
                  <a:srgbClr val="000000"/>
                </a:solidFill>
                <a:latin typeface="Calibri"/>
              </a:rPr>
              <a:t>Orgán</a:t>
            </a:r>
            <a:r>
              <a:rPr lang="cs-CZ" sz="2800" b="1" spc="-1" dirty="0">
                <a:solidFill>
                  <a:srgbClr val="000000"/>
                </a:solidFill>
                <a:latin typeface="Calibri"/>
              </a:rPr>
              <a:t>y </a:t>
            </a:r>
          </a:p>
          <a:p>
            <a:pPr marL="108000">
              <a:spcBef>
                <a:spcPts val="1417"/>
              </a:spcBef>
              <a:buClr>
                <a:srgbClr val="000000"/>
              </a:buClr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lang="cs-CZ" sz="2800" u="sng" spc="-1" dirty="0">
                <a:solidFill>
                  <a:srgbClr val="000000"/>
                </a:solidFill>
                <a:latin typeface="Calibri"/>
                <a:ea typeface="DejaVu Sans"/>
              </a:rPr>
              <a:t>primárně </a:t>
            </a:r>
            <a:r>
              <a:rPr lang="cs-CZ" sz="2800" u="sng" spc="-1" dirty="0" err="1">
                <a:solidFill>
                  <a:srgbClr val="000000"/>
                </a:solidFill>
                <a:latin typeface="Calibri"/>
                <a:ea typeface="DejaVu Sans"/>
              </a:rPr>
              <a:t>retroperitoneální</a:t>
            </a:r>
            <a:r>
              <a:rPr lang="cs-CZ" sz="2800" u="sng" spc="-1" dirty="0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lang="cs-CZ" sz="2800" spc="-1" dirty="0">
                <a:solidFill>
                  <a:srgbClr val="000000"/>
                </a:solidFill>
                <a:latin typeface="Calibri"/>
                <a:ea typeface="DejaVu Sans"/>
              </a:rPr>
              <a:t>ledviny, nadledviny, močovody</a:t>
            </a:r>
          </a:p>
          <a:p>
            <a:pPr marL="108000">
              <a:spcBef>
                <a:spcPts val="1417"/>
              </a:spcBef>
              <a:buClr>
                <a:srgbClr val="000000"/>
              </a:buClr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lang="cs-CZ" sz="2800" b="0" u="sng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sekundárně </a:t>
            </a:r>
            <a:r>
              <a:rPr lang="cs-CZ" sz="2800" b="0" u="sng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retroperitoneální</a:t>
            </a:r>
            <a:r>
              <a:rPr lang="cs-CZ" sz="2800" b="0" u="sng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duodenum, pankreas, vzestupný a sestupný tračník</a:t>
            </a:r>
            <a:endParaRPr lang="cs-CZ" sz="2800" spc="-1" dirty="0">
              <a:solidFill>
                <a:srgbClr val="000000"/>
              </a:solidFill>
              <a:latin typeface="Calibri"/>
            </a:endParaRPr>
          </a:p>
          <a:p>
            <a:pPr marL="108000">
              <a:spcBef>
                <a:spcPts val="1417"/>
              </a:spcBef>
              <a:buClr>
                <a:srgbClr val="000000"/>
              </a:buClr>
            </a:pPr>
            <a:endParaRPr lang="cs-CZ" sz="2800" strike="noStrike" spc="-1" dirty="0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eriod"/>
            </a:pP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108000">
              <a:spcBef>
                <a:spcPts val="1417"/>
              </a:spcBef>
              <a:buClr>
                <a:srgbClr val="000000"/>
              </a:buClr>
            </a:pP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" name="Picture 3" descr="C:\Documents and Settings\Blanka\Dokumenty\Obrázky\Snímek\Snímek 127.jpg">
            <a:extLst>
              <a:ext uri="{FF2B5EF4-FFF2-40B4-BE49-F238E27FC236}">
                <a16:creationId xmlns:a16="http://schemas.microsoft.com/office/drawing/2014/main" id="{32F0CB8C-6819-4A49-A915-34F750546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88" y="1340528"/>
            <a:ext cx="3933912" cy="551747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Dutina ústní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457200" y="1512000"/>
            <a:ext cx="8227440" cy="424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Dělíme na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 předsíň 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(vestibulum) a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vlastní dutinu ústní 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(cavum oris proprium)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 zevnějškem komunikuje přes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rima oris 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(ústní štěrbina) 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S nosohltanem komunikuje přes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isthmus faucium 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(hltanová zúženina)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Ohraničení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vpředu horní a dolní ret (labium superius et inferius), ze stran tváře (buccae), strop tvoří tvrdé a měkké patro (palatum durum et mole), spodina m. Mylohyoideus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Obsah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jazyk (lingua), zuby (dentes)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359" name="Picture 5"/>
          <p:cNvPicPr/>
          <p:nvPr/>
        </p:nvPicPr>
        <p:blipFill>
          <a:blip r:embed="rId3"/>
          <a:srcRect t="3790" r="43829"/>
          <a:stretch/>
        </p:blipFill>
        <p:spPr>
          <a:xfrm>
            <a:off x="4239360" y="554040"/>
            <a:ext cx="4849920" cy="5636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1" name="CustomShape 2"/>
          <p:cNvSpPr/>
          <p:nvPr/>
        </p:nvSpPr>
        <p:spPr>
          <a:xfrm>
            <a:off x="457200" y="1600200"/>
            <a:ext cx="822744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743" name="TextShape 4"/>
          <p:cNvSpPr txBox="1"/>
          <p:nvPr/>
        </p:nvSpPr>
        <p:spPr>
          <a:xfrm>
            <a:off x="417490" y="686845"/>
            <a:ext cx="8306860" cy="808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000" b="1" strike="noStrike" spc="-1" dirty="0">
                <a:solidFill>
                  <a:srgbClr val="000000"/>
                </a:solidFill>
                <a:latin typeface="Calibri"/>
              </a:rPr>
              <a:t>Zdroje</a:t>
            </a: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14A8A28C-506D-4066-A71D-CD33664CCF12}"/>
              </a:ext>
            </a:extLst>
          </p:cNvPr>
          <p:cNvSpPr/>
          <p:nvPr/>
        </p:nvSpPr>
        <p:spPr>
          <a:xfrm>
            <a:off x="457380" y="1600200"/>
            <a:ext cx="8227080" cy="430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85840" indent="-283680">
              <a:lnSpc>
                <a:spcPct val="100000"/>
              </a:lnSpc>
              <a:spcBef>
                <a:spcPts val="1001"/>
              </a:spcBef>
              <a:buClr>
                <a:srgbClr val="212529"/>
              </a:buClr>
              <a:buFont typeface="Arial"/>
              <a:buChar char="•"/>
            </a:pP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Grim M,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Druga</a:t>
            </a: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R, Páč L, Pospíšilová B, Smetana K. </a:t>
            </a:r>
            <a:r>
              <a:rPr lang="cs-CZ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Základy anatomie</a:t>
            </a: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Galén</a:t>
            </a:r>
            <a:r>
              <a:rPr lang="cs-CZ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2005</a:t>
            </a:r>
            <a:endParaRPr lang="cs-CZ" sz="18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spcBef>
                <a:spcPts val="1001"/>
              </a:spcBef>
              <a:buClr>
                <a:srgbClr val="212529"/>
              </a:buClr>
              <a:buFont typeface="Arial"/>
              <a:buChar char="•"/>
            </a:pPr>
            <a:r>
              <a:rPr lang="cs-CZ" sz="1800" b="0" strike="noStrike" spc="-1" dirty="0">
                <a:solidFill>
                  <a:srgbClr val="212529"/>
                </a:solidFill>
                <a:latin typeface="Calibri"/>
                <a:ea typeface="DejaVu Sans"/>
              </a:rPr>
              <a:t>ČIHÁK, Radomír. </a:t>
            </a:r>
            <a:r>
              <a:rPr lang="cs-CZ" sz="1800" b="0" i="1" strike="noStrike" spc="-1" dirty="0">
                <a:solidFill>
                  <a:srgbClr val="212529"/>
                </a:solidFill>
                <a:latin typeface="Calibri"/>
                <a:ea typeface="DejaVu Sans"/>
              </a:rPr>
              <a:t>Anatomie II. </a:t>
            </a:r>
            <a:r>
              <a:rPr lang="cs-CZ" sz="1800" b="0" strike="noStrike" spc="-1" dirty="0">
                <a:solidFill>
                  <a:srgbClr val="212529"/>
                </a:solidFill>
                <a:latin typeface="Calibri"/>
                <a:ea typeface="DejaVu Sans"/>
              </a:rPr>
              <a:t>2. vydání. Praha : Grada</a:t>
            </a:r>
            <a:r>
              <a:rPr lang="cs-CZ" sz="1800" b="0" strike="noStrike" spc="-1">
                <a:solidFill>
                  <a:srgbClr val="212529"/>
                </a:solidFill>
                <a:latin typeface="Calibri"/>
                <a:ea typeface="DejaVu Sans"/>
              </a:rPr>
              <a:t>, 2001</a:t>
            </a:r>
            <a:endParaRPr lang="cs-CZ" sz="1800" b="0" strike="noStrike" spc="-1" dirty="0">
              <a:solidFill>
                <a:srgbClr val="212529"/>
              </a:solidFill>
              <a:latin typeface="Calibri"/>
              <a:ea typeface="DejaVu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2"/>
          <p:cNvPicPr/>
          <p:nvPr/>
        </p:nvPicPr>
        <p:blipFill>
          <a:blip r:embed="rId3">
            <a:lum bright="10000"/>
          </a:blip>
          <a:srcRect l="12866" t="6362" r="22506" b="10077"/>
          <a:stretch/>
        </p:blipFill>
        <p:spPr>
          <a:xfrm>
            <a:off x="5681520" y="749880"/>
            <a:ext cx="3427200" cy="514188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pic>
      <p:sp>
        <p:nvSpPr>
          <p:cNvPr id="361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Jazyk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457200" y="1224000"/>
            <a:ext cx="4941000" cy="466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350" b="0" strike="noStrike" spc="-1">
                <a:solidFill>
                  <a:srgbClr val="000000"/>
                </a:solidFill>
                <a:latin typeface="Calibri"/>
                <a:ea typeface="DejaVu Sans"/>
              </a:rPr>
              <a:t>Napomáhá mechanickému zpracování potravy, orgán chuti a řeči</a:t>
            </a:r>
            <a:endParaRPr lang="cs-CZ" sz="235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350" b="0" strike="noStrike" spc="-1">
                <a:solidFill>
                  <a:srgbClr val="000000"/>
                </a:solidFill>
                <a:latin typeface="Calibri"/>
                <a:ea typeface="DejaVu Sans"/>
              </a:rPr>
              <a:t>Rozlišujeme:</a:t>
            </a:r>
            <a:endParaRPr lang="cs-CZ" sz="235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cs-CZ" sz="2350" b="1" strike="noStrike" spc="-1">
                <a:solidFill>
                  <a:srgbClr val="000000"/>
                </a:solidFill>
                <a:latin typeface="Calibri"/>
                <a:ea typeface="DejaVu Sans"/>
              </a:rPr>
              <a:t>kořen</a:t>
            </a:r>
            <a:r>
              <a:rPr lang="cs-CZ" sz="2350" b="0" strike="noStrike" spc="-1">
                <a:solidFill>
                  <a:srgbClr val="000000"/>
                </a:solidFill>
                <a:latin typeface="Calibri"/>
                <a:ea typeface="DejaVu Sans"/>
              </a:rPr>
              <a:t> (radix)</a:t>
            </a:r>
            <a:endParaRPr lang="cs-CZ" sz="235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cs-CZ" sz="2350" b="1" strike="noStrike" spc="-1">
                <a:solidFill>
                  <a:srgbClr val="000000"/>
                </a:solidFill>
                <a:latin typeface="Calibri"/>
                <a:ea typeface="DejaVu Sans"/>
              </a:rPr>
              <a:t>tělo</a:t>
            </a:r>
            <a:r>
              <a:rPr lang="cs-CZ" sz="2350" b="0" strike="noStrike" spc="-1">
                <a:solidFill>
                  <a:srgbClr val="000000"/>
                </a:solidFill>
                <a:latin typeface="Calibri"/>
                <a:ea typeface="DejaVu Sans"/>
              </a:rPr>
              <a:t> (corpus)</a:t>
            </a:r>
            <a:endParaRPr lang="cs-CZ" sz="235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cs-CZ" sz="2350" b="1" strike="noStrike" spc="-1">
                <a:solidFill>
                  <a:srgbClr val="000000"/>
                </a:solidFill>
                <a:latin typeface="Calibri"/>
                <a:ea typeface="DejaVu Sans"/>
              </a:rPr>
              <a:t>hrot</a:t>
            </a:r>
            <a:r>
              <a:rPr lang="cs-CZ" sz="2350" b="0" strike="noStrike" spc="-1">
                <a:solidFill>
                  <a:srgbClr val="000000"/>
                </a:solidFill>
                <a:latin typeface="Calibri"/>
                <a:ea typeface="DejaVu Sans"/>
              </a:rPr>
              <a:t> (apex)</a:t>
            </a:r>
            <a:endParaRPr lang="cs-CZ" sz="235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350" b="0" strike="noStrike" spc="-1">
                <a:solidFill>
                  <a:srgbClr val="000000"/>
                </a:solidFill>
                <a:latin typeface="Calibri"/>
                <a:ea typeface="DejaVu Sans"/>
              </a:rPr>
              <a:t>Na povrchu jazyka se nacházejí </a:t>
            </a:r>
            <a:r>
              <a:rPr lang="cs-CZ" sz="2350" b="1" strike="noStrike" spc="-1">
                <a:solidFill>
                  <a:srgbClr val="000000"/>
                </a:solidFill>
                <a:latin typeface="Calibri"/>
                <a:ea typeface="DejaVu Sans"/>
              </a:rPr>
              <a:t>papily</a:t>
            </a:r>
            <a:r>
              <a:rPr lang="cs-CZ" sz="2350" b="0" strike="noStrike" spc="-1">
                <a:solidFill>
                  <a:srgbClr val="000000"/>
                </a:solidFill>
                <a:latin typeface="Calibri"/>
                <a:ea typeface="DejaVu Sans"/>
              </a:rPr>
              <a:t>: nitkovité, houbovité, listovité a hrazené</a:t>
            </a:r>
            <a:endParaRPr lang="cs-CZ" sz="235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350" b="0" strike="noStrike" spc="-1">
                <a:solidFill>
                  <a:srgbClr val="000000"/>
                </a:solidFill>
                <a:latin typeface="Calibri"/>
                <a:ea typeface="DejaVu Sans"/>
              </a:rPr>
              <a:t>Na kořenu jazyku papily nejsou, nachází se zde </a:t>
            </a:r>
            <a:r>
              <a:rPr lang="cs-CZ" sz="2350" b="1" strike="noStrike" spc="-1">
                <a:solidFill>
                  <a:srgbClr val="000000"/>
                </a:solidFill>
                <a:latin typeface="Calibri"/>
                <a:ea typeface="DejaVu Sans"/>
              </a:rPr>
              <a:t>jazyková mandle – jm</a:t>
            </a:r>
            <a:r>
              <a:rPr lang="cs-CZ" sz="2350" b="0" strike="noStrike" spc="-1">
                <a:solidFill>
                  <a:srgbClr val="000000"/>
                </a:solidFill>
                <a:latin typeface="Calibri"/>
                <a:ea typeface="DejaVu Sans"/>
              </a:rPr>
              <a:t> (tonsilla lingualis)</a:t>
            </a:r>
            <a:endParaRPr lang="cs-CZ" sz="235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cs-CZ" sz="2350" b="0" strike="noStrike" spc="-1">
              <a:latin typeface="Arial"/>
            </a:endParaRPr>
          </a:p>
        </p:txBody>
      </p:sp>
      <p:sp>
        <p:nvSpPr>
          <p:cNvPr id="363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364" name="Line 4"/>
          <p:cNvSpPr/>
          <p:nvPr/>
        </p:nvSpPr>
        <p:spPr>
          <a:xfrm>
            <a:off x="0" y="0"/>
            <a:ext cx="360" cy="36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"/>
          <p:cNvSpPr/>
          <p:nvPr/>
        </p:nvSpPr>
        <p:spPr>
          <a:xfrm flipV="1">
            <a:off x="3879360" y="2363400"/>
            <a:ext cx="1800720" cy="599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6" name="CustomShape 6"/>
          <p:cNvSpPr/>
          <p:nvPr/>
        </p:nvSpPr>
        <p:spPr>
          <a:xfrm>
            <a:off x="3879360" y="3527280"/>
            <a:ext cx="2233800" cy="70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7" name="CustomShape 7"/>
          <p:cNvSpPr/>
          <p:nvPr/>
        </p:nvSpPr>
        <p:spPr>
          <a:xfrm>
            <a:off x="7204320" y="5893200"/>
            <a:ext cx="73764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apex</a:t>
            </a:r>
            <a:endParaRPr lang="cs-CZ" sz="2200" b="0" strike="noStrike" spc="-1">
              <a:latin typeface="Arial"/>
            </a:endParaRPr>
          </a:p>
        </p:txBody>
      </p:sp>
      <p:sp>
        <p:nvSpPr>
          <p:cNvPr id="368" name="CustomShape 8"/>
          <p:cNvSpPr/>
          <p:nvPr/>
        </p:nvSpPr>
        <p:spPr>
          <a:xfrm>
            <a:off x="6656760" y="2050560"/>
            <a:ext cx="73764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jm</a:t>
            </a:r>
            <a:endParaRPr lang="cs-CZ" sz="2200" b="0" strike="noStrike" spc="-1">
              <a:latin typeface="Arial"/>
            </a:endParaRPr>
          </a:p>
        </p:txBody>
      </p:sp>
      <p:sp>
        <p:nvSpPr>
          <p:cNvPr id="369" name="CustomShape 9"/>
          <p:cNvSpPr/>
          <p:nvPr/>
        </p:nvSpPr>
        <p:spPr>
          <a:xfrm>
            <a:off x="7804080" y="2050560"/>
            <a:ext cx="73764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jm</a:t>
            </a:r>
            <a:endParaRPr lang="cs-CZ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Cévní a nervové zásobení jazyka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371" name="CustomShape 2"/>
          <p:cNvSpPr/>
          <p:nvPr/>
        </p:nvSpPr>
        <p:spPr>
          <a:xfrm>
            <a:off x="457200" y="1600200"/>
            <a:ext cx="8037000" cy="452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cs-CZ" sz="25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Cévní zásobení: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Arteria lingualis (větev a. carotis externa)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Vena lingualis (do v. jugularis interna)</a:t>
            </a:r>
            <a:endParaRPr lang="cs-CZ" sz="25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cs-CZ" sz="25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cs-CZ" sz="25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Inervace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podílí se celkem 5 hlavových nervů</a:t>
            </a:r>
            <a:endParaRPr lang="cs-CZ" sz="2500" b="0" strike="noStrike" spc="-1">
              <a:latin typeface="Arial"/>
            </a:endParaRPr>
          </a:p>
          <a:p>
            <a:pPr marL="34452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Motorická inervace: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n. XII</a:t>
            </a:r>
            <a:endParaRPr lang="cs-CZ" sz="2500" b="0" strike="noStrike" spc="-1">
              <a:latin typeface="Arial"/>
            </a:endParaRPr>
          </a:p>
          <a:p>
            <a:pPr marL="34452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Senzitivní inervace: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n. V, IX</a:t>
            </a:r>
            <a:endParaRPr lang="cs-CZ" sz="2500" b="0" strike="noStrike" spc="-1">
              <a:latin typeface="Arial"/>
            </a:endParaRPr>
          </a:p>
          <a:p>
            <a:pPr marL="3448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Senzorická inervace: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n. VII, IX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373" name="Obrázek 101"/>
          <p:cNvPicPr/>
          <p:nvPr/>
        </p:nvPicPr>
        <p:blipFill>
          <a:blip r:embed="rId3"/>
          <a:stretch/>
        </p:blipFill>
        <p:spPr>
          <a:xfrm>
            <a:off x="457200" y="1157040"/>
            <a:ext cx="8036640" cy="513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457200" y="274680"/>
            <a:ext cx="8227440" cy="9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Zub = dens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375" name="CustomShape 2"/>
          <p:cNvSpPr/>
          <p:nvPr/>
        </p:nvSpPr>
        <p:spPr>
          <a:xfrm>
            <a:off x="457200" y="1224000"/>
            <a:ext cx="2637000" cy="71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cs-CZ" sz="32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Stavba zubu:</a:t>
            </a:r>
            <a:endParaRPr lang="cs-CZ" sz="3200" b="0" strike="noStrike" spc="-1">
              <a:latin typeface="Arial"/>
            </a:endParaRPr>
          </a:p>
        </p:txBody>
      </p:sp>
      <p:sp>
        <p:nvSpPr>
          <p:cNvPr id="376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377" name="Picture 2"/>
          <p:cNvPicPr/>
          <p:nvPr/>
        </p:nvPicPr>
        <p:blipFill>
          <a:blip r:embed="rId3"/>
          <a:srcRect l="4504" t="4004" r="50488" b="2524"/>
          <a:stretch/>
        </p:blipFill>
        <p:spPr>
          <a:xfrm>
            <a:off x="3240000" y="1188360"/>
            <a:ext cx="3186720" cy="557784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pic>
      <p:sp>
        <p:nvSpPr>
          <p:cNvPr id="378" name="CustomShape 4"/>
          <p:cNvSpPr/>
          <p:nvPr/>
        </p:nvSpPr>
        <p:spPr>
          <a:xfrm>
            <a:off x="2016000" y="1944000"/>
            <a:ext cx="1510200" cy="40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Korunka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379" name="CustomShape 5"/>
          <p:cNvSpPr/>
          <p:nvPr/>
        </p:nvSpPr>
        <p:spPr>
          <a:xfrm>
            <a:off x="1656000" y="3264480"/>
            <a:ext cx="1222200" cy="40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Krček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380" name="CustomShape 6"/>
          <p:cNvSpPr/>
          <p:nvPr/>
        </p:nvSpPr>
        <p:spPr>
          <a:xfrm>
            <a:off x="1728000" y="4848480"/>
            <a:ext cx="1150200" cy="40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Kořen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381" name="Line 7"/>
          <p:cNvSpPr/>
          <p:nvPr/>
        </p:nvSpPr>
        <p:spPr>
          <a:xfrm>
            <a:off x="3312000" y="2160000"/>
            <a:ext cx="792000" cy="360"/>
          </a:xfrm>
          <a:prstGeom prst="line">
            <a:avLst/>
          </a:prstGeom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Line 8"/>
          <p:cNvSpPr/>
          <p:nvPr/>
        </p:nvSpPr>
        <p:spPr>
          <a:xfrm flipV="1">
            <a:off x="2592000" y="3384000"/>
            <a:ext cx="1368000" cy="72000"/>
          </a:xfrm>
          <a:prstGeom prst="line">
            <a:avLst/>
          </a:prstGeom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3" name="Line 9"/>
          <p:cNvSpPr/>
          <p:nvPr/>
        </p:nvSpPr>
        <p:spPr>
          <a:xfrm flipV="1">
            <a:off x="2736000" y="4680000"/>
            <a:ext cx="1656000" cy="312480"/>
          </a:xfrm>
          <a:prstGeom prst="line">
            <a:avLst/>
          </a:prstGeom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10"/>
          <p:cNvSpPr/>
          <p:nvPr/>
        </p:nvSpPr>
        <p:spPr>
          <a:xfrm>
            <a:off x="2016360" y="2016000"/>
            <a:ext cx="1294200" cy="40572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11"/>
          <p:cNvSpPr/>
          <p:nvPr/>
        </p:nvSpPr>
        <p:spPr>
          <a:xfrm>
            <a:off x="1512000" y="3312000"/>
            <a:ext cx="1078200" cy="40572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12"/>
          <p:cNvSpPr/>
          <p:nvPr/>
        </p:nvSpPr>
        <p:spPr>
          <a:xfrm>
            <a:off x="1656360" y="4896000"/>
            <a:ext cx="1078200" cy="40572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CustomShape 13"/>
          <p:cNvSpPr/>
          <p:nvPr/>
        </p:nvSpPr>
        <p:spPr>
          <a:xfrm>
            <a:off x="1512360" y="3312000"/>
            <a:ext cx="1078200" cy="405720"/>
          </a:xfrm>
          <a:prstGeom prst="rect">
            <a:avLst/>
          </a:prstGeom>
          <a:noFill/>
          <a:ln w="29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14"/>
          <p:cNvSpPr/>
          <p:nvPr/>
        </p:nvSpPr>
        <p:spPr>
          <a:xfrm>
            <a:off x="6264000" y="1188360"/>
            <a:ext cx="3166200" cy="276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1. Email (sklovina)</a:t>
            </a:r>
            <a:endParaRPr lang="cs-CZ" sz="22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2. Dentin (zubovina)</a:t>
            </a:r>
            <a:endParaRPr lang="cs-CZ" sz="22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3. Cement</a:t>
            </a:r>
            <a:endParaRPr lang="cs-CZ" sz="22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4. Kost alveolu</a:t>
            </a:r>
            <a:endParaRPr lang="cs-CZ" sz="22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5. Gingiva (dáseň)</a:t>
            </a:r>
            <a:endParaRPr lang="cs-CZ" sz="22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6. Pulpa (dřeň)</a:t>
            </a:r>
            <a:endParaRPr lang="cs-CZ" sz="22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cs-CZ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7. Nervově-cévní svazek</a:t>
            </a:r>
            <a:endParaRPr lang="cs-CZ" sz="2200" b="0" strike="noStrike" spc="-1">
              <a:latin typeface="Calibri"/>
            </a:endParaRPr>
          </a:p>
        </p:txBody>
      </p:sp>
      <p:sp>
        <p:nvSpPr>
          <p:cNvPr id="389" name="CustomShape 15"/>
          <p:cNvSpPr/>
          <p:nvPr/>
        </p:nvSpPr>
        <p:spPr>
          <a:xfrm>
            <a:off x="6264000" y="1116360"/>
            <a:ext cx="2806200" cy="2554200"/>
          </a:xfrm>
          <a:prstGeom prst="rect">
            <a:avLst/>
          </a:prstGeom>
          <a:noFill/>
          <a:ln w="38160">
            <a:solidFill>
              <a:srgbClr val="81D41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16"/>
          <p:cNvSpPr/>
          <p:nvPr/>
        </p:nvSpPr>
        <p:spPr>
          <a:xfrm>
            <a:off x="5617800" y="4968000"/>
            <a:ext cx="358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391" name="CustomShape 17"/>
          <p:cNvSpPr/>
          <p:nvPr/>
        </p:nvSpPr>
        <p:spPr>
          <a:xfrm>
            <a:off x="5112000" y="2736000"/>
            <a:ext cx="358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392" name="CustomShape 18"/>
          <p:cNvSpPr/>
          <p:nvPr/>
        </p:nvSpPr>
        <p:spPr>
          <a:xfrm>
            <a:off x="5832000" y="3240000"/>
            <a:ext cx="358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393" name="CustomShape 19"/>
          <p:cNvSpPr/>
          <p:nvPr/>
        </p:nvSpPr>
        <p:spPr>
          <a:xfrm>
            <a:off x="5112000" y="1959120"/>
            <a:ext cx="358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394" name="CustomShape 20"/>
          <p:cNvSpPr/>
          <p:nvPr/>
        </p:nvSpPr>
        <p:spPr>
          <a:xfrm>
            <a:off x="4680000" y="3080880"/>
            <a:ext cx="502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6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395" name="CustomShape 21"/>
          <p:cNvSpPr/>
          <p:nvPr/>
        </p:nvSpPr>
        <p:spPr>
          <a:xfrm>
            <a:off x="5328000" y="3903120"/>
            <a:ext cx="286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396" name="CustomShape 22"/>
          <p:cNvSpPr/>
          <p:nvPr/>
        </p:nvSpPr>
        <p:spPr>
          <a:xfrm>
            <a:off x="4680000" y="6048000"/>
            <a:ext cx="430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7</a:t>
            </a:r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457200" y="274680"/>
            <a:ext cx="8227440" cy="11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Dočasný chrup = dentes decidui</a:t>
            </a:r>
            <a:endParaRPr lang="cs-CZ" sz="4000" b="0" strike="noStrike" spc="-1">
              <a:latin typeface="Arial"/>
            </a:endParaRPr>
          </a:p>
        </p:txBody>
      </p:sp>
      <p:sp>
        <p:nvSpPr>
          <p:cNvPr id="401" name="CustomShape 2"/>
          <p:cNvSpPr/>
          <p:nvPr/>
        </p:nvSpPr>
        <p:spPr>
          <a:xfrm>
            <a:off x="336600" y="1462320"/>
            <a:ext cx="8469000" cy="156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Dočasný (= mléčný) chrup má </a:t>
            </a:r>
            <a:r>
              <a:rPr lang="cs-CZ" sz="25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 zubů</a:t>
            </a:r>
            <a:endParaRPr lang="cs-CZ" sz="25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500" b="0" strike="noStrike" spc="-1">
                <a:solidFill>
                  <a:srgbClr val="000000"/>
                </a:solidFill>
                <a:latin typeface="Calibri"/>
                <a:ea typeface="DejaVu Sans"/>
              </a:rPr>
              <a:t>10 v horním a 10 v dolním zubním oblouku, 5 v každém ze čtyř kvadrantů</a:t>
            </a:r>
            <a:endParaRPr lang="cs-CZ" sz="2500" b="0" strike="noStrike" spc="-1">
              <a:latin typeface="Arial"/>
            </a:endParaRPr>
          </a:p>
        </p:txBody>
      </p:sp>
      <p:sp>
        <p:nvSpPr>
          <p:cNvPr id="402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403" name="Picture 3"/>
          <p:cNvPicPr/>
          <p:nvPr/>
        </p:nvPicPr>
        <p:blipFill>
          <a:blip r:embed="rId3"/>
          <a:srcRect l="38570" t="2025" b="72632"/>
          <a:stretch/>
        </p:blipFill>
        <p:spPr>
          <a:xfrm>
            <a:off x="2736000" y="2520000"/>
            <a:ext cx="5384880" cy="1784160"/>
          </a:xfrm>
          <a:prstGeom prst="rect">
            <a:avLst/>
          </a:prstGeom>
          <a:ln>
            <a:noFill/>
          </a:ln>
        </p:spPr>
      </p:pic>
      <p:pic>
        <p:nvPicPr>
          <p:cNvPr id="404" name="Picture 3"/>
          <p:cNvPicPr/>
          <p:nvPr/>
        </p:nvPicPr>
        <p:blipFill>
          <a:blip r:embed="rId3"/>
          <a:srcRect l="38570" t="27238" b="46413"/>
          <a:stretch/>
        </p:blipFill>
        <p:spPr>
          <a:xfrm>
            <a:off x="2664000" y="4608000"/>
            <a:ext cx="5356080" cy="1798560"/>
          </a:xfrm>
          <a:prstGeom prst="rect">
            <a:avLst/>
          </a:prstGeom>
          <a:ln>
            <a:noFill/>
          </a:ln>
        </p:spPr>
      </p:pic>
      <p:sp>
        <p:nvSpPr>
          <p:cNvPr id="405" name="CustomShape 4"/>
          <p:cNvSpPr/>
          <p:nvPr/>
        </p:nvSpPr>
        <p:spPr>
          <a:xfrm>
            <a:off x="2562120" y="4239720"/>
            <a:ext cx="5356080" cy="39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         </a:t>
            </a:r>
            <a:r>
              <a:rPr lang="cs-CZ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m2                m1               c                i2          i1</a:t>
            </a:r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216000" y="504000"/>
            <a:ext cx="8782200" cy="91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3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Permanentní chrup = dentes permanentes</a:t>
            </a:r>
            <a:endParaRPr lang="cs-CZ" sz="3800" b="0" strike="noStrike" spc="-1">
              <a:latin typeface="Arial"/>
            </a:endParaRPr>
          </a:p>
        </p:txBody>
      </p:sp>
      <p:sp>
        <p:nvSpPr>
          <p:cNvPr id="407" name="CustomShape 2"/>
          <p:cNvSpPr/>
          <p:nvPr/>
        </p:nvSpPr>
        <p:spPr>
          <a:xfrm>
            <a:off x="457200" y="1417320"/>
            <a:ext cx="8469000" cy="131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DejaVu Sans"/>
              </a:rPr>
              <a:t>Permanentní chrup má </a:t>
            </a:r>
            <a:r>
              <a:rPr lang="cs-CZ" sz="2300" b="1" strike="noStrike" spc="-1">
                <a:solidFill>
                  <a:srgbClr val="000000"/>
                </a:solidFill>
                <a:latin typeface="Calibri"/>
                <a:ea typeface="DejaVu Sans"/>
              </a:rPr>
              <a:t>32 zubů</a:t>
            </a:r>
            <a:endParaRPr lang="cs-CZ" sz="2300" b="0" strike="noStrike" spc="-1">
              <a:latin typeface="Arial"/>
            </a:endParaRPr>
          </a:p>
          <a:p>
            <a:pPr marL="343080" indent="-3409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300" b="0" strike="noStrike" spc="-1">
                <a:solidFill>
                  <a:srgbClr val="000000"/>
                </a:solidFill>
                <a:latin typeface="Calibri"/>
                <a:ea typeface="DejaVu Sans"/>
              </a:rPr>
              <a:t>16 v horním a 16 v dolním zubním oblouku, 8 v každém ze čtyř kvadrantů</a:t>
            </a:r>
            <a:endParaRPr lang="cs-CZ" sz="2300" b="0" strike="noStrike" spc="-1">
              <a:latin typeface="Arial"/>
            </a:endParaRPr>
          </a:p>
        </p:txBody>
      </p:sp>
      <p:sp>
        <p:nvSpPr>
          <p:cNvPr id="408" name="CustomShape 3"/>
          <p:cNvSpPr/>
          <p:nvPr/>
        </p:nvSpPr>
        <p:spPr>
          <a:xfrm>
            <a:off x="468360" y="6453360"/>
            <a:ext cx="7703640" cy="225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Gastrointestinální systém</a:t>
            </a:r>
            <a:endParaRPr lang="cs-CZ" sz="900" b="0" strike="noStrike" spc="-1">
              <a:latin typeface="Arial"/>
            </a:endParaRPr>
          </a:p>
        </p:txBody>
      </p:sp>
      <p:pic>
        <p:nvPicPr>
          <p:cNvPr id="409" name="Picture 2"/>
          <p:cNvPicPr/>
          <p:nvPr/>
        </p:nvPicPr>
        <p:blipFill>
          <a:blip r:embed="rId3"/>
          <a:srcRect r="807" b="46674"/>
          <a:stretch/>
        </p:blipFill>
        <p:spPr>
          <a:xfrm>
            <a:off x="2304000" y="2376000"/>
            <a:ext cx="6622200" cy="1923120"/>
          </a:xfrm>
          <a:prstGeom prst="rect">
            <a:avLst/>
          </a:prstGeom>
          <a:ln>
            <a:noFill/>
          </a:ln>
        </p:spPr>
      </p:pic>
      <p:pic>
        <p:nvPicPr>
          <p:cNvPr id="410" name="Picture 2"/>
          <p:cNvPicPr/>
          <p:nvPr/>
        </p:nvPicPr>
        <p:blipFill>
          <a:blip r:embed="rId3"/>
          <a:srcRect l="1660" t="51760" r="846"/>
          <a:stretch/>
        </p:blipFill>
        <p:spPr>
          <a:xfrm>
            <a:off x="2379600" y="4565160"/>
            <a:ext cx="6624720" cy="1697040"/>
          </a:xfrm>
          <a:prstGeom prst="rect">
            <a:avLst/>
          </a:prstGeom>
          <a:ln>
            <a:noFill/>
          </a:ln>
        </p:spPr>
      </p:pic>
      <p:sp>
        <p:nvSpPr>
          <p:cNvPr id="411" name="CustomShape 4"/>
          <p:cNvSpPr/>
          <p:nvPr/>
        </p:nvSpPr>
        <p:spPr>
          <a:xfrm>
            <a:off x="1872000" y="4248000"/>
            <a:ext cx="7132320" cy="39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         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000" b="1" strike="noStrike" spc="-1">
                <a:solidFill>
                  <a:srgbClr val="3F3FFF"/>
                </a:solidFill>
                <a:latin typeface="Calibri"/>
                <a:ea typeface="DejaVu Sans"/>
              </a:rPr>
              <a:t>M3       M2        M1        P2      P1          C         I2      I1</a:t>
            </a:r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1794</Words>
  <Application>Microsoft Office PowerPoint</Application>
  <PresentationFormat>Předvádění na obrazovce (4:3)</PresentationFormat>
  <Paragraphs>399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9</vt:i4>
      </vt:variant>
      <vt:variant>
        <vt:lpstr>Nadpisy snímků</vt:lpstr>
      </vt:variant>
      <vt:variant>
        <vt:i4>40</vt:i4>
      </vt:variant>
    </vt:vector>
  </HeadingPairs>
  <TitlesOfParts>
    <vt:vector size="55" baseType="lpstr">
      <vt:lpstr>Arial</vt:lpstr>
      <vt:lpstr>Calibri</vt:lpstr>
      <vt:lpstr>Myriad Pro</vt:lpstr>
      <vt:lpstr>StarSymbol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bianca.tomiskova</dc:creator>
  <dc:description/>
  <cp:lastModifiedBy>Hušek Filip MUDr.</cp:lastModifiedBy>
  <cp:revision>135</cp:revision>
  <dcterms:created xsi:type="dcterms:W3CDTF">2016-06-21T07:27:36Z</dcterms:created>
  <dcterms:modified xsi:type="dcterms:W3CDTF">2022-02-25T08:17:36Z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Předvádění na obrazovce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29</vt:i4>
  </property>
</Properties>
</file>