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58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75"/>
    <p:restoredTop sz="96405"/>
  </p:normalViewPr>
  <p:slideViewPr>
    <p:cSldViewPr snapToGrid="0" snapToObjects="1">
      <p:cViewPr varScale="1">
        <p:scale>
          <a:sx n="110" d="100"/>
          <a:sy n="110" d="100"/>
        </p:scale>
        <p:origin x="192" y="10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3/20/21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870C3F-5E07-4343-A491-48937E6C32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Choosing a textbook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85ABACF-9B3D-824F-8798-B27D084CC4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2541431"/>
          </a:xfrm>
        </p:spPr>
        <p:txBody>
          <a:bodyPr>
            <a:normAutofit/>
          </a:bodyPr>
          <a:lstStyle/>
          <a:p>
            <a:pPr marL="342900" indent="-342900">
              <a:buAutoNum type="arabicPeriod"/>
            </a:pPr>
            <a:r>
              <a:rPr lang="en-US" dirty="0"/>
              <a:t>What are our expectations?</a:t>
            </a:r>
          </a:p>
          <a:p>
            <a:pPr marL="342900" indent="-342900">
              <a:buAutoNum type="arabicPeriod"/>
            </a:pPr>
            <a:r>
              <a:rPr lang="en-US" dirty="0"/>
              <a:t>Why no textbook is perfect?</a:t>
            </a:r>
          </a:p>
          <a:p>
            <a:pPr marL="342900" indent="-342900">
              <a:buAutoNum type="arabicPeriod"/>
            </a:pPr>
            <a:r>
              <a:rPr lang="en-US" dirty="0"/>
              <a:t>Criteria of assessment</a:t>
            </a:r>
          </a:p>
          <a:p>
            <a:pPr marL="342900" indent="-342900">
              <a:buAutoNum type="arabicPeriod"/>
            </a:pPr>
            <a:r>
              <a:rPr lang="en-US" dirty="0"/>
              <a:t>Checklist for a perfect fit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666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134B7-BBBF-784C-9291-BB676B6C6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content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6239BC-D759-AB44-8152-12892AA48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/>
          <a:lstStyle/>
          <a:p>
            <a:r>
              <a:rPr lang="en-US" dirty="0"/>
              <a:t>Form vs Function</a:t>
            </a:r>
          </a:p>
          <a:p>
            <a:r>
              <a:rPr lang="en-US" dirty="0"/>
              <a:t>Situation  vs Topic</a:t>
            </a:r>
          </a:p>
          <a:p>
            <a:r>
              <a:rPr lang="en-US" dirty="0"/>
              <a:t>Systematic or selective?</a:t>
            </a:r>
          </a:p>
          <a:p>
            <a:r>
              <a:rPr lang="en-US" dirty="0"/>
              <a:t>Is new material reflected in all types of work?</a:t>
            </a:r>
          </a:p>
          <a:p>
            <a:r>
              <a:rPr lang="en-US" dirty="0"/>
              <a:t>Are all four skills  developed simultaneously and integrated?</a:t>
            </a:r>
          </a:p>
          <a:p>
            <a:r>
              <a:rPr lang="en-US" dirty="0"/>
              <a:t>Is one difficulty rule observed?</a:t>
            </a:r>
          </a:p>
          <a:p>
            <a:r>
              <a:rPr lang="en-US" dirty="0"/>
              <a:t>Is there a definite policy on recycling?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637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F4535E-39A0-0343-98AF-AE1ADC3A0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aspects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CEA557F-E595-0141-8FDC-2C67244162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Grammar: </a:t>
            </a:r>
            <a:r>
              <a:rPr lang="en-US" u="sng" dirty="0"/>
              <a:t>shallow/average/steep</a:t>
            </a:r>
            <a:r>
              <a:rPr lang="en-US" dirty="0"/>
              <a:t> presentation.  Taught inductively/deductively? </a:t>
            </a:r>
          </a:p>
          <a:p>
            <a:pPr marL="0" indent="0">
              <a:buNone/>
            </a:pPr>
            <a:r>
              <a:rPr lang="en-US" dirty="0"/>
              <a:t>Are form and function integrated?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Vocabulary: </a:t>
            </a:r>
            <a:r>
              <a:rPr lang="en-US" dirty="0"/>
              <a:t>1000 words a course / 5% a text / 10-15 word a class / a vocabulary list / topic related /relevant/ collocations / active vs passive use / how well is it recycled?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Pronunciation:</a:t>
            </a:r>
            <a:r>
              <a:rPr lang="en-US" dirty="0"/>
              <a:t> </a:t>
            </a:r>
            <a:r>
              <a:rPr lang="en-US" dirty="0" err="1"/>
              <a:t>segmentals</a:t>
            </a:r>
            <a:r>
              <a:rPr lang="en-US" dirty="0"/>
              <a:t> or </a:t>
            </a:r>
            <a:r>
              <a:rPr lang="en-US" dirty="0" err="1"/>
              <a:t>suprasegmentals</a:t>
            </a:r>
            <a:r>
              <a:rPr lang="en-US" dirty="0"/>
              <a:t>?  Diagrams to visualize intonation? Word stress? Specialized terminology?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40802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F89006-849B-2944-A0D1-392F2B48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Skills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F95F6A5-4CF0-424F-A721-BA641443BE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7405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Reading: </a:t>
            </a:r>
            <a:r>
              <a:rPr lang="en-US" dirty="0"/>
              <a:t>level / different types of reading / time limit / critical and analytical</a:t>
            </a:r>
          </a:p>
          <a:p>
            <a:r>
              <a:rPr lang="en-US" b="1" dirty="0"/>
              <a:t>Listening/viewing: </a:t>
            </a:r>
            <a:r>
              <a:rPr lang="en-US" dirty="0"/>
              <a:t>authentic / pre-while-post tasks / a subject for discussion/ point of interest/ source of new information / a model for reproduction</a:t>
            </a:r>
          </a:p>
          <a:p>
            <a:r>
              <a:rPr lang="en-US" b="1" dirty="0"/>
              <a:t>Speaking: </a:t>
            </a:r>
            <a:r>
              <a:rPr lang="en-US" dirty="0"/>
              <a:t>communicative? real-life situations? enough of them? Models? Instructions? </a:t>
            </a:r>
          </a:p>
          <a:p>
            <a:r>
              <a:rPr lang="en-US" b="1" dirty="0"/>
              <a:t>Writing:</a:t>
            </a:r>
            <a:r>
              <a:rPr lang="en-US" dirty="0"/>
              <a:t> does it reflect the level? topic-related? Models? Peer- correction?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Are there any integrating tasks?   </a:t>
            </a:r>
          </a:p>
          <a:p>
            <a:pPr marL="0" indent="0">
              <a:buNone/>
            </a:pPr>
            <a:r>
              <a:rPr lang="en-US" dirty="0"/>
              <a:t>Does it reflect the final exam?</a:t>
            </a:r>
          </a:p>
          <a:p>
            <a:pPr marL="0" indent="0">
              <a:buNone/>
            </a:pPr>
            <a:r>
              <a:rPr lang="en-US" dirty="0"/>
              <a:t>Does it provide criteria for assessment?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9115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AB59AD-2BC4-A544-80AE-FF773174E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checklist (groupwork)</a:t>
            </a:r>
            <a:endParaRPr lang="ru-RU" dirty="0"/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C94962EF-DF10-5847-9C77-D52963814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77C12D-36FE-6B41-AAAF-62ED83375E86}"/>
              </a:ext>
            </a:extLst>
          </p:cNvPr>
          <p:cNvSpPr txBox="1"/>
          <p:nvPr/>
        </p:nvSpPr>
        <p:spPr>
          <a:xfrm>
            <a:off x="12662704" y="-54509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5122" name="Picture 2" descr="Виды деятельности для самозанятых в 2021 году: есть ли такой список? Каким  критериям нужно соответствовать? | IP-SamoZanyat.com">
            <a:extLst>
              <a:ext uri="{FF2B5EF4-FFF2-40B4-BE49-F238E27FC236}">
                <a16:creationId xmlns:a16="http://schemas.microsoft.com/office/drawing/2014/main" id="{19A41A8F-0911-A640-80B8-B5491E777C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1993" y="691704"/>
            <a:ext cx="3492500" cy="2324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7919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33744D-A19D-7040-AAD7-5ADBB2BBE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adapt a textbook?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206673-C007-3F49-ADA9-A2B60D735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Leave some of the material out (underlying flexibility)</a:t>
            </a:r>
          </a:p>
          <a:p>
            <a:r>
              <a:rPr lang="en-US" dirty="0"/>
              <a:t>Add some tasks (to revise or focus)</a:t>
            </a:r>
          </a:p>
          <a:p>
            <a:r>
              <a:rPr lang="en-US" dirty="0"/>
              <a:t>Replace outdated parts (texts, video)</a:t>
            </a:r>
          </a:p>
          <a:p>
            <a:r>
              <a:rPr lang="en-US" dirty="0"/>
              <a:t>Personalize the content (make more relevant or challenging)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93837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0C8561-350D-5042-9211-DC8D0C85FC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 assignment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DF8BDB-31B4-2046-909A-F6C92F607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Choose an EFL/ESP textbook and present it to the class in accordance with the checklist.</a:t>
            </a:r>
          </a:p>
          <a:p>
            <a:pPr marL="0" indent="0">
              <a:buNone/>
            </a:pPr>
            <a:r>
              <a:rPr lang="en-US" dirty="0"/>
              <a:t>You can have a potential or a suitability evaluation (with a particular audience in mind).</a:t>
            </a:r>
          </a:p>
          <a:p>
            <a:pPr marL="0" indent="0">
              <a:buNone/>
            </a:pPr>
            <a:r>
              <a:rPr lang="en-US" dirty="0"/>
              <a:t>What supplementary material will your Coursebook need?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0125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F63CF4-EDE2-FF45-91C8-A0CC7910B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en-US" dirty="0"/>
              <a:t>Why do we need a textbook?</a:t>
            </a:r>
            <a:br>
              <a:rPr lang="ru-RU" dirty="0"/>
            </a:br>
            <a:br>
              <a:rPr lang="ru-RU" dirty="0"/>
            </a:br>
            <a:br>
              <a:rPr lang="ru-RU" dirty="0"/>
            </a:br>
            <a:r>
              <a:rPr lang="en-US" dirty="0"/>
              <a:t>How do we personally  assess a textbook?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D5593A-49AC-DC4B-8DCC-F11029CF0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0177" y="4328174"/>
            <a:ext cx="9603275" cy="3450613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Вектор на тему Задумчивая девушка | PressFoto">
            <a:extLst>
              <a:ext uri="{FF2B5EF4-FFF2-40B4-BE49-F238E27FC236}">
                <a16:creationId xmlns:a16="http://schemas.microsoft.com/office/drawing/2014/main" id="{9FC1FFBA-4FF4-A249-A145-AA773DE20B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4276" y="2939485"/>
            <a:ext cx="3289300" cy="2463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811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1CED90-63E7-9D42-BBF5-C51296F14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role of a textbook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966F1C-8126-5F4F-BB0A-45109630C9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resource for presentation material (texts, </a:t>
            </a:r>
            <a:r>
              <a:rPr lang="en-US" dirty="0" err="1"/>
              <a:t>listenings</a:t>
            </a:r>
            <a:r>
              <a:rPr lang="en-US" dirty="0"/>
              <a:t>)</a:t>
            </a:r>
          </a:p>
          <a:p>
            <a:r>
              <a:rPr lang="en-US" dirty="0"/>
              <a:t>A source of activities (drills, exercises)</a:t>
            </a:r>
          </a:p>
          <a:p>
            <a:r>
              <a:rPr lang="en-US" dirty="0"/>
              <a:t>A reference source for learners (grammar, vocabulary)</a:t>
            </a:r>
          </a:p>
          <a:p>
            <a:r>
              <a:rPr lang="en-US" dirty="0" err="1"/>
              <a:t>Stimulationfor</a:t>
            </a:r>
            <a:r>
              <a:rPr lang="en-US" dirty="0"/>
              <a:t> classroom activities (role plays, panel discussions)</a:t>
            </a:r>
          </a:p>
          <a:p>
            <a:r>
              <a:rPr lang="en-US" dirty="0"/>
              <a:t>A resource for self-directed learning</a:t>
            </a:r>
          </a:p>
          <a:p>
            <a:r>
              <a:rPr lang="en-US" dirty="0"/>
              <a:t>A guidebook for less experienced teachers</a:t>
            </a:r>
          </a:p>
          <a:p>
            <a:r>
              <a:rPr lang="en-US" b="1" dirty="0"/>
              <a:t>A SYLLABUS for the course</a:t>
            </a:r>
          </a:p>
          <a:p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2957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319404-15FB-A04E-9247-DAFBF2BB8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no textbook is a perfect fit?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FEA6DE1-F7E4-314A-9752-DC98DAA7AC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5410948" cy="3450613"/>
          </a:xfrm>
        </p:spPr>
        <p:txBody>
          <a:bodyPr/>
          <a:lstStyle/>
          <a:p>
            <a:r>
              <a:rPr lang="en-US" dirty="0"/>
              <a:t>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dirty="0"/>
              <a:t> specific</a:t>
            </a:r>
          </a:p>
          <a:p>
            <a:r>
              <a:rPr lang="en-US" dirty="0"/>
              <a:t>Get outdated fast</a:t>
            </a:r>
          </a:p>
          <a:p>
            <a:r>
              <a:rPr lang="en-US" dirty="0"/>
              <a:t>Various learner interests</a:t>
            </a:r>
          </a:p>
          <a:p>
            <a:r>
              <a:rPr lang="en-US" dirty="0"/>
              <a:t>Additional exercises on specific grammar topics</a:t>
            </a:r>
          </a:p>
          <a:p>
            <a:r>
              <a:rPr lang="en-US" dirty="0"/>
              <a:t>Our (teachers’) tastes are different</a:t>
            </a:r>
            <a:endParaRPr lang="ru-RU" dirty="0"/>
          </a:p>
        </p:txBody>
      </p:sp>
      <p:pic>
        <p:nvPicPr>
          <p:cNvPr id="2050" name="Picture 2" descr="Картинки по запросу рисунки учебников | Organic baby cereal, Organic baby  food, Easy baby food recipes">
            <a:extLst>
              <a:ext uri="{FF2B5EF4-FFF2-40B4-BE49-F238E27FC236}">
                <a16:creationId xmlns:a16="http://schemas.microsoft.com/office/drawing/2014/main" id="{92873269-90E1-FA42-B74B-DA04C03C90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611" y="2095500"/>
            <a:ext cx="3048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0333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2A302D-C7CA-014F-A78E-9A5EF33B8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39607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to start with?</a:t>
            </a:r>
            <a:br>
              <a:rPr lang="en-US" dirty="0"/>
            </a:br>
            <a:r>
              <a:rPr lang="en-US" dirty="0"/>
              <a:t>Teacher-book relationship</a:t>
            </a:r>
            <a:br>
              <a:rPr lang="en-US" dirty="0"/>
            </a:br>
            <a:br>
              <a:rPr lang="en-US" dirty="0"/>
            </a:b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D78D3920-F087-C841-B150-FFACBF662B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7182872"/>
              </p:ext>
            </p:extLst>
          </p:nvPr>
        </p:nvGraphicFramePr>
        <p:xfrm>
          <a:off x="1450975" y="2200589"/>
          <a:ext cx="9604374" cy="3681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2187">
                  <a:extLst>
                    <a:ext uri="{9D8B030D-6E8A-4147-A177-3AD203B41FA5}">
                      <a16:colId xmlns:a16="http://schemas.microsoft.com/office/drawing/2014/main" val="4214925905"/>
                    </a:ext>
                  </a:extLst>
                </a:gridCol>
                <a:gridCol w="4802187">
                  <a:extLst>
                    <a:ext uri="{9D8B030D-6E8A-4147-A177-3AD203B41FA5}">
                      <a16:colId xmlns:a16="http://schemas.microsoft.com/office/drawing/2014/main" val="1103840938"/>
                    </a:ext>
                  </a:extLst>
                </a:gridCol>
              </a:tblGrid>
              <a:tr h="718617">
                <a:tc>
                  <a:txBody>
                    <a:bodyPr/>
                    <a:lstStyle/>
                    <a:p>
                      <a:r>
                        <a:rPr lang="en-US" dirty="0"/>
                        <a:t>“heavy” dependence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Balanced approach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9588551"/>
                  </a:ext>
                </a:extLst>
              </a:tr>
              <a:tr h="718617">
                <a:tc>
                  <a:txBody>
                    <a:bodyPr/>
                    <a:lstStyle/>
                    <a:p>
                      <a:r>
                        <a:rPr lang="en-US" dirty="0"/>
                        <a:t>Standardized approach + little preparation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Common framework for the course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447909"/>
                  </a:ext>
                </a:extLst>
              </a:tr>
              <a:tr h="718617">
                <a:tc>
                  <a:txBody>
                    <a:bodyPr/>
                    <a:lstStyle/>
                    <a:p>
                      <a:r>
                        <a:rPr lang="en-US" dirty="0"/>
                        <a:t>Limited response to individual learners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more flexible response to students’ needs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6373113"/>
                  </a:ext>
                </a:extLst>
              </a:tr>
              <a:tr h="762932">
                <a:tc>
                  <a:txBody>
                    <a:bodyPr/>
                    <a:lstStyle/>
                    <a:p>
                      <a:r>
                        <a:rPr lang="en-US" dirty="0"/>
                        <a:t>Limited creativity but a guide for less experienced teachers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scope for replacement of weaker parts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994832"/>
                  </a:ext>
                </a:extLst>
              </a:tr>
              <a:tr h="7629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Lack of  variety and spontaneity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More variety and creativity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490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380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CC9422-1CEE-8C43-A3AC-9CF3900ED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evaluation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86CD60E-07A4-AE42-9A0F-AC4AF8F14C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Pre-use / In-use / post-use evaluation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Evaluation for potential</a:t>
            </a:r>
          </a:p>
          <a:p>
            <a:r>
              <a:rPr lang="en-US" dirty="0"/>
              <a:t>Evaluation for suitability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1696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59393C-8525-5446-9712-975A28F894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Coursebook Checklist: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7ADB4E-1908-E54C-9E93-E951600B08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Aims and approaches</a:t>
            </a:r>
          </a:p>
          <a:p>
            <a:r>
              <a:rPr lang="en-US" dirty="0"/>
              <a:t>Design and organization</a:t>
            </a:r>
          </a:p>
          <a:p>
            <a:r>
              <a:rPr lang="en-US" dirty="0"/>
              <a:t>Language content</a:t>
            </a:r>
          </a:p>
          <a:p>
            <a:r>
              <a:rPr lang="en-US" dirty="0"/>
              <a:t>Skills development</a:t>
            </a:r>
          </a:p>
          <a:p>
            <a:r>
              <a:rPr lang="en-US" dirty="0"/>
              <a:t>Topics of interest</a:t>
            </a:r>
          </a:p>
          <a:p>
            <a:r>
              <a:rPr lang="en-US" dirty="0"/>
              <a:t>Additional materials</a:t>
            </a:r>
          </a:p>
          <a:p>
            <a:r>
              <a:rPr lang="en-US" dirty="0"/>
              <a:t>Practical considerations</a:t>
            </a:r>
            <a:endParaRPr lang="ru-RU" dirty="0"/>
          </a:p>
        </p:txBody>
      </p:sp>
      <p:pic>
        <p:nvPicPr>
          <p:cNvPr id="3074" name="Picture 2" descr="Списки в HTML - маркированный список - нумерованный список - список  определений - вложенные списки в HTML">
            <a:extLst>
              <a:ext uri="{FF2B5EF4-FFF2-40B4-BE49-F238E27FC236}">
                <a16:creationId xmlns:a16="http://schemas.microsoft.com/office/drawing/2014/main" id="{C91CB87F-BF29-E44B-9530-28ED74A01B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337" y="2535097"/>
            <a:ext cx="40386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0576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B70FB4-9B53-BD46-8E8D-1C29B4C0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guidelines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814D83DA-BFA2-1D49-BD14-A9C53FC9CC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0906090"/>
              </p:ext>
            </p:extLst>
          </p:nvPr>
        </p:nvGraphicFramePr>
        <p:xfrm>
          <a:off x="1450975" y="1412112"/>
          <a:ext cx="9604376" cy="4811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04376">
                  <a:extLst>
                    <a:ext uri="{9D8B030D-6E8A-4147-A177-3AD203B41FA5}">
                      <a16:colId xmlns:a16="http://schemas.microsoft.com/office/drawing/2014/main" val="2961574133"/>
                    </a:ext>
                  </a:extLst>
                </a:gridCol>
              </a:tblGrid>
              <a:tr h="1198935">
                <a:tc>
                  <a:txBody>
                    <a:bodyPr/>
                    <a:lstStyle/>
                    <a:p>
                      <a:r>
                        <a:rPr lang="en-US" b="1" dirty="0"/>
                        <a:t>Correspond  to learners’ needs: </a:t>
                      </a:r>
                    </a:p>
                    <a:p>
                      <a:r>
                        <a:rPr lang="en-US" b="0" dirty="0"/>
                        <a:t>match the program/age/level, </a:t>
                      </a:r>
                    </a:p>
                    <a:p>
                      <a:r>
                        <a:rPr lang="en-US" b="0" dirty="0"/>
                        <a:t>take them forward but not be too </a:t>
                      </a:r>
                      <a:r>
                        <a:rPr lang="en-US" b="0" dirty="0" err="1"/>
                        <a:t>dificult</a:t>
                      </a:r>
                      <a:endParaRPr lang="ru-RU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6505497"/>
                  </a:ext>
                </a:extLst>
              </a:tr>
              <a:tr h="1198935">
                <a:tc>
                  <a:txBody>
                    <a:bodyPr/>
                    <a:lstStyle/>
                    <a:p>
                      <a:r>
                        <a:rPr lang="en-US" b="1" dirty="0"/>
                        <a:t>Reflect the real use of the language:</a:t>
                      </a:r>
                    </a:p>
                    <a:p>
                      <a:r>
                        <a:rPr lang="en-US" dirty="0"/>
                        <a:t>relevant personal or professional situations, authentic materials, stimulating topics</a:t>
                      </a:r>
                    </a:p>
                    <a:p>
                      <a:r>
                        <a:rPr lang="en-US" dirty="0"/>
                        <a:t>, communicative approach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635505"/>
                  </a:ext>
                </a:extLst>
              </a:tr>
              <a:tr h="1225360">
                <a:tc>
                  <a:txBody>
                    <a:bodyPr/>
                    <a:lstStyle/>
                    <a:p>
                      <a:r>
                        <a:rPr lang="en-US" b="1" dirty="0"/>
                        <a:t>Facilitate the learning process:</a:t>
                      </a:r>
                    </a:p>
                    <a:p>
                      <a:r>
                        <a:rPr lang="en-US" dirty="0"/>
                        <a:t>Select the items to be learned, sequence them,  break into manageable units, </a:t>
                      </a:r>
                    </a:p>
                    <a:p>
                      <a:r>
                        <a:rPr lang="en-US" dirty="0"/>
                        <a:t>embody different learning styles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6902927"/>
                  </a:ext>
                </a:extLst>
              </a:tr>
              <a:tr h="1050125">
                <a:tc>
                  <a:txBody>
                    <a:bodyPr/>
                    <a:lstStyle/>
                    <a:p>
                      <a:r>
                        <a:rPr lang="en-US" b="1" dirty="0"/>
                        <a:t>Contribute to motivation: </a:t>
                      </a:r>
                    </a:p>
                    <a:p>
                      <a:r>
                        <a:rPr lang="en-US" dirty="0"/>
                        <a:t>A medium between a language and a learner,  a range of models and explanations, </a:t>
                      </a:r>
                    </a:p>
                    <a:p>
                      <a:r>
                        <a:rPr lang="en-US" dirty="0"/>
                        <a:t>self-checks and progress assessment</a:t>
                      </a:r>
                    </a:p>
                    <a:p>
                      <a:r>
                        <a:rPr lang="en-US" dirty="0"/>
                        <a:t>Independent thinking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221988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0AA5950-2362-BF43-947A-9AF36C4D1880}"/>
              </a:ext>
            </a:extLst>
          </p:cNvPr>
          <p:cNvSpPr txBox="1"/>
          <p:nvPr/>
        </p:nvSpPr>
        <p:spPr>
          <a:xfrm>
            <a:off x="6493397" y="1064871"/>
            <a:ext cx="3478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What do we want from a textbook?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095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FA34D1-54E6-0043-A468-ADE565E00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organization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3FBA74-BF54-3147-ABF5-7C58213D03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6731722" cy="3450613"/>
          </a:xfrm>
        </p:spPr>
        <p:txBody>
          <a:bodyPr/>
          <a:lstStyle/>
          <a:p>
            <a:r>
              <a:rPr lang="en-US" dirty="0"/>
              <a:t>Teacher (user)  friendly  = Intuitive interface = foolproof</a:t>
            </a:r>
          </a:p>
          <a:p>
            <a:r>
              <a:rPr lang="en-US" dirty="0"/>
              <a:t>Road maps</a:t>
            </a:r>
          </a:p>
          <a:p>
            <a:r>
              <a:rPr lang="en-US" dirty="0"/>
              <a:t>Continuity</a:t>
            </a:r>
          </a:p>
          <a:p>
            <a:r>
              <a:rPr lang="en-US" dirty="0"/>
              <a:t>A workbook? A teacher’s book?</a:t>
            </a:r>
          </a:p>
          <a:p>
            <a:endParaRPr lang="en-US" dirty="0"/>
          </a:p>
          <a:p>
            <a:endParaRPr lang="ru-RU" dirty="0"/>
          </a:p>
        </p:txBody>
      </p:sp>
      <p:pic>
        <p:nvPicPr>
          <p:cNvPr id="4098" name="Picture 2" descr="HTML списки и виды списков в HTML: маркированный HTML список, нумерованный  HTML список, многоуровневые списки в HTML | IT-блог о веб-технологиях,  серверах, протоколах, базах данных, СУБД, SQL, компьютерных сетях, языках  программирования и">
            <a:extLst>
              <a:ext uri="{FF2B5EF4-FFF2-40B4-BE49-F238E27FC236}">
                <a16:creationId xmlns:a16="http://schemas.microsoft.com/office/drawing/2014/main" id="{B84B3425-2365-9240-BEEA-FE72928347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8551" y="2163665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685303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Галерея</Template>
  <TotalTime>3327</TotalTime>
  <Words>677</Words>
  <Application>Microsoft Macintosh PowerPoint</Application>
  <PresentationFormat>Широкоэкранный</PresentationFormat>
  <Paragraphs>99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Gill Sans MT</vt:lpstr>
      <vt:lpstr>Times New Roman</vt:lpstr>
      <vt:lpstr>Галерея</vt:lpstr>
      <vt:lpstr>Choosing a textbook</vt:lpstr>
      <vt:lpstr> Why do we need a textbook?   How do we personally  assess a textbook?</vt:lpstr>
      <vt:lpstr>The role of a textbook</vt:lpstr>
      <vt:lpstr>Why is no textbook is a perfect fit?</vt:lpstr>
      <vt:lpstr>What to start with? Teacher-book relationship  </vt:lpstr>
      <vt:lpstr>Types of evaluation</vt:lpstr>
      <vt:lpstr>A Coursebook Checklist: </vt:lpstr>
      <vt:lpstr>Evaluation guidelines</vt:lpstr>
      <vt:lpstr>Case study: organization</vt:lpstr>
      <vt:lpstr>Case study: content</vt:lpstr>
      <vt:lpstr>Case study: aspects</vt:lpstr>
      <vt:lpstr>Case study: Skills</vt:lpstr>
      <vt:lpstr>A checklist (groupwork)</vt:lpstr>
      <vt:lpstr>how to adapt a textbook?</vt:lpstr>
      <vt:lpstr>Home assignment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Choosing a textbook</dc:title>
  <dc:creator>A tymbay</dc:creator>
  <cp:lastModifiedBy>A tymbay</cp:lastModifiedBy>
  <cp:revision>19</cp:revision>
  <dcterms:created xsi:type="dcterms:W3CDTF">2021-03-17T11:47:54Z</dcterms:created>
  <dcterms:modified xsi:type="dcterms:W3CDTF">2021-03-20T12:09:28Z</dcterms:modified>
</cp:coreProperties>
</file>