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Teaching Pronunciation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461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n-GB" u="sng" dirty="0" smtClean="0">
                <a:solidFill>
                  <a:srgbClr val="0070C0"/>
                </a:solidFill>
              </a:rPr>
              <a:t>The use of stress</a:t>
            </a:r>
            <a:r>
              <a:rPr lang="en-GB" dirty="0" smtClean="0">
                <a:solidFill>
                  <a:srgbClr val="0070C0"/>
                </a:solidFill>
              </a:rPr>
              <a:t>  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en-GB" dirty="0" smtClean="0"/>
              <a:t>stressed syllable – noticeable by being slightly louder, longer and higher in pitch –getting the stress wrong can seriously damage your chances of being understood</a:t>
            </a:r>
            <a:r>
              <a:rPr lang="cs-CZ" dirty="0" smtClean="0"/>
              <a:t>;</a:t>
            </a:r>
            <a:r>
              <a:rPr lang="en-GB" dirty="0" smtClean="0"/>
              <a:t> </a:t>
            </a:r>
            <a:endParaRPr lang="cs-CZ" dirty="0" smtClean="0"/>
          </a:p>
          <a:p>
            <a:r>
              <a:rPr lang="en-GB" dirty="0" smtClean="0"/>
              <a:t>e.g.: </a:t>
            </a:r>
            <a:r>
              <a:rPr lang="en-GB" i="1" dirty="0" smtClean="0">
                <a:solidFill>
                  <a:srgbClr val="0070C0"/>
                </a:solidFill>
              </a:rPr>
              <a:t>written</a:t>
            </a:r>
            <a:r>
              <a:rPr lang="en-GB" dirty="0" smtClean="0"/>
              <a:t> x </a:t>
            </a:r>
            <a:r>
              <a:rPr lang="en-GB" i="1" dirty="0" smtClean="0">
                <a:solidFill>
                  <a:srgbClr val="0070C0"/>
                </a:solidFill>
              </a:rPr>
              <a:t>retain</a:t>
            </a:r>
            <a:r>
              <a:rPr lang="en-GB" i="1" dirty="0" smtClean="0"/>
              <a:t>, </a:t>
            </a:r>
            <a:r>
              <a:rPr lang="en-GB" i="1" dirty="0" smtClean="0">
                <a:solidFill>
                  <a:srgbClr val="0070C0"/>
                </a:solidFill>
              </a:rPr>
              <a:t>desert</a:t>
            </a:r>
            <a:r>
              <a:rPr lang="en-GB" i="1" dirty="0" smtClean="0"/>
              <a:t> x </a:t>
            </a:r>
            <a:r>
              <a:rPr lang="en-GB" i="1" dirty="0" smtClean="0">
                <a:solidFill>
                  <a:srgbClr val="0070C0"/>
                </a:solidFill>
              </a:rPr>
              <a:t>dessert</a:t>
            </a:r>
            <a:r>
              <a:rPr lang="en-GB" i="1" dirty="0" smtClean="0"/>
              <a:t>; </a:t>
            </a:r>
            <a:r>
              <a:rPr lang="en-GB" dirty="0" smtClean="0"/>
              <a:t>change of the word class</a:t>
            </a:r>
            <a:r>
              <a:rPr lang="en-GB" i="1" dirty="0" smtClean="0"/>
              <a:t> – </a:t>
            </a:r>
            <a:r>
              <a:rPr lang="en-GB" i="1" dirty="0" smtClean="0">
                <a:solidFill>
                  <a:srgbClr val="0070C0"/>
                </a:solidFill>
              </a:rPr>
              <a:t>import</a:t>
            </a:r>
            <a:r>
              <a:rPr lang="en-GB" i="1" dirty="0" smtClean="0"/>
              <a:t> x </a:t>
            </a:r>
            <a:r>
              <a:rPr lang="en-GB" i="1" dirty="0" smtClean="0">
                <a:solidFill>
                  <a:srgbClr val="0070C0"/>
                </a:solidFill>
              </a:rPr>
              <a:t>import</a:t>
            </a:r>
            <a:r>
              <a:rPr lang="en-GB" i="1" dirty="0" smtClean="0"/>
              <a:t> </a:t>
            </a:r>
            <a:r>
              <a:rPr lang="en-GB" dirty="0" smtClean="0"/>
              <a:t>(N x V)</a:t>
            </a:r>
            <a:endParaRPr lang="cs-CZ" dirty="0" smtClean="0"/>
          </a:p>
          <a:p>
            <a:r>
              <a:rPr lang="en-GB" dirty="0" smtClean="0"/>
              <a:t>unstressed syllables – less loudly pronounced, vowels - ´</a:t>
            </a:r>
            <a:r>
              <a:rPr lang="en-GB" i="1" dirty="0" smtClean="0"/>
              <a:t>weak</a:t>
            </a:r>
            <a:r>
              <a:rPr lang="en-GB" dirty="0" smtClean="0"/>
              <a:t>´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en-GB" u="sng" dirty="0" smtClean="0"/>
              <a:t>Getting the learners to perceive/helping learners hear</a:t>
            </a:r>
            <a:endParaRPr lang="cs-CZ" u="sng" dirty="0" smtClean="0"/>
          </a:p>
          <a:p>
            <a:r>
              <a:rPr lang="en-GB" dirty="0" smtClean="0"/>
              <a:t>The first step – to </a:t>
            </a:r>
            <a:r>
              <a:rPr lang="en-GB" dirty="0" smtClean="0">
                <a:solidFill>
                  <a:srgbClr val="0070C0"/>
                </a:solidFill>
              </a:rPr>
              <a:t>check</a:t>
            </a:r>
            <a:r>
              <a:rPr lang="en-GB" dirty="0" smtClean="0"/>
              <a:t> that the learner can hear and </a:t>
            </a:r>
            <a:r>
              <a:rPr lang="en-GB" dirty="0" smtClean="0">
                <a:solidFill>
                  <a:srgbClr val="0070C0"/>
                </a:solidFill>
              </a:rPr>
              <a:t>identify the sounds </a:t>
            </a:r>
            <a:r>
              <a:rPr lang="en-GB" dirty="0" smtClean="0"/>
              <a:t>(intonation, rhythm, stress) we want to teach; </a:t>
            </a:r>
            <a:endParaRPr lang="cs-CZ" dirty="0" smtClean="0"/>
          </a:p>
          <a:p>
            <a:r>
              <a:rPr lang="en-GB" dirty="0" smtClean="0">
                <a:solidFill>
                  <a:srgbClr val="0070C0"/>
                </a:solidFill>
              </a:rPr>
              <a:t>discriminating exercises </a:t>
            </a:r>
            <a:r>
              <a:rPr lang="en-GB" dirty="0" smtClean="0"/>
              <a:t>- seeing if the learners can distinguish between </a:t>
            </a:r>
            <a:r>
              <a:rPr lang="en-GB" dirty="0" smtClean="0">
                <a:solidFill>
                  <a:srgbClr val="0070C0"/>
                </a:solidFill>
              </a:rPr>
              <a:t>minimal pairs</a:t>
            </a:r>
            <a:r>
              <a:rPr lang="en-GB" dirty="0" smtClean="0"/>
              <a:t>;</a:t>
            </a:r>
            <a:endParaRPr lang="cs-CZ" dirty="0" smtClean="0"/>
          </a:p>
          <a:p>
            <a:r>
              <a:rPr lang="en-GB" dirty="0" smtClean="0"/>
              <a:t>the following technique – </a:t>
            </a:r>
            <a:r>
              <a:rPr lang="en-GB" dirty="0" smtClean="0">
                <a:solidFill>
                  <a:srgbClr val="0070C0"/>
                </a:solidFill>
              </a:rPr>
              <a:t>requesting imitation</a:t>
            </a:r>
            <a:r>
              <a:rPr lang="en-GB" dirty="0" smtClean="0"/>
              <a:t>, contrasting acceptable pronunciation with the inacceptable one through recordings or live demonstration </a:t>
            </a:r>
            <a:r>
              <a:rPr lang="cs-CZ" dirty="0" smtClean="0"/>
              <a:t>      </a:t>
            </a:r>
            <a:r>
              <a:rPr lang="en-GB" sz="2000" dirty="0" smtClean="0"/>
              <a:t>(Ur, 53, </a:t>
            </a:r>
            <a:r>
              <a:rPr lang="en-GB" sz="2000" dirty="0" err="1" smtClean="0"/>
              <a:t>Kenworthy</a:t>
            </a:r>
            <a:r>
              <a:rPr lang="en-GB" sz="2000" dirty="0" smtClean="0"/>
              <a:t>, 7); 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822107"/>
          </a:xfrm>
        </p:spPr>
        <p:txBody>
          <a:bodyPr/>
          <a:lstStyle/>
          <a:p>
            <a:r>
              <a:rPr lang="en-GB" u="sng" dirty="0" smtClean="0"/>
              <a:t>The rhythm and stress</a:t>
            </a:r>
            <a:r>
              <a:rPr lang="en-GB" dirty="0" smtClean="0"/>
              <a:t> </a:t>
            </a:r>
            <a:endParaRPr lang="cs-CZ" dirty="0" smtClean="0"/>
          </a:p>
          <a:p>
            <a:r>
              <a:rPr lang="en-GB" dirty="0" smtClean="0"/>
              <a:t>English speech </a:t>
            </a:r>
            <a:r>
              <a:rPr lang="en-GB" dirty="0" smtClean="0">
                <a:solidFill>
                  <a:srgbClr val="0070C0"/>
                </a:solidFill>
              </a:rPr>
              <a:t>rhythm</a:t>
            </a:r>
            <a:r>
              <a:rPr lang="en-GB" dirty="0" smtClean="0"/>
              <a:t> is characterized by tone units (a word or group of words which carries one stressed syllable, with other syllables lightened);</a:t>
            </a:r>
            <a:endParaRPr lang="cs-CZ" dirty="0" smtClean="0"/>
          </a:p>
          <a:p>
            <a:r>
              <a:rPr lang="en-GB" dirty="0" smtClean="0">
                <a:solidFill>
                  <a:srgbClr val="0070C0"/>
                </a:solidFill>
              </a:rPr>
              <a:t>Intonation</a:t>
            </a:r>
            <a:r>
              <a:rPr lang="en-GB" dirty="0" smtClean="0"/>
              <a:t> – (rising or falling, a rise-fall, a fall-rise) often makes difference to meaning or implication (speaker´s attitude</a:t>
            </a:r>
            <a:r>
              <a:rPr lang="cs-CZ" dirty="0" smtClean="0"/>
              <a:t> -</a:t>
            </a:r>
            <a:r>
              <a:rPr lang="en-GB" dirty="0" smtClean="0"/>
              <a:t> can be</a:t>
            </a:r>
            <a:r>
              <a:rPr lang="cs-CZ" dirty="0" smtClean="0"/>
              <a:t>/</a:t>
            </a:r>
            <a:r>
              <a:rPr lang="cs-CZ" dirty="0" err="1" smtClean="0"/>
              <a:t>sound</a:t>
            </a:r>
            <a:r>
              <a:rPr lang="en-GB" dirty="0" smtClean="0"/>
              <a:t> offensive)</a:t>
            </a:r>
            <a:r>
              <a:rPr lang="cs-CZ" dirty="0" smtClean="0"/>
              <a:t>;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Prominence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rgbClr val="0070C0"/>
                </a:solidFill>
              </a:rPr>
              <a:t>sentence stress: </a:t>
            </a:r>
          </a:p>
          <a:p>
            <a:r>
              <a:rPr lang="en-US" dirty="0" smtClean="0"/>
              <a:t>Utterances consist of tone units  - sections of speech with one main stress; the main stress – the tonic syllable (nucleus); utterances include other – secondary stresses; changes in prominence – substantial differences to meaning; </a:t>
            </a:r>
          </a:p>
          <a:p>
            <a:r>
              <a:rPr lang="en-US" dirty="0" smtClean="0"/>
              <a:t>(ex.: </a:t>
            </a:r>
            <a:r>
              <a:rPr lang="en-US" i="1" dirty="0" smtClean="0"/>
              <a:t>Caroline was going to leave for Africa on Tuesday</a:t>
            </a:r>
            <a:r>
              <a:rPr lang="en-US" dirty="0" smtClean="0"/>
              <a:t>.)</a:t>
            </a:r>
          </a:p>
          <a:p>
            <a:r>
              <a:rPr lang="en-US" dirty="0" smtClean="0"/>
              <a:t>Advice – </a:t>
            </a:r>
            <a:r>
              <a:rPr lang="cs-CZ" dirty="0"/>
              <a:t>C</a:t>
            </a:r>
            <a:r>
              <a:rPr lang="en-US" dirty="0" err="1" smtClean="0"/>
              <a:t>uisenaire</a:t>
            </a:r>
            <a:r>
              <a:rPr lang="en-US" dirty="0" smtClean="0"/>
              <a:t> rods, tapping, clapping, humming the rhythm – to make students more aware; </a:t>
            </a:r>
          </a:p>
          <a:p>
            <a:r>
              <a:rPr lang="en-US" dirty="0" smtClean="0"/>
              <a:t>Other suitable sources: poetry, songs, shadow reading – see the seminar handout;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Resources</a:t>
            </a:r>
            <a:r>
              <a:rPr lang="cs-CZ" dirty="0" smtClean="0">
                <a:solidFill>
                  <a:srgbClr val="0070C0"/>
                </a:solidFill>
              </a:rPr>
              <a:t>:</a:t>
            </a:r>
            <a:r>
              <a:rPr lang="cs-CZ" dirty="0" smtClean="0"/>
              <a:t> </a:t>
            </a:r>
          </a:p>
          <a:p>
            <a:r>
              <a:rPr lang="en-GB" smtClean="0"/>
              <a:t>Scrivener</a:t>
            </a:r>
            <a:r>
              <a:rPr lang="en-GB" dirty="0" smtClean="0"/>
              <a:t>, </a:t>
            </a:r>
            <a:r>
              <a:rPr lang="cs-CZ" dirty="0" smtClean="0"/>
              <a:t>2005, </a:t>
            </a:r>
            <a:r>
              <a:rPr lang="en-GB" i="1" dirty="0" smtClean="0"/>
              <a:t>Learning Teaching</a:t>
            </a:r>
            <a:r>
              <a:rPr lang="en-GB" dirty="0" smtClean="0"/>
              <a:t>; </a:t>
            </a:r>
            <a:endParaRPr lang="cs-CZ" dirty="0" smtClean="0"/>
          </a:p>
          <a:p>
            <a:r>
              <a:rPr lang="en-GB" dirty="0" smtClean="0"/>
              <a:t>Kelly, 2000, </a:t>
            </a:r>
            <a:r>
              <a:rPr lang="en-GB" i="1" dirty="0" smtClean="0"/>
              <a:t>How to Teach Pronunciation</a:t>
            </a:r>
            <a:r>
              <a:rPr lang="en-GB" dirty="0" smtClean="0"/>
              <a:t>;</a:t>
            </a:r>
            <a:endParaRPr lang="cs-CZ" dirty="0" smtClean="0"/>
          </a:p>
          <a:p>
            <a:r>
              <a:rPr lang="en-GB" dirty="0" err="1" smtClean="0"/>
              <a:t>Kenworthy</a:t>
            </a:r>
            <a:r>
              <a:rPr lang="en-GB" dirty="0" smtClean="0"/>
              <a:t>, 1992</a:t>
            </a:r>
            <a:r>
              <a:rPr lang="cs-CZ" dirty="0" smtClean="0"/>
              <a:t>, </a:t>
            </a:r>
            <a:r>
              <a:rPr lang="cs-CZ" i="1" dirty="0" err="1" smtClean="0"/>
              <a:t>Teaching</a:t>
            </a:r>
            <a:r>
              <a:rPr lang="cs-CZ" i="1" dirty="0" smtClean="0"/>
              <a:t> </a:t>
            </a:r>
            <a:r>
              <a:rPr lang="cs-CZ" i="1" dirty="0" err="1" smtClean="0"/>
              <a:t>English</a:t>
            </a:r>
            <a:r>
              <a:rPr lang="cs-CZ" i="1" dirty="0" smtClean="0"/>
              <a:t> </a:t>
            </a:r>
            <a:r>
              <a:rPr lang="cs-CZ" i="1" dirty="0" err="1" smtClean="0"/>
              <a:t>Pronunciation</a:t>
            </a:r>
            <a:r>
              <a:rPr lang="cs-CZ" i="1" dirty="0" smtClean="0"/>
              <a:t>;</a:t>
            </a:r>
          </a:p>
          <a:p>
            <a:r>
              <a:rPr lang="cs-CZ" dirty="0" smtClean="0"/>
              <a:t>Ur, </a:t>
            </a:r>
            <a:r>
              <a:rPr lang="en-GB" dirty="0" smtClean="0"/>
              <a:t>1996</a:t>
            </a:r>
            <a:r>
              <a:rPr lang="cs-CZ" dirty="0" smtClean="0"/>
              <a:t>,</a:t>
            </a:r>
            <a:r>
              <a:rPr lang="en-GB" dirty="0" smtClean="0"/>
              <a:t> </a:t>
            </a:r>
            <a:r>
              <a:rPr lang="en-GB" i="1" dirty="0" smtClean="0"/>
              <a:t>A Course in Language Teaching</a:t>
            </a:r>
            <a:r>
              <a:rPr lang="cs-CZ" i="1" dirty="0" smtClean="0"/>
              <a:t>;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´</a:t>
            </a:r>
            <a:r>
              <a:rPr lang="en-GB" i="1" dirty="0" smtClean="0"/>
              <a:t>Teachers often shy away from pronunciation work, yet it is key for students</a:t>
            </a:r>
            <a:r>
              <a:rPr lang="en-GB" dirty="0" smtClean="0"/>
              <a:t>.´</a:t>
            </a:r>
          </a:p>
          <a:p>
            <a:r>
              <a:rPr lang="en-GB" dirty="0" smtClean="0"/>
              <a:t>´</a:t>
            </a:r>
            <a:r>
              <a:rPr lang="en-GB" i="1" dirty="0" smtClean="0"/>
              <a:t>Pronunciation can be an overlooked area of LT, partly because teachers themselves may feel more uncertain about it than about grammar or lexis, worried that they don´t have enough technical knowledge to help students appropriately. However, when teachers take the risk, they are often surprised to find that it makes for very enjoyable and useful classroom work</a:t>
            </a:r>
            <a:r>
              <a:rPr lang="en-GB" dirty="0" smtClean="0"/>
              <a:t>.´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en-GB" sz="2000" dirty="0" smtClean="0"/>
              <a:t>(Scrivener, 2011, p. 271)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The concept of pronunciation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sounds of the language (vowels and consonants, diphthongs, consonant clusters);</a:t>
            </a:r>
          </a:p>
          <a:p>
            <a:r>
              <a:rPr lang="en-US" dirty="0" smtClean="0"/>
              <a:t>word stress; </a:t>
            </a:r>
          </a:p>
          <a:p>
            <a:r>
              <a:rPr lang="en-US" dirty="0" smtClean="0"/>
              <a:t>weak forms; </a:t>
            </a:r>
          </a:p>
          <a:p>
            <a:r>
              <a:rPr lang="en-US" dirty="0" smtClean="0"/>
              <a:t>connected speech; </a:t>
            </a:r>
          </a:p>
          <a:p>
            <a:r>
              <a:rPr lang="en-US" dirty="0" smtClean="0"/>
              <a:t>sentence stress; </a:t>
            </a:r>
          </a:p>
          <a:p>
            <a:r>
              <a:rPr lang="en-US" dirty="0" smtClean="0"/>
              <a:t>rhythm; </a:t>
            </a:r>
          </a:p>
          <a:p>
            <a:r>
              <a:rPr lang="en-US" dirty="0" smtClean="0"/>
              <a:t>intonation;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en-GB" dirty="0" smtClean="0"/>
              <a:t>The sounds - </a:t>
            </a:r>
            <a:r>
              <a:rPr lang="en-GB" u="sng" dirty="0" smtClean="0"/>
              <a:t>the phonemic alphabet</a:t>
            </a:r>
            <a:r>
              <a:rPr lang="en-GB" dirty="0" smtClean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en-GB" dirty="0" smtClean="0"/>
              <a:t>Teaching the phonemic transcription – integral part of the language systems (the language systems x the skills)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en-GB" u="sng" dirty="0" smtClean="0">
                <a:solidFill>
                  <a:srgbClr val="0070C0"/>
                </a:solidFill>
              </a:rPr>
              <a:t>The RP pronunciation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smtClean="0"/>
              <a:t>- ´received pronunciation´ (south-east England UK variety); typical feature – elisions (comfortable), weak forms, lack of </a:t>
            </a:r>
            <a:r>
              <a:rPr lang="en-GB" i="1" dirty="0" smtClean="0"/>
              <a:t>´r´</a:t>
            </a:r>
            <a:r>
              <a:rPr lang="en-GB" dirty="0" smtClean="0"/>
              <a:t> sound (</a:t>
            </a:r>
            <a:r>
              <a:rPr lang="en-GB" i="1" dirty="0" smtClean="0"/>
              <a:t>car, hard</a:t>
            </a:r>
            <a:r>
              <a:rPr lang="en-GB" dirty="0" smtClean="0"/>
              <a:t>)</a:t>
            </a:r>
          </a:p>
          <a:p>
            <a:r>
              <a:rPr lang="en-GB" dirty="0" smtClean="0"/>
              <a:t>English – a lingua franca (a language used to communicate between speakers of different mother tongues);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en-GB" dirty="0" smtClean="0"/>
              <a:t>Goal of teaching pronunciation – </a:t>
            </a:r>
            <a:r>
              <a:rPr lang="en-GB" u="sng" dirty="0" smtClean="0">
                <a:solidFill>
                  <a:srgbClr val="0070C0"/>
                </a:solidFill>
              </a:rPr>
              <a:t>INTEL</a:t>
            </a:r>
            <a:r>
              <a:rPr lang="cs-CZ" u="sng" dirty="0" smtClean="0">
                <a:solidFill>
                  <a:srgbClr val="0070C0"/>
                </a:solidFill>
              </a:rPr>
              <a:t>L</a:t>
            </a:r>
            <a:r>
              <a:rPr lang="en-GB" u="sng" dirty="0" smtClean="0">
                <a:solidFill>
                  <a:srgbClr val="0070C0"/>
                </a:solidFill>
              </a:rPr>
              <a:t>IGIBILITY</a:t>
            </a:r>
            <a:r>
              <a:rPr lang="en-GB" dirty="0" smtClean="0"/>
              <a:t> - ´</a:t>
            </a:r>
            <a:r>
              <a:rPr lang="en-GB" i="1" dirty="0" smtClean="0"/>
              <a:t>being understood by a listener at a given time in a given situation</a:t>
            </a:r>
            <a:r>
              <a:rPr lang="en-GB" dirty="0" smtClean="0"/>
              <a:t>´  - </a:t>
            </a:r>
            <a:r>
              <a:rPr lang="en-GB" i="1" dirty="0" smtClean="0"/>
              <a:t>aiming at something ´close enough´</a:t>
            </a:r>
            <a:r>
              <a:rPr lang="en-GB" dirty="0" smtClean="0"/>
              <a:t> </a:t>
            </a:r>
            <a:r>
              <a:rPr lang="cs-CZ" dirty="0" smtClean="0"/>
              <a:t>                 </a:t>
            </a:r>
            <a:r>
              <a:rPr lang="en-GB" sz="2000" dirty="0" smtClean="0"/>
              <a:t>(</a:t>
            </a:r>
            <a:r>
              <a:rPr lang="en-GB" sz="2000" dirty="0" err="1" smtClean="0"/>
              <a:t>Kenworthy</a:t>
            </a:r>
            <a:r>
              <a:rPr lang="en-GB" sz="2000" dirty="0" smtClean="0"/>
              <a:t>, 1992, p. 13)</a:t>
            </a:r>
            <a:endParaRPr lang="cs-CZ" sz="2000" dirty="0" smtClean="0"/>
          </a:p>
          <a:p>
            <a:r>
              <a:rPr lang="en-GB" dirty="0" smtClean="0"/>
              <a:t>The objective – not to achieve a perfect imitation of a native accent, but to </a:t>
            </a:r>
            <a:r>
              <a:rPr lang="en-GB" dirty="0" smtClean="0">
                <a:solidFill>
                  <a:srgbClr val="0070C0"/>
                </a:solidFill>
              </a:rPr>
              <a:t>get the learners to pronounce accurately</a:t>
            </a:r>
            <a:r>
              <a:rPr lang="en-GB" dirty="0" smtClean="0"/>
              <a:t> enough </a:t>
            </a:r>
            <a:r>
              <a:rPr lang="en-GB" dirty="0" smtClean="0">
                <a:solidFill>
                  <a:srgbClr val="0070C0"/>
                </a:solidFill>
              </a:rPr>
              <a:t>to be</a:t>
            </a:r>
            <a:r>
              <a:rPr lang="en-GB" dirty="0" smtClean="0"/>
              <a:t> easily and comfortably </a:t>
            </a:r>
            <a:r>
              <a:rPr lang="en-GB" dirty="0" smtClean="0">
                <a:solidFill>
                  <a:srgbClr val="0070C0"/>
                </a:solidFill>
              </a:rPr>
              <a:t>comprehensible</a:t>
            </a:r>
            <a:r>
              <a:rPr lang="en-GB" dirty="0" smtClean="0"/>
              <a:t> to other speakers. </a:t>
            </a:r>
            <a:r>
              <a:rPr lang="cs-CZ" dirty="0" smtClean="0"/>
              <a:t>                              </a:t>
            </a:r>
            <a:r>
              <a:rPr lang="en-GB" sz="2000" dirty="0" smtClean="0"/>
              <a:t>(Ur, 1996, 52);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en-GB" u="sng" dirty="0" smtClean="0">
                <a:solidFill>
                  <a:schemeClr val="accent2">
                    <a:lumMod val="75000"/>
                  </a:schemeClr>
                </a:solidFill>
              </a:rPr>
              <a:t>Why do learners make pronunciation errors?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en-GB" dirty="0" smtClean="0"/>
              <a:t>A particular </a:t>
            </a:r>
            <a:r>
              <a:rPr lang="en-GB" dirty="0" smtClean="0">
                <a:solidFill>
                  <a:srgbClr val="0070C0"/>
                </a:solidFill>
              </a:rPr>
              <a:t>sound</a:t>
            </a:r>
            <a:r>
              <a:rPr lang="en-GB" dirty="0" smtClean="0"/>
              <a:t> may </a:t>
            </a:r>
            <a:r>
              <a:rPr lang="en-GB" dirty="0" smtClean="0">
                <a:solidFill>
                  <a:srgbClr val="0070C0"/>
                </a:solidFill>
              </a:rPr>
              <a:t>not exist</a:t>
            </a:r>
            <a:r>
              <a:rPr lang="en-GB" dirty="0" smtClean="0"/>
              <a:t> in their </a:t>
            </a:r>
            <a:r>
              <a:rPr lang="en-GB" dirty="0" smtClean="0">
                <a:solidFill>
                  <a:srgbClr val="0070C0"/>
                </a:solidFill>
              </a:rPr>
              <a:t>MT</a:t>
            </a:r>
            <a:r>
              <a:rPr lang="en-GB" dirty="0" smtClean="0"/>
              <a:t> (tendency to substitute by the nearest equivalent known); ! mind the unvoiced ´</a:t>
            </a:r>
            <a:r>
              <a:rPr lang="en-GB" i="1" dirty="0" smtClean="0"/>
              <a:t>h</a:t>
            </a:r>
            <a:r>
              <a:rPr lang="en-GB" dirty="0" smtClean="0"/>
              <a:t> ´in English, the aspiration with </a:t>
            </a:r>
            <a:r>
              <a:rPr lang="en-GB" i="1" dirty="0" smtClean="0"/>
              <a:t>p, t, k</a:t>
            </a:r>
            <a:r>
              <a:rPr lang="en-GB" dirty="0" smtClean="0"/>
              <a:t> (x </a:t>
            </a:r>
            <a:r>
              <a:rPr lang="en-GB" i="1" dirty="0" smtClean="0"/>
              <a:t>b</a:t>
            </a:r>
            <a:r>
              <a:rPr lang="en-GB" dirty="0" smtClean="0"/>
              <a:t> – </a:t>
            </a:r>
            <a:r>
              <a:rPr lang="en-GB" dirty="0" err="1" smtClean="0"/>
              <a:t>unaspirated</a:t>
            </a:r>
            <a:r>
              <a:rPr lang="en-GB" dirty="0" smtClean="0"/>
              <a:t>)</a:t>
            </a:r>
            <a:endParaRPr lang="cs-CZ" dirty="0" smtClean="0"/>
          </a:p>
          <a:p>
            <a:pPr lvl="0"/>
            <a:r>
              <a:rPr lang="en-GB" dirty="0" smtClean="0"/>
              <a:t>A </a:t>
            </a:r>
            <a:r>
              <a:rPr lang="en-GB" dirty="0" smtClean="0">
                <a:solidFill>
                  <a:srgbClr val="0070C0"/>
                </a:solidFill>
              </a:rPr>
              <a:t>sound</a:t>
            </a:r>
            <a:r>
              <a:rPr lang="en-GB" dirty="0" smtClean="0"/>
              <a:t> does exist in the MT, but </a:t>
            </a:r>
            <a:r>
              <a:rPr lang="en-GB" dirty="0" smtClean="0">
                <a:solidFill>
                  <a:srgbClr val="0070C0"/>
                </a:solidFill>
              </a:rPr>
              <a:t>not</a:t>
            </a:r>
            <a:r>
              <a:rPr lang="en-GB" dirty="0" smtClean="0"/>
              <a:t> as a </a:t>
            </a:r>
            <a:r>
              <a:rPr lang="en-GB" dirty="0" smtClean="0">
                <a:solidFill>
                  <a:srgbClr val="0070C0"/>
                </a:solidFill>
              </a:rPr>
              <a:t>separate phoneme </a:t>
            </a:r>
            <a:r>
              <a:rPr lang="en-GB" dirty="0" smtClean="0"/>
              <a:t>(/</a:t>
            </a:r>
            <a:r>
              <a:rPr lang="en-GB" i="1" dirty="0" err="1" smtClean="0"/>
              <a:t>i</a:t>
            </a:r>
            <a:r>
              <a:rPr lang="en-GB" dirty="0" smtClean="0"/>
              <a:t>/ x / </a:t>
            </a:r>
            <a:r>
              <a:rPr lang="en-GB" i="1" dirty="0" smtClean="0"/>
              <a:t>i:</a:t>
            </a:r>
            <a:r>
              <a:rPr lang="en-GB" dirty="0" smtClean="0"/>
              <a:t>/  in English and Hebrew, /</a:t>
            </a:r>
            <a:r>
              <a:rPr lang="en-GB" i="1" dirty="0" smtClean="0"/>
              <a:t>r </a:t>
            </a:r>
            <a:r>
              <a:rPr lang="en-GB" dirty="0" smtClean="0"/>
              <a:t>/ and /</a:t>
            </a:r>
            <a:r>
              <a:rPr lang="en-GB" i="1" dirty="0" smtClean="0"/>
              <a:t>l </a:t>
            </a:r>
            <a:r>
              <a:rPr lang="en-GB" dirty="0" smtClean="0"/>
              <a:t>/ in English and Korean ;  - phonemes and allophones)</a:t>
            </a:r>
            <a:r>
              <a:rPr lang="cs-CZ" dirty="0" smtClean="0"/>
              <a:t>                 </a:t>
            </a:r>
            <a:r>
              <a:rPr lang="en-GB" dirty="0" smtClean="0"/>
              <a:t> </a:t>
            </a:r>
            <a:r>
              <a:rPr lang="en-GB" sz="2000" dirty="0" smtClean="0"/>
              <a:t>(Ur, 53)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n-GB" u="sng" dirty="0" smtClean="0">
                <a:solidFill>
                  <a:schemeClr val="accent2">
                    <a:lumMod val="75000"/>
                  </a:schemeClr>
                </a:solidFill>
              </a:rPr>
              <a:t>Sources of intelligibility problems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sound substitution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(My friend is sick x My friend is thick);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sound deletion </a:t>
            </a:r>
            <a:r>
              <a:rPr lang="en-US" dirty="0" smtClean="0"/>
              <a:t>(</a:t>
            </a:r>
            <a:r>
              <a:rPr lang="en-US" i="1" dirty="0" smtClean="0"/>
              <a:t>hold</a:t>
            </a:r>
            <a:r>
              <a:rPr lang="en-US" dirty="0" smtClean="0"/>
              <a:t> x </a:t>
            </a:r>
            <a:r>
              <a:rPr lang="en-US" i="1" dirty="0" smtClean="0"/>
              <a:t>hole</a:t>
            </a:r>
            <a:r>
              <a:rPr lang="en-US" dirty="0" smtClean="0"/>
              <a:t>);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sound insertions </a:t>
            </a:r>
            <a:r>
              <a:rPr lang="en-US" dirty="0" smtClean="0"/>
              <a:t>(</a:t>
            </a:r>
            <a:r>
              <a:rPr lang="en-US" i="1" dirty="0" smtClean="0"/>
              <a:t>a-speak</a:t>
            </a:r>
            <a:r>
              <a:rPr lang="en-US" dirty="0" smtClean="0"/>
              <a:t>); </a:t>
            </a:r>
          </a:p>
          <a:p>
            <a:pPr>
              <a:buNone/>
            </a:pPr>
            <a:r>
              <a:rPr lang="cs-CZ" dirty="0" smtClean="0"/>
              <a:t>                                               </a:t>
            </a:r>
            <a:r>
              <a:rPr lang="en-GB" sz="2000" dirty="0" smtClean="0"/>
              <a:t>(</a:t>
            </a:r>
            <a:r>
              <a:rPr lang="en-GB" sz="2000" dirty="0" err="1" smtClean="0"/>
              <a:t>Kenworthy</a:t>
            </a:r>
            <a:r>
              <a:rPr lang="en-GB" sz="2000" dirty="0" smtClean="0"/>
              <a:t>, 1992, p. 18)</a:t>
            </a:r>
            <a:endParaRPr lang="cs-CZ" sz="2000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en-GB" u="sng" dirty="0" smtClean="0">
                <a:solidFill>
                  <a:srgbClr val="0070C0"/>
                </a:solidFill>
              </a:rPr>
              <a:t>Connected speech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smtClean="0"/>
              <a:t>– unstressed syllables tend to have weak vowel sounds, sounds get dropped </a:t>
            </a:r>
            <a:r>
              <a:rPr lang="cs-CZ" dirty="0" smtClean="0"/>
              <a:t>- </a:t>
            </a:r>
            <a:r>
              <a:rPr lang="en-GB" i="1" dirty="0" smtClean="0">
                <a:solidFill>
                  <a:srgbClr val="0070C0"/>
                </a:solidFill>
              </a:rPr>
              <a:t>elision</a:t>
            </a:r>
            <a:r>
              <a:rPr lang="en-GB" dirty="0" smtClean="0"/>
              <a:t>, sounds get changed </a:t>
            </a:r>
            <a:r>
              <a:rPr lang="cs-CZ" dirty="0" smtClean="0"/>
              <a:t>-</a:t>
            </a:r>
            <a:r>
              <a:rPr lang="en-GB" i="1" dirty="0" smtClean="0">
                <a:solidFill>
                  <a:srgbClr val="0070C0"/>
                </a:solidFill>
              </a:rPr>
              <a:t>assimilation</a:t>
            </a:r>
            <a:r>
              <a:rPr lang="en-GB" dirty="0" smtClean="0"/>
              <a:t>, additional linking sounds occur; </a:t>
            </a:r>
            <a:r>
              <a:rPr lang="en-GB" sz="2000" dirty="0" smtClean="0"/>
              <a:t>(Scrivener, 2011, 282)</a:t>
            </a:r>
            <a:endParaRPr lang="cs-CZ" sz="2000" dirty="0" smtClean="0"/>
          </a:p>
          <a:p>
            <a:r>
              <a:rPr lang="en-GB" dirty="0" smtClean="0"/>
              <a:t>links between words (a linking sound – e.g. </a:t>
            </a:r>
            <a:r>
              <a:rPr lang="en-GB" i="1" dirty="0" smtClean="0"/>
              <a:t>go in</a:t>
            </a:r>
            <a:r>
              <a:rPr lang="en-GB" dirty="0" smtClean="0"/>
              <a:t> x </a:t>
            </a:r>
            <a:r>
              <a:rPr lang="en-GB" i="1" dirty="0" smtClean="0"/>
              <a:t>go </a:t>
            </a:r>
            <a:r>
              <a:rPr lang="en-GB" b="1" i="1" dirty="0" smtClean="0"/>
              <a:t>w</a:t>
            </a:r>
            <a:r>
              <a:rPr lang="en-GB" i="1" dirty="0" smtClean="0"/>
              <a:t>in</a:t>
            </a:r>
            <a:r>
              <a:rPr lang="en-GB" dirty="0" smtClean="0"/>
              <a:t>; a </a:t>
            </a:r>
            <a:r>
              <a:rPr lang="en-GB" i="1" dirty="0" smtClean="0">
                <a:solidFill>
                  <a:srgbClr val="0070C0"/>
                </a:solidFill>
              </a:rPr>
              <a:t>sound merger</a:t>
            </a:r>
            <a:r>
              <a:rPr lang="en-GB" dirty="0" smtClean="0"/>
              <a:t>, e.g. </a:t>
            </a:r>
            <a:r>
              <a:rPr lang="en-GB" i="1" dirty="0" smtClean="0"/>
              <a:t>nice shoe</a:t>
            </a:r>
            <a:r>
              <a:rPr lang="en-GB" dirty="0" smtClean="0"/>
              <a:t>, a </a:t>
            </a:r>
            <a:r>
              <a:rPr lang="en-GB" dirty="0" smtClean="0">
                <a:solidFill>
                  <a:srgbClr val="0070C0"/>
                </a:solidFill>
              </a:rPr>
              <a:t>composite sound </a:t>
            </a:r>
            <a:r>
              <a:rPr lang="en-GB" dirty="0" smtClean="0"/>
              <a:t>- e.g. </a:t>
            </a:r>
            <a:r>
              <a:rPr lang="en-GB" i="1" dirty="0" smtClean="0"/>
              <a:t>this year</a:t>
            </a:r>
            <a:r>
              <a:rPr lang="en-GB" dirty="0" smtClean="0"/>
              <a:t>)                                     </a:t>
            </a:r>
            <a:r>
              <a:rPr lang="cs-CZ" dirty="0" smtClean="0"/>
              <a:t>      </a:t>
            </a:r>
            <a:r>
              <a:rPr lang="en-GB" sz="2000" dirty="0" smtClean="0"/>
              <a:t>(</a:t>
            </a:r>
            <a:r>
              <a:rPr lang="en-GB" sz="2000" dirty="0" err="1" smtClean="0"/>
              <a:t>Kenworthy</a:t>
            </a:r>
            <a:r>
              <a:rPr lang="en-GB" sz="2000" dirty="0" smtClean="0"/>
              <a:t>, 1992, p. 18)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836</Words>
  <Application>Microsoft Office PowerPoint</Application>
  <PresentationFormat>Předvádění na obrazovce (4:3)</PresentationFormat>
  <Paragraphs>52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Teaching Pronunciation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Pronunciation</dc:title>
  <dc:creator>Jana Richterová</dc:creator>
  <cp:lastModifiedBy>Petra Peldová</cp:lastModifiedBy>
  <cp:revision>14</cp:revision>
  <dcterms:created xsi:type="dcterms:W3CDTF">2014-11-18T01:18:48Z</dcterms:created>
  <dcterms:modified xsi:type="dcterms:W3CDTF">2018-11-07T10:07:30Z</dcterms:modified>
</cp:coreProperties>
</file>