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F49CA-3F30-4C4B-AAD2-8DCBEC851889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BF504-AC8B-49D8-A32F-3A255CFC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2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1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1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8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32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25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71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1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92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0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1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70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B0E4-294B-4217-A8C1-3AFD59EC7E53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82E-7210-4D5E-9E41-50880931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588000" y="889000"/>
            <a:ext cx="6604000" cy="1905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867" dirty="0">
                <a:solidFill>
                  <a:prstClr val="black">
                    <a:lumMod val="75000"/>
                    <a:lumOff val="25000"/>
                  </a:prstClr>
                </a:solidFill>
              </a:rPr>
              <a:t>Lineární regrese</a:t>
            </a:r>
            <a:endParaRPr lang="en-US" sz="5867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33153" y="2867371"/>
            <a:ext cx="573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633153" y="2988749"/>
            <a:ext cx="5994400" cy="2987048"/>
          </a:xfrm>
        </p:spPr>
        <p:txBody>
          <a:bodyPr>
            <a:noAutofit/>
          </a:bodyPr>
          <a:lstStyle/>
          <a:p>
            <a:pPr algn="l"/>
            <a: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Metoda postupného klesání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2" descr="C:\Users\ang\Desktop\iStock_000012344803Large.jpg"/>
          <p:cNvPicPr>
            <a:picLocks noChangeAspect="1" noChangeArrowheads="1"/>
          </p:cNvPicPr>
          <p:nvPr/>
        </p:nvPicPr>
        <p:blipFill>
          <a:blip r:embed="rId3" cstate="print"/>
          <a:srcRect b="7246"/>
          <a:stretch>
            <a:fillRect/>
          </a:stretch>
        </p:blipFill>
        <p:spPr bwMode="auto">
          <a:xfrm>
            <a:off x="914400" y="482600"/>
            <a:ext cx="4267200" cy="4876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17600" y="5156200"/>
            <a:ext cx="3860800" cy="11176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1200" y="6273800"/>
            <a:ext cx="13208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metodu používáme a jak funguje?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Máme hodnotovou funkci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 smtClean="0"/>
              </a:p>
              <a:p>
                <a:r>
                  <a:rPr lang="cs-CZ" dirty="0" smtClean="0"/>
                  <a:t>Chceme ji minimalizovat pro dané parametry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Začneme náhodnou inicializací parametrů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r>
                  <a:rPr lang="cs-CZ" dirty="0" smtClean="0"/>
                  <a:t>Měníme parametry, dokud není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cs-CZ" dirty="0" smtClean="0"/>
                  <a:t>minimální</a:t>
                </a:r>
              </a:p>
              <a:p>
                <a:r>
                  <a:rPr lang="cs-CZ" dirty="0" smtClean="0"/>
                  <a:t>Minima ale nemusíme nikdy dosáhnout!</a:t>
                </a:r>
              </a:p>
              <a:p>
                <a:r>
                  <a:rPr lang="cs-CZ" dirty="0" smtClean="0"/>
                  <a:t>Anglicky se metoda nazývá </a:t>
                </a:r>
                <a:r>
                  <a:rPr lang="cs-CZ" i="1" dirty="0" smtClean="0"/>
                  <a:t>gradient </a:t>
                </a:r>
                <a:r>
                  <a:rPr lang="cs-CZ" i="1" dirty="0" err="1" smtClean="0"/>
                  <a:t>descent</a:t>
                </a:r>
                <a:endParaRPr lang="cs-CZ" i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20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140835" y="1690688"/>
                <a:ext cx="5910330" cy="20601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3200" i="1" dirty="0" smtClean="0">
                    <a:latin typeface="Cambria Math" panose="02040503050406030204" pitchFamily="18" charset="0"/>
                  </a:rPr>
                  <a:t>opakovat dokud nekonverguje  {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 ≔ </m:t>
                      </m:r>
                      <m:sSub>
                        <m:sSub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f>
                        <m:fPr>
                          <m:ctrlP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3200" b="0" dirty="0" smtClean="0">
                  <a:ea typeface="Cambria Math" panose="02040503050406030204" pitchFamily="18" charset="0"/>
                </a:endParaRPr>
              </a:p>
              <a:p>
                <a:r>
                  <a:rPr lang="cs-CZ" sz="3200" dirty="0" smtClean="0"/>
                  <a:t>}</a:t>
                </a:r>
                <a:endParaRPr lang="cs-CZ" sz="32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835" y="1690688"/>
                <a:ext cx="5910330" cy="2060179"/>
              </a:xfrm>
              <a:prstGeom prst="rect">
                <a:avLst/>
              </a:prstGeom>
              <a:blipFill rotWithShape="0">
                <a:blip r:embed="rId2"/>
                <a:stretch>
                  <a:fillRect l="-4124" t="-5917" b="-112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38200" y="3979572"/>
                <a:ext cx="408111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 smtClean="0"/>
                  <a:t> – míra učení (angl. </a:t>
                </a:r>
                <a:r>
                  <a:rPr lang="cs-CZ" i="1" dirty="0" err="1" smtClean="0"/>
                  <a:t>learning</a:t>
                </a:r>
                <a:r>
                  <a:rPr lang="cs-CZ" i="1" dirty="0" smtClean="0"/>
                  <a:t> </a:t>
                </a:r>
                <a:r>
                  <a:rPr lang="cs-CZ" i="1" dirty="0" err="1" smtClean="0"/>
                  <a:t>rate</a:t>
                </a:r>
                <a:r>
                  <a:rPr lang="cs-CZ" dirty="0" smtClean="0"/>
                  <a:t>) určuje</a:t>
                </a:r>
              </a:p>
              <a:p>
                <a:r>
                  <a:rPr lang="cs-CZ" dirty="0" smtClean="0"/>
                  <a:t>       velikost kroku, kterým se algoritmus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blíží k minimu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79572"/>
                <a:ext cx="4081117" cy="923330"/>
              </a:xfrm>
              <a:prstGeom prst="rect">
                <a:avLst/>
              </a:prstGeom>
              <a:blipFill rotWithShape="0">
                <a:blip r:embed="rId3"/>
                <a:stretch>
                  <a:fillRect t="-3974" r="-448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7161727" y="3979572"/>
                <a:ext cx="4051430" cy="840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 - parciální derivace hodnotové funkce</a:t>
                </a:r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  přes parametry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1727" y="3979572"/>
                <a:ext cx="4051430" cy="840615"/>
              </a:xfrm>
              <a:prstGeom prst="rect">
                <a:avLst/>
              </a:prstGeom>
              <a:blipFill rotWithShape="0">
                <a:blip r:embed="rId4"/>
                <a:stretch>
                  <a:fillRect r="-452" b="-10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0" y="5512157"/>
                <a:ext cx="12192000" cy="441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100" dirty="0" smtClean="0"/>
                  <a:t>Každým krokem se zmenšuje hodnota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2100" dirty="0" smtClean="0"/>
                  <a:t>, od které se odečítá příslušná parciální derivace vážená mírou učení. </a:t>
                </a:r>
                <a:endParaRPr lang="cs-CZ" sz="21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12157"/>
                <a:ext cx="12192000" cy="441468"/>
              </a:xfrm>
              <a:prstGeom prst="rect">
                <a:avLst/>
              </a:prstGeom>
              <a:blipFill rotWithShape="0">
                <a:blip r:embed="rId5"/>
                <a:stretch>
                  <a:fillRect l="-600" t="-6849" b="-21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8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pozor?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Nastavení míry učení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Pokud je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 smtClean="0"/>
                  <a:t> malá, algoritmus může být velmi pomalý</a:t>
                </a:r>
              </a:p>
              <a:p>
                <a:pPr lvl="1"/>
                <a:r>
                  <a:rPr lang="cs-CZ" dirty="0" smtClean="0"/>
                  <a:t>Pokud je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 smtClean="0"/>
                  <a:t> velká, algoritmus nemusí konvergovat nebo dokonce může divergovat</a:t>
                </a:r>
              </a:p>
              <a:p>
                <a:r>
                  <a:rPr lang="cs-CZ" dirty="0" smtClean="0"/>
                  <a:t>Počítat jednotlivé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 smtClean="0"/>
                  <a:t> souběžně</a:t>
                </a:r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Nastavení počtu iterací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623812" y="4162457"/>
                <a:ext cx="3328027" cy="666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𝑡𝑒𝑚𝑝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≔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812" y="4162457"/>
                <a:ext cx="3328027" cy="666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623813" y="4804583"/>
                <a:ext cx="3328026" cy="666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𝑡𝑒𝑚𝑝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≔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813" y="4804583"/>
                <a:ext cx="3328026" cy="666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7433488" y="4347123"/>
                <a:ext cx="14386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𝑡𝑒𝑚𝑝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488" y="4347123"/>
                <a:ext cx="143866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7433486" y="4804583"/>
                <a:ext cx="14386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𝑡𝑒𝑚𝑝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486" y="4804583"/>
                <a:ext cx="143866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4951839" y="4828537"/>
            <a:ext cx="24816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432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89</Words>
  <Application>Microsoft Office PowerPoint</Application>
  <PresentationFormat>Širokoúhlá obrazovka</PresentationFormat>
  <Paragraphs>33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Motiv Office</vt:lpstr>
      <vt:lpstr>Metoda postupného klesání</vt:lpstr>
      <vt:lpstr>Kdy metodu používáme a jak funguje?</vt:lpstr>
      <vt:lpstr>Jak na to?</vt:lpstr>
      <vt:lpstr>Na co si dát pozor?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postupného klesání</dc:title>
  <dc:creator>User</dc:creator>
  <cp:lastModifiedBy>User</cp:lastModifiedBy>
  <cp:revision>7</cp:revision>
  <dcterms:created xsi:type="dcterms:W3CDTF">2015-05-28T14:02:30Z</dcterms:created>
  <dcterms:modified xsi:type="dcterms:W3CDTF">2015-05-29T11:04:03Z</dcterms:modified>
</cp:coreProperties>
</file>