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2" r:id="rId5"/>
    <p:sldId id="263" r:id="rId6"/>
    <p:sldId id="264" r:id="rId7"/>
    <p:sldId id="265" r:id="rId8"/>
    <p:sldId id="266" r:id="rId9"/>
    <p:sldId id="260" r:id="rId10"/>
    <p:sldId id="258" r:id="rId11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5332" autoAdjust="0"/>
  </p:normalViewPr>
  <p:slideViewPr>
    <p:cSldViewPr>
      <p:cViewPr varScale="1">
        <p:scale>
          <a:sx n="88" d="100"/>
          <a:sy n="88" d="100"/>
        </p:scale>
        <p:origin x="61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98AC4-8CB6-4022-966D-BB70D24BBEAB}" type="datetimeFigureOut">
              <a:rPr lang="cs-CZ" smtClean="0"/>
              <a:t>05.05.2024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13284-4B52-456E-A220-16AA57F52B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778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0723-F43A-4695-9234-094961E183CC}" type="datetime1">
              <a:rPr lang="cs-CZ" smtClean="0"/>
              <a:t>05.05.2024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79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6CE8-16C3-4286-9281-9DE1C103C959}" type="datetime1">
              <a:rPr lang="cs-CZ" smtClean="0"/>
              <a:t>05.05.2024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8B06B-7F8D-4DC2-9970-72ED516C3DD6}" type="datetime1">
              <a:rPr lang="cs-CZ" smtClean="0"/>
              <a:t>05.05.2024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07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5A71-F6E7-49CF-B8AD-D7E365DBA3E9}" type="datetime1">
              <a:rPr lang="cs-CZ" smtClean="0"/>
              <a:t>05.05.2024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45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829D-1BBB-4FB2-98AB-3AA3AFC733AA}" type="datetime1">
              <a:rPr lang="cs-CZ" smtClean="0"/>
              <a:t>05.05.2024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78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7353-7229-4667-BFC9-DE4077D736C8}" type="datetime1">
              <a:rPr lang="cs-CZ" smtClean="0"/>
              <a:t>05.05.2024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23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97E3-1C99-49EE-898D-7B292405080E}" type="datetime1">
              <a:rPr lang="cs-CZ" smtClean="0"/>
              <a:t>05.05.2024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7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D46E-013E-4D78-BC3C-3AF54CF6354A}" type="datetime1">
              <a:rPr lang="cs-CZ" smtClean="0"/>
              <a:t>05.05.2024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563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7AFA-3A7C-4B86-BBCA-ED1D95B8411B}" type="datetime1">
              <a:rPr lang="cs-CZ" smtClean="0"/>
              <a:t>05.05.2024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09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756D-C8BF-4429-B8FC-9270574E24FC}" type="datetime1">
              <a:rPr lang="cs-CZ" smtClean="0"/>
              <a:t>05.05.2024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404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1DD2-AB3A-4D18-A636-0921555FD9A3}" type="datetime1">
              <a:rPr lang="cs-CZ" smtClean="0"/>
              <a:t>05.05.2024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153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53879-4DFB-444E-977B-05590C15F7EE}" type="datetime1">
              <a:rPr lang="cs-CZ" smtClean="0"/>
              <a:t>05.05.2024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62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15344" y="3234749"/>
            <a:ext cx="6400800" cy="746883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Historie operační analýzy</a:t>
            </a:r>
            <a:endParaRPr lang="cs-CZ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415344" y="4480599"/>
            <a:ext cx="6400800" cy="49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Natalie </a:t>
            </a:r>
            <a:r>
              <a:rPr lang="cs-CZ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Pelloneová</a:t>
            </a: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Ph.D.</a:t>
            </a:r>
          </a:p>
        </p:txBody>
      </p:sp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424" y="2579064"/>
            <a:ext cx="838200" cy="295275"/>
          </a:xfrm>
          <a:prstGeom prst="rect">
            <a:avLst/>
          </a:prstGeom>
        </p:spPr>
      </p:pic>
      <p:pic>
        <p:nvPicPr>
          <p:cNvPr id="12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1636078" y="1515050"/>
            <a:ext cx="662707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/>
              <a:t>Nové možnosti rozvoje vzdělávání na Technické univerzitě v </a:t>
            </a:r>
            <a:r>
              <a:rPr lang="cs-CZ" b="1" dirty="0" smtClean="0"/>
              <a:t>Liberci</a:t>
            </a:r>
          </a:p>
          <a:p>
            <a:pPr algn="ctr"/>
            <a:endParaRPr lang="cs-CZ" sz="800" dirty="0"/>
          </a:p>
          <a:p>
            <a:pPr algn="ctr"/>
            <a:r>
              <a:rPr lang="cs-CZ" sz="1400" b="1" u="sng" dirty="0"/>
              <a:t>Specifický cíl A3:Tvorba nových profesně zaměřených studijních </a:t>
            </a:r>
            <a:r>
              <a:rPr lang="cs-CZ" sz="1400" b="1" u="sng" dirty="0" smtClean="0"/>
              <a:t>programů</a:t>
            </a:r>
          </a:p>
          <a:p>
            <a:pPr algn="ctr"/>
            <a:endParaRPr lang="cs-CZ" sz="1400" b="1" u="sng" dirty="0"/>
          </a:p>
          <a:p>
            <a:pPr algn="ctr"/>
            <a:r>
              <a:rPr lang="cs-CZ" b="1" dirty="0" smtClean="0"/>
              <a:t>NPO_TUL_MSMT-16598/2022</a:t>
            </a:r>
            <a:endParaRPr lang="cs-CZ" b="1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09420" y="3771741"/>
          <a:ext cx="5725160" cy="182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8175">
                  <a:extLst>
                    <a:ext uri="{9D8B030D-6E8A-4147-A177-3AD203B41FA5}">
                      <a16:colId xmlns:a16="http://schemas.microsoft.com/office/drawing/2014/main" val="222842396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val="4242503758"/>
                    </a:ext>
                  </a:extLst>
                </a:gridCol>
                <a:gridCol w="1908810">
                  <a:extLst>
                    <a:ext uri="{9D8B030D-6E8A-4147-A177-3AD203B41FA5}">
                      <a16:colId xmlns:a16="http://schemas.microsoft.com/office/drawing/2014/main" val="38831001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3787227"/>
                  </a:ext>
                </a:extLst>
              </a:tr>
            </a:tbl>
          </a:graphicData>
        </a:graphic>
      </p:graphicFrame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79" y="5817744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600" y="5817744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817744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95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15344" y="3234749"/>
            <a:ext cx="6400800" cy="74688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Historie operační analýzy</a:t>
            </a:r>
            <a:endParaRPr lang="cs-CZ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424" y="2579064"/>
            <a:ext cx="838200" cy="295275"/>
          </a:xfrm>
          <a:prstGeom prst="rect">
            <a:avLst/>
          </a:prstGeom>
        </p:spPr>
      </p:pic>
      <p:pic>
        <p:nvPicPr>
          <p:cNvPr id="12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1636078" y="1515050"/>
            <a:ext cx="662707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/>
              <a:t>Nové možnosti rozvoje vzdělávání na Technické univerzitě v </a:t>
            </a:r>
            <a:r>
              <a:rPr lang="cs-CZ" b="1" dirty="0" smtClean="0"/>
              <a:t>Liberci</a:t>
            </a:r>
          </a:p>
          <a:p>
            <a:pPr algn="ctr"/>
            <a:endParaRPr lang="cs-CZ" sz="800" dirty="0"/>
          </a:p>
          <a:p>
            <a:pPr algn="ctr"/>
            <a:r>
              <a:rPr lang="cs-CZ" sz="1400" b="1" u="sng" dirty="0"/>
              <a:t>Specifický cíl A3:Tvorba nových profesně zaměřených studijních </a:t>
            </a:r>
            <a:r>
              <a:rPr lang="cs-CZ" sz="1400" b="1" u="sng" dirty="0" smtClean="0"/>
              <a:t>programů</a:t>
            </a:r>
          </a:p>
          <a:p>
            <a:pPr algn="ctr"/>
            <a:endParaRPr lang="cs-CZ" sz="1400" b="1" u="sng" dirty="0"/>
          </a:p>
          <a:p>
            <a:pPr algn="ctr"/>
            <a:r>
              <a:rPr lang="cs-CZ" b="1" dirty="0" smtClean="0"/>
              <a:t>NPO_TUL_MSMT-16598/2022</a:t>
            </a:r>
            <a:endParaRPr lang="cs-CZ" b="1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09420" y="3771741"/>
          <a:ext cx="5725160" cy="182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8175">
                  <a:extLst>
                    <a:ext uri="{9D8B030D-6E8A-4147-A177-3AD203B41FA5}">
                      <a16:colId xmlns:a16="http://schemas.microsoft.com/office/drawing/2014/main" val="222842396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val="4242503758"/>
                    </a:ext>
                  </a:extLst>
                </a:gridCol>
                <a:gridCol w="1908810">
                  <a:extLst>
                    <a:ext uri="{9D8B030D-6E8A-4147-A177-3AD203B41FA5}">
                      <a16:colId xmlns:a16="http://schemas.microsoft.com/office/drawing/2014/main" val="38831001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3787227"/>
                  </a:ext>
                </a:extLst>
              </a:tr>
            </a:tbl>
          </a:graphicData>
        </a:graphic>
      </p:graphicFrame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79" y="5817744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600" y="5817744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817744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Podnadpis 2"/>
          <p:cNvSpPr txBox="1">
            <a:spLocks/>
          </p:cNvSpPr>
          <p:nvPr/>
        </p:nvSpPr>
        <p:spPr>
          <a:xfrm>
            <a:off x="1415344" y="4480599"/>
            <a:ext cx="6400800" cy="49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Natalie </a:t>
            </a:r>
            <a:r>
              <a:rPr lang="cs-CZ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Pelloneová</a:t>
            </a: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Ph.D.</a:t>
            </a:r>
          </a:p>
        </p:txBody>
      </p:sp>
      <p:sp>
        <p:nvSpPr>
          <p:cNvPr id="7" name="Obdélník 6"/>
          <p:cNvSpPr/>
          <p:nvPr/>
        </p:nvSpPr>
        <p:spPr>
          <a:xfrm>
            <a:off x="3347864" y="4842417"/>
            <a:ext cx="28167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natalie.pelloneova@tul.cz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53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Obsah semináře</a:t>
            </a:r>
            <a:endParaRPr lang="cs-CZ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Počátky a osobnosti operačního výzkumu - stručný přehled.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 historie ovlivňuje dnešní operační výzkum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33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Operační </a:t>
            </a:r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výzkum</a:t>
            </a:r>
            <a:endParaRPr lang="cs-CZ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Operační výzkum (OR), známý také jako operační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analýza,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má své kořeny na počátku 20. století, zejména v období světových válek. Vznikl jako reakce na složité logistické a strategické problémy vojenských organizací.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002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Vznik </a:t>
            </a:r>
            <a:r>
              <a:rPr lang="cs-CZ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operačního výzkumu</a:t>
            </a:r>
            <a:endParaRPr lang="cs-CZ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A. P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Rowe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vědecký pracovník britského ministerstva letectví, v roce 1940 zavedl termín „operační výzkum“. Tento výraz označoval použití vědeckých metod k analýze a zlepšení účinnosti vojenských operací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válce se OR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prosadil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 mimo vojenské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využití.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Organizace si začaly uvědomovat jeho potenciál pro řešení složitých problémů v různých odvětvích, včetně výroby, dopravy, logistiky, financí, zdravotnictví a telekomunikací.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798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Další vývoj</a:t>
            </a:r>
            <a:endParaRPr lang="cs-CZ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poválečných letech došlo k rychlému rozvoji matematického modelování, optimalizačních technik, simulací, teorie front, teorie her a analýzy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rozhodování.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Tyto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nástroje umožnily odborníkům na OR efektivněji řešit širokou škálu reálných problémů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roce 1948 byla ve Velké Británii založena Společnost operačního výzkumu (ORS), po níž následovaly podobné organizace po celém světě.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04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Využití </a:t>
            </a:r>
            <a:r>
              <a:rPr lang="cs-CZ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podnikání</a:t>
            </a:r>
            <a:endParaRPr lang="cs-CZ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druhé polovině 20. století se techniky OR široce uplatnily v obchodě 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průmyslu.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Společnosti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využívaly OR k optimalizaci výrobních procesů, řízení zásob, logistiky dodavatelského řetězce, plánování a přidělování zdrojů, což vedlo ke zvýšení efektivity a ziskovosti.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3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Další </a:t>
            </a:r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vývoj</a:t>
            </a:r>
            <a:endParaRPr lang="cs-CZ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 rozvojem výpočetní techniky, datové analytiky a umělé inteligence pokračoval vývoj v oblasti OR.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Výzkumníci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začali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 integrací techniky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jako je strojové učení a analýza velkých dat, aby mohli řešit stále složitější problémy.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300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Současné využití</a:t>
            </a:r>
            <a:endParaRPr lang="cs-CZ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současné době se OR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používá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různých oblastech, včetně plánování dopravy, řízení zdravotnictví, optimalizace energetických systémů, udržitelnosti životního prostředí a reakce na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katastrofy.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Zůstává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klíčovou disciplínou pro rozhodování ve veřejném i soukromém sektoru.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098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Matematické programování</a:t>
            </a:r>
            <a:endParaRPr lang="cs-CZ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Mezi metodikami OR zaujímá matematické programování ústřední místo.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Simplexová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metoda lineárního programování, kterou vymyslel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Dantzig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v roce 1947, ale která byla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poprvé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publikována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až později,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 pravděpodobně nejvýznamnějším vývojem v této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oblasti.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Postupem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času se lineární programování rozvětvilo do několika oblastí, jako je nelineární programování, smíšené celočíselné programování, optimalizace sítí, kombinatorická optimalizace a stochastické programování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2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450</Words>
  <Application>Microsoft Office PowerPoint</Application>
  <PresentationFormat>Předvádění na obrazovce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Motiv systému Office</vt:lpstr>
      <vt:lpstr>Prezentace aplikace PowerPoint</vt:lpstr>
      <vt:lpstr>Obsah semináře</vt:lpstr>
      <vt:lpstr>Operační výzkum</vt:lpstr>
      <vt:lpstr>Vznik operačního výzkumu</vt:lpstr>
      <vt:lpstr>Další vývoj</vt:lpstr>
      <vt:lpstr>Využití v podnikání</vt:lpstr>
      <vt:lpstr>Další vývoj</vt:lpstr>
      <vt:lpstr>Současné využití</vt:lpstr>
      <vt:lpstr>Matematické programování</vt:lpstr>
      <vt:lpstr>Prezentace aplikace PowerPoint</vt:lpstr>
    </vt:vector>
  </TitlesOfParts>
  <Company>TUL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Libor Tůma</dc:creator>
  <cp:lastModifiedBy>natalie</cp:lastModifiedBy>
  <cp:revision>115</cp:revision>
  <dcterms:created xsi:type="dcterms:W3CDTF">2017-11-24T10:29:28Z</dcterms:created>
  <dcterms:modified xsi:type="dcterms:W3CDTF">2024-05-05T14:25:46Z</dcterms:modified>
</cp:coreProperties>
</file>