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7" r:id="rId2"/>
    <p:sldId id="257" r:id="rId3"/>
    <p:sldId id="303" r:id="rId4"/>
    <p:sldId id="304" r:id="rId5"/>
    <p:sldId id="305" r:id="rId6"/>
    <p:sldId id="306" r:id="rId7"/>
    <p:sldId id="258" r:id="rId8"/>
    <p:sldId id="302" r:id="rId9"/>
    <p:sldId id="287" r:id="rId10"/>
    <p:sldId id="288" r:id="rId11"/>
    <p:sldId id="289" r:id="rId12"/>
    <p:sldId id="291" r:id="rId13"/>
    <p:sldId id="290" r:id="rId14"/>
    <p:sldId id="292" r:id="rId15"/>
    <p:sldId id="296" r:id="rId16"/>
    <p:sldId id="259" r:id="rId17"/>
    <p:sldId id="260" r:id="rId18"/>
    <p:sldId id="261" r:id="rId19"/>
    <p:sldId id="312" r:id="rId20"/>
    <p:sldId id="295" r:id="rId21"/>
    <p:sldId id="311" r:id="rId22"/>
    <p:sldId id="265" r:id="rId23"/>
    <p:sldId id="266" r:id="rId24"/>
    <p:sldId id="262" r:id="rId25"/>
    <p:sldId id="263" r:id="rId26"/>
    <p:sldId id="274" r:id="rId27"/>
    <p:sldId id="277" r:id="rId28"/>
    <p:sldId id="310" r:id="rId29"/>
    <p:sldId id="285" r:id="rId30"/>
    <p:sldId id="294" r:id="rId31"/>
    <p:sldId id="293" r:id="rId32"/>
    <p:sldId id="267" r:id="rId33"/>
    <p:sldId id="264" r:id="rId34"/>
    <p:sldId id="276" r:id="rId35"/>
  </p:sldIdLst>
  <p:sldSz cx="9144000" cy="6858000" type="screen4x3"/>
  <p:notesSz cx="6797675" cy="9926638"/>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120" autoAdjust="0"/>
  </p:normalViewPr>
  <p:slideViewPr>
    <p:cSldViewPr>
      <p:cViewPr varScale="1">
        <p:scale>
          <a:sx n="55" d="100"/>
          <a:sy n="55" d="100"/>
        </p:scale>
        <p:origin x="1800"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1BF718-5D70-4527-A528-8A31BE5AB2F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cs-CZ"/>
        </a:p>
      </dgm:t>
    </dgm:pt>
    <dgm:pt modelId="{16C46AB3-64BB-45E1-A6F6-C7EC6A844A29}">
      <dgm:prSet phldrT="[Text]"/>
      <dgm:spPr/>
      <dgm:t>
        <a:bodyPr/>
        <a:lstStyle/>
        <a:p>
          <a:r>
            <a:rPr lang="cs-CZ" dirty="0" err="1" smtClean="0"/>
            <a:t>antiracionalismus</a:t>
          </a:r>
          <a:endParaRPr lang="cs-CZ" dirty="0"/>
        </a:p>
      </dgm:t>
    </dgm:pt>
    <dgm:pt modelId="{90AFC349-53E4-4AF4-9489-45D9D9A9BF24}" type="parTrans" cxnId="{9D2EBFD2-C028-449E-81D2-8A9993A6D6D2}">
      <dgm:prSet/>
      <dgm:spPr/>
      <dgm:t>
        <a:bodyPr/>
        <a:lstStyle/>
        <a:p>
          <a:endParaRPr lang="cs-CZ"/>
        </a:p>
      </dgm:t>
    </dgm:pt>
    <dgm:pt modelId="{A604C58C-B214-485D-9EF7-E5195EA01774}" type="sibTrans" cxnId="{9D2EBFD2-C028-449E-81D2-8A9993A6D6D2}">
      <dgm:prSet/>
      <dgm:spPr/>
      <dgm:t>
        <a:bodyPr/>
        <a:lstStyle/>
        <a:p>
          <a:endParaRPr lang="cs-CZ"/>
        </a:p>
      </dgm:t>
    </dgm:pt>
    <dgm:pt modelId="{04C70362-7662-4BAF-873C-91CC01BA2AA5}">
      <dgm:prSet phldrT="[Text]"/>
      <dgm:spPr/>
      <dgm:t>
        <a:bodyPr/>
        <a:lstStyle/>
        <a:p>
          <a:r>
            <a:rPr lang="cs-CZ" dirty="0" smtClean="0"/>
            <a:t>boj</a:t>
          </a:r>
          <a:endParaRPr lang="cs-CZ" dirty="0"/>
        </a:p>
      </dgm:t>
    </dgm:pt>
    <dgm:pt modelId="{68D7A9C1-5189-4FCA-8508-A56C76224B9B}" type="parTrans" cxnId="{7C6B4BD6-99C3-4DDD-9003-A92F6D50F0C0}">
      <dgm:prSet/>
      <dgm:spPr/>
      <dgm:t>
        <a:bodyPr/>
        <a:lstStyle/>
        <a:p>
          <a:endParaRPr lang="cs-CZ"/>
        </a:p>
      </dgm:t>
    </dgm:pt>
    <dgm:pt modelId="{3ECDBE42-805C-4499-B334-F5B12135ABBD}" type="sibTrans" cxnId="{7C6B4BD6-99C3-4DDD-9003-A92F6D50F0C0}">
      <dgm:prSet/>
      <dgm:spPr/>
      <dgm:t>
        <a:bodyPr/>
        <a:lstStyle/>
        <a:p>
          <a:endParaRPr lang="cs-CZ"/>
        </a:p>
      </dgm:t>
    </dgm:pt>
    <dgm:pt modelId="{C5A68C92-F634-4F0A-A1CE-579C5064E67B}">
      <dgm:prSet phldrT="[Text]"/>
      <dgm:spPr/>
      <dgm:t>
        <a:bodyPr/>
        <a:lstStyle/>
        <a:p>
          <a:r>
            <a:rPr lang="cs-CZ" dirty="0" smtClean="0"/>
            <a:t>vůdcovský princip</a:t>
          </a:r>
        </a:p>
      </dgm:t>
    </dgm:pt>
    <dgm:pt modelId="{742E1B16-7149-45C6-AAC3-E03F5DC3CA6A}" type="parTrans" cxnId="{9EA3C795-BF1E-4B3E-BA65-B03AE1FDBE08}">
      <dgm:prSet/>
      <dgm:spPr/>
      <dgm:t>
        <a:bodyPr/>
        <a:lstStyle/>
        <a:p>
          <a:endParaRPr lang="cs-CZ"/>
        </a:p>
      </dgm:t>
    </dgm:pt>
    <dgm:pt modelId="{CB9BFAD7-6FFF-43E1-A28F-F75B1514E48C}" type="sibTrans" cxnId="{9EA3C795-BF1E-4B3E-BA65-B03AE1FDBE08}">
      <dgm:prSet/>
      <dgm:spPr/>
      <dgm:t>
        <a:bodyPr/>
        <a:lstStyle/>
        <a:p>
          <a:endParaRPr lang="cs-CZ"/>
        </a:p>
      </dgm:t>
    </dgm:pt>
    <dgm:pt modelId="{BFBB0081-3766-40E7-B24D-4502E3856E5C}">
      <dgm:prSet phldrT="[Text]"/>
      <dgm:spPr/>
      <dgm:t>
        <a:bodyPr/>
        <a:lstStyle/>
        <a:p>
          <a:r>
            <a:rPr lang="cs-CZ" dirty="0" smtClean="0"/>
            <a:t>socialismus</a:t>
          </a:r>
        </a:p>
      </dgm:t>
    </dgm:pt>
    <dgm:pt modelId="{15975A2E-ABC6-432E-A49D-815CC7663544}" type="parTrans" cxnId="{EF0F9D6D-0F85-4F53-9AC8-C52FB3813437}">
      <dgm:prSet/>
      <dgm:spPr/>
      <dgm:t>
        <a:bodyPr/>
        <a:lstStyle/>
        <a:p>
          <a:endParaRPr lang="cs-CZ"/>
        </a:p>
      </dgm:t>
    </dgm:pt>
    <dgm:pt modelId="{AC7B3EC5-3340-4E7E-A903-3D00C9319F67}" type="sibTrans" cxnId="{EF0F9D6D-0F85-4F53-9AC8-C52FB3813437}">
      <dgm:prSet/>
      <dgm:spPr/>
      <dgm:t>
        <a:bodyPr/>
        <a:lstStyle/>
        <a:p>
          <a:endParaRPr lang="cs-CZ"/>
        </a:p>
      </dgm:t>
    </dgm:pt>
    <dgm:pt modelId="{3A510A00-9A4E-4083-8CF8-77945E0CEE7F}">
      <dgm:prSet phldrT="[Text]"/>
      <dgm:spPr/>
      <dgm:t>
        <a:bodyPr/>
        <a:lstStyle/>
        <a:p>
          <a:r>
            <a:rPr lang="cs-CZ" dirty="0" smtClean="0"/>
            <a:t>ultranacionalismus</a:t>
          </a:r>
        </a:p>
      </dgm:t>
    </dgm:pt>
    <dgm:pt modelId="{8AADE1C1-9C6B-44EE-9768-B56144B8A18D}" type="parTrans" cxnId="{94608502-6DDC-49F6-AFDA-680DD8BA5E51}">
      <dgm:prSet/>
      <dgm:spPr/>
      <dgm:t>
        <a:bodyPr/>
        <a:lstStyle/>
        <a:p>
          <a:endParaRPr lang="cs-CZ"/>
        </a:p>
      </dgm:t>
    </dgm:pt>
    <dgm:pt modelId="{DFC001CA-0E02-407E-818A-C94B11441B1C}" type="sibTrans" cxnId="{94608502-6DDC-49F6-AFDA-680DD8BA5E51}">
      <dgm:prSet/>
      <dgm:spPr/>
      <dgm:t>
        <a:bodyPr/>
        <a:lstStyle/>
        <a:p>
          <a:endParaRPr lang="cs-CZ"/>
        </a:p>
      </dgm:t>
    </dgm:pt>
    <dgm:pt modelId="{3F5C6D17-9510-47DB-8307-DEA91C597B21}">
      <dgm:prSet phldrT="[Text]"/>
      <dgm:spPr/>
      <dgm:t>
        <a:bodyPr/>
        <a:lstStyle/>
        <a:p>
          <a:r>
            <a:rPr lang="cs-CZ" dirty="0" smtClean="0"/>
            <a:t>rasa</a:t>
          </a:r>
          <a:endParaRPr lang="cs-CZ" dirty="0"/>
        </a:p>
      </dgm:t>
    </dgm:pt>
    <dgm:pt modelId="{E5798865-50F1-47E9-A6DA-E925AF361597}" type="parTrans" cxnId="{88AF0E67-9445-43B0-84EB-E0CC38926019}">
      <dgm:prSet/>
      <dgm:spPr/>
    </dgm:pt>
    <dgm:pt modelId="{5067B67B-113C-496C-B305-328F7DCD2F6F}" type="sibTrans" cxnId="{88AF0E67-9445-43B0-84EB-E0CC38926019}">
      <dgm:prSet/>
      <dgm:spPr/>
    </dgm:pt>
    <dgm:pt modelId="{E71C2107-1F2E-4F94-8211-27CA57003C8D}" type="pres">
      <dgm:prSet presAssocID="{1A1BF718-5D70-4527-A528-8A31BE5AB2F8}" presName="linear" presStyleCnt="0">
        <dgm:presLayoutVars>
          <dgm:animLvl val="lvl"/>
          <dgm:resizeHandles val="exact"/>
        </dgm:presLayoutVars>
      </dgm:prSet>
      <dgm:spPr/>
      <dgm:t>
        <a:bodyPr/>
        <a:lstStyle/>
        <a:p>
          <a:endParaRPr lang="cs-CZ"/>
        </a:p>
      </dgm:t>
    </dgm:pt>
    <dgm:pt modelId="{4D5D2E1B-E705-481E-9001-B7A2F6EE843C}" type="pres">
      <dgm:prSet presAssocID="{16C46AB3-64BB-45E1-A6F6-C7EC6A844A29}" presName="parentText" presStyleLbl="node1" presStyleIdx="0" presStyleCnt="6">
        <dgm:presLayoutVars>
          <dgm:chMax val="0"/>
          <dgm:bulletEnabled val="1"/>
        </dgm:presLayoutVars>
      </dgm:prSet>
      <dgm:spPr/>
      <dgm:t>
        <a:bodyPr/>
        <a:lstStyle/>
        <a:p>
          <a:endParaRPr lang="cs-CZ"/>
        </a:p>
      </dgm:t>
    </dgm:pt>
    <dgm:pt modelId="{402747EB-3132-4915-9073-F55EFE0F9690}" type="pres">
      <dgm:prSet presAssocID="{A604C58C-B214-485D-9EF7-E5195EA01774}" presName="spacer" presStyleCnt="0"/>
      <dgm:spPr/>
    </dgm:pt>
    <dgm:pt modelId="{BFA9E350-0AB5-496C-9DBC-3FB7A3949B64}" type="pres">
      <dgm:prSet presAssocID="{3F5C6D17-9510-47DB-8307-DEA91C597B21}" presName="parentText" presStyleLbl="node1" presStyleIdx="1" presStyleCnt="6">
        <dgm:presLayoutVars>
          <dgm:chMax val="0"/>
          <dgm:bulletEnabled val="1"/>
        </dgm:presLayoutVars>
      </dgm:prSet>
      <dgm:spPr/>
      <dgm:t>
        <a:bodyPr/>
        <a:lstStyle/>
        <a:p>
          <a:endParaRPr lang="cs-CZ"/>
        </a:p>
      </dgm:t>
    </dgm:pt>
    <dgm:pt modelId="{E8C9AAF2-EBB2-41CB-AAC1-6DB30B763E21}" type="pres">
      <dgm:prSet presAssocID="{5067B67B-113C-496C-B305-328F7DCD2F6F}" presName="spacer" presStyleCnt="0"/>
      <dgm:spPr/>
    </dgm:pt>
    <dgm:pt modelId="{B9E087F6-094A-4991-8227-CD8F5A8A113E}" type="pres">
      <dgm:prSet presAssocID="{04C70362-7662-4BAF-873C-91CC01BA2AA5}" presName="parentText" presStyleLbl="node1" presStyleIdx="2" presStyleCnt="6">
        <dgm:presLayoutVars>
          <dgm:chMax val="0"/>
          <dgm:bulletEnabled val="1"/>
        </dgm:presLayoutVars>
      </dgm:prSet>
      <dgm:spPr/>
      <dgm:t>
        <a:bodyPr/>
        <a:lstStyle/>
        <a:p>
          <a:endParaRPr lang="cs-CZ"/>
        </a:p>
      </dgm:t>
    </dgm:pt>
    <dgm:pt modelId="{7E78052F-91A5-43C6-BC49-A845926A72C1}" type="pres">
      <dgm:prSet presAssocID="{3ECDBE42-805C-4499-B334-F5B12135ABBD}" presName="spacer" presStyleCnt="0"/>
      <dgm:spPr/>
    </dgm:pt>
    <dgm:pt modelId="{9E19DF4C-DD01-4B07-9FEA-0BE05F336F88}" type="pres">
      <dgm:prSet presAssocID="{C5A68C92-F634-4F0A-A1CE-579C5064E67B}" presName="parentText" presStyleLbl="node1" presStyleIdx="3" presStyleCnt="6">
        <dgm:presLayoutVars>
          <dgm:chMax val="0"/>
          <dgm:bulletEnabled val="1"/>
        </dgm:presLayoutVars>
      </dgm:prSet>
      <dgm:spPr/>
      <dgm:t>
        <a:bodyPr/>
        <a:lstStyle/>
        <a:p>
          <a:endParaRPr lang="cs-CZ"/>
        </a:p>
      </dgm:t>
    </dgm:pt>
    <dgm:pt modelId="{30B0BF4E-421B-49B9-BB9C-2CE6DE406298}" type="pres">
      <dgm:prSet presAssocID="{CB9BFAD7-6FFF-43E1-A28F-F75B1514E48C}" presName="spacer" presStyleCnt="0"/>
      <dgm:spPr/>
    </dgm:pt>
    <dgm:pt modelId="{7E6AE83F-42F7-4D96-AA64-459AB7189C9B}" type="pres">
      <dgm:prSet presAssocID="{BFBB0081-3766-40E7-B24D-4502E3856E5C}" presName="parentText" presStyleLbl="node1" presStyleIdx="4" presStyleCnt="6">
        <dgm:presLayoutVars>
          <dgm:chMax val="0"/>
          <dgm:bulletEnabled val="1"/>
        </dgm:presLayoutVars>
      </dgm:prSet>
      <dgm:spPr/>
      <dgm:t>
        <a:bodyPr/>
        <a:lstStyle/>
        <a:p>
          <a:endParaRPr lang="cs-CZ"/>
        </a:p>
      </dgm:t>
    </dgm:pt>
    <dgm:pt modelId="{B8D782ED-285D-4814-BC23-031113437675}" type="pres">
      <dgm:prSet presAssocID="{AC7B3EC5-3340-4E7E-A903-3D00C9319F67}" presName="spacer" presStyleCnt="0"/>
      <dgm:spPr/>
    </dgm:pt>
    <dgm:pt modelId="{4E5DA87A-4179-4DAC-A81E-F155344F6B39}" type="pres">
      <dgm:prSet presAssocID="{3A510A00-9A4E-4083-8CF8-77945E0CEE7F}" presName="parentText" presStyleLbl="node1" presStyleIdx="5" presStyleCnt="6">
        <dgm:presLayoutVars>
          <dgm:chMax val="0"/>
          <dgm:bulletEnabled val="1"/>
        </dgm:presLayoutVars>
      </dgm:prSet>
      <dgm:spPr/>
      <dgm:t>
        <a:bodyPr/>
        <a:lstStyle/>
        <a:p>
          <a:endParaRPr lang="cs-CZ"/>
        </a:p>
      </dgm:t>
    </dgm:pt>
  </dgm:ptLst>
  <dgm:cxnLst>
    <dgm:cxn modelId="{9D2EBFD2-C028-449E-81D2-8A9993A6D6D2}" srcId="{1A1BF718-5D70-4527-A528-8A31BE5AB2F8}" destId="{16C46AB3-64BB-45E1-A6F6-C7EC6A844A29}" srcOrd="0" destOrd="0" parTransId="{90AFC349-53E4-4AF4-9489-45D9D9A9BF24}" sibTransId="{A604C58C-B214-485D-9EF7-E5195EA01774}"/>
    <dgm:cxn modelId="{592E688C-F8CE-4EE8-A3FE-6645D6648CA9}" type="presOf" srcId="{04C70362-7662-4BAF-873C-91CC01BA2AA5}" destId="{B9E087F6-094A-4991-8227-CD8F5A8A113E}" srcOrd="0" destOrd="0" presId="urn:microsoft.com/office/officeart/2005/8/layout/vList2"/>
    <dgm:cxn modelId="{EF0F9D6D-0F85-4F53-9AC8-C52FB3813437}" srcId="{1A1BF718-5D70-4527-A528-8A31BE5AB2F8}" destId="{BFBB0081-3766-40E7-B24D-4502E3856E5C}" srcOrd="4" destOrd="0" parTransId="{15975A2E-ABC6-432E-A49D-815CC7663544}" sibTransId="{AC7B3EC5-3340-4E7E-A903-3D00C9319F67}"/>
    <dgm:cxn modelId="{94608502-6DDC-49F6-AFDA-680DD8BA5E51}" srcId="{1A1BF718-5D70-4527-A528-8A31BE5AB2F8}" destId="{3A510A00-9A4E-4083-8CF8-77945E0CEE7F}" srcOrd="5" destOrd="0" parTransId="{8AADE1C1-9C6B-44EE-9768-B56144B8A18D}" sibTransId="{DFC001CA-0E02-407E-818A-C94B11441B1C}"/>
    <dgm:cxn modelId="{584BD36C-45E6-4ED7-A57B-E98B9335C426}" type="presOf" srcId="{3F5C6D17-9510-47DB-8307-DEA91C597B21}" destId="{BFA9E350-0AB5-496C-9DBC-3FB7A3949B64}" srcOrd="0" destOrd="0" presId="urn:microsoft.com/office/officeart/2005/8/layout/vList2"/>
    <dgm:cxn modelId="{7C6B4BD6-99C3-4DDD-9003-A92F6D50F0C0}" srcId="{1A1BF718-5D70-4527-A528-8A31BE5AB2F8}" destId="{04C70362-7662-4BAF-873C-91CC01BA2AA5}" srcOrd="2" destOrd="0" parTransId="{68D7A9C1-5189-4FCA-8508-A56C76224B9B}" sibTransId="{3ECDBE42-805C-4499-B334-F5B12135ABBD}"/>
    <dgm:cxn modelId="{F6E0B6A7-6E30-4BF0-B07A-DAE6F5DFC7F6}" type="presOf" srcId="{3A510A00-9A4E-4083-8CF8-77945E0CEE7F}" destId="{4E5DA87A-4179-4DAC-A81E-F155344F6B39}" srcOrd="0" destOrd="0" presId="urn:microsoft.com/office/officeart/2005/8/layout/vList2"/>
    <dgm:cxn modelId="{4091AAFA-EB61-43CE-9B34-CF7C988EEC66}" type="presOf" srcId="{C5A68C92-F634-4F0A-A1CE-579C5064E67B}" destId="{9E19DF4C-DD01-4B07-9FEA-0BE05F336F88}" srcOrd="0" destOrd="0" presId="urn:microsoft.com/office/officeart/2005/8/layout/vList2"/>
    <dgm:cxn modelId="{88AF0E67-9445-43B0-84EB-E0CC38926019}" srcId="{1A1BF718-5D70-4527-A528-8A31BE5AB2F8}" destId="{3F5C6D17-9510-47DB-8307-DEA91C597B21}" srcOrd="1" destOrd="0" parTransId="{E5798865-50F1-47E9-A6DA-E925AF361597}" sibTransId="{5067B67B-113C-496C-B305-328F7DCD2F6F}"/>
    <dgm:cxn modelId="{B382E342-3DD7-4AF0-BB58-C5CAA5D8BCF1}" type="presOf" srcId="{BFBB0081-3766-40E7-B24D-4502E3856E5C}" destId="{7E6AE83F-42F7-4D96-AA64-459AB7189C9B}" srcOrd="0" destOrd="0" presId="urn:microsoft.com/office/officeart/2005/8/layout/vList2"/>
    <dgm:cxn modelId="{71C70193-05E4-40CB-B51D-8F3D5EA3E391}" type="presOf" srcId="{16C46AB3-64BB-45E1-A6F6-C7EC6A844A29}" destId="{4D5D2E1B-E705-481E-9001-B7A2F6EE843C}" srcOrd="0" destOrd="0" presId="urn:microsoft.com/office/officeart/2005/8/layout/vList2"/>
    <dgm:cxn modelId="{F0161A4C-67D7-4EB8-9E9C-0D98D5BA10B5}" type="presOf" srcId="{1A1BF718-5D70-4527-A528-8A31BE5AB2F8}" destId="{E71C2107-1F2E-4F94-8211-27CA57003C8D}" srcOrd="0" destOrd="0" presId="urn:microsoft.com/office/officeart/2005/8/layout/vList2"/>
    <dgm:cxn modelId="{9EA3C795-BF1E-4B3E-BA65-B03AE1FDBE08}" srcId="{1A1BF718-5D70-4527-A528-8A31BE5AB2F8}" destId="{C5A68C92-F634-4F0A-A1CE-579C5064E67B}" srcOrd="3" destOrd="0" parTransId="{742E1B16-7149-45C6-AAC3-E03F5DC3CA6A}" sibTransId="{CB9BFAD7-6FFF-43E1-A28F-F75B1514E48C}"/>
    <dgm:cxn modelId="{878C9DEC-813A-484C-B14D-279A4FE1FAF1}" type="presParOf" srcId="{E71C2107-1F2E-4F94-8211-27CA57003C8D}" destId="{4D5D2E1B-E705-481E-9001-B7A2F6EE843C}" srcOrd="0" destOrd="0" presId="urn:microsoft.com/office/officeart/2005/8/layout/vList2"/>
    <dgm:cxn modelId="{2D1DCCED-4CCB-4DB6-BC08-9A1E076518F4}" type="presParOf" srcId="{E71C2107-1F2E-4F94-8211-27CA57003C8D}" destId="{402747EB-3132-4915-9073-F55EFE0F9690}" srcOrd="1" destOrd="0" presId="urn:microsoft.com/office/officeart/2005/8/layout/vList2"/>
    <dgm:cxn modelId="{8F1257DF-0ADB-42F7-AFC1-1499DF0B1244}" type="presParOf" srcId="{E71C2107-1F2E-4F94-8211-27CA57003C8D}" destId="{BFA9E350-0AB5-496C-9DBC-3FB7A3949B64}" srcOrd="2" destOrd="0" presId="urn:microsoft.com/office/officeart/2005/8/layout/vList2"/>
    <dgm:cxn modelId="{4176D46A-F18F-4B9A-AED0-C2AF2B1372FF}" type="presParOf" srcId="{E71C2107-1F2E-4F94-8211-27CA57003C8D}" destId="{E8C9AAF2-EBB2-41CB-AAC1-6DB30B763E21}" srcOrd="3" destOrd="0" presId="urn:microsoft.com/office/officeart/2005/8/layout/vList2"/>
    <dgm:cxn modelId="{4C56B538-1F90-4E6D-A355-06F0D64B2B3B}" type="presParOf" srcId="{E71C2107-1F2E-4F94-8211-27CA57003C8D}" destId="{B9E087F6-094A-4991-8227-CD8F5A8A113E}" srcOrd="4" destOrd="0" presId="urn:microsoft.com/office/officeart/2005/8/layout/vList2"/>
    <dgm:cxn modelId="{A1727C52-9760-4C82-86CC-8D289DE7F6FD}" type="presParOf" srcId="{E71C2107-1F2E-4F94-8211-27CA57003C8D}" destId="{7E78052F-91A5-43C6-BC49-A845926A72C1}" srcOrd="5" destOrd="0" presId="urn:microsoft.com/office/officeart/2005/8/layout/vList2"/>
    <dgm:cxn modelId="{7B7293A4-3447-471D-9CF3-7ACB34EDC088}" type="presParOf" srcId="{E71C2107-1F2E-4F94-8211-27CA57003C8D}" destId="{9E19DF4C-DD01-4B07-9FEA-0BE05F336F88}" srcOrd="6" destOrd="0" presId="urn:microsoft.com/office/officeart/2005/8/layout/vList2"/>
    <dgm:cxn modelId="{6C0C839C-673C-4A38-8713-2848EE5537FC}" type="presParOf" srcId="{E71C2107-1F2E-4F94-8211-27CA57003C8D}" destId="{30B0BF4E-421B-49B9-BB9C-2CE6DE406298}" srcOrd="7" destOrd="0" presId="urn:microsoft.com/office/officeart/2005/8/layout/vList2"/>
    <dgm:cxn modelId="{23A37CA2-D473-49E9-BDD6-7DF42CB342FD}" type="presParOf" srcId="{E71C2107-1F2E-4F94-8211-27CA57003C8D}" destId="{7E6AE83F-42F7-4D96-AA64-459AB7189C9B}" srcOrd="8" destOrd="0" presId="urn:microsoft.com/office/officeart/2005/8/layout/vList2"/>
    <dgm:cxn modelId="{B26CF219-96B2-498E-A658-6392B1A9F50D}" type="presParOf" srcId="{E71C2107-1F2E-4F94-8211-27CA57003C8D}" destId="{B8D782ED-285D-4814-BC23-031113437675}" srcOrd="9" destOrd="0" presId="urn:microsoft.com/office/officeart/2005/8/layout/vList2"/>
    <dgm:cxn modelId="{EA5B036E-B50A-400E-A918-2B84E9B49494}" type="presParOf" srcId="{E71C2107-1F2E-4F94-8211-27CA57003C8D}" destId="{4E5DA87A-4179-4DAC-A81E-F155344F6B3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6332"/>
          </a:xfrm>
          <a:prstGeom prst="rect">
            <a:avLst/>
          </a:prstGeom>
        </p:spPr>
        <p:txBody>
          <a:bodyPr vert="horz" lIns="92108" tIns="46054" rIns="92108" bIns="46054" rtlCol="0"/>
          <a:lstStyle>
            <a:lvl1pPr algn="l" fontAlgn="auto">
              <a:spcBef>
                <a:spcPts val="0"/>
              </a:spcBef>
              <a:spcAft>
                <a:spcPts val="0"/>
              </a:spcAft>
              <a:defRPr sz="1200">
                <a:latin typeface="+mn-lt"/>
              </a:defRPr>
            </a:lvl1pPr>
          </a:lstStyle>
          <a:p>
            <a:pPr>
              <a:defRPr/>
            </a:pPr>
            <a:endParaRPr lang="cs-CZ"/>
          </a:p>
        </p:txBody>
      </p:sp>
      <p:sp>
        <p:nvSpPr>
          <p:cNvPr id="3" name="Date Placeholder 2"/>
          <p:cNvSpPr>
            <a:spLocks noGrp="1"/>
          </p:cNvSpPr>
          <p:nvPr>
            <p:ph type="dt" idx="1"/>
          </p:nvPr>
        </p:nvSpPr>
        <p:spPr>
          <a:xfrm>
            <a:off x="3850442" y="0"/>
            <a:ext cx="2945660" cy="496332"/>
          </a:xfrm>
          <a:prstGeom prst="rect">
            <a:avLst/>
          </a:prstGeom>
        </p:spPr>
        <p:txBody>
          <a:bodyPr vert="horz" lIns="92108" tIns="46054" rIns="92108" bIns="46054" rtlCol="0"/>
          <a:lstStyle>
            <a:lvl1pPr algn="r" fontAlgn="auto">
              <a:spcBef>
                <a:spcPts val="0"/>
              </a:spcBef>
              <a:spcAft>
                <a:spcPts val="0"/>
              </a:spcAft>
              <a:defRPr sz="1200" smtClean="0">
                <a:latin typeface="+mn-lt"/>
              </a:defRPr>
            </a:lvl1pPr>
          </a:lstStyle>
          <a:p>
            <a:pPr>
              <a:defRPr/>
            </a:pPr>
            <a:fld id="{247D69E3-A8AE-4E6D-9717-E8E097397CD8}" type="datetimeFigureOut">
              <a:rPr lang="cs-CZ"/>
              <a:pPr>
                <a:defRPr/>
              </a:pPr>
              <a:t>2.12.2018</a:t>
            </a:fld>
            <a:endParaRPr lang="cs-C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108" tIns="46054" rIns="92108" bIns="46054" rtlCol="0" anchor="ctr"/>
          <a:lstStyle/>
          <a:p>
            <a:pPr lvl="0"/>
            <a:endParaRPr lang="cs-CZ" noProof="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2108" tIns="46054" rIns="92108" bIns="4605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cs-CZ" noProof="0"/>
          </a:p>
        </p:txBody>
      </p:sp>
      <p:sp>
        <p:nvSpPr>
          <p:cNvPr id="6" name="Footer Placeholder 5"/>
          <p:cNvSpPr>
            <a:spLocks noGrp="1"/>
          </p:cNvSpPr>
          <p:nvPr>
            <p:ph type="ftr" sz="quarter" idx="4"/>
          </p:nvPr>
        </p:nvSpPr>
        <p:spPr>
          <a:xfrm>
            <a:off x="0" y="9428583"/>
            <a:ext cx="2945660" cy="496332"/>
          </a:xfrm>
          <a:prstGeom prst="rect">
            <a:avLst/>
          </a:prstGeom>
        </p:spPr>
        <p:txBody>
          <a:bodyPr vert="horz" lIns="92108" tIns="46054" rIns="92108" bIns="46054" rtlCol="0" anchor="b"/>
          <a:lstStyle>
            <a:lvl1pPr algn="l" fontAlgn="auto">
              <a:spcBef>
                <a:spcPts val="0"/>
              </a:spcBef>
              <a:spcAft>
                <a:spcPts val="0"/>
              </a:spcAft>
              <a:defRPr sz="1200">
                <a:latin typeface="+mn-lt"/>
              </a:defRPr>
            </a:lvl1pPr>
          </a:lstStyle>
          <a:p>
            <a:pPr>
              <a:defRPr/>
            </a:pPr>
            <a:endParaRPr lang="cs-CZ"/>
          </a:p>
        </p:txBody>
      </p:sp>
      <p:sp>
        <p:nvSpPr>
          <p:cNvPr id="7" name="Slide Number Placeholder 6"/>
          <p:cNvSpPr>
            <a:spLocks noGrp="1"/>
          </p:cNvSpPr>
          <p:nvPr>
            <p:ph type="sldNum" sz="quarter" idx="5"/>
          </p:nvPr>
        </p:nvSpPr>
        <p:spPr>
          <a:xfrm>
            <a:off x="3850442" y="9428583"/>
            <a:ext cx="2945660" cy="496332"/>
          </a:xfrm>
          <a:prstGeom prst="rect">
            <a:avLst/>
          </a:prstGeom>
        </p:spPr>
        <p:txBody>
          <a:bodyPr vert="horz" lIns="92108" tIns="46054" rIns="92108" bIns="46054" rtlCol="0" anchor="b"/>
          <a:lstStyle>
            <a:lvl1pPr algn="r" fontAlgn="auto">
              <a:spcBef>
                <a:spcPts val="0"/>
              </a:spcBef>
              <a:spcAft>
                <a:spcPts val="0"/>
              </a:spcAft>
              <a:defRPr sz="1200" smtClean="0">
                <a:latin typeface="+mn-lt"/>
              </a:defRPr>
            </a:lvl1pPr>
          </a:lstStyle>
          <a:p>
            <a:pPr>
              <a:defRPr/>
            </a:pPr>
            <a:fld id="{C970252D-F922-40F3-ACE0-F68324EB6FA3}" type="slidenum">
              <a:rPr lang="cs-CZ"/>
              <a:pPr>
                <a:defRPr/>
              </a:pPr>
              <a:t>‹#›</a:t>
            </a:fld>
            <a:endParaRPr lang="cs-CZ"/>
          </a:p>
        </p:txBody>
      </p:sp>
    </p:spTree>
    <p:extLst>
      <p:ext uri="{BB962C8B-B14F-4D97-AF65-F5344CB8AC3E}">
        <p14:creationId xmlns:p14="http://schemas.microsoft.com/office/powerpoint/2010/main" val="33196073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cs.wikipedia.org/wiki/Ministr" TargetMode="External"/><Relationship Id="rId3" Type="http://schemas.openxmlformats.org/officeDocument/2006/relationships/hyperlink" Target="http://cs.wikipedia.org/wiki/10._kv%C4%9Bten" TargetMode="External"/><Relationship Id="rId7" Type="http://schemas.openxmlformats.org/officeDocument/2006/relationships/hyperlink" Target="http://cs.wikipedia.org/wiki/N%C4%9Bmecko"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cs.wikipedia.org/wiki/1929" TargetMode="External"/><Relationship Id="rId5" Type="http://schemas.openxmlformats.org/officeDocument/2006/relationships/hyperlink" Target="http://cs.wikipedia.org/wiki/3._%C5%99%C3%ADjen" TargetMode="External"/><Relationship Id="rId10" Type="http://schemas.openxmlformats.org/officeDocument/2006/relationships/hyperlink" Target="http://cs.wikipedia.org/wiki/Nobelova_cena_za_m%C3%ADr" TargetMode="External"/><Relationship Id="rId4" Type="http://schemas.openxmlformats.org/officeDocument/2006/relationships/hyperlink" Target="http://cs.wikipedia.org/wiki/1878" TargetMode="External"/><Relationship Id="rId9" Type="http://schemas.openxmlformats.org/officeDocument/2006/relationships/hyperlink" Target="http://cs.wikipedia.org/wiki/V%C3%BDmarsk%C3%A1_republik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de.wikipedia.org/wiki/Philipp_Scheideman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de.wikipedia.org/wiki/Matthias_Erzberge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cs.wikipedia.org/wiki/1922" TargetMode="External"/><Relationship Id="rId13" Type="http://schemas.openxmlformats.org/officeDocument/2006/relationships/hyperlink" Target="https://cs.wikipedia.org/wiki/Diplomacie" TargetMode="External"/><Relationship Id="rId18" Type="http://schemas.openxmlformats.org/officeDocument/2006/relationships/hyperlink" Target="https://cs.wikipedia.org/wiki/Letectvo" TargetMode="External"/><Relationship Id="rId3" Type="http://schemas.openxmlformats.org/officeDocument/2006/relationships/hyperlink" Target="https://cs.wikipedia.org/wiki/Joseph_Wirth" TargetMode="External"/><Relationship Id="rId21" Type="http://schemas.openxmlformats.org/officeDocument/2006/relationships/hyperlink" Target="https://cs.wikipedia.org/wiki/Lipeck" TargetMode="External"/><Relationship Id="rId7" Type="http://schemas.openxmlformats.org/officeDocument/2006/relationships/hyperlink" Target="https://cs.wikipedia.org/wiki/16._duben" TargetMode="External"/><Relationship Id="rId12" Type="http://schemas.openxmlformats.org/officeDocument/2006/relationships/hyperlink" Target="https://cs.wikipedia.org/wiki/Sov%C4%9Btsk%C3%A9_Rusko" TargetMode="External"/><Relationship Id="rId17" Type="http://schemas.openxmlformats.org/officeDocument/2006/relationships/hyperlink" Target="https://cs.wikipedia.org/wiki/Versaillesk%C3%A1_smlouva" TargetMode="External"/><Relationship Id="rId2" Type="http://schemas.openxmlformats.org/officeDocument/2006/relationships/slide" Target="../slides/slide19.xml"/><Relationship Id="rId16" Type="http://schemas.openxmlformats.org/officeDocument/2006/relationships/hyperlink" Target="https://cs.wikipedia.org/wiki/%C5%98%C3%ADjnov%C3%A1_revoluce" TargetMode="External"/><Relationship Id="rId20" Type="http://schemas.openxmlformats.org/officeDocument/2006/relationships/hyperlink" Target="https://cs.wikipedia.org/wiki/Voron%C4%9B%C5%BE" TargetMode="External"/><Relationship Id="rId1" Type="http://schemas.openxmlformats.org/officeDocument/2006/relationships/notesMaster" Target="../notesMasters/notesMaster1.xml"/><Relationship Id="rId6" Type="http://schemas.openxmlformats.org/officeDocument/2006/relationships/hyperlink" Target="https://cs.wikipedia.org/wiki/Adolf_Abramovi%C4%8D_Joffe" TargetMode="External"/><Relationship Id="rId11" Type="http://schemas.openxmlformats.org/officeDocument/2006/relationships/hyperlink" Target="https://cs.wikipedia.org/wiki/N%C4%9Bmecko" TargetMode="External"/><Relationship Id="rId24" Type="http://schemas.openxmlformats.org/officeDocument/2006/relationships/hyperlink" Target="https://cs.wikipedia.org/wiki/1926" TargetMode="External"/><Relationship Id="rId5" Type="http://schemas.openxmlformats.org/officeDocument/2006/relationships/hyperlink" Target="https://cs.wikipedia.org/wiki/Georgij_Vasiljevi%C4%8D_%C4%8Ci%C4%8Derin" TargetMode="External"/><Relationship Id="rId15" Type="http://schemas.openxmlformats.org/officeDocument/2006/relationships/hyperlink" Target="https://cs.wikipedia.org/wiki/Smlouva" TargetMode="External"/><Relationship Id="rId23" Type="http://schemas.openxmlformats.org/officeDocument/2006/relationships/hyperlink" Target="https://cs.wikipedia.org/wiki/Sov%C4%9Btsk%C3%BD_svaz" TargetMode="External"/><Relationship Id="rId10" Type="http://schemas.openxmlformats.org/officeDocument/2006/relationships/hyperlink" Target="https://cs.wikipedia.org/wiki/It%C3%A1lie" TargetMode="External"/><Relationship Id="rId19" Type="http://schemas.openxmlformats.org/officeDocument/2006/relationships/hyperlink" Target="https://cs.wikipedia.org/wiki/Kaza%C5%88" TargetMode="External"/><Relationship Id="rId4" Type="http://schemas.openxmlformats.org/officeDocument/2006/relationships/hyperlink" Target="https://cs.wikipedia.org/wiki/Leonid_Borisovi%C4%8D_Krasin" TargetMode="External"/><Relationship Id="rId9" Type="http://schemas.openxmlformats.org/officeDocument/2006/relationships/hyperlink" Target="https://cs.wikipedia.org/wiki/Rapallo" TargetMode="External"/><Relationship Id="rId14" Type="http://schemas.openxmlformats.org/officeDocument/2006/relationships/hyperlink" Target="https://cs.wikipedia.org/wiki/Prvn%C3%AD_sv%C4%9Btov%C3%A1_v%C3%A1lka" TargetMode="External"/><Relationship Id="rId22" Type="http://schemas.openxmlformats.org/officeDocument/2006/relationships/hyperlink" Target="https://cs.wikipedia.org/wiki/192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forum.valka.cz/viewtopic.php/title/Ebert-Friedrich/t/3544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21075">
              <a:defRPr/>
            </a:pPr>
            <a:r>
              <a:rPr lang="cs-CZ" dirty="0" err="1"/>
              <a:t>Hitlerland</a:t>
            </a:r>
            <a:r>
              <a:rPr lang="cs-CZ" dirty="0"/>
              <a:t>: americká novinářka „Schultzová společně s kolegou </a:t>
            </a:r>
            <a:r>
              <a:rPr lang="cs-CZ" dirty="0" err="1"/>
              <a:t>Littlem</a:t>
            </a:r>
            <a:r>
              <a:rPr lang="cs-CZ" dirty="0"/>
              <a:t> vyzpovídali desítky německých důstojníků, aby si mohli udělat lepší představu o jejich pocitech po porážce Německa. Většinou byli zahořklí, ale žádný z nich ani zdaleka tolik jako ten „nevrlý a protivný mužík v námořnickém, který se jmenoval </a:t>
            </a:r>
            <a:r>
              <a:rPr lang="cs-CZ" dirty="0" err="1"/>
              <a:t>Raeder</a:t>
            </a:r>
            <a:r>
              <a:rPr lang="cs-CZ" dirty="0"/>
              <a:t>,” jak napsala Schultzová. Tento německý důstojník pověděl reportérům toto: „Vy Američané na sebe nemusíte být moc hrdí. Během pětadvaceti let budou naše země znovu ve válce a tentokrát zvítězíme my, protože se lépe připravíme.“ </a:t>
            </a:r>
          </a:p>
          <a:p>
            <a:pPr defTabSz="921075">
              <a:defRPr/>
            </a:pPr>
            <a:r>
              <a:rPr lang="cs-CZ" dirty="0"/>
              <a:t>„Když téměř po dvaadvaceti letech vyhlásil Adolf Hitler válku Spojeným státům, německému námořnictvu velel jistý velkoadmirál Dr. Erich </a:t>
            </a:r>
            <a:r>
              <a:rPr lang="cs-CZ" dirty="0" err="1"/>
              <a:t>Raeder</a:t>
            </a:r>
            <a:r>
              <a:rPr lang="cs-CZ" dirty="0"/>
              <a:t>.”</a:t>
            </a:r>
          </a:p>
          <a:p>
            <a:endParaRPr lang="cs-CZ" dirty="0" smtClean="0"/>
          </a:p>
          <a:p>
            <a:r>
              <a:rPr lang="cs-CZ" dirty="0" smtClean="0"/>
              <a:t>http://www.historylearningsite.co.uk/Adolf_Hiter_Mein_Kampf.htm</a:t>
            </a:r>
            <a:endParaRPr lang="cs-CZ" dirty="0"/>
          </a:p>
        </p:txBody>
      </p:sp>
      <p:sp>
        <p:nvSpPr>
          <p:cNvPr id="4" name="Zástupný symbol pro číslo snímku 3"/>
          <p:cNvSpPr>
            <a:spLocks noGrp="1"/>
          </p:cNvSpPr>
          <p:nvPr>
            <p:ph type="sldNum" sz="quarter" idx="10"/>
          </p:nvPr>
        </p:nvSpPr>
        <p:spPr/>
        <p:txBody>
          <a:bodyPr/>
          <a:lstStyle/>
          <a:p>
            <a:pPr>
              <a:defRPr/>
            </a:pPr>
            <a:fld id="{C970252D-F922-40F3-ACE0-F68324EB6FA3}" type="slidenum">
              <a:rPr lang="cs-CZ" smtClean="0"/>
              <a:pPr>
                <a:defRPr/>
              </a:pPr>
              <a:t>1</a:t>
            </a:fld>
            <a:endParaRPr lang="cs-CZ"/>
          </a:p>
        </p:txBody>
      </p:sp>
    </p:spTree>
    <p:extLst>
      <p:ext uri="{BB962C8B-B14F-4D97-AF65-F5344CB8AC3E}">
        <p14:creationId xmlns:p14="http://schemas.microsoft.com/office/powerpoint/2010/main" val="1233597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b="1" dirty="0" smtClean="0"/>
              <a:t>Odzbrojení</a:t>
            </a:r>
            <a:endParaRPr lang="cs-CZ" dirty="0" smtClean="0"/>
          </a:p>
          <a:p>
            <a:pPr>
              <a:spcBef>
                <a:spcPct val="0"/>
              </a:spcBef>
            </a:pPr>
            <a:r>
              <a:rPr lang="cs-CZ" dirty="0" smtClean="0"/>
              <a:t>Opět hlavně zájem Francie (maršál Foch)</a:t>
            </a:r>
          </a:p>
          <a:p>
            <a:pPr>
              <a:spcBef>
                <a:spcPct val="0"/>
              </a:spcBef>
            </a:pPr>
            <a:r>
              <a:rPr lang="cs-CZ" dirty="0" smtClean="0"/>
              <a:t>- armáda jen jako prostředek nutné obrany</a:t>
            </a:r>
          </a:p>
          <a:p>
            <a:pPr>
              <a:spcBef>
                <a:spcPct val="0"/>
              </a:spcBef>
            </a:pPr>
            <a:r>
              <a:rPr lang="cs-CZ" dirty="0" smtClean="0"/>
              <a:t>zrušení všeobecné branné povinnosti, jen dobrovolnická armáda (dobrovolníci slouží 12 let) v rozsahu 100 tisíc mužů a 15 tisíc námořnictva</a:t>
            </a:r>
          </a:p>
          <a:p>
            <a:pPr>
              <a:spcBef>
                <a:spcPct val="0"/>
              </a:spcBef>
            </a:pPr>
            <a:r>
              <a:rPr lang="cs-CZ" dirty="0" smtClean="0"/>
              <a:t>rozpuštěn Generální štáb</a:t>
            </a:r>
          </a:p>
          <a:p>
            <a:pPr>
              <a:spcBef>
                <a:spcPct val="0"/>
              </a:spcBef>
            </a:pPr>
            <a:r>
              <a:rPr lang="cs-CZ" dirty="0" smtClean="0"/>
              <a:t>Zákaz výroby letadel, velkých válečných lodí a těžkých zbraní (děla, tanky)</a:t>
            </a:r>
          </a:p>
          <a:p>
            <a:pPr>
              <a:spcBef>
                <a:spcPct val="0"/>
              </a:spcBef>
            </a:pPr>
            <a:r>
              <a:rPr lang="cs-CZ" dirty="0" smtClean="0"/>
              <a:t>opevnění hranic omezené (některé pevnosti zničeny)</a:t>
            </a:r>
          </a:p>
          <a:p>
            <a:pPr>
              <a:spcBef>
                <a:spcPct val="0"/>
              </a:spcBef>
            </a:pPr>
            <a:r>
              <a:rPr lang="cs-CZ" dirty="0" smtClean="0"/>
              <a:t>Stanovena síla armád jednotlivých zemí (pro udržení pořádku) na 7 pěších a 3 jízdní divize</a:t>
            </a:r>
          </a:p>
          <a:p>
            <a:pPr>
              <a:spcBef>
                <a:spcPct val="0"/>
              </a:spcBef>
            </a:pPr>
            <a:r>
              <a:rPr lang="cs-CZ" dirty="0" smtClean="0"/>
              <a:t>kontrola munice</a:t>
            </a:r>
          </a:p>
          <a:p>
            <a:pPr>
              <a:spcBef>
                <a:spcPct val="0"/>
              </a:spcBef>
            </a:pPr>
            <a:r>
              <a:rPr lang="cs-CZ" dirty="0" smtClean="0"/>
              <a:t>na odzbrojení dohlíží Mezispojenecká vojenská komise</a:t>
            </a:r>
          </a:p>
          <a:p>
            <a:pPr>
              <a:spcBef>
                <a:spcPct val="0"/>
              </a:spcBef>
            </a:pPr>
            <a:r>
              <a:rPr lang="cs-CZ" dirty="0" smtClean="0"/>
              <a:t> </a:t>
            </a:r>
          </a:p>
          <a:p>
            <a:pPr>
              <a:spcBef>
                <a:spcPct val="0"/>
              </a:spcBef>
            </a:pPr>
            <a:endParaRPr lang="cs-CZ" dirty="0"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A93DB-EC01-4721-9729-51ABBFFAE052}" type="slidenum">
              <a:rPr lang="cs-CZ"/>
              <a:pPr fontAlgn="base">
                <a:spcBef>
                  <a:spcPct val="0"/>
                </a:spcBef>
                <a:spcAft>
                  <a:spcPct val="0"/>
                </a:spcAft>
              </a:pPr>
              <a:t>10</a:t>
            </a:fld>
            <a:endParaRPr lang="cs-CZ"/>
          </a:p>
        </p:txBody>
      </p:sp>
    </p:spTree>
    <p:extLst>
      <p:ext uri="{BB962C8B-B14F-4D97-AF65-F5344CB8AC3E}">
        <p14:creationId xmlns:p14="http://schemas.microsoft.com/office/powerpoint/2010/main" val="204142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b="1" smtClean="0"/>
              <a:t>Hranice</a:t>
            </a:r>
            <a:endParaRPr lang="cs-CZ" smtClean="0"/>
          </a:p>
          <a:p>
            <a:pPr>
              <a:spcBef>
                <a:spcPct val="0"/>
              </a:spcBef>
            </a:pPr>
            <a:r>
              <a:rPr lang="cs-CZ" smtClean="0"/>
              <a:t>Pokusy Francouzů rozbít Německo -  léto 1919 vyhlášeno ve fra.a belg. okupační zóně separátní rýnský stát – USA a VB mírní.</a:t>
            </a:r>
          </a:p>
          <a:p>
            <a:pPr>
              <a:spcBef>
                <a:spcPct val="0"/>
              </a:spcBef>
            </a:pPr>
            <a:r>
              <a:rPr lang="cs-CZ" smtClean="0"/>
              <a:t>Francii navráceno Alsasko-Lotrinsko</a:t>
            </a:r>
          </a:p>
          <a:p>
            <a:pPr>
              <a:spcBef>
                <a:spcPct val="0"/>
              </a:spcBef>
            </a:pPr>
            <a:r>
              <a:rPr lang="cs-CZ" smtClean="0"/>
              <a:t>levý břeh Rýna okupován 15 let – postupně mělo být vyklizeno</a:t>
            </a:r>
          </a:p>
          <a:p>
            <a:pPr>
              <a:spcBef>
                <a:spcPct val="0"/>
              </a:spcBef>
            </a:pPr>
            <a:r>
              <a:rPr lang="cs-CZ" smtClean="0"/>
              <a:t>demilitarizace 50 km pásma na prvém břehu Rýna</a:t>
            </a:r>
          </a:p>
          <a:p>
            <a:pPr>
              <a:spcBef>
                <a:spcPct val="0"/>
              </a:spcBef>
            </a:pPr>
            <a:r>
              <a:rPr lang="cs-CZ" smtClean="0"/>
              <a:t>Sársko autonomní statut na 15 let pak referendum</a:t>
            </a:r>
          </a:p>
          <a:p>
            <a:pPr>
              <a:spcBef>
                <a:spcPct val="0"/>
              </a:spcBef>
            </a:pPr>
            <a:r>
              <a:rPr lang="cs-CZ" b="1" smtClean="0"/>
              <a:t>Belgii</a:t>
            </a:r>
            <a:r>
              <a:rPr lang="cs-CZ" smtClean="0"/>
              <a:t> připadly Eupen a Malmédy</a:t>
            </a:r>
          </a:p>
          <a:p>
            <a:pPr>
              <a:spcBef>
                <a:spcPct val="0"/>
              </a:spcBef>
            </a:pPr>
            <a:r>
              <a:rPr lang="cs-CZ" b="1" smtClean="0"/>
              <a:t>Dánsku</a:t>
            </a:r>
            <a:r>
              <a:rPr lang="cs-CZ" smtClean="0"/>
              <a:t> část Šlesvicka na základě referenda</a:t>
            </a:r>
          </a:p>
          <a:p>
            <a:pPr>
              <a:spcBef>
                <a:spcPct val="0"/>
              </a:spcBef>
            </a:pPr>
            <a:r>
              <a:rPr lang="cs-CZ" b="1" smtClean="0"/>
              <a:t>Polsko</a:t>
            </a:r>
            <a:r>
              <a:rPr lang="cs-CZ" smtClean="0"/>
              <a:t> (USA a F. tvrdí x VB a It. velkorysejší).</a:t>
            </a:r>
          </a:p>
          <a:p>
            <a:pPr>
              <a:spcBef>
                <a:spcPct val="0"/>
              </a:spcBef>
            </a:pPr>
            <a:r>
              <a:rPr lang="cs-CZ" smtClean="0"/>
              <a:t>- přímo odstoupit západní Prusko, Pomořansko a Poznaňsko</a:t>
            </a:r>
          </a:p>
          <a:p>
            <a:pPr>
              <a:spcBef>
                <a:spcPct val="0"/>
              </a:spcBef>
            </a:pPr>
            <a:r>
              <a:rPr lang="cs-CZ" smtClean="0"/>
              <a:t>- Horní slezsko rozděleno mezi oba až 1922</a:t>
            </a:r>
          </a:p>
          <a:p>
            <a:pPr>
              <a:spcBef>
                <a:spcPct val="0"/>
              </a:spcBef>
            </a:pPr>
            <a:r>
              <a:rPr lang="cs-CZ" smtClean="0"/>
              <a:t>- Gdaňsk – svobodným městem pod SN, Klajpeda (Mamel) též pod SN</a:t>
            </a:r>
          </a:p>
          <a:p>
            <a:pPr>
              <a:spcBef>
                <a:spcPct val="0"/>
              </a:spcBef>
            </a:pPr>
            <a:r>
              <a:rPr lang="cs-CZ" b="1" smtClean="0"/>
              <a:t>Československu</a:t>
            </a:r>
            <a:r>
              <a:rPr lang="cs-CZ" smtClean="0"/>
              <a:t> – Hlučínsko</a:t>
            </a:r>
          </a:p>
          <a:p>
            <a:pPr>
              <a:spcBef>
                <a:spcPct val="0"/>
              </a:spcBef>
            </a:pPr>
            <a:endParaRPr lang="cs-CZ" smtClean="0"/>
          </a:p>
          <a:p>
            <a:pPr>
              <a:spcBef>
                <a:spcPct val="0"/>
              </a:spcBef>
            </a:pPr>
            <a:r>
              <a:rPr lang="cs-CZ" smtClean="0"/>
              <a:t>!!! zákaz připojení Rakouska k Německu</a:t>
            </a:r>
          </a:p>
          <a:p>
            <a:pPr>
              <a:spcBef>
                <a:spcPct val="0"/>
              </a:spcBef>
            </a:pPr>
            <a:endParaRPr lang="cs-CZ"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14B5EF-AF38-401D-BEEB-BA037B8E9DF7}" type="slidenum">
              <a:rPr lang="cs-CZ"/>
              <a:pPr fontAlgn="base">
                <a:spcBef>
                  <a:spcPct val="0"/>
                </a:spcBef>
                <a:spcAft>
                  <a:spcPct val="0"/>
                </a:spcAft>
              </a:pPr>
              <a:t>11</a:t>
            </a:fld>
            <a:endParaRPr lang="cs-CZ"/>
          </a:p>
        </p:txBody>
      </p:sp>
    </p:spTree>
    <p:extLst>
      <p:ext uri="{BB962C8B-B14F-4D97-AF65-F5344CB8AC3E}">
        <p14:creationId xmlns:p14="http://schemas.microsoft.com/office/powerpoint/2010/main" val="2258084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Vyrovnání v koloniích </a:t>
            </a:r>
          </a:p>
          <a:p>
            <a:pPr>
              <a:spcBef>
                <a:spcPct val="0"/>
              </a:spcBef>
            </a:pPr>
            <a:endParaRPr lang="cs-CZ" dirty="0" smtClean="0"/>
          </a:p>
          <a:p>
            <a:pPr>
              <a:spcBef>
                <a:spcPct val="0"/>
              </a:spcBef>
            </a:pPr>
            <a:r>
              <a:rPr lang="cs-CZ" dirty="0" smtClean="0"/>
              <a:t>Německu odebrány všechny kolonie a podřízeny systému mandátů SN</a:t>
            </a:r>
          </a:p>
          <a:p>
            <a:pPr>
              <a:spcBef>
                <a:spcPct val="0"/>
              </a:spcBef>
            </a:pPr>
            <a:r>
              <a:rPr lang="cs-CZ" dirty="0" smtClean="0"/>
              <a:t>Togo a Kamerun – rozdělují si Británie a Francie</a:t>
            </a:r>
          </a:p>
          <a:p>
            <a:pPr>
              <a:spcBef>
                <a:spcPct val="0"/>
              </a:spcBef>
            </a:pPr>
            <a:r>
              <a:rPr lang="cs-CZ" dirty="0" smtClean="0"/>
              <a:t>Německá východní Afrika – Tanganika – VB</a:t>
            </a:r>
          </a:p>
          <a:p>
            <a:pPr>
              <a:spcBef>
                <a:spcPct val="0"/>
              </a:spcBef>
            </a:pPr>
            <a:r>
              <a:rPr lang="cs-CZ" dirty="0" smtClean="0"/>
              <a:t>                                            - </a:t>
            </a:r>
            <a:r>
              <a:rPr lang="cs-CZ" dirty="0" err="1" smtClean="0"/>
              <a:t>Ruanda-Urundi</a:t>
            </a:r>
            <a:r>
              <a:rPr lang="cs-CZ" dirty="0" smtClean="0"/>
              <a:t> – Belgie</a:t>
            </a:r>
          </a:p>
          <a:p>
            <a:pPr>
              <a:spcBef>
                <a:spcPct val="0"/>
              </a:spcBef>
            </a:pPr>
            <a:r>
              <a:rPr lang="cs-CZ" dirty="0" smtClean="0"/>
              <a:t>Německá jihozápadní Afrika – Jihoafrická unie</a:t>
            </a:r>
          </a:p>
          <a:p>
            <a:pPr>
              <a:spcBef>
                <a:spcPct val="0"/>
              </a:spcBef>
            </a:pPr>
            <a:r>
              <a:rPr lang="cs-CZ" dirty="0" smtClean="0"/>
              <a:t>pacifické ostrovy (něm. Nová Guinea a něm. Samoa) – Austrálie a NZ</a:t>
            </a:r>
          </a:p>
          <a:p>
            <a:pPr>
              <a:spcBef>
                <a:spcPct val="0"/>
              </a:spcBef>
            </a:pPr>
            <a:r>
              <a:rPr lang="cs-CZ" dirty="0" smtClean="0"/>
              <a:t>Mariany, Karoliny, Marshallovy ostrovy, poloostrov </a:t>
            </a:r>
            <a:r>
              <a:rPr lang="cs-CZ" dirty="0" err="1" smtClean="0"/>
              <a:t>Šan</a:t>
            </a:r>
            <a:r>
              <a:rPr lang="cs-CZ" dirty="0" smtClean="0"/>
              <a:t>-tung v Číně – Japonsko</a:t>
            </a:r>
          </a:p>
          <a:p>
            <a:pPr>
              <a:spcBef>
                <a:spcPct val="0"/>
              </a:spcBef>
            </a:pPr>
            <a:endParaRPr lang="cs-CZ" dirty="0"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D3726E-F94D-4885-89D7-4FA71C6C850A}" type="slidenum">
              <a:rPr lang="cs-CZ"/>
              <a:pPr fontAlgn="base">
                <a:spcBef>
                  <a:spcPct val="0"/>
                </a:spcBef>
                <a:spcAft>
                  <a:spcPct val="0"/>
                </a:spcAft>
              </a:pPr>
              <a:t>12</a:t>
            </a:fld>
            <a:endParaRPr lang="cs-CZ"/>
          </a:p>
        </p:txBody>
      </p:sp>
    </p:spTree>
    <p:extLst>
      <p:ext uri="{BB962C8B-B14F-4D97-AF65-F5344CB8AC3E}">
        <p14:creationId xmlns:p14="http://schemas.microsoft.com/office/powerpoint/2010/main" val="3409644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fontAlgn="auto">
              <a:spcBef>
                <a:spcPts val="0"/>
              </a:spcBef>
              <a:spcAft>
                <a:spcPts val="0"/>
              </a:spcAft>
              <a:defRPr/>
            </a:pPr>
            <a:r>
              <a:rPr lang="cs-CZ" b="1" dirty="0" smtClean="0"/>
              <a:t>Rakousko – mírová smlouva v </a:t>
            </a:r>
            <a:r>
              <a:rPr lang="cs-CZ" b="1" dirty="0" err="1" smtClean="0"/>
              <a:t>Saint</a:t>
            </a:r>
            <a:r>
              <a:rPr lang="cs-CZ" b="1" dirty="0" smtClean="0"/>
              <a:t>-</a:t>
            </a:r>
            <a:r>
              <a:rPr lang="cs-CZ" b="1" dirty="0" err="1" smtClean="0"/>
              <a:t>Germain</a:t>
            </a:r>
            <a:endParaRPr lang="cs-CZ" b="1" dirty="0" smtClean="0"/>
          </a:p>
          <a:p>
            <a:pPr fontAlgn="auto">
              <a:spcBef>
                <a:spcPts val="0"/>
              </a:spcBef>
              <a:spcAft>
                <a:spcPts val="0"/>
              </a:spcAft>
              <a:defRPr/>
            </a:pPr>
            <a:endParaRPr lang="cs-CZ" dirty="0" smtClean="0"/>
          </a:p>
          <a:p>
            <a:pPr fontAlgn="auto">
              <a:spcBef>
                <a:spcPts val="0"/>
              </a:spcBef>
              <a:spcAft>
                <a:spcPts val="0"/>
              </a:spcAft>
              <a:buFontTx/>
              <a:buChar char="-"/>
              <a:defRPr/>
            </a:pPr>
            <a:r>
              <a:rPr lang="cs-CZ" dirty="0" smtClean="0"/>
              <a:t>Podmínky se bezprostředně týkaly i Německa – proto nutné uvést</a:t>
            </a:r>
          </a:p>
          <a:p>
            <a:pPr fontAlgn="auto">
              <a:spcBef>
                <a:spcPts val="0"/>
              </a:spcBef>
              <a:spcAft>
                <a:spcPts val="0"/>
              </a:spcAft>
              <a:buFontTx/>
              <a:buChar char="-"/>
              <a:defRPr/>
            </a:pPr>
            <a:r>
              <a:rPr lang="cs-CZ" dirty="0" smtClean="0"/>
              <a:t> </a:t>
            </a:r>
          </a:p>
          <a:p>
            <a:pPr fontAlgn="auto">
              <a:spcBef>
                <a:spcPts val="0"/>
              </a:spcBef>
              <a:spcAft>
                <a:spcPts val="0"/>
              </a:spcAft>
              <a:defRPr/>
            </a:pPr>
            <a:r>
              <a:rPr lang="cs-CZ" dirty="0" smtClean="0"/>
              <a:t>Vláda K. </a:t>
            </a:r>
            <a:r>
              <a:rPr lang="cs-CZ" dirty="0" err="1" smtClean="0"/>
              <a:t>Rennera</a:t>
            </a:r>
            <a:r>
              <a:rPr lang="cs-CZ" dirty="0" smtClean="0"/>
              <a:t>  přijela do </a:t>
            </a:r>
            <a:r>
              <a:rPr lang="cs-CZ" dirty="0" err="1" smtClean="0"/>
              <a:t>Saint</a:t>
            </a:r>
            <a:r>
              <a:rPr lang="cs-CZ" dirty="0" smtClean="0"/>
              <a:t>-</a:t>
            </a:r>
            <a:r>
              <a:rPr lang="cs-CZ" dirty="0" err="1" smtClean="0"/>
              <a:t>Germain</a:t>
            </a:r>
            <a:r>
              <a:rPr lang="cs-CZ" dirty="0" smtClean="0"/>
              <a:t> už v květnu 1919</a:t>
            </a:r>
          </a:p>
          <a:p>
            <a:pPr fontAlgn="auto">
              <a:spcBef>
                <a:spcPts val="0"/>
              </a:spcBef>
              <a:spcAft>
                <a:spcPts val="0"/>
              </a:spcAft>
              <a:defRPr/>
            </a:pPr>
            <a:r>
              <a:rPr lang="cs-CZ" dirty="0" smtClean="0"/>
              <a:t>Kompletní text smlouvy dostali až 20. července – také řada připomínek – nevyslyšeno</a:t>
            </a:r>
          </a:p>
          <a:p>
            <a:pPr fontAlgn="auto">
              <a:spcBef>
                <a:spcPts val="0"/>
              </a:spcBef>
              <a:spcAft>
                <a:spcPts val="0"/>
              </a:spcAft>
              <a:defRPr/>
            </a:pPr>
            <a:r>
              <a:rPr lang="cs-CZ" dirty="0" smtClean="0"/>
              <a:t>10. září 1919 podepsána jako s právním zástupcem státu válčícího proti Dohodě.</a:t>
            </a:r>
          </a:p>
          <a:p>
            <a:pPr fontAlgn="auto">
              <a:spcBef>
                <a:spcPts val="0"/>
              </a:spcBef>
              <a:spcAft>
                <a:spcPts val="0"/>
              </a:spcAft>
              <a:defRPr/>
            </a:pPr>
            <a:r>
              <a:rPr lang="cs-CZ" dirty="0" smtClean="0"/>
              <a:t>- zakázáno užívat název Německé Rakousko a připojit se k Německu</a:t>
            </a:r>
          </a:p>
          <a:p>
            <a:pPr fontAlgn="auto">
              <a:spcBef>
                <a:spcPts val="0"/>
              </a:spcBef>
              <a:spcAft>
                <a:spcPts val="0"/>
              </a:spcAft>
              <a:defRPr/>
            </a:pPr>
            <a:r>
              <a:rPr lang="cs-CZ" dirty="0" smtClean="0"/>
              <a:t>- reparace</a:t>
            </a:r>
          </a:p>
          <a:p>
            <a:pPr fontAlgn="auto">
              <a:spcBef>
                <a:spcPts val="0"/>
              </a:spcBef>
              <a:spcAft>
                <a:spcPts val="0"/>
              </a:spcAft>
              <a:defRPr/>
            </a:pPr>
            <a:r>
              <a:rPr lang="cs-CZ" dirty="0" smtClean="0"/>
              <a:t>- odevzdat válečné a obchodní loďstvo i letectvo</a:t>
            </a:r>
          </a:p>
          <a:p>
            <a:pPr fontAlgn="auto">
              <a:spcBef>
                <a:spcPts val="0"/>
              </a:spcBef>
              <a:spcAft>
                <a:spcPts val="0"/>
              </a:spcAft>
              <a:defRPr/>
            </a:pPr>
            <a:r>
              <a:rPr lang="cs-CZ" dirty="0" smtClean="0"/>
              <a:t>- armáda jen 30 tisíc mužů</a:t>
            </a:r>
          </a:p>
          <a:p>
            <a:pPr fontAlgn="auto">
              <a:spcBef>
                <a:spcPts val="0"/>
              </a:spcBef>
              <a:spcAft>
                <a:spcPts val="0"/>
              </a:spcAft>
              <a:defRPr/>
            </a:pPr>
            <a:r>
              <a:rPr lang="cs-CZ" dirty="0" smtClean="0"/>
              <a:t>- ztráta  řady území - </a:t>
            </a:r>
            <a:r>
              <a:rPr lang="cs-CZ" i="1" dirty="0" smtClean="0"/>
              <a:t>"Rakousko se vzdává ... všech práv na území bývalé rakouskouherské monarchie ležící mimo hranice Rakouska definované v článku 27."</a:t>
            </a:r>
            <a:r>
              <a:rPr lang="cs-CZ" dirty="0" smtClean="0"/>
              <a:t>: </a:t>
            </a:r>
          </a:p>
          <a:p>
            <a:pPr fontAlgn="auto">
              <a:spcBef>
                <a:spcPts val="0"/>
              </a:spcBef>
              <a:spcAft>
                <a:spcPts val="0"/>
              </a:spcAft>
              <a:defRPr/>
            </a:pPr>
            <a:r>
              <a:rPr lang="cs-CZ" dirty="0" smtClean="0"/>
              <a:t>       – uznávají Československo v historických hranicích (mimo Severní </a:t>
            </a:r>
            <a:r>
              <a:rPr lang="cs-CZ" dirty="0" err="1" smtClean="0"/>
              <a:t>Vitorazsko</a:t>
            </a:r>
            <a:r>
              <a:rPr lang="cs-CZ" dirty="0" smtClean="0"/>
              <a:t> a </a:t>
            </a:r>
            <a:r>
              <a:rPr lang="cs-CZ" dirty="0" err="1" smtClean="0"/>
              <a:t>Valticko</a:t>
            </a:r>
            <a:r>
              <a:rPr lang="cs-CZ" dirty="0" smtClean="0"/>
              <a:t>)</a:t>
            </a:r>
          </a:p>
          <a:p>
            <a:pPr fontAlgn="auto">
              <a:spcBef>
                <a:spcPts val="0"/>
              </a:spcBef>
              <a:spcAft>
                <a:spcPts val="0"/>
              </a:spcAft>
              <a:defRPr/>
            </a:pPr>
            <a:r>
              <a:rPr lang="cs-CZ" dirty="0" smtClean="0"/>
              <a:t>Království SHS (Srbů, Chorvatů a Slovinců) – odstupují Bosnu a Hercegovinu, Dalmácii s některými ostrovy, Korutany (malá část Itálii), </a:t>
            </a:r>
          </a:p>
          <a:p>
            <a:pPr fontAlgn="auto">
              <a:spcBef>
                <a:spcPts val="0"/>
              </a:spcBef>
              <a:spcAft>
                <a:spcPts val="0"/>
              </a:spcAft>
              <a:defRPr/>
            </a:pPr>
            <a:r>
              <a:rPr lang="cs-CZ" dirty="0" smtClean="0"/>
              <a:t>Štýrsko (část dostalo SHS) </a:t>
            </a:r>
          </a:p>
          <a:p>
            <a:pPr fontAlgn="auto">
              <a:spcBef>
                <a:spcPts val="0"/>
              </a:spcBef>
              <a:spcAft>
                <a:spcPts val="0"/>
              </a:spcAft>
              <a:defRPr/>
            </a:pPr>
            <a:r>
              <a:rPr lang="cs-CZ" dirty="0" smtClean="0"/>
              <a:t>Kraňsko (</a:t>
            </a:r>
            <a:r>
              <a:rPr lang="cs-CZ" dirty="0" err="1" smtClean="0"/>
              <a:t>Klagenfurt</a:t>
            </a:r>
            <a:r>
              <a:rPr lang="cs-CZ" dirty="0" smtClean="0"/>
              <a:t> plebiscit-zůstalo Rakouské)</a:t>
            </a:r>
          </a:p>
          <a:p>
            <a:pPr fontAlgn="auto">
              <a:spcBef>
                <a:spcPts val="0"/>
              </a:spcBef>
              <a:spcAft>
                <a:spcPts val="0"/>
              </a:spcAft>
              <a:defRPr/>
            </a:pPr>
            <a:r>
              <a:rPr lang="cs-CZ" dirty="0" smtClean="0"/>
              <a:t>Itálii odstupují především - Jižní Tyrolsko, Istrii a Terst s přímořím</a:t>
            </a:r>
          </a:p>
          <a:p>
            <a:pPr fontAlgn="auto">
              <a:spcBef>
                <a:spcPts val="0"/>
              </a:spcBef>
              <a:spcAft>
                <a:spcPts val="0"/>
              </a:spcAft>
              <a:defRPr/>
            </a:pPr>
            <a:r>
              <a:rPr lang="cs-CZ" dirty="0" smtClean="0"/>
              <a:t>Rumunsku Bukovinu</a:t>
            </a:r>
          </a:p>
          <a:p>
            <a:pPr fontAlgn="auto">
              <a:spcBef>
                <a:spcPts val="0"/>
              </a:spcBef>
              <a:spcAft>
                <a:spcPts val="0"/>
              </a:spcAft>
              <a:defRPr/>
            </a:pPr>
            <a:r>
              <a:rPr lang="cs-CZ" dirty="0" smtClean="0"/>
              <a:t>Polsku </a:t>
            </a:r>
            <a:r>
              <a:rPr lang="cs-CZ" dirty="0" err="1" smtClean="0"/>
              <a:t>Halič</a:t>
            </a:r>
            <a:r>
              <a:rPr lang="cs-CZ" dirty="0" smtClean="0"/>
              <a:t> (až 1923 uskutečněno)</a:t>
            </a:r>
          </a:p>
          <a:p>
            <a:pPr fontAlgn="auto">
              <a:spcBef>
                <a:spcPts val="0"/>
              </a:spcBef>
              <a:spcAft>
                <a:spcPts val="0"/>
              </a:spcAft>
              <a:defRPr/>
            </a:pPr>
            <a:r>
              <a:rPr lang="cs-CZ" dirty="0" smtClean="0"/>
              <a:t>X   naopak od Maďarska získávají Burgenland (po plebiscitu 1921)</a:t>
            </a:r>
          </a:p>
          <a:p>
            <a:pPr fontAlgn="auto">
              <a:spcBef>
                <a:spcPts val="0"/>
              </a:spcBef>
              <a:spcAft>
                <a:spcPts val="0"/>
              </a:spcAft>
              <a:defRPr/>
            </a:pPr>
            <a:r>
              <a:rPr lang="cs-CZ" dirty="0" smtClean="0"/>
              <a:t> </a:t>
            </a:r>
          </a:p>
          <a:p>
            <a:pPr fontAlgn="auto">
              <a:spcBef>
                <a:spcPts val="0"/>
              </a:spcBef>
              <a:spcAft>
                <a:spcPts val="0"/>
              </a:spcAft>
              <a:defRPr/>
            </a:pPr>
            <a:r>
              <a:rPr lang="cs-CZ" dirty="0" smtClean="0"/>
              <a:t>Celkově přišli o průmysl, neumožněno spojení s Němci a </a:t>
            </a:r>
            <a:r>
              <a:rPr lang="cs-CZ" dirty="0" err="1" smtClean="0"/>
              <a:t>Sudeťáky</a:t>
            </a:r>
            <a:r>
              <a:rPr lang="cs-CZ" dirty="0" smtClean="0"/>
              <a:t> (součástí delegace)</a:t>
            </a:r>
          </a:p>
          <a:p>
            <a:pPr defTabSz="921075" fontAlgn="auto">
              <a:spcBef>
                <a:spcPts val="0"/>
              </a:spcBef>
              <a:spcAft>
                <a:spcPts val="0"/>
              </a:spcAft>
              <a:defRPr/>
            </a:pPr>
            <a:r>
              <a:rPr lang="cs-CZ" dirty="0" smtClean="0"/>
              <a:t>Lánská smlouva – prosinec 1921 – upraveny ČSR-rakouské vztahy</a:t>
            </a:r>
          </a:p>
          <a:p>
            <a:pPr fontAlgn="auto">
              <a:spcBef>
                <a:spcPts val="0"/>
              </a:spcBef>
              <a:spcAft>
                <a:spcPts val="0"/>
              </a:spcAft>
              <a:defRPr/>
            </a:pPr>
            <a:r>
              <a:rPr lang="cs-CZ" dirty="0" smtClean="0"/>
              <a:t>Katastrofální </a:t>
            </a:r>
            <a:r>
              <a:rPr lang="cs-CZ" dirty="0" err="1" smtClean="0"/>
              <a:t>hosp</a:t>
            </a:r>
            <a:r>
              <a:rPr lang="cs-CZ" dirty="0" smtClean="0"/>
              <a:t>. situaci pomohla stabilizovat až půjčka 1922 (VB,F,I </a:t>
            </a:r>
            <a:r>
              <a:rPr lang="cs-CZ" dirty="0" err="1" smtClean="0"/>
              <a:t>i</a:t>
            </a:r>
            <a:r>
              <a:rPr lang="cs-CZ" dirty="0" smtClean="0"/>
              <a:t> ČSR)</a:t>
            </a:r>
          </a:p>
          <a:p>
            <a:pPr fontAlgn="auto">
              <a:spcBef>
                <a:spcPts val="0"/>
              </a:spcBef>
              <a:spcAft>
                <a:spcPts val="0"/>
              </a:spcAft>
              <a:defRPr/>
            </a:pPr>
            <a:endParaRPr lang="cs-CZ" dirty="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33BD58-2B85-467C-BA77-4F2211F4389F}" type="slidenum">
              <a:rPr lang="cs-CZ"/>
              <a:pPr fontAlgn="base">
                <a:spcBef>
                  <a:spcPct val="0"/>
                </a:spcBef>
                <a:spcAft>
                  <a:spcPct val="0"/>
                </a:spcAft>
              </a:pPr>
              <a:t>13</a:t>
            </a:fld>
            <a:endParaRPr lang="cs-CZ"/>
          </a:p>
        </p:txBody>
      </p:sp>
    </p:spTree>
    <p:extLst>
      <p:ext uri="{BB962C8B-B14F-4D97-AF65-F5344CB8AC3E}">
        <p14:creationId xmlns:p14="http://schemas.microsoft.com/office/powerpoint/2010/main" val="268735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Nahoře zřejmě výroba oceli</a:t>
            </a:r>
          </a:p>
          <a:p>
            <a:pPr>
              <a:spcBef>
                <a:spcPct val="0"/>
              </a:spcBef>
            </a:pPr>
            <a:endParaRPr lang="cs-CZ" dirty="0" smtClean="0"/>
          </a:p>
          <a:p>
            <a:pPr>
              <a:spcBef>
                <a:spcPct val="0"/>
              </a:spcBef>
            </a:pPr>
            <a:r>
              <a:rPr lang="cs-CZ" dirty="0" smtClean="0"/>
              <a:t>Raketová inflace 1914-konec 1923</a:t>
            </a:r>
          </a:p>
          <a:p>
            <a:pPr>
              <a:spcBef>
                <a:spcPct val="0"/>
              </a:spcBef>
            </a:pPr>
            <a:r>
              <a:rPr lang="cs-CZ" dirty="0" smtClean="0"/>
              <a:t>Tempo inflace se zrychlovalo</a:t>
            </a:r>
          </a:p>
          <a:p>
            <a:pPr>
              <a:spcBef>
                <a:spcPct val="0"/>
              </a:spcBef>
              <a:buFontTx/>
              <a:buChar char="-"/>
            </a:pPr>
            <a:r>
              <a:rPr lang="cs-CZ" dirty="0" smtClean="0"/>
              <a:t>Pro chleba se žebřiňákem s penězi</a:t>
            </a:r>
          </a:p>
          <a:p>
            <a:pPr>
              <a:spcBef>
                <a:spcPct val="0"/>
              </a:spcBef>
              <a:buFontTx/>
              <a:buChar char="-"/>
            </a:pPr>
            <a:r>
              <a:rPr lang="cs-CZ" dirty="0" smtClean="0"/>
              <a:t>Turisté se měli báječně – střední třída Londýna v těch nejdražších hotelech v Berlíně</a:t>
            </a:r>
          </a:p>
          <a:p>
            <a:pPr>
              <a:spcBef>
                <a:spcPct val="0"/>
              </a:spcBef>
              <a:buFontTx/>
              <a:buChar char="-"/>
            </a:pPr>
            <a:endParaRPr lang="cs-CZ" dirty="0" smtClean="0"/>
          </a:p>
          <a:p>
            <a:pPr>
              <a:spcBef>
                <a:spcPct val="0"/>
              </a:spcBef>
              <a:buFontTx/>
              <a:buChar char="-"/>
            </a:pPr>
            <a:r>
              <a:rPr lang="cs-CZ" dirty="0" smtClean="0"/>
              <a:t>Inflace i příčinou </a:t>
            </a:r>
            <a:r>
              <a:rPr lang="cs-CZ" dirty="0" err="1" smtClean="0"/>
              <a:t>Rurské</a:t>
            </a:r>
            <a:r>
              <a:rPr lang="cs-CZ" dirty="0" smtClean="0"/>
              <a:t> krize</a:t>
            </a: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1E9705-CB7B-4AA7-B2DD-A706F9C6AA57}" type="slidenum">
              <a:rPr lang="cs-CZ"/>
              <a:pPr fontAlgn="base">
                <a:spcBef>
                  <a:spcPct val="0"/>
                </a:spcBef>
                <a:spcAft>
                  <a:spcPct val="0"/>
                </a:spcAft>
              </a:pPr>
              <a:t>14</a:t>
            </a:fld>
            <a:endParaRPr lang="cs-CZ"/>
          </a:p>
        </p:txBody>
      </p:sp>
    </p:spTree>
    <p:extLst>
      <p:ext uri="{BB962C8B-B14F-4D97-AF65-F5344CB8AC3E}">
        <p14:creationId xmlns:p14="http://schemas.microsoft.com/office/powerpoint/2010/main" val="118928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1923 – Německo - </a:t>
            </a:r>
            <a:r>
              <a:rPr lang="cs-CZ" dirty="0" err="1" smtClean="0"/>
              <a:t>Rurská</a:t>
            </a:r>
            <a:r>
              <a:rPr lang="cs-CZ" dirty="0" smtClean="0"/>
              <a:t> krize:</a:t>
            </a:r>
          </a:p>
          <a:p>
            <a:r>
              <a:rPr lang="cs-CZ" dirty="0" smtClean="0"/>
              <a:t>Francouzské a Belgické vojsko obsadilo Porúří</a:t>
            </a:r>
            <a:r>
              <a:rPr lang="cs-CZ" baseline="0" dirty="0" smtClean="0"/>
              <a:t> – v reakci na údajné pomalé splácení reparací</a:t>
            </a:r>
            <a:r>
              <a:rPr lang="cs-CZ" dirty="0" smtClean="0"/>
              <a:t> </a:t>
            </a:r>
          </a:p>
          <a:p>
            <a:r>
              <a:rPr lang="cs-CZ" dirty="0" smtClean="0"/>
              <a:t>Německo projevilo pasívní odpor (zastavila se veškerá výroba a těžba). </a:t>
            </a:r>
          </a:p>
          <a:p>
            <a:r>
              <a:rPr lang="cs-CZ" dirty="0" smtClean="0"/>
              <a:t>Nastala obrovská inflace*, která měla dopad na sociální oblast. Ještě více posílila dělnické hnutí.</a:t>
            </a:r>
          </a:p>
          <a:p>
            <a:r>
              <a:rPr lang="cs-CZ" dirty="0" smtClean="0"/>
              <a:t>Británie a USA donutili Francii opustit Porúří a bylo rozhodnuto o dalších jednáních (otázka reparací).</a:t>
            </a:r>
          </a:p>
          <a:p>
            <a:endParaRPr lang="cs-CZ" dirty="0" smtClean="0"/>
          </a:p>
          <a:p>
            <a:r>
              <a:rPr lang="cs-CZ" dirty="0" smtClean="0"/>
              <a:t>Září Gustav </a:t>
            </a:r>
            <a:r>
              <a:rPr lang="cs-CZ" dirty="0" err="1" smtClean="0"/>
              <a:t>Stresseman</a:t>
            </a:r>
            <a:r>
              <a:rPr lang="cs-CZ" dirty="0" smtClean="0"/>
              <a:t> - </a:t>
            </a:r>
          </a:p>
          <a:p>
            <a:endParaRPr lang="cs-CZ" dirty="0" smtClean="0"/>
          </a:p>
          <a:p>
            <a:r>
              <a:rPr lang="cs-CZ" b="1" dirty="0" smtClean="0"/>
              <a:t>Gustav </a:t>
            </a:r>
            <a:r>
              <a:rPr lang="cs-CZ" b="1" dirty="0" err="1" smtClean="0"/>
              <a:t>Stresemann</a:t>
            </a:r>
            <a:r>
              <a:rPr lang="cs-CZ" dirty="0" smtClean="0"/>
              <a:t> (</a:t>
            </a:r>
            <a:r>
              <a:rPr lang="cs-CZ" dirty="0" smtClean="0">
                <a:hlinkClick r:id="rId3" tooltip="10. květen"/>
              </a:rPr>
              <a:t>10. května</a:t>
            </a:r>
            <a:r>
              <a:rPr lang="cs-CZ" dirty="0" smtClean="0"/>
              <a:t> </a:t>
            </a:r>
            <a:r>
              <a:rPr lang="cs-CZ" dirty="0" smtClean="0">
                <a:hlinkClick r:id="rId4" tooltip="1878"/>
              </a:rPr>
              <a:t>1878</a:t>
            </a:r>
            <a:r>
              <a:rPr lang="cs-CZ" dirty="0" smtClean="0"/>
              <a:t> - </a:t>
            </a:r>
            <a:r>
              <a:rPr lang="cs-CZ" dirty="0" smtClean="0">
                <a:hlinkClick r:id="rId5" tooltip="3. říjen"/>
              </a:rPr>
              <a:t>3. října</a:t>
            </a:r>
            <a:r>
              <a:rPr lang="cs-CZ" dirty="0" smtClean="0"/>
              <a:t> </a:t>
            </a:r>
            <a:r>
              <a:rPr lang="cs-CZ" dirty="0" smtClean="0">
                <a:hlinkClick r:id="rId6" tooltip="1929"/>
              </a:rPr>
              <a:t>1929</a:t>
            </a:r>
            <a:r>
              <a:rPr lang="cs-CZ" dirty="0" smtClean="0"/>
              <a:t>) byl </a:t>
            </a:r>
            <a:r>
              <a:rPr lang="cs-CZ" dirty="0" smtClean="0">
                <a:hlinkClick r:id="rId7" tooltip="Německo"/>
              </a:rPr>
              <a:t>německý</a:t>
            </a:r>
            <a:r>
              <a:rPr lang="cs-CZ" dirty="0" smtClean="0"/>
              <a:t> liberální politik a státník. Na vrcholu své politické kariéry byl německým říšským kancléřem a </a:t>
            </a:r>
            <a:r>
              <a:rPr lang="cs-CZ" dirty="0" smtClean="0">
                <a:hlinkClick r:id="rId8" tooltip="Ministr"/>
              </a:rPr>
              <a:t>ministrem</a:t>
            </a:r>
            <a:r>
              <a:rPr lang="cs-CZ" dirty="0" smtClean="0"/>
              <a:t> zahraničí v období </a:t>
            </a:r>
            <a:r>
              <a:rPr lang="cs-CZ" dirty="0" smtClean="0">
                <a:hlinkClick r:id="rId9" tooltip="Výmarská republika"/>
              </a:rPr>
              <a:t>Výmarské republiky</a:t>
            </a:r>
            <a:r>
              <a:rPr lang="cs-CZ" dirty="0" smtClean="0"/>
              <a:t>. V roce 1926 mu byla udělena </a:t>
            </a:r>
            <a:r>
              <a:rPr lang="cs-CZ" dirty="0" smtClean="0">
                <a:hlinkClick r:id="rId10" tooltip="Nobelova cena za mír"/>
              </a:rPr>
              <a:t>Nobelova cena míru</a:t>
            </a:r>
            <a:r>
              <a:rPr lang="cs-CZ" dirty="0" smtClean="0"/>
              <a:t>.</a:t>
            </a:r>
            <a:endParaRPr lang="cs-CZ" dirty="0"/>
          </a:p>
        </p:txBody>
      </p:sp>
      <p:sp>
        <p:nvSpPr>
          <p:cNvPr id="4" name="Zástupný symbol pro číslo snímku 3"/>
          <p:cNvSpPr>
            <a:spLocks noGrp="1"/>
          </p:cNvSpPr>
          <p:nvPr>
            <p:ph type="sldNum" sz="quarter" idx="10"/>
          </p:nvPr>
        </p:nvSpPr>
        <p:spPr/>
        <p:txBody>
          <a:bodyPr/>
          <a:lstStyle/>
          <a:p>
            <a:pPr>
              <a:defRPr/>
            </a:pPr>
            <a:fld id="{C970252D-F922-40F3-ACE0-F68324EB6FA3}" type="slidenum">
              <a:rPr lang="cs-CZ" smtClean="0"/>
              <a:pPr>
                <a:defRPr/>
              </a:pPr>
              <a:t>15</a:t>
            </a:fld>
            <a:endParaRPr lang="cs-CZ"/>
          </a:p>
        </p:txBody>
      </p:sp>
    </p:spTree>
    <p:extLst>
      <p:ext uri="{BB962C8B-B14F-4D97-AF65-F5344CB8AC3E}">
        <p14:creationId xmlns:p14="http://schemas.microsoft.com/office/powerpoint/2010/main" val="1024125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Symbol německé důstojnosti – symbol Výmarské republiky</a:t>
            </a:r>
          </a:p>
          <a:p>
            <a:pPr>
              <a:spcBef>
                <a:spcPct val="0"/>
              </a:spcBef>
            </a:pPr>
            <a:r>
              <a:rPr lang="cs-CZ" dirty="0" smtClean="0"/>
              <a:t>1847 – 1934</a:t>
            </a:r>
          </a:p>
          <a:p>
            <a:pPr>
              <a:spcBef>
                <a:spcPct val="0"/>
              </a:spcBef>
            </a:pPr>
            <a:r>
              <a:rPr lang="cs-CZ" dirty="0" smtClean="0"/>
              <a:t>1911 – do výslužby, 1914 povolán zpět – veřejná tvář geniálního stratéga Ericha </a:t>
            </a:r>
            <a:r>
              <a:rPr lang="cs-CZ" dirty="0" err="1" smtClean="0"/>
              <a:t>Ludendorffa</a:t>
            </a:r>
            <a:r>
              <a:rPr lang="cs-CZ" dirty="0" smtClean="0"/>
              <a:t> (ten jen ze střední třídy – ne dost lesku pro fotoaparáty novinářů jako Junker každým coulem Hindenburg)</a:t>
            </a:r>
          </a:p>
          <a:p>
            <a:pPr>
              <a:spcBef>
                <a:spcPct val="0"/>
              </a:spcBef>
            </a:pPr>
            <a:r>
              <a:rPr lang="cs-CZ" dirty="0" smtClean="0"/>
              <a:t>Hindenburg zvítězil v roce 1914 v bitvách u </a:t>
            </a:r>
            <a:r>
              <a:rPr lang="cs-CZ" dirty="0" err="1" smtClean="0"/>
              <a:t>Tannenbergu</a:t>
            </a:r>
            <a:r>
              <a:rPr lang="cs-CZ" dirty="0" smtClean="0"/>
              <a:t> a u Mazurských jezer – nejdrtivější porážky ruských vojsk za IWW </a:t>
            </a:r>
          </a:p>
          <a:p>
            <a:pPr>
              <a:spcBef>
                <a:spcPct val="0"/>
              </a:spcBef>
            </a:pPr>
            <a:r>
              <a:rPr lang="cs-CZ" b="1" dirty="0" smtClean="0"/>
              <a:t>legenda o ráně dýkou</a:t>
            </a:r>
            <a:r>
              <a:rPr lang="cs-CZ" dirty="0" smtClean="0"/>
              <a:t> do zad – 1919 Hindenburg před vyšetřovací komisí Národního shromáždění</a:t>
            </a:r>
          </a:p>
          <a:p>
            <a:pPr>
              <a:spcBef>
                <a:spcPct val="0"/>
              </a:spcBef>
            </a:pPr>
            <a:r>
              <a:rPr lang="cs-CZ" dirty="0" smtClean="0"/>
              <a:t>prezident – 1925 - 1934</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F6EB92-1B2F-4A60-A11D-C454814519CA}" type="slidenum">
              <a:rPr lang="cs-CZ"/>
              <a:pPr fontAlgn="base">
                <a:spcBef>
                  <a:spcPct val="0"/>
                </a:spcBef>
                <a:spcAft>
                  <a:spcPct val="0"/>
                </a:spcAft>
              </a:pPr>
              <a:t>16</a:t>
            </a:fld>
            <a:endParaRPr lang="cs-CZ"/>
          </a:p>
        </p:txBody>
      </p:sp>
    </p:spTree>
    <p:extLst>
      <p:ext uri="{BB962C8B-B14F-4D97-AF65-F5344CB8AC3E}">
        <p14:creationId xmlns:p14="http://schemas.microsoft.com/office/powerpoint/2010/main" val="4136353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Německá k</a:t>
            </a:r>
            <a:r>
              <a:rPr lang="de-DE" smtClean="0"/>
              <a:t>arikatur</a:t>
            </a:r>
            <a:r>
              <a:rPr lang="cs-CZ" smtClean="0"/>
              <a:t>a</a:t>
            </a:r>
            <a:r>
              <a:rPr lang="de-DE" smtClean="0"/>
              <a:t> </a:t>
            </a:r>
            <a:r>
              <a:rPr lang="cs-CZ" smtClean="0"/>
              <a:t>z roku </a:t>
            </a:r>
            <a:r>
              <a:rPr lang="de-DE" smtClean="0"/>
              <a:t>1924  </a:t>
            </a:r>
            <a:endParaRPr lang="cs-CZ" smtClean="0"/>
          </a:p>
          <a:p>
            <a:pPr>
              <a:spcBef>
                <a:spcPct val="0"/>
              </a:spcBef>
            </a:pPr>
            <a:endParaRPr lang="cs-CZ" smtClean="0">
              <a:hlinkClick r:id="rId3" tooltip="Philipp Scheidemann"/>
            </a:endParaRPr>
          </a:p>
          <a:p>
            <a:pPr>
              <a:spcBef>
                <a:spcPct val="0"/>
              </a:spcBef>
            </a:pPr>
            <a:r>
              <a:rPr lang="de-DE" smtClean="0">
                <a:hlinkClick r:id="rId3" tooltip="Philipp Scheidemann"/>
              </a:rPr>
              <a:t>Philipp Scheidemann</a:t>
            </a:r>
            <a:r>
              <a:rPr lang="cs-CZ" smtClean="0"/>
              <a:t> (v čele vlády, která vojáky odvolala)</a:t>
            </a:r>
            <a:r>
              <a:rPr lang="de-DE" smtClean="0"/>
              <a:t> </a:t>
            </a:r>
            <a:r>
              <a:rPr lang="cs-CZ" smtClean="0"/>
              <a:t>– kvůli Versailles rezignoval</a:t>
            </a:r>
            <a:r>
              <a:rPr lang="de-DE" smtClean="0"/>
              <a:t> </a:t>
            </a:r>
            <a:r>
              <a:rPr lang="cs-CZ" smtClean="0"/>
              <a:t>(1919)</a:t>
            </a:r>
          </a:p>
          <a:p>
            <a:pPr>
              <a:spcBef>
                <a:spcPct val="0"/>
              </a:spcBef>
            </a:pPr>
            <a:r>
              <a:rPr lang="de-DE" smtClean="0">
                <a:hlinkClick r:id="rId4" tooltip="Matthias Erzberger"/>
              </a:rPr>
              <a:t>Matthias Erzberger</a:t>
            </a:r>
            <a:r>
              <a:rPr lang="cs-CZ" smtClean="0"/>
              <a:t> (bez portfeje)</a:t>
            </a:r>
          </a:p>
          <a:p>
            <a:pPr>
              <a:spcBef>
                <a:spcPct val="0"/>
              </a:spcBef>
            </a:pPr>
            <a:endParaRPr lang="cs-CZ" smtClean="0"/>
          </a:p>
          <a:p>
            <a:pPr>
              <a:spcBef>
                <a:spcPct val="0"/>
              </a:spcBef>
            </a:pPr>
            <a:r>
              <a:rPr lang="de-DE" smtClean="0"/>
              <a:t>wie sie die deutschen Frontsoldaten hinterrücks erdolchen.</a:t>
            </a:r>
            <a:endParaRPr lang="cs-CZ" smtClean="0"/>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0985C7-CF58-4440-8B58-EC0EBFC58FA0}" type="slidenum">
              <a:rPr lang="cs-CZ"/>
              <a:pPr fontAlgn="base">
                <a:spcBef>
                  <a:spcPct val="0"/>
                </a:spcBef>
                <a:spcAft>
                  <a:spcPct val="0"/>
                </a:spcAft>
              </a:pPr>
              <a:t>17</a:t>
            </a:fld>
            <a:endParaRPr lang="cs-CZ"/>
          </a:p>
        </p:txBody>
      </p:sp>
    </p:spTree>
    <p:extLst>
      <p:ext uri="{BB962C8B-B14F-4D97-AF65-F5344CB8AC3E}">
        <p14:creationId xmlns:p14="http://schemas.microsoft.com/office/powerpoint/2010/main" val="4121917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Rakouská podoba mýtu (protižidovská)</a:t>
            </a:r>
          </a:p>
          <a:p>
            <a:pPr>
              <a:spcBef>
                <a:spcPct val="0"/>
              </a:spcBef>
            </a:pPr>
            <a:endParaRPr lang="cs-CZ" dirty="0" smtClean="0"/>
          </a:p>
          <a:p>
            <a:pPr>
              <a:spcBef>
                <a:spcPct val="0"/>
              </a:spcBef>
            </a:pPr>
            <a:r>
              <a:rPr lang="de-DE" dirty="0" smtClean="0"/>
              <a:t>Antisemitische österreichische Postkarte zur Dolchstoßlegende aus dem Jahr 1919.</a:t>
            </a:r>
            <a:endParaRPr lang="cs-CZ" dirty="0" smtClean="0"/>
          </a:p>
          <a:p>
            <a:pPr>
              <a:spcBef>
                <a:spcPct val="0"/>
              </a:spcBef>
            </a:pPr>
            <a:endParaRPr lang="cs-CZ" dirty="0" smtClean="0"/>
          </a:p>
          <a:p>
            <a:pPr>
              <a:spcBef>
                <a:spcPct val="0"/>
              </a:spcBef>
            </a:pPr>
            <a:endParaRPr lang="cs-CZ" dirty="0"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269D6A-78EE-4A45-942F-3F70AEEB7249}" type="slidenum">
              <a:rPr lang="cs-CZ"/>
              <a:pPr fontAlgn="base">
                <a:spcBef>
                  <a:spcPct val="0"/>
                </a:spcBef>
                <a:spcAft>
                  <a:spcPct val="0"/>
                </a:spcAft>
              </a:pPr>
              <a:t>18</a:t>
            </a:fld>
            <a:endParaRPr lang="cs-CZ"/>
          </a:p>
        </p:txBody>
      </p:sp>
    </p:spTree>
    <p:extLst>
      <p:ext uri="{BB962C8B-B14F-4D97-AF65-F5344CB8AC3E}">
        <p14:creationId xmlns:p14="http://schemas.microsoft.com/office/powerpoint/2010/main" val="1571477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lnSpcReduction="10000"/>
          </a:bodyPr>
          <a:lstStyle/>
          <a:p>
            <a:r>
              <a:rPr lang="cs-CZ" sz="1200" b="0" i="0" kern="1200" dirty="0" smtClean="0">
                <a:solidFill>
                  <a:schemeClr val="tx1"/>
                </a:solidFill>
                <a:effectLst/>
                <a:latin typeface="+mn-lt"/>
                <a:ea typeface="+mn-ea"/>
                <a:cs typeface="+mn-cs"/>
              </a:rPr>
              <a:t>Říšský kancléř </a:t>
            </a:r>
            <a:r>
              <a:rPr lang="cs-CZ" sz="1200" b="0" i="0" u="none" strike="noStrike" kern="1200" dirty="0" smtClean="0">
                <a:solidFill>
                  <a:schemeClr val="tx1"/>
                </a:solidFill>
                <a:effectLst/>
                <a:latin typeface="+mn-lt"/>
                <a:ea typeface="+mn-ea"/>
                <a:cs typeface="+mn-cs"/>
                <a:hlinkClick r:id="rId3" tooltip="Joseph Wirth"/>
              </a:rPr>
              <a:t>Joseph </a:t>
            </a:r>
            <a:r>
              <a:rPr lang="cs-CZ" sz="1200" b="0" i="0" u="none" strike="noStrike" kern="1200" dirty="0" err="1" smtClean="0">
                <a:solidFill>
                  <a:schemeClr val="tx1"/>
                </a:solidFill>
                <a:effectLst/>
                <a:latin typeface="+mn-lt"/>
                <a:ea typeface="+mn-ea"/>
                <a:cs typeface="+mn-cs"/>
                <a:hlinkClick r:id="rId3" tooltip="Joseph Wirth"/>
              </a:rPr>
              <a:t>Wirth</a:t>
            </a:r>
            <a:r>
              <a:rPr lang="cs-CZ" sz="1200" b="0" i="0" kern="1200" dirty="0" smtClean="0">
                <a:solidFill>
                  <a:schemeClr val="tx1"/>
                </a:solidFill>
                <a:effectLst/>
                <a:latin typeface="+mn-lt"/>
                <a:ea typeface="+mn-ea"/>
                <a:cs typeface="+mn-cs"/>
              </a:rPr>
              <a:t>, sovětský velvyslanec ve Velké Británii </a:t>
            </a:r>
            <a:r>
              <a:rPr lang="cs-CZ" sz="1200" b="0" i="0" u="none" strike="noStrike" kern="1200" dirty="0" smtClean="0">
                <a:solidFill>
                  <a:schemeClr val="tx1"/>
                </a:solidFill>
                <a:effectLst/>
                <a:latin typeface="+mn-lt"/>
                <a:ea typeface="+mn-ea"/>
                <a:cs typeface="+mn-cs"/>
                <a:hlinkClick r:id="rId4" tooltip="Leonid Borisovič Krasin"/>
              </a:rPr>
              <a:t>Leonid </a:t>
            </a:r>
            <a:r>
              <a:rPr lang="cs-CZ" sz="1200" b="0" i="0" u="none" strike="noStrike" kern="1200" dirty="0" err="1" smtClean="0">
                <a:solidFill>
                  <a:schemeClr val="tx1"/>
                </a:solidFill>
                <a:effectLst/>
                <a:latin typeface="+mn-lt"/>
                <a:ea typeface="+mn-ea"/>
                <a:cs typeface="+mn-cs"/>
                <a:hlinkClick r:id="rId4" tooltip="Leonid Borisovič Krasin"/>
              </a:rPr>
              <a:t>Borisovič</a:t>
            </a:r>
            <a:r>
              <a:rPr lang="cs-CZ" sz="1200" b="0" i="0" u="none" strike="noStrike" kern="1200" dirty="0" smtClean="0">
                <a:solidFill>
                  <a:schemeClr val="tx1"/>
                </a:solidFill>
                <a:effectLst/>
                <a:latin typeface="+mn-lt"/>
                <a:ea typeface="+mn-ea"/>
                <a:cs typeface="+mn-cs"/>
                <a:hlinkClick r:id="rId4" tooltip="Leonid Borisovič Krasin"/>
              </a:rPr>
              <a:t> </a:t>
            </a:r>
            <a:r>
              <a:rPr lang="cs-CZ" sz="1200" b="0" i="0" u="none" strike="noStrike" kern="1200" dirty="0" err="1" smtClean="0">
                <a:solidFill>
                  <a:schemeClr val="tx1"/>
                </a:solidFill>
                <a:effectLst/>
                <a:latin typeface="+mn-lt"/>
                <a:ea typeface="+mn-ea"/>
                <a:cs typeface="+mn-cs"/>
                <a:hlinkClick r:id="rId4" tooltip="Leonid Borisovič Krasin"/>
              </a:rPr>
              <a:t>Krasin</a:t>
            </a:r>
            <a:r>
              <a:rPr lang="cs-CZ" sz="1200" b="0" i="0" kern="1200" dirty="0" smtClean="0">
                <a:solidFill>
                  <a:schemeClr val="tx1"/>
                </a:solidFill>
                <a:effectLst/>
                <a:latin typeface="+mn-lt"/>
                <a:ea typeface="+mn-ea"/>
                <a:cs typeface="+mn-cs"/>
              </a:rPr>
              <a:t>, lidový komisař zahraničních věcí </a:t>
            </a:r>
            <a:r>
              <a:rPr lang="cs-CZ" sz="1200" b="0" i="0" u="none" strike="noStrike" kern="1200" dirty="0" smtClean="0">
                <a:solidFill>
                  <a:schemeClr val="tx1"/>
                </a:solidFill>
                <a:effectLst/>
                <a:latin typeface="+mn-lt"/>
                <a:ea typeface="+mn-ea"/>
                <a:cs typeface="+mn-cs"/>
                <a:hlinkClick r:id="rId5" tooltip="Georgij Vasiljevič Čičerin"/>
              </a:rPr>
              <a:t>Georgij </a:t>
            </a:r>
            <a:r>
              <a:rPr lang="cs-CZ" sz="1200" b="0" i="0" u="none" strike="noStrike" kern="1200" dirty="0" err="1" smtClean="0">
                <a:solidFill>
                  <a:schemeClr val="tx1"/>
                </a:solidFill>
                <a:effectLst/>
                <a:latin typeface="+mn-lt"/>
                <a:ea typeface="+mn-ea"/>
                <a:cs typeface="+mn-cs"/>
                <a:hlinkClick r:id="rId5" tooltip="Georgij Vasiljevič Čičerin"/>
              </a:rPr>
              <a:t>Vasiljevič</a:t>
            </a:r>
            <a:r>
              <a:rPr lang="cs-CZ" sz="1200" b="0" i="0" u="none" strike="noStrike" kern="1200" dirty="0" smtClean="0">
                <a:solidFill>
                  <a:schemeClr val="tx1"/>
                </a:solidFill>
                <a:effectLst/>
                <a:latin typeface="+mn-lt"/>
                <a:ea typeface="+mn-ea"/>
                <a:cs typeface="+mn-cs"/>
                <a:hlinkClick r:id="rId5" tooltip="Georgij Vasiljevič Čičerin"/>
              </a:rPr>
              <a:t> </a:t>
            </a:r>
            <a:r>
              <a:rPr lang="cs-CZ" sz="1200" b="0" i="0" u="none" strike="noStrike" kern="1200" dirty="0" err="1" smtClean="0">
                <a:solidFill>
                  <a:schemeClr val="tx1"/>
                </a:solidFill>
                <a:effectLst/>
                <a:latin typeface="+mn-lt"/>
                <a:ea typeface="+mn-ea"/>
                <a:cs typeface="+mn-cs"/>
                <a:hlinkClick r:id="rId5" tooltip="Georgij Vasiljevič Čičerin"/>
              </a:rPr>
              <a:t>Čičerin</a:t>
            </a:r>
            <a:r>
              <a:rPr lang="cs-CZ" sz="1200" b="0" i="0" kern="1200" dirty="0" smtClean="0">
                <a:solidFill>
                  <a:schemeClr val="tx1"/>
                </a:solidFill>
                <a:effectLst/>
                <a:latin typeface="+mn-lt"/>
                <a:ea typeface="+mn-ea"/>
                <a:cs typeface="+mn-cs"/>
              </a:rPr>
              <a:t>, sovětský vyslanec v Německu </a:t>
            </a:r>
            <a:r>
              <a:rPr lang="cs-CZ" sz="1200" b="0" i="0" u="none" strike="noStrike" kern="1200" dirty="0" smtClean="0">
                <a:solidFill>
                  <a:schemeClr val="tx1"/>
                </a:solidFill>
                <a:effectLst/>
                <a:latin typeface="+mn-lt"/>
                <a:ea typeface="+mn-ea"/>
                <a:cs typeface="+mn-cs"/>
                <a:hlinkClick r:id="rId6" tooltip="Adolf Abramovič Joffe"/>
              </a:rPr>
              <a:t>Adolf </a:t>
            </a:r>
            <a:r>
              <a:rPr lang="cs-CZ" sz="1200" b="0" i="0" u="none" strike="noStrike" kern="1200" dirty="0" err="1" smtClean="0">
                <a:solidFill>
                  <a:schemeClr val="tx1"/>
                </a:solidFill>
                <a:effectLst/>
                <a:latin typeface="+mn-lt"/>
                <a:ea typeface="+mn-ea"/>
                <a:cs typeface="+mn-cs"/>
                <a:hlinkClick r:id="rId6" tooltip="Adolf Abramovič Joffe"/>
              </a:rPr>
              <a:t>Abramovič</a:t>
            </a:r>
            <a:r>
              <a:rPr lang="cs-CZ" sz="1200" b="0" i="0" u="none" strike="noStrike" kern="1200" dirty="0" smtClean="0">
                <a:solidFill>
                  <a:schemeClr val="tx1"/>
                </a:solidFill>
                <a:effectLst/>
                <a:latin typeface="+mn-lt"/>
                <a:ea typeface="+mn-ea"/>
                <a:cs typeface="+mn-cs"/>
                <a:hlinkClick r:id="rId6" tooltip="Adolf Abramovič Joffe"/>
              </a:rPr>
              <a:t> </a:t>
            </a:r>
            <a:r>
              <a:rPr lang="cs-CZ" sz="1200" b="0" i="0" u="none" strike="noStrike" kern="1200" dirty="0" err="1" smtClean="0">
                <a:solidFill>
                  <a:schemeClr val="tx1"/>
                </a:solidFill>
                <a:effectLst/>
                <a:latin typeface="+mn-lt"/>
                <a:ea typeface="+mn-ea"/>
                <a:cs typeface="+mn-cs"/>
                <a:hlinkClick r:id="rId6" tooltip="Adolf Abramovič Joffe"/>
              </a:rPr>
              <a:t>Joffe</a:t>
            </a:r>
            <a:r>
              <a:rPr lang="cs-CZ" sz="1200" b="0" i="0" kern="1200" dirty="0" smtClean="0">
                <a:solidFill>
                  <a:schemeClr val="tx1"/>
                </a:solidFill>
                <a:effectLst/>
                <a:latin typeface="+mn-lt"/>
                <a:ea typeface="+mn-ea"/>
                <a:cs typeface="+mn-cs"/>
              </a:rPr>
              <a:t> v dubnu 1922 v </a:t>
            </a:r>
            <a:r>
              <a:rPr lang="cs-CZ" sz="1200" b="0" i="0" kern="1200" smtClean="0">
                <a:solidFill>
                  <a:schemeClr val="tx1"/>
                </a:solidFill>
                <a:effectLst/>
                <a:latin typeface="+mn-lt"/>
                <a:ea typeface="+mn-ea"/>
                <a:cs typeface="+mn-cs"/>
              </a:rPr>
              <a:t>Rapallu</a:t>
            </a:r>
            <a:r>
              <a:rPr lang="cs-CZ" sz="1200" b="1" i="0" kern="1200" smtClean="0">
                <a:solidFill>
                  <a:schemeClr val="tx1"/>
                </a:solidFill>
                <a:effectLst/>
                <a:latin typeface="+mn-lt"/>
                <a:ea typeface="+mn-ea"/>
                <a:cs typeface="+mn-cs"/>
              </a:rPr>
              <a:t/>
            </a:r>
            <a:br>
              <a:rPr lang="cs-CZ" sz="1200" b="1" i="0" kern="1200" smtClean="0">
                <a:solidFill>
                  <a:schemeClr val="tx1"/>
                </a:solidFill>
                <a:effectLst/>
                <a:latin typeface="+mn-lt"/>
                <a:ea typeface="+mn-ea"/>
                <a:cs typeface="+mn-cs"/>
              </a:rPr>
            </a:br>
            <a:r>
              <a:rPr lang="cs-CZ" sz="1200" b="1" i="0" kern="1200" smtClean="0">
                <a:solidFill>
                  <a:schemeClr val="tx1"/>
                </a:solidFill>
                <a:effectLst/>
                <a:latin typeface="+mn-lt"/>
                <a:ea typeface="+mn-ea"/>
                <a:cs typeface="+mn-cs"/>
              </a:rPr>
              <a:t/>
            </a:r>
            <a:br>
              <a:rPr lang="cs-CZ" sz="1200" b="1" i="0" kern="1200" smtClean="0">
                <a:solidFill>
                  <a:schemeClr val="tx1"/>
                </a:solidFill>
                <a:effectLst/>
                <a:latin typeface="+mn-lt"/>
                <a:ea typeface="+mn-ea"/>
                <a:cs typeface="+mn-cs"/>
              </a:rPr>
            </a:br>
            <a:r>
              <a:rPr lang="cs-CZ" sz="1200" b="1" i="0" kern="1200" smtClean="0">
                <a:solidFill>
                  <a:schemeClr val="tx1"/>
                </a:solidFill>
                <a:effectLst/>
                <a:latin typeface="+mn-lt"/>
                <a:ea typeface="+mn-ea"/>
                <a:cs typeface="+mn-cs"/>
              </a:rPr>
              <a:t>Wiki</a:t>
            </a:r>
            <a:r>
              <a:rPr lang="cs-CZ" sz="1200" b="1" i="0" kern="1200" dirty="0" smtClean="0">
                <a:solidFill>
                  <a:schemeClr val="tx1"/>
                </a:solidFill>
                <a:effectLst/>
                <a:latin typeface="+mn-lt"/>
                <a:ea typeface="+mn-ea"/>
                <a:cs typeface="+mn-cs"/>
              </a:rPr>
              <a:t/>
            </a:r>
            <a:br>
              <a:rPr lang="cs-CZ" sz="1200" b="1" i="0" kern="1200" dirty="0" smtClean="0">
                <a:solidFill>
                  <a:schemeClr val="tx1"/>
                </a:solidFill>
                <a:effectLst/>
                <a:latin typeface="+mn-lt"/>
                <a:ea typeface="+mn-ea"/>
                <a:cs typeface="+mn-cs"/>
              </a:rPr>
            </a:br>
            <a:r>
              <a:rPr lang="cs-CZ" sz="1200" b="1" i="0" kern="1200" dirty="0" smtClean="0">
                <a:solidFill>
                  <a:schemeClr val="tx1"/>
                </a:solidFill>
                <a:effectLst/>
                <a:latin typeface="+mn-lt"/>
                <a:ea typeface="+mn-ea"/>
                <a:cs typeface="+mn-cs"/>
              </a:rPr>
              <a:t/>
            </a:r>
            <a:br>
              <a:rPr lang="cs-CZ" sz="1200" b="1" i="0" kern="1200" dirty="0" smtClean="0">
                <a:solidFill>
                  <a:schemeClr val="tx1"/>
                </a:solidFill>
                <a:effectLst/>
                <a:latin typeface="+mn-lt"/>
                <a:ea typeface="+mn-ea"/>
                <a:cs typeface="+mn-cs"/>
              </a:rPr>
            </a:br>
            <a:r>
              <a:rPr lang="cs-CZ" sz="1200" b="1" i="0" kern="1200" dirty="0" err="1" smtClean="0">
                <a:solidFill>
                  <a:schemeClr val="tx1"/>
                </a:solidFill>
                <a:effectLst/>
                <a:latin typeface="+mn-lt"/>
                <a:ea typeface="+mn-ea"/>
                <a:cs typeface="+mn-cs"/>
              </a:rPr>
              <a:t>Rapallská</a:t>
            </a:r>
            <a:r>
              <a:rPr lang="cs-CZ" sz="1200" b="1" i="0" kern="1200" dirty="0" smtClean="0">
                <a:solidFill>
                  <a:schemeClr val="tx1"/>
                </a:solidFill>
                <a:effectLst/>
                <a:latin typeface="+mn-lt"/>
                <a:ea typeface="+mn-ea"/>
                <a:cs typeface="+mn-cs"/>
              </a:rPr>
              <a:t> smlouva</a:t>
            </a:r>
            <a:r>
              <a:rPr lang="cs-CZ" sz="1200" b="0" i="0" kern="1200" dirty="0" smtClean="0">
                <a:solidFill>
                  <a:schemeClr val="tx1"/>
                </a:solidFill>
                <a:effectLst/>
                <a:latin typeface="+mn-lt"/>
                <a:ea typeface="+mn-ea"/>
                <a:cs typeface="+mn-cs"/>
              </a:rPr>
              <a:t> byla podepsána </a:t>
            </a:r>
            <a:r>
              <a:rPr lang="cs-CZ" sz="1200" b="0" i="0" u="none" strike="noStrike" kern="1200" dirty="0" smtClean="0">
                <a:solidFill>
                  <a:schemeClr val="tx1"/>
                </a:solidFill>
                <a:effectLst/>
                <a:latin typeface="+mn-lt"/>
                <a:ea typeface="+mn-ea"/>
                <a:cs typeface="+mn-cs"/>
                <a:hlinkClick r:id="rId7" tooltip="16. duben"/>
              </a:rPr>
              <a:t>16. dubna</a:t>
            </a:r>
            <a:r>
              <a:rPr lang="cs-CZ" sz="1200" b="0" i="0" kern="1200" dirty="0" smtClean="0">
                <a:solidFill>
                  <a:schemeClr val="tx1"/>
                </a:solidFill>
                <a:effectLst/>
                <a:latin typeface="+mn-lt"/>
                <a:ea typeface="+mn-ea"/>
                <a:cs typeface="+mn-cs"/>
              </a:rPr>
              <a:t> </a:t>
            </a:r>
            <a:r>
              <a:rPr lang="cs-CZ" sz="1200" b="0" i="0" u="none" strike="noStrike" kern="1200" dirty="0" smtClean="0">
                <a:solidFill>
                  <a:schemeClr val="tx1"/>
                </a:solidFill>
                <a:effectLst/>
                <a:latin typeface="+mn-lt"/>
                <a:ea typeface="+mn-ea"/>
                <a:cs typeface="+mn-cs"/>
                <a:hlinkClick r:id="rId8" tooltip="1922"/>
              </a:rPr>
              <a:t>1922</a:t>
            </a:r>
            <a:r>
              <a:rPr lang="cs-CZ" sz="1200" b="0" i="0" kern="1200" dirty="0" smtClean="0">
                <a:solidFill>
                  <a:schemeClr val="tx1"/>
                </a:solidFill>
                <a:effectLst/>
                <a:latin typeface="+mn-lt"/>
                <a:ea typeface="+mn-ea"/>
                <a:cs typeface="+mn-cs"/>
              </a:rPr>
              <a:t> v </a:t>
            </a:r>
            <a:r>
              <a:rPr lang="cs-CZ" sz="1200" b="0" i="0" u="none" strike="noStrike" kern="1200" dirty="0" err="1" smtClean="0">
                <a:solidFill>
                  <a:schemeClr val="tx1"/>
                </a:solidFill>
                <a:effectLst/>
                <a:latin typeface="+mn-lt"/>
                <a:ea typeface="+mn-ea"/>
                <a:cs typeface="+mn-cs"/>
                <a:hlinkClick r:id="rId9" tooltip="Rapallo"/>
              </a:rPr>
              <a:t>Rapallu</a:t>
            </a:r>
            <a:r>
              <a:rPr lang="cs-CZ" sz="1200" b="0" i="0" kern="1200" dirty="0" smtClean="0">
                <a:solidFill>
                  <a:schemeClr val="tx1"/>
                </a:solidFill>
                <a:effectLst/>
                <a:latin typeface="+mn-lt"/>
                <a:ea typeface="+mn-ea"/>
                <a:cs typeface="+mn-cs"/>
              </a:rPr>
              <a:t> (</a:t>
            </a:r>
            <a:r>
              <a:rPr lang="cs-CZ" sz="1200" b="0" i="0" u="none" strike="noStrike" kern="1200" dirty="0" smtClean="0">
                <a:solidFill>
                  <a:schemeClr val="tx1"/>
                </a:solidFill>
                <a:effectLst/>
                <a:latin typeface="+mn-lt"/>
                <a:ea typeface="+mn-ea"/>
                <a:cs typeface="+mn-cs"/>
                <a:hlinkClick r:id="rId10" tooltip="Itálie"/>
              </a:rPr>
              <a:t>Itálie</a:t>
            </a:r>
            <a:r>
              <a:rPr lang="cs-CZ" sz="1200" b="0" i="0" kern="1200" dirty="0" smtClean="0">
                <a:solidFill>
                  <a:schemeClr val="tx1"/>
                </a:solidFill>
                <a:effectLst/>
                <a:latin typeface="+mn-lt"/>
                <a:ea typeface="+mn-ea"/>
                <a:cs typeface="+mn-cs"/>
              </a:rPr>
              <a:t>). Šlo o smlouvu mezi </a:t>
            </a:r>
            <a:r>
              <a:rPr lang="cs-CZ" sz="1200" b="0" i="0" u="none" strike="noStrike" kern="1200" dirty="0" smtClean="0">
                <a:solidFill>
                  <a:schemeClr val="tx1"/>
                </a:solidFill>
                <a:effectLst/>
                <a:latin typeface="+mn-lt"/>
                <a:ea typeface="+mn-ea"/>
                <a:cs typeface="+mn-cs"/>
                <a:hlinkClick r:id="rId11" tooltip="Německo"/>
              </a:rPr>
              <a:t>Německem</a:t>
            </a:r>
            <a:r>
              <a:rPr lang="cs-CZ" sz="1200" b="0" i="0" kern="1200" dirty="0" smtClean="0">
                <a:solidFill>
                  <a:schemeClr val="tx1"/>
                </a:solidFill>
                <a:effectLst/>
                <a:latin typeface="+mn-lt"/>
                <a:ea typeface="+mn-ea"/>
                <a:cs typeface="+mn-cs"/>
              </a:rPr>
              <a:t> a </a:t>
            </a:r>
            <a:r>
              <a:rPr lang="cs-CZ" sz="1200" b="0" i="0" u="none" strike="noStrike" kern="1200" dirty="0" smtClean="0">
                <a:solidFill>
                  <a:schemeClr val="tx1"/>
                </a:solidFill>
                <a:effectLst/>
                <a:latin typeface="+mn-lt"/>
                <a:ea typeface="+mn-ea"/>
                <a:cs typeface="+mn-cs"/>
                <a:hlinkClick r:id="rId12" tooltip="Sovětské Rusko"/>
              </a:rPr>
              <a:t>Sovětským Ruskem</a:t>
            </a:r>
            <a:r>
              <a:rPr lang="cs-CZ" sz="1200" b="0" i="0" kern="1200" dirty="0" smtClean="0">
                <a:solidFill>
                  <a:schemeClr val="tx1"/>
                </a:solidFill>
                <a:effectLst/>
                <a:latin typeface="+mn-lt"/>
                <a:ea typeface="+mn-ea"/>
                <a:cs typeface="+mn-cs"/>
              </a:rPr>
              <a:t> (Ruskou sovětskou federativní socialistickou republikou). Byly tím obnoveny </a:t>
            </a:r>
            <a:r>
              <a:rPr lang="cs-CZ" sz="1200" b="0" i="0" u="none" strike="noStrike" kern="1200" dirty="0" smtClean="0">
                <a:solidFill>
                  <a:schemeClr val="tx1"/>
                </a:solidFill>
                <a:effectLst/>
                <a:latin typeface="+mn-lt"/>
                <a:ea typeface="+mn-ea"/>
                <a:cs typeface="+mn-cs"/>
                <a:hlinkClick r:id="rId13" tooltip="Diplomacie"/>
              </a:rPr>
              <a:t>diplomatické</a:t>
            </a:r>
            <a:r>
              <a:rPr lang="cs-CZ" sz="1200" b="0" i="0" kern="1200" dirty="0" smtClean="0">
                <a:solidFill>
                  <a:schemeClr val="tx1"/>
                </a:solidFill>
                <a:effectLst/>
                <a:latin typeface="+mn-lt"/>
                <a:ea typeface="+mn-ea"/>
                <a:cs typeface="+mn-cs"/>
              </a:rPr>
              <a:t> styky mezi oběma zeměmi, které se zřekly navzájem náhrady </a:t>
            </a:r>
            <a:r>
              <a:rPr lang="cs-CZ" sz="1200" b="0" i="0" u="none" strike="noStrike" kern="1200" dirty="0" smtClean="0">
                <a:solidFill>
                  <a:schemeClr val="tx1"/>
                </a:solidFill>
                <a:effectLst/>
                <a:latin typeface="+mn-lt"/>
                <a:ea typeface="+mn-ea"/>
                <a:cs typeface="+mn-cs"/>
                <a:hlinkClick r:id="rId14" tooltip="První světová válka"/>
              </a:rPr>
              <a:t>válečných</a:t>
            </a:r>
            <a:r>
              <a:rPr lang="cs-CZ" sz="1200" b="0" i="0" kern="1200" dirty="0" smtClean="0">
                <a:solidFill>
                  <a:schemeClr val="tx1"/>
                </a:solidFill>
                <a:effectLst/>
                <a:latin typeface="+mn-lt"/>
                <a:ea typeface="+mn-ea"/>
                <a:cs typeface="+mn-cs"/>
              </a:rPr>
              <a:t> škod a přiznaly si doložku nejvyšších výhod. Byla to první mezinárodní </a:t>
            </a:r>
            <a:r>
              <a:rPr lang="cs-CZ" sz="1200" b="0" i="0" u="none" strike="noStrike" kern="1200" dirty="0" smtClean="0">
                <a:solidFill>
                  <a:schemeClr val="tx1"/>
                </a:solidFill>
                <a:effectLst/>
                <a:latin typeface="+mn-lt"/>
                <a:ea typeface="+mn-ea"/>
                <a:cs typeface="+mn-cs"/>
                <a:hlinkClick r:id="rId15" tooltip="Smlouva"/>
              </a:rPr>
              <a:t>smlouva</a:t>
            </a:r>
            <a:r>
              <a:rPr lang="cs-CZ" sz="1200" b="0" i="0" kern="1200" dirty="0" smtClean="0">
                <a:solidFill>
                  <a:schemeClr val="tx1"/>
                </a:solidFill>
                <a:effectLst/>
                <a:latin typeface="+mn-lt"/>
                <a:ea typeface="+mn-ea"/>
                <a:cs typeface="+mn-cs"/>
              </a:rPr>
              <a:t>, uzavřená Ruskem po </a:t>
            </a:r>
            <a:r>
              <a:rPr lang="cs-CZ" sz="1200" b="0" i="0" u="none" strike="noStrike" kern="1200" dirty="0" smtClean="0">
                <a:solidFill>
                  <a:schemeClr val="tx1"/>
                </a:solidFill>
                <a:effectLst/>
                <a:latin typeface="+mn-lt"/>
                <a:ea typeface="+mn-ea"/>
                <a:cs typeface="+mn-cs"/>
                <a:hlinkClick r:id="rId16" tooltip="Říjnová revoluce"/>
              </a:rPr>
              <a:t>Říjnové revoluci</a:t>
            </a:r>
            <a:r>
              <a:rPr lang="cs-CZ" sz="1200" b="0" i="0" kern="1200" dirty="0" smtClean="0">
                <a:solidFill>
                  <a:schemeClr val="tx1"/>
                </a:solidFill>
                <a:effectLst/>
                <a:latin typeface="+mn-lt"/>
                <a:ea typeface="+mn-ea"/>
                <a:cs typeface="+mn-cs"/>
              </a:rPr>
              <a:t>. Rusko se tím tedy dostalo z diplomatické izolace.</a:t>
            </a:r>
          </a:p>
          <a:p>
            <a:endParaRPr lang="cs-CZ" sz="1200" b="0" i="0" kern="1200" dirty="0" smtClean="0">
              <a:solidFill>
                <a:schemeClr val="tx1"/>
              </a:solidFill>
              <a:effectLst/>
              <a:latin typeface="+mn-lt"/>
              <a:ea typeface="+mn-ea"/>
              <a:cs typeface="+mn-cs"/>
            </a:endParaRPr>
          </a:p>
          <a:p>
            <a:endParaRPr lang="cs-CZ" sz="1200" b="0" i="0" kern="1200" dirty="0" smtClean="0">
              <a:solidFill>
                <a:schemeClr val="tx1"/>
              </a:solidFill>
              <a:effectLst/>
              <a:latin typeface="+mn-lt"/>
              <a:ea typeface="+mn-ea"/>
              <a:cs typeface="+mn-cs"/>
            </a:endParaRPr>
          </a:p>
          <a:p>
            <a:r>
              <a:rPr lang="cs-CZ" sz="1200" b="0" i="0" kern="1200" dirty="0" smtClean="0">
                <a:solidFill>
                  <a:schemeClr val="tx1"/>
                </a:solidFill>
                <a:effectLst/>
                <a:latin typeface="+mn-lt"/>
                <a:ea typeface="+mn-ea"/>
                <a:cs typeface="+mn-cs"/>
              </a:rPr>
              <a:t>Zatímco v Rusku byla smlouva přijata jako jednoznačný diplomatický úspěch, v Německu se našla celá řada kritiků. Ministr zahraničí </a:t>
            </a:r>
            <a:r>
              <a:rPr lang="cs-CZ" sz="1200" b="0" i="0" kern="1200" dirty="0" err="1" smtClean="0">
                <a:solidFill>
                  <a:schemeClr val="tx1"/>
                </a:solidFill>
                <a:effectLst/>
                <a:latin typeface="+mn-lt"/>
                <a:ea typeface="+mn-ea"/>
                <a:cs typeface="+mn-cs"/>
              </a:rPr>
              <a:t>Rathenau</a:t>
            </a:r>
            <a:r>
              <a:rPr lang="cs-CZ" sz="1200" b="0" i="0" kern="1200" dirty="0" smtClean="0">
                <a:solidFill>
                  <a:schemeClr val="tx1"/>
                </a:solidFill>
                <a:effectLst/>
                <a:latin typeface="+mn-lt"/>
                <a:ea typeface="+mn-ea"/>
                <a:cs typeface="+mn-cs"/>
              </a:rPr>
              <a:t> byl dokonce 24. června </a:t>
            </a:r>
            <a:r>
              <a:rPr lang="cs-CZ" sz="1200" b="0" i="0" u="none" strike="noStrike" kern="1200" dirty="0" smtClean="0">
                <a:solidFill>
                  <a:schemeClr val="tx1"/>
                </a:solidFill>
                <a:effectLst/>
                <a:latin typeface="+mn-lt"/>
                <a:ea typeface="+mn-ea"/>
                <a:cs typeface="+mn-cs"/>
                <a:hlinkClick r:id="rId8" tooltip="1922"/>
              </a:rPr>
              <a:t>1922</a:t>
            </a:r>
            <a:r>
              <a:rPr lang="cs-CZ" sz="1200" b="0" i="0" kern="1200" dirty="0" smtClean="0">
                <a:solidFill>
                  <a:schemeClr val="tx1"/>
                </a:solidFill>
                <a:effectLst/>
                <a:latin typeface="+mn-lt"/>
                <a:ea typeface="+mn-ea"/>
                <a:cs typeface="+mn-cs"/>
              </a:rPr>
              <a:t> zabit při atentátu. Přesto spolupráce mezi oběma zeměmi pokračovala. Ve vojenské oblasti jim umožňovala obcházet </a:t>
            </a:r>
            <a:r>
              <a:rPr lang="cs-CZ" sz="1200" b="0" i="0" u="none" strike="noStrike" kern="1200" dirty="0" smtClean="0">
                <a:solidFill>
                  <a:schemeClr val="tx1"/>
                </a:solidFill>
                <a:effectLst/>
                <a:latin typeface="+mn-lt"/>
                <a:ea typeface="+mn-ea"/>
                <a:cs typeface="+mn-cs"/>
                <a:hlinkClick r:id="rId17" tooltip="Versailleská smlouva"/>
              </a:rPr>
              <a:t>Versailleskou smlouvu</a:t>
            </a:r>
            <a:r>
              <a:rPr lang="cs-CZ" sz="1200" b="0" i="0" kern="1200" dirty="0" smtClean="0">
                <a:solidFill>
                  <a:schemeClr val="tx1"/>
                </a:solidFill>
                <a:effectLst/>
                <a:latin typeface="+mn-lt"/>
                <a:ea typeface="+mn-ea"/>
                <a:cs typeface="+mn-cs"/>
              </a:rPr>
              <a:t>. Rusové získali moderní technologie a těžké zbraně a Němci mohli v Rusku cvičit svoje </a:t>
            </a:r>
            <a:r>
              <a:rPr lang="cs-CZ" sz="1200" b="0" i="0" u="none" strike="noStrike" kern="1200" dirty="0" smtClean="0">
                <a:solidFill>
                  <a:schemeClr val="tx1"/>
                </a:solidFill>
                <a:effectLst/>
                <a:latin typeface="+mn-lt"/>
                <a:ea typeface="+mn-ea"/>
                <a:cs typeface="+mn-cs"/>
                <a:hlinkClick r:id="rId18" tooltip="Letectvo"/>
              </a:rPr>
              <a:t>letectvo</a:t>
            </a:r>
            <a:r>
              <a:rPr lang="cs-CZ" sz="1200" b="0" i="0" kern="1200" dirty="0" smtClean="0">
                <a:solidFill>
                  <a:schemeClr val="tx1"/>
                </a:solidFill>
                <a:effectLst/>
                <a:latin typeface="+mn-lt"/>
                <a:ea typeface="+mn-ea"/>
                <a:cs typeface="+mn-cs"/>
              </a:rPr>
              <a:t>. Obě země měly dokonce společná vojenská zařízení:</a:t>
            </a:r>
          </a:p>
          <a:p>
            <a:r>
              <a:rPr lang="cs-CZ" sz="1200" b="0" i="0" kern="1200" dirty="0" smtClean="0">
                <a:solidFill>
                  <a:schemeClr val="tx1"/>
                </a:solidFill>
                <a:effectLst/>
                <a:latin typeface="+mn-lt"/>
                <a:ea typeface="+mn-ea"/>
                <a:cs typeface="+mn-cs"/>
              </a:rPr>
              <a:t>Tankovou školu v </a:t>
            </a:r>
            <a:r>
              <a:rPr lang="cs-CZ" sz="1200" b="0" i="0" u="none" strike="noStrike" kern="1200" dirty="0" smtClean="0">
                <a:solidFill>
                  <a:schemeClr val="tx1"/>
                </a:solidFill>
                <a:effectLst/>
                <a:latin typeface="+mn-lt"/>
                <a:ea typeface="+mn-ea"/>
                <a:cs typeface="+mn-cs"/>
                <a:hlinkClick r:id="rId19" tooltip="Kazaň"/>
              </a:rPr>
              <a:t>Kazani</a:t>
            </a:r>
            <a:endParaRPr lang="cs-CZ" sz="1200" b="0" i="0" kern="1200" dirty="0" smtClean="0">
              <a:solidFill>
                <a:schemeClr val="tx1"/>
              </a:solidFill>
              <a:effectLst/>
              <a:latin typeface="+mn-lt"/>
              <a:ea typeface="+mn-ea"/>
              <a:cs typeface="+mn-cs"/>
            </a:endParaRPr>
          </a:p>
          <a:p>
            <a:r>
              <a:rPr lang="cs-CZ" sz="1200" b="0" i="0" kern="1200" dirty="0" smtClean="0">
                <a:solidFill>
                  <a:schemeClr val="tx1"/>
                </a:solidFill>
                <a:effectLst/>
                <a:latin typeface="+mn-lt"/>
                <a:ea typeface="+mn-ea"/>
                <a:cs typeface="+mn-cs"/>
              </a:rPr>
              <a:t>Cvičiště pro součinnost dělostřeleckých a leteckých sil ve </a:t>
            </a:r>
            <a:r>
              <a:rPr lang="cs-CZ" sz="1200" b="0" i="0" u="none" strike="noStrike" kern="1200" dirty="0" smtClean="0">
                <a:solidFill>
                  <a:schemeClr val="tx1"/>
                </a:solidFill>
                <a:effectLst/>
                <a:latin typeface="+mn-lt"/>
                <a:ea typeface="+mn-ea"/>
                <a:cs typeface="+mn-cs"/>
                <a:hlinkClick r:id="rId20" tooltip="Voroněž"/>
              </a:rPr>
              <a:t>Voroněži</a:t>
            </a:r>
            <a:endParaRPr lang="cs-CZ" sz="1200" b="0" i="0" kern="1200" dirty="0" smtClean="0">
              <a:solidFill>
                <a:schemeClr val="tx1"/>
              </a:solidFill>
              <a:effectLst/>
              <a:latin typeface="+mn-lt"/>
              <a:ea typeface="+mn-ea"/>
              <a:cs typeface="+mn-cs"/>
            </a:endParaRPr>
          </a:p>
          <a:p>
            <a:r>
              <a:rPr lang="cs-CZ" sz="1200" b="0" i="0" kern="1200" dirty="0" smtClean="0">
                <a:solidFill>
                  <a:schemeClr val="tx1"/>
                </a:solidFill>
                <a:effectLst/>
                <a:latin typeface="+mn-lt"/>
                <a:ea typeface="+mn-ea"/>
                <a:cs typeface="+mn-cs"/>
              </a:rPr>
              <a:t>Leteckou škola v </a:t>
            </a:r>
            <a:r>
              <a:rPr lang="cs-CZ" sz="1200" b="0" i="0" u="none" strike="noStrike" kern="1200" dirty="0" err="1" smtClean="0">
                <a:solidFill>
                  <a:schemeClr val="tx1"/>
                </a:solidFill>
                <a:effectLst/>
                <a:latin typeface="+mn-lt"/>
                <a:ea typeface="+mn-ea"/>
                <a:cs typeface="+mn-cs"/>
                <a:hlinkClick r:id="rId21" tooltip="Lipeck"/>
              </a:rPr>
              <a:t>Lipecku</a:t>
            </a:r>
            <a:r>
              <a:rPr lang="cs-CZ" sz="1200" b="0" i="0" kern="1200" dirty="0" smtClean="0">
                <a:solidFill>
                  <a:schemeClr val="tx1"/>
                </a:solidFill>
                <a:effectLst/>
                <a:latin typeface="+mn-lt"/>
                <a:ea typeface="+mn-ea"/>
                <a:cs typeface="+mn-cs"/>
              </a:rPr>
              <a:t>.</a:t>
            </a:r>
          </a:p>
          <a:p>
            <a:r>
              <a:rPr lang="cs-CZ" sz="1200" b="0" i="0" kern="1200" dirty="0" smtClean="0">
                <a:solidFill>
                  <a:schemeClr val="tx1"/>
                </a:solidFill>
                <a:effectLst/>
                <a:latin typeface="+mn-lt"/>
                <a:ea typeface="+mn-ea"/>
                <a:cs typeface="+mn-cs"/>
              </a:rPr>
              <a:t>V říjnu </a:t>
            </a:r>
            <a:r>
              <a:rPr lang="cs-CZ" sz="1200" b="0" i="0" u="none" strike="noStrike" kern="1200" dirty="0" smtClean="0">
                <a:solidFill>
                  <a:schemeClr val="tx1"/>
                </a:solidFill>
                <a:effectLst/>
                <a:latin typeface="+mn-lt"/>
                <a:ea typeface="+mn-ea"/>
                <a:cs typeface="+mn-cs"/>
                <a:hlinkClick r:id="rId22" tooltip="1925"/>
              </a:rPr>
              <a:t>1925</a:t>
            </a:r>
            <a:r>
              <a:rPr lang="cs-CZ" sz="1200" b="0" i="0" kern="1200" dirty="0" smtClean="0">
                <a:solidFill>
                  <a:schemeClr val="tx1"/>
                </a:solidFill>
                <a:effectLst/>
                <a:latin typeface="+mn-lt"/>
                <a:ea typeface="+mn-ea"/>
                <a:cs typeface="+mn-cs"/>
              </a:rPr>
              <a:t> byla v Berlíně podepsána </a:t>
            </a:r>
            <a:r>
              <a:rPr lang="cs-CZ" sz="1200" b="0" i="0" kern="1200" dirty="0" err="1" smtClean="0">
                <a:solidFill>
                  <a:schemeClr val="tx1"/>
                </a:solidFill>
                <a:effectLst/>
                <a:latin typeface="+mn-lt"/>
                <a:ea typeface="+mn-ea"/>
                <a:cs typeface="+mn-cs"/>
              </a:rPr>
              <a:t>německo</a:t>
            </a:r>
            <a:r>
              <a:rPr lang="cs-CZ" sz="1200" b="0" i="0" kern="1200" dirty="0" smtClean="0">
                <a:solidFill>
                  <a:schemeClr val="tx1"/>
                </a:solidFill>
                <a:effectLst/>
                <a:latin typeface="+mn-lt"/>
                <a:ea typeface="+mn-ea"/>
                <a:cs typeface="+mn-cs"/>
              </a:rPr>
              <a:t>–ruská hospodářská smlouva o spolupráci v železniční a námořní dopravě, o daních, o ochraně průmyslového vlastnictví a navíc o úvěru pro </a:t>
            </a:r>
            <a:r>
              <a:rPr lang="cs-CZ" sz="1200" b="0" i="0" u="none" strike="noStrike" kern="1200" dirty="0" smtClean="0">
                <a:solidFill>
                  <a:schemeClr val="tx1"/>
                </a:solidFill>
                <a:effectLst/>
                <a:latin typeface="+mn-lt"/>
                <a:ea typeface="+mn-ea"/>
                <a:cs typeface="+mn-cs"/>
                <a:hlinkClick r:id="rId23" tooltip="Sovětský svaz"/>
              </a:rPr>
              <a:t>Sovětský svaz</a:t>
            </a:r>
            <a:r>
              <a:rPr lang="cs-CZ" sz="1200" b="0" i="0" kern="1200" dirty="0" smtClean="0">
                <a:solidFill>
                  <a:schemeClr val="tx1"/>
                </a:solidFill>
                <a:effectLst/>
                <a:latin typeface="+mn-lt"/>
                <a:ea typeface="+mn-ea"/>
                <a:cs typeface="+mn-cs"/>
              </a:rPr>
              <a:t> ve výši 106 miliónů marek na financování sovětských zakázek v Německu. V dubnu </a:t>
            </a:r>
            <a:r>
              <a:rPr lang="cs-CZ" sz="1200" b="0" i="0" u="none" strike="noStrike" kern="1200" dirty="0" smtClean="0">
                <a:solidFill>
                  <a:schemeClr val="tx1"/>
                </a:solidFill>
                <a:effectLst/>
                <a:latin typeface="+mn-lt"/>
                <a:ea typeface="+mn-ea"/>
                <a:cs typeface="+mn-cs"/>
                <a:hlinkClick r:id="rId24" tooltip="1926"/>
              </a:rPr>
              <a:t>1926</a:t>
            </a:r>
            <a:r>
              <a:rPr lang="cs-CZ" sz="1200" b="0" i="0" kern="1200" dirty="0" smtClean="0">
                <a:solidFill>
                  <a:schemeClr val="tx1"/>
                </a:solidFill>
                <a:effectLst/>
                <a:latin typeface="+mn-lt"/>
                <a:ea typeface="+mn-ea"/>
                <a:cs typeface="+mn-cs"/>
              </a:rPr>
              <a:t> byla podepsána další smlouva o přátelství a neutralitě mezi </a:t>
            </a:r>
            <a:r>
              <a:rPr lang="cs-CZ" sz="1200" b="0" i="0" u="none" strike="noStrike" kern="1200" dirty="0" smtClean="0">
                <a:solidFill>
                  <a:schemeClr val="tx1"/>
                </a:solidFill>
                <a:effectLst/>
                <a:latin typeface="+mn-lt"/>
                <a:ea typeface="+mn-ea"/>
                <a:cs typeface="+mn-cs"/>
                <a:hlinkClick r:id="rId23" tooltip="Sovětský svaz"/>
              </a:rPr>
              <a:t>SSSR</a:t>
            </a:r>
            <a:r>
              <a:rPr lang="cs-CZ" sz="1200" b="0" i="0" kern="1200" dirty="0" smtClean="0">
                <a:solidFill>
                  <a:schemeClr val="tx1"/>
                </a:solidFill>
                <a:effectLst/>
                <a:latin typeface="+mn-lt"/>
                <a:ea typeface="+mn-ea"/>
                <a:cs typeface="+mn-cs"/>
              </a:rPr>
              <a:t> a Německem, ve které se obě strany zavázaly zachovat neutralitu v případě útoku třetí země. Navíc SSSR obdržel další úvěr tentokrát na 300 miliónů marek.</a:t>
            </a:r>
          </a:p>
          <a:p>
            <a:endParaRPr lang="cs-CZ" dirty="0"/>
          </a:p>
        </p:txBody>
      </p:sp>
      <p:sp>
        <p:nvSpPr>
          <p:cNvPr id="4" name="Zástupný symbol pro číslo snímku 3"/>
          <p:cNvSpPr>
            <a:spLocks noGrp="1"/>
          </p:cNvSpPr>
          <p:nvPr>
            <p:ph type="sldNum" sz="quarter" idx="10"/>
          </p:nvPr>
        </p:nvSpPr>
        <p:spPr/>
        <p:txBody>
          <a:bodyPr/>
          <a:lstStyle/>
          <a:p>
            <a:pPr>
              <a:defRPr/>
            </a:pPr>
            <a:fld id="{C970252D-F922-40F3-ACE0-F68324EB6FA3}" type="slidenum">
              <a:rPr lang="cs-CZ" smtClean="0"/>
              <a:pPr>
                <a:defRPr/>
              </a:pPr>
              <a:t>19</a:t>
            </a:fld>
            <a:endParaRPr lang="cs-CZ"/>
          </a:p>
        </p:txBody>
      </p:sp>
    </p:spTree>
    <p:extLst>
      <p:ext uri="{BB962C8B-B14F-4D97-AF65-F5344CB8AC3E}">
        <p14:creationId xmlns:p14="http://schemas.microsoft.com/office/powerpoint/2010/main" val="143196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vývoj a pád Výmarské republiky (1919-1933) od pádu monarchie po </a:t>
            </a:r>
            <a:r>
              <a:rPr lang="cs-CZ" dirty="0" err="1" smtClean="0"/>
              <a:t>machtubernahme</a:t>
            </a:r>
            <a:r>
              <a:rPr lang="cs-CZ" dirty="0" smtClean="0"/>
              <a:t> </a:t>
            </a:r>
          </a:p>
          <a:p>
            <a:pPr>
              <a:spcBef>
                <a:spcPct val="0"/>
              </a:spcBef>
            </a:pPr>
            <a:r>
              <a:rPr lang="cs-CZ" dirty="0" smtClean="0"/>
              <a:t>– Německo se sice jmenovalo stále </a:t>
            </a:r>
            <a:r>
              <a:rPr lang="cs-CZ" dirty="0" err="1" smtClean="0"/>
              <a:t>Deutsches</a:t>
            </a:r>
            <a:r>
              <a:rPr lang="cs-CZ" dirty="0" smtClean="0"/>
              <a:t> Reich </a:t>
            </a:r>
          </a:p>
          <a:p>
            <a:pPr>
              <a:spcBef>
                <a:spcPct val="0"/>
              </a:spcBef>
            </a:pPr>
            <a:r>
              <a:rPr lang="cs-CZ" dirty="0" smtClean="0"/>
              <a:t>–  přesto demokratický stát, který získal jméno podle města v němž byla v únoru 1919 přijata nová ústava</a:t>
            </a:r>
          </a:p>
          <a:p>
            <a:pPr>
              <a:spcBef>
                <a:spcPct val="0"/>
              </a:spcBef>
              <a:buFontTx/>
              <a:buChar char="-"/>
            </a:pPr>
            <a:r>
              <a:rPr lang="cs-CZ" dirty="0" smtClean="0"/>
              <a:t>první svobodně zvolený německý parlament se kvůli výtržnostem nesešel v Berlíně ale ve městě Výmaru</a:t>
            </a:r>
          </a:p>
          <a:p>
            <a:pPr>
              <a:spcBef>
                <a:spcPct val="0"/>
              </a:spcBef>
              <a:buFontTx/>
              <a:buChar char="-"/>
            </a:pPr>
            <a:endParaRPr lang="cs-CZ" dirty="0" smtClean="0"/>
          </a:p>
          <a:p>
            <a:r>
              <a:rPr lang="cs-CZ" dirty="0" smtClean="0"/>
              <a:t>Nacionálněsocialistická diktatura – cesta k ní byla</a:t>
            </a:r>
            <a:r>
              <a:rPr lang="cs-CZ" baseline="0" dirty="0" smtClean="0"/>
              <a:t> vydlážděna již opatřeními po vypuknutí hospodářské krize, když byl omezen vliv říšského sněmu </a:t>
            </a:r>
            <a:r>
              <a:rPr lang="cs-CZ" dirty="0" smtClean="0"/>
              <a:t>začíná opatřeními po požáru Říšského sněmu – jenž se stal záminkou pro pevné převzetí moci NSDAP</a:t>
            </a:r>
          </a:p>
          <a:p>
            <a:pPr lvl="1"/>
            <a:r>
              <a:rPr lang="cs-CZ" dirty="0" smtClean="0"/>
              <a:t>zrušena výmarská ústava, moc do rukou vlády v čele s kancléřem – de facto nastolena diktatura</a:t>
            </a:r>
          </a:p>
          <a:p>
            <a:pPr>
              <a:spcBef>
                <a:spcPct val="0"/>
              </a:spcBef>
              <a:buFontTx/>
              <a:buChar char="-"/>
            </a:pPr>
            <a:endParaRPr lang="cs-CZ" dirty="0" smtClean="0"/>
          </a:p>
          <a:p>
            <a:pPr>
              <a:spcBef>
                <a:spcPct val="0"/>
              </a:spcBef>
              <a:buFontTx/>
              <a:buChar char="-"/>
            </a:pPr>
            <a:endParaRPr lang="cs-CZ" dirty="0" smtClean="0"/>
          </a:p>
          <a:p>
            <a:pPr>
              <a:spcBef>
                <a:spcPct val="0"/>
              </a:spcBef>
              <a:buFontTx/>
              <a:buChar char="-"/>
            </a:pPr>
            <a:endParaRPr lang="cs-CZ" dirty="0" smtClean="0"/>
          </a:p>
          <a:p>
            <a:pPr>
              <a:spcBef>
                <a:spcPct val="0"/>
              </a:spcBef>
              <a:buFontTx/>
              <a:buChar char="-"/>
            </a:pPr>
            <a:endParaRPr lang="cs-CZ" dirty="0" smtClean="0"/>
          </a:p>
          <a:p>
            <a:pPr>
              <a:spcBef>
                <a:spcPct val="0"/>
              </a:spcBef>
              <a:buFontTx/>
              <a:buChar char="-"/>
            </a:pPr>
            <a:r>
              <a:rPr lang="cs-CZ" dirty="0" smtClean="0"/>
              <a:t>http://www.</a:t>
            </a:r>
            <a:r>
              <a:rPr lang="cs-CZ" dirty="0" err="1" smtClean="0"/>
              <a:t>valka.cz</a:t>
            </a:r>
            <a:r>
              <a:rPr lang="cs-CZ" dirty="0" smtClean="0"/>
              <a:t>/</a:t>
            </a:r>
            <a:r>
              <a:rPr lang="cs-CZ" dirty="0" err="1" smtClean="0"/>
              <a:t>clanek</a:t>
            </a:r>
            <a:r>
              <a:rPr lang="cs-CZ" dirty="0" smtClean="0"/>
              <a:t>_10791.html</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C053C4-FD70-418F-9FAC-E310EF684D7D}" type="slidenum">
              <a:rPr lang="cs-CZ"/>
              <a:pPr fontAlgn="base">
                <a:spcBef>
                  <a:spcPct val="0"/>
                </a:spcBef>
                <a:spcAft>
                  <a:spcPct val="0"/>
                </a:spcAft>
              </a:pPr>
              <a:t>2</a:t>
            </a:fld>
            <a:endParaRPr lang="cs-CZ"/>
          </a:p>
        </p:txBody>
      </p:sp>
    </p:spTree>
    <p:extLst>
      <p:ext uri="{BB962C8B-B14F-4D97-AF65-F5344CB8AC3E}">
        <p14:creationId xmlns:p14="http://schemas.microsoft.com/office/powerpoint/2010/main" val="3074225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p:spPr>
      </p:sp>
      <p:sp>
        <p:nvSpPr>
          <p:cNvPr id="89091" name="Rectangle 3"/>
          <p:cNvSpPr>
            <a:spLocks noGrp="1"/>
          </p:cNvSpPr>
          <p:nvPr>
            <p:ph type="body" idx="1"/>
          </p:nvPr>
        </p:nvSpPr>
        <p:spPr bwMode="auto">
          <a:noFill/>
        </p:spPr>
        <p:txBody>
          <a:bodyPr wrap="square" numCol="1" anchor="t" anchorCtr="0" compatLnSpc="1">
            <a:prstTxWarp prst="textNoShape">
              <a:avLst/>
            </a:prstTxWarp>
            <a:normAutofit/>
          </a:bodyPr>
          <a:lstStyle/>
          <a:p>
            <a:pPr>
              <a:lnSpc>
                <a:spcPct val="80000"/>
              </a:lnSpc>
            </a:pPr>
            <a:r>
              <a:rPr lang="cs-CZ" sz="800" b="1" dirty="0"/>
              <a:t>Locarno</a:t>
            </a:r>
          </a:p>
          <a:p>
            <a:pPr>
              <a:lnSpc>
                <a:spcPct val="80000"/>
              </a:lnSpc>
            </a:pPr>
            <a:r>
              <a:rPr lang="cs-CZ" sz="800" b="1" dirty="0"/>
              <a:t>Cesta k Locarnu</a:t>
            </a:r>
            <a:endParaRPr lang="cs-CZ" sz="800" dirty="0"/>
          </a:p>
          <a:p>
            <a:pPr>
              <a:lnSpc>
                <a:spcPct val="80000"/>
              </a:lnSpc>
            </a:pPr>
            <a:r>
              <a:rPr lang="cs-CZ" sz="800" dirty="0"/>
              <a:t>Důležitý </a:t>
            </a:r>
            <a:r>
              <a:rPr lang="cs-CZ" sz="800" b="1" dirty="0"/>
              <a:t>přístup </a:t>
            </a:r>
            <a:r>
              <a:rPr lang="cs-CZ" sz="800" b="1" dirty="0" err="1"/>
              <a:t>Stresemanna</a:t>
            </a:r>
            <a:r>
              <a:rPr lang="cs-CZ" sz="800" dirty="0"/>
              <a:t> – ochota jednat a plnit závazky. „Přátelská spolupráce“. Chtěl obnovit velmocenskou roli Německa, ale vycházel z reality. </a:t>
            </a:r>
          </a:p>
          <a:p>
            <a:pPr>
              <a:lnSpc>
                <a:spcPct val="80000"/>
              </a:lnSpc>
            </a:pPr>
            <a:r>
              <a:rPr lang="cs-CZ" sz="800" dirty="0"/>
              <a:t>přesto velmocensky laděný – dopis pruskému korunnímu princi – dlouhodobé cíle jako změna hranice s Polskem, připojení Rakouska a </a:t>
            </a:r>
            <a:r>
              <a:rPr lang="cs-CZ" sz="800" i="1" dirty="0"/>
              <a:t>ochrana trpících Němců v cizině</a:t>
            </a:r>
            <a:r>
              <a:rPr lang="cs-CZ" sz="800" dirty="0"/>
              <a:t>.</a:t>
            </a:r>
            <a:endParaRPr lang="cs-CZ" sz="800" b="1" dirty="0"/>
          </a:p>
          <a:p>
            <a:pPr>
              <a:lnSpc>
                <a:spcPct val="80000"/>
              </a:lnSpc>
            </a:pPr>
            <a:r>
              <a:rPr lang="cs-CZ" sz="800" b="1" dirty="0"/>
              <a:t>Francie – </a:t>
            </a:r>
            <a:r>
              <a:rPr lang="cs-CZ" sz="800" b="1" dirty="0" err="1"/>
              <a:t>Herriot</a:t>
            </a:r>
            <a:r>
              <a:rPr lang="cs-CZ" sz="800" dirty="0"/>
              <a:t> – radikál z Levého kartelu – zlepšení </a:t>
            </a:r>
            <a:r>
              <a:rPr lang="cs-CZ" sz="800" dirty="0" err="1"/>
              <a:t>fra</a:t>
            </a:r>
            <a:r>
              <a:rPr lang="cs-CZ" sz="800" dirty="0"/>
              <a:t>-něm. vztahů, při neohrožení bezpečnosti.</a:t>
            </a:r>
            <a:endParaRPr lang="cs-CZ" sz="800" b="1" dirty="0"/>
          </a:p>
          <a:p>
            <a:pPr>
              <a:lnSpc>
                <a:spcPct val="80000"/>
              </a:lnSpc>
            </a:pPr>
            <a:r>
              <a:rPr lang="cs-CZ" sz="800" b="1" dirty="0"/>
              <a:t>VB</a:t>
            </a:r>
            <a:r>
              <a:rPr lang="cs-CZ" sz="800" dirty="0"/>
              <a:t> – </a:t>
            </a:r>
            <a:r>
              <a:rPr lang="cs-CZ" sz="800" b="1" dirty="0"/>
              <a:t>Macdonald</a:t>
            </a:r>
            <a:r>
              <a:rPr lang="cs-CZ" sz="800" dirty="0"/>
              <a:t> podporoval, stejně i </a:t>
            </a:r>
            <a:r>
              <a:rPr lang="cs-CZ" sz="800" dirty="0" err="1"/>
              <a:t>A.</a:t>
            </a:r>
            <a:r>
              <a:rPr lang="cs-CZ" sz="800" b="1" dirty="0" err="1"/>
              <a:t>Chamberlain</a:t>
            </a:r>
            <a:r>
              <a:rPr lang="cs-CZ" sz="800" dirty="0"/>
              <a:t> (lepší vztahy s Francií než lord </a:t>
            </a:r>
            <a:r>
              <a:rPr lang="cs-CZ" sz="800" dirty="0" err="1"/>
              <a:t>Curzon</a:t>
            </a:r>
            <a:r>
              <a:rPr lang="cs-CZ" sz="800" dirty="0"/>
              <a:t>) po nástupu konzervativní vlády </a:t>
            </a:r>
            <a:r>
              <a:rPr lang="cs-CZ" sz="800" dirty="0" err="1"/>
              <a:t>Baldwina</a:t>
            </a:r>
            <a:r>
              <a:rPr lang="cs-CZ" sz="800" dirty="0"/>
              <a:t>.</a:t>
            </a:r>
          </a:p>
          <a:p>
            <a:pPr>
              <a:lnSpc>
                <a:spcPct val="80000"/>
              </a:lnSpc>
            </a:pPr>
            <a:r>
              <a:rPr lang="cs-CZ" sz="800" dirty="0" err="1"/>
              <a:t>Stresemann</a:t>
            </a:r>
            <a:r>
              <a:rPr lang="cs-CZ" sz="800" dirty="0"/>
              <a:t> – ochoten vzdát se ztrát na západě za zachování naděje na revizi východu + nerozhněvat Rusko, odpor německých nacionalistů.</a:t>
            </a:r>
          </a:p>
          <a:p>
            <a:pPr>
              <a:lnSpc>
                <a:spcPct val="80000"/>
              </a:lnSpc>
            </a:pPr>
            <a:r>
              <a:rPr lang="cs-CZ" sz="800" dirty="0"/>
              <a:t>Otázka vyřešení </a:t>
            </a:r>
            <a:r>
              <a:rPr lang="cs-CZ" sz="800" dirty="0" err="1"/>
              <a:t>franc</a:t>
            </a:r>
            <a:r>
              <a:rPr lang="cs-CZ" sz="800" dirty="0"/>
              <a:t>. Bezpečnosti – ženevský protokol(spoj. </a:t>
            </a:r>
            <a:r>
              <a:rPr lang="cs-CZ" sz="800" dirty="0" err="1"/>
              <a:t>Ang</a:t>
            </a:r>
            <a:r>
              <a:rPr lang="cs-CZ" sz="800" dirty="0"/>
              <a:t> a Fr padl) a </a:t>
            </a:r>
            <a:r>
              <a:rPr lang="cs-CZ" sz="800" dirty="0" err="1"/>
              <a:t>Stresemann</a:t>
            </a:r>
            <a:r>
              <a:rPr lang="cs-CZ" sz="800" dirty="0"/>
              <a:t> navrhl smlouvu </a:t>
            </a:r>
            <a:r>
              <a:rPr lang="cs-CZ" sz="800" dirty="0" err="1"/>
              <a:t>Fra</a:t>
            </a:r>
            <a:r>
              <a:rPr lang="cs-CZ" sz="800" dirty="0"/>
              <a:t>, Belgie a Něm za účasti VB a </a:t>
            </a:r>
            <a:r>
              <a:rPr lang="cs-CZ" sz="800" dirty="0" err="1"/>
              <a:t>It</a:t>
            </a:r>
            <a:r>
              <a:rPr lang="cs-CZ" sz="800" dirty="0"/>
              <a:t>.</a:t>
            </a:r>
          </a:p>
          <a:p>
            <a:pPr>
              <a:lnSpc>
                <a:spcPct val="80000"/>
              </a:lnSpc>
            </a:pPr>
            <a:r>
              <a:rPr lang="cs-CZ" sz="800" dirty="0" err="1"/>
              <a:t>Fra</a:t>
            </a:r>
            <a:r>
              <a:rPr lang="cs-CZ" sz="800" dirty="0"/>
              <a:t> – místo </a:t>
            </a:r>
            <a:r>
              <a:rPr lang="cs-CZ" sz="800" dirty="0" err="1"/>
              <a:t>Herriota</a:t>
            </a:r>
            <a:r>
              <a:rPr lang="cs-CZ" sz="800" dirty="0"/>
              <a:t> </a:t>
            </a:r>
            <a:r>
              <a:rPr lang="cs-CZ" sz="800" dirty="0" err="1"/>
              <a:t>Painléve</a:t>
            </a:r>
            <a:r>
              <a:rPr lang="cs-CZ" sz="800" dirty="0"/>
              <a:t> – min. zahraničí – </a:t>
            </a:r>
            <a:r>
              <a:rPr lang="cs-CZ" sz="800" dirty="0" err="1"/>
              <a:t>Briand</a:t>
            </a:r>
            <a:r>
              <a:rPr lang="cs-CZ" sz="800" dirty="0"/>
              <a:t>.</a:t>
            </a:r>
          </a:p>
          <a:p>
            <a:pPr>
              <a:lnSpc>
                <a:spcPct val="80000"/>
              </a:lnSpc>
            </a:pPr>
            <a:r>
              <a:rPr lang="cs-CZ" sz="800" dirty="0"/>
              <a:t>Angličané donutili Mussoliniho – jako protiváhu Francii – chtěl i </a:t>
            </a:r>
            <a:r>
              <a:rPr lang="cs-CZ" sz="800" dirty="0" err="1"/>
              <a:t>Brenner</a:t>
            </a:r>
            <a:r>
              <a:rPr lang="cs-CZ" sz="800" dirty="0"/>
              <a:t> zajistit – akceptoval, ale nerad.</a:t>
            </a:r>
            <a:endParaRPr lang="cs-CZ" sz="800" b="1" dirty="0"/>
          </a:p>
        </p:txBody>
      </p:sp>
    </p:spTree>
    <p:extLst>
      <p:ext uri="{BB962C8B-B14F-4D97-AF65-F5344CB8AC3E}">
        <p14:creationId xmlns:p14="http://schemas.microsoft.com/office/powerpoint/2010/main" val="2548293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lnSpcReduction="10000"/>
          </a:bodyPr>
          <a:lstStyle/>
          <a:p>
            <a:pPr>
              <a:lnSpc>
                <a:spcPct val="80000"/>
              </a:lnSpc>
            </a:pPr>
            <a:r>
              <a:rPr lang="cs-CZ" b="1" dirty="0"/>
              <a:t>Locarno</a:t>
            </a:r>
            <a:endParaRPr lang="cs-CZ" dirty="0"/>
          </a:p>
          <a:p>
            <a:pPr>
              <a:lnSpc>
                <a:spcPct val="80000"/>
              </a:lnSpc>
            </a:pPr>
            <a:r>
              <a:rPr lang="cs-CZ" dirty="0"/>
              <a:t>5.-16. říjen 1925 u </a:t>
            </a:r>
            <a:r>
              <a:rPr lang="cs-CZ" dirty="0" err="1"/>
              <a:t>Laggo</a:t>
            </a:r>
            <a:r>
              <a:rPr lang="cs-CZ" dirty="0"/>
              <a:t> </a:t>
            </a:r>
            <a:r>
              <a:rPr lang="cs-CZ" dirty="0" err="1"/>
              <a:t>Maggiore</a:t>
            </a:r>
            <a:endParaRPr lang="cs-CZ" dirty="0"/>
          </a:p>
          <a:p>
            <a:pPr>
              <a:lnSpc>
                <a:spcPct val="80000"/>
              </a:lnSpc>
            </a:pPr>
            <a:r>
              <a:rPr lang="cs-CZ" dirty="0"/>
              <a:t>Účastníci – VB, Francie, Belgie, Itálie, Německo, ČSR a Polsko.</a:t>
            </a:r>
          </a:p>
          <a:p>
            <a:pPr>
              <a:lnSpc>
                <a:spcPct val="80000"/>
              </a:lnSpc>
            </a:pPr>
            <a:r>
              <a:rPr lang="cs-CZ" dirty="0"/>
              <a:t>Tón udávali – </a:t>
            </a:r>
            <a:r>
              <a:rPr lang="cs-CZ" b="1" dirty="0" err="1"/>
              <a:t>Stresemann</a:t>
            </a:r>
            <a:r>
              <a:rPr lang="cs-CZ" b="1" dirty="0"/>
              <a:t>, A. Chamberlain a </a:t>
            </a:r>
            <a:r>
              <a:rPr lang="cs-CZ" b="1" dirty="0" err="1"/>
              <a:t>Briand</a:t>
            </a:r>
            <a:r>
              <a:rPr lang="cs-CZ" dirty="0"/>
              <a:t> – 1926 Nobelova cena míru</a:t>
            </a:r>
          </a:p>
          <a:p>
            <a:pPr>
              <a:lnSpc>
                <a:spcPct val="80000"/>
              </a:lnSpc>
            </a:pPr>
            <a:r>
              <a:rPr lang="cs-CZ" dirty="0"/>
              <a:t>Za Belgičany m. </a:t>
            </a:r>
            <a:r>
              <a:rPr lang="cs-CZ" dirty="0" err="1"/>
              <a:t>zahr</a:t>
            </a:r>
            <a:r>
              <a:rPr lang="cs-CZ" dirty="0"/>
              <a:t>. socialista </a:t>
            </a:r>
            <a:r>
              <a:rPr lang="cs-CZ" b="1" dirty="0" err="1"/>
              <a:t>Vandervelde</a:t>
            </a:r>
            <a:r>
              <a:rPr lang="cs-CZ" dirty="0"/>
              <a:t> – vyhrocené vztahy s </a:t>
            </a:r>
            <a:r>
              <a:rPr lang="cs-CZ" b="1" dirty="0"/>
              <a:t>Mussolini</a:t>
            </a:r>
            <a:r>
              <a:rPr lang="cs-CZ" dirty="0"/>
              <a:t>m kvůli vraždě </a:t>
            </a:r>
            <a:r>
              <a:rPr lang="cs-CZ" dirty="0" err="1"/>
              <a:t>Matteotiho</a:t>
            </a:r>
            <a:endParaRPr lang="cs-CZ" dirty="0"/>
          </a:p>
          <a:p>
            <a:pPr>
              <a:lnSpc>
                <a:spcPct val="80000"/>
              </a:lnSpc>
            </a:pPr>
            <a:r>
              <a:rPr lang="cs-CZ" dirty="0"/>
              <a:t>ČSR – </a:t>
            </a:r>
            <a:r>
              <a:rPr lang="cs-CZ" b="1" dirty="0"/>
              <a:t>Beneš</a:t>
            </a:r>
            <a:r>
              <a:rPr lang="cs-CZ" dirty="0"/>
              <a:t>, Polsko - </a:t>
            </a:r>
            <a:r>
              <a:rPr lang="cs-CZ" b="1" dirty="0" err="1"/>
              <a:t>Skrzyňski</a:t>
            </a:r>
            <a:endParaRPr lang="cs-CZ" dirty="0"/>
          </a:p>
          <a:p>
            <a:pPr>
              <a:lnSpc>
                <a:spcPct val="80000"/>
              </a:lnSpc>
            </a:pPr>
            <a:r>
              <a:rPr lang="cs-CZ" dirty="0" err="1"/>
              <a:t>Briand</a:t>
            </a:r>
            <a:r>
              <a:rPr lang="cs-CZ" dirty="0"/>
              <a:t> se marně snažil prosadit též garanci východních hranic, povedla se jen Belgie. Proto snaha o ekonomickou i politickou integraci Evropy – jak udržet Němce v limitech.</a:t>
            </a:r>
          </a:p>
          <a:p>
            <a:pPr>
              <a:lnSpc>
                <a:spcPct val="80000"/>
              </a:lnSpc>
            </a:pPr>
            <a:r>
              <a:rPr lang="cs-CZ" dirty="0"/>
              <a:t>Vědom si uvolnění vztahů ČSR a P k Francii – jen sbírali drobty ze stolu velmocí.</a:t>
            </a:r>
          </a:p>
          <a:p>
            <a:pPr>
              <a:lnSpc>
                <a:spcPct val="80000"/>
              </a:lnSpc>
            </a:pPr>
            <a:r>
              <a:rPr lang="cs-CZ" dirty="0"/>
              <a:t>Beneš ústupnější (akcentuje hlavně zákaz anšlusu) než </a:t>
            </a:r>
            <a:r>
              <a:rPr lang="cs-CZ" dirty="0" err="1"/>
              <a:t>Skrziňski</a:t>
            </a:r>
            <a:r>
              <a:rPr lang="cs-CZ" dirty="0"/>
              <a:t>(aktuálnější </a:t>
            </a:r>
            <a:r>
              <a:rPr lang="cs-CZ" dirty="0" err="1"/>
              <a:t>pol</a:t>
            </a:r>
            <a:r>
              <a:rPr lang="cs-CZ" dirty="0"/>
              <a:t>-něm hranice)</a:t>
            </a:r>
          </a:p>
          <a:p>
            <a:pPr>
              <a:lnSpc>
                <a:spcPct val="80000"/>
              </a:lnSpc>
            </a:pPr>
            <a:r>
              <a:rPr lang="cs-CZ" dirty="0" err="1"/>
              <a:t>Fra</a:t>
            </a:r>
            <a:r>
              <a:rPr lang="cs-CZ" dirty="0"/>
              <a:t> ani nemohla garantovat ČSR-Něm a P-Něm arbitrážní smlouvy.</a:t>
            </a:r>
          </a:p>
          <a:p>
            <a:pPr>
              <a:lnSpc>
                <a:spcPct val="80000"/>
              </a:lnSpc>
            </a:pPr>
            <a:r>
              <a:rPr lang="cs-CZ" dirty="0" err="1"/>
              <a:t>Stresemann</a:t>
            </a:r>
            <a:r>
              <a:rPr lang="cs-CZ" dirty="0"/>
              <a:t> řada úspěchů</a:t>
            </a:r>
          </a:p>
          <a:p>
            <a:pPr>
              <a:lnSpc>
                <a:spcPct val="80000"/>
              </a:lnSpc>
            </a:pPr>
            <a:r>
              <a:rPr lang="cs-CZ" dirty="0"/>
              <a:t>nemusel znovu potvrdit východní hranice. =) </a:t>
            </a:r>
            <a:r>
              <a:rPr lang="cs-CZ" dirty="0" err="1"/>
              <a:t>Briand</a:t>
            </a:r>
            <a:r>
              <a:rPr lang="cs-CZ" dirty="0"/>
              <a:t> alespoň potvrzení </a:t>
            </a:r>
            <a:r>
              <a:rPr lang="cs-CZ" dirty="0" err="1"/>
              <a:t>franc</a:t>
            </a:r>
            <a:r>
              <a:rPr lang="cs-CZ" dirty="0"/>
              <a:t>. Garancí obsažených ve spojeneckých smlouvách s ČSR a P.</a:t>
            </a:r>
          </a:p>
          <a:p>
            <a:pPr>
              <a:lnSpc>
                <a:spcPct val="80000"/>
              </a:lnSpc>
            </a:pPr>
            <a:r>
              <a:rPr lang="cs-CZ" dirty="0"/>
              <a:t>vstup do Společnosti národů s posunutím významu 16. článku – nemusí se účastnit na sankcích</a:t>
            </a:r>
          </a:p>
          <a:p>
            <a:pPr>
              <a:lnSpc>
                <a:spcPct val="80000"/>
              </a:lnSpc>
            </a:pPr>
            <a:r>
              <a:rPr lang="cs-CZ" dirty="0"/>
              <a:t>16. října přijato několik dohod – vzájemnou vazbu stanovoval </a:t>
            </a:r>
            <a:r>
              <a:rPr lang="cs-CZ" i="1" dirty="0"/>
              <a:t>závěrečný protokol</a:t>
            </a:r>
            <a:r>
              <a:rPr lang="cs-CZ" dirty="0"/>
              <a:t>.</a:t>
            </a:r>
          </a:p>
          <a:p>
            <a:pPr>
              <a:lnSpc>
                <a:spcPct val="80000"/>
              </a:lnSpc>
            </a:pPr>
            <a:r>
              <a:rPr lang="cs-CZ" dirty="0"/>
              <a:t>- </a:t>
            </a:r>
            <a:r>
              <a:rPr lang="cs-CZ" b="1" dirty="0"/>
              <a:t>Rýnský garanční pakt</a:t>
            </a:r>
            <a:r>
              <a:rPr lang="cs-CZ" dirty="0"/>
              <a:t> – největší význam, neporušitelnost </a:t>
            </a:r>
            <a:r>
              <a:rPr lang="cs-CZ" dirty="0" err="1"/>
              <a:t>statu</a:t>
            </a:r>
            <a:r>
              <a:rPr lang="cs-CZ" dirty="0"/>
              <a:t> quo na Rýně, při flagrantním porušení právo zasáhnout proti agresorovi ihned ještě před usnesením Rady Společnosti Národů.</a:t>
            </a:r>
          </a:p>
          <a:p>
            <a:pPr>
              <a:lnSpc>
                <a:spcPct val="80000"/>
              </a:lnSpc>
            </a:pPr>
            <a:r>
              <a:rPr lang="cs-CZ" dirty="0"/>
              <a:t>- </a:t>
            </a:r>
            <a:r>
              <a:rPr lang="cs-CZ" b="1" dirty="0"/>
              <a:t>Arbitrážní smlouvy Německa s ČSR a Polskem</a:t>
            </a:r>
            <a:r>
              <a:rPr lang="cs-CZ" dirty="0"/>
              <a:t> – netýkalo se přímo rýnského garančního paktu =) nebyly garantovány mocnostmi. Na ně navazovala smlouva s Francií – nebylo součástí Locarna</a:t>
            </a:r>
          </a:p>
          <a:p>
            <a:pPr>
              <a:lnSpc>
                <a:spcPct val="80000"/>
              </a:lnSpc>
            </a:pPr>
            <a:r>
              <a:rPr lang="cs-CZ" dirty="0"/>
              <a:t>Slavnostní podpis  1. prosince 1925 v Londýně.</a:t>
            </a:r>
          </a:p>
          <a:p>
            <a:pPr>
              <a:lnSpc>
                <a:spcPct val="80000"/>
              </a:lnSpc>
            </a:pPr>
            <a:r>
              <a:rPr lang="cs-CZ" dirty="0"/>
              <a:t>Faktickým vítězem </a:t>
            </a:r>
            <a:r>
              <a:rPr lang="cs-CZ" dirty="0" err="1"/>
              <a:t>Stresemann</a:t>
            </a:r>
            <a:r>
              <a:rPr lang="cs-CZ" dirty="0"/>
              <a:t> – Německo jako rovnoprávný partner + volné ruce na východě, oslabil francouzský spojenecký systém</a:t>
            </a:r>
          </a:p>
          <a:p>
            <a:pPr>
              <a:lnSpc>
                <a:spcPct val="80000"/>
              </a:lnSpc>
            </a:pPr>
            <a:r>
              <a:rPr lang="cs-CZ" dirty="0"/>
              <a:t>Nejhorší pro Francii a ČSR s Polskem</a:t>
            </a:r>
            <a:endParaRPr lang="cs-CZ" b="1" dirty="0"/>
          </a:p>
          <a:p>
            <a:pPr>
              <a:lnSpc>
                <a:spcPct val="80000"/>
              </a:lnSpc>
            </a:pPr>
            <a:r>
              <a:rPr lang="cs-CZ" b="1" dirty="0"/>
              <a:t>8. září 1926 pak Německo přijato do SN</a:t>
            </a:r>
          </a:p>
          <a:p>
            <a:endParaRPr lang="cs-CZ" dirty="0"/>
          </a:p>
        </p:txBody>
      </p:sp>
      <p:sp>
        <p:nvSpPr>
          <p:cNvPr id="4" name="Zástupný symbol pro číslo snímku 3"/>
          <p:cNvSpPr>
            <a:spLocks noGrp="1"/>
          </p:cNvSpPr>
          <p:nvPr>
            <p:ph type="sldNum" sz="quarter" idx="10"/>
          </p:nvPr>
        </p:nvSpPr>
        <p:spPr/>
        <p:txBody>
          <a:bodyPr/>
          <a:lstStyle/>
          <a:p>
            <a:pPr>
              <a:defRPr/>
            </a:pPr>
            <a:fld id="{C970252D-F922-40F3-ACE0-F68324EB6FA3}" type="slidenum">
              <a:rPr lang="cs-CZ" smtClean="0"/>
              <a:pPr>
                <a:defRPr/>
              </a:pPr>
              <a:t>21</a:t>
            </a:fld>
            <a:endParaRPr lang="cs-CZ"/>
          </a:p>
        </p:txBody>
      </p:sp>
    </p:spTree>
    <p:extLst>
      <p:ext uri="{BB962C8B-B14F-4D97-AF65-F5344CB8AC3E}">
        <p14:creationId xmlns:p14="http://schemas.microsoft.com/office/powerpoint/2010/main" val="1703314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nacionálové – DNVP – </a:t>
            </a:r>
            <a:r>
              <a:rPr lang="cs-CZ" dirty="0" err="1" smtClean="0"/>
              <a:t>Hugenberg</a:t>
            </a:r>
            <a:r>
              <a:rPr lang="cs-CZ" dirty="0" smtClean="0"/>
              <a:t> – tiskový magnát, filmové ateliéry UFA</a:t>
            </a:r>
          </a:p>
          <a:p>
            <a:pPr>
              <a:spcBef>
                <a:spcPct val="0"/>
              </a:spcBef>
            </a:pPr>
            <a:r>
              <a:rPr lang="cs-CZ" dirty="0" smtClean="0"/>
              <a:t>německá lidová – DVP - </a:t>
            </a:r>
            <a:r>
              <a:rPr lang="cs-CZ" dirty="0" err="1" smtClean="0"/>
              <a:t>Stresemann</a:t>
            </a:r>
            <a:endParaRPr lang="cs-CZ" dirty="0" smtClean="0"/>
          </a:p>
          <a:p>
            <a:pPr>
              <a:spcBef>
                <a:spcPct val="0"/>
              </a:spcBef>
            </a:pPr>
            <a:r>
              <a:rPr lang="cs-CZ" dirty="0" smtClean="0"/>
              <a:t>Centrum – katolíci – </a:t>
            </a:r>
            <a:r>
              <a:rPr lang="cs-CZ" dirty="0" err="1" smtClean="0"/>
              <a:t>Kaas</a:t>
            </a:r>
            <a:r>
              <a:rPr lang="cs-CZ" dirty="0" smtClean="0"/>
              <a:t>, </a:t>
            </a:r>
            <a:r>
              <a:rPr lang="cs-CZ" dirty="0" err="1" smtClean="0"/>
              <a:t>Brüning</a:t>
            </a:r>
            <a:endParaRPr lang="cs-CZ" dirty="0" smtClean="0"/>
          </a:p>
          <a:p>
            <a:pPr>
              <a:spcBef>
                <a:spcPct val="0"/>
              </a:spcBef>
            </a:pPr>
            <a:r>
              <a:rPr lang="cs-CZ" dirty="0" smtClean="0"/>
              <a:t>Demokratická - DDP</a:t>
            </a:r>
          </a:p>
          <a:p>
            <a:pPr>
              <a:spcBef>
                <a:spcPct val="0"/>
              </a:spcBef>
            </a:pPr>
            <a:r>
              <a:rPr lang="cs-CZ" dirty="0" err="1" smtClean="0"/>
              <a:t>Sozialdemokratische</a:t>
            </a:r>
            <a:r>
              <a:rPr lang="cs-CZ" dirty="0" smtClean="0"/>
              <a:t> </a:t>
            </a:r>
            <a:r>
              <a:rPr lang="cs-CZ" dirty="0" err="1" smtClean="0"/>
              <a:t>Partei</a:t>
            </a:r>
            <a:r>
              <a:rPr lang="cs-CZ" dirty="0" smtClean="0"/>
              <a:t> </a:t>
            </a:r>
            <a:r>
              <a:rPr lang="cs-CZ" dirty="0" err="1" smtClean="0"/>
              <a:t>Deutschlands</a:t>
            </a:r>
            <a:r>
              <a:rPr lang="cs-CZ" dirty="0" smtClean="0"/>
              <a:t> (SPD) – Müller</a:t>
            </a:r>
          </a:p>
          <a:p>
            <a:pPr>
              <a:spcBef>
                <a:spcPct val="0"/>
              </a:spcBef>
            </a:pPr>
            <a:endParaRPr lang="cs-CZ" b="1" dirty="0" smtClean="0"/>
          </a:p>
          <a:p>
            <a:pPr>
              <a:spcBef>
                <a:spcPct val="0"/>
              </a:spcBef>
            </a:pPr>
            <a:r>
              <a:rPr lang="cs-CZ" b="1" dirty="0" smtClean="0"/>
              <a:t>Komunisté</a:t>
            </a:r>
            <a:r>
              <a:rPr lang="cs-CZ" dirty="0" smtClean="0"/>
              <a:t> – </a:t>
            </a:r>
            <a:r>
              <a:rPr lang="cs-CZ" dirty="0" err="1" smtClean="0"/>
              <a:t>Thälmann</a:t>
            </a:r>
            <a:r>
              <a:rPr lang="cs-CZ" dirty="0" smtClean="0"/>
              <a:t> – původně z německé sociálně demokratické strany. Roku 1920 byl zvolen do vedení komunistické strany a následně v letech 1923–1933 jejím předsedou. Mimo jiné byl v roce 1923 jedním z organizátorů nezdařeného bolševického povstání v Hamburku, 1933 zatčen gestapem a do 1944 vězněn, pak zastřelen</a:t>
            </a:r>
          </a:p>
          <a:p>
            <a:pPr>
              <a:spcBef>
                <a:spcPct val="0"/>
              </a:spcBef>
            </a:pPr>
            <a:endParaRPr lang="cs-CZ" dirty="0"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E73BE9-9636-4DE2-B84E-CF5251C97A70}" type="slidenum">
              <a:rPr lang="cs-CZ"/>
              <a:pPr fontAlgn="base">
                <a:spcBef>
                  <a:spcPct val="0"/>
                </a:spcBef>
                <a:spcAft>
                  <a:spcPct val="0"/>
                </a:spcAft>
              </a:pPr>
              <a:t>22</a:t>
            </a:fld>
            <a:endParaRPr lang="cs-CZ"/>
          </a:p>
        </p:txBody>
      </p:sp>
    </p:spTree>
    <p:extLst>
      <p:ext uri="{BB962C8B-B14F-4D97-AF65-F5344CB8AC3E}">
        <p14:creationId xmlns:p14="http://schemas.microsoft.com/office/powerpoint/2010/main" val="2820594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b="1" smtClean="0"/>
              <a:t>Počátky NSDAP</a:t>
            </a:r>
            <a:endParaRPr lang="cs-CZ" smtClean="0"/>
          </a:p>
          <a:p>
            <a:pPr>
              <a:spcBef>
                <a:spcPct val="0"/>
              </a:spcBef>
            </a:pPr>
            <a:r>
              <a:rPr lang="cs-CZ" smtClean="0"/>
              <a:t>Původně strana DAP – založena v Mnichově </a:t>
            </a:r>
            <a:r>
              <a:rPr lang="en-US" smtClean="0"/>
              <a:t>5</a:t>
            </a:r>
            <a:r>
              <a:rPr lang="cs-CZ" smtClean="0"/>
              <a:t> září </a:t>
            </a:r>
            <a:r>
              <a:rPr lang="en-US" smtClean="0"/>
              <a:t>1919  Anton</a:t>
            </a:r>
            <a:r>
              <a:rPr lang="cs-CZ" smtClean="0"/>
              <a:t>em</a:t>
            </a:r>
            <a:r>
              <a:rPr lang="en-US" smtClean="0"/>
              <a:t> Drexler</a:t>
            </a:r>
            <a:r>
              <a:rPr lang="cs-CZ" smtClean="0"/>
              <a:t> – člen okultní společnosti Thule, její počátky spadají do prostředí sudet </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050369-E84C-4C8B-B1E0-D391995A6125}" type="slidenum">
              <a:rPr lang="cs-CZ"/>
              <a:pPr fontAlgn="base">
                <a:spcBef>
                  <a:spcPct val="0"/>
                </a:spcBef>
                <a:spcAft>
                  <a:spcPct val="0"/>
                </a:spcAft>
              </a:pPr>
              <a:t>23</a:t>
            </a:fld>
            <a:endParaRPr lang="cs-CZ"/>
          </a:p>
        </p:txBody>
      </p:sp>
    </p:spTree>
    <p:extLst>
      <p:ext uri="{BB962C8B-B14F-4D97-AF65-F5344CB8AC3E}">
        <p14:creationId xmlns:p14="http://schemas.microsoft.com/office/powerpoint/2010/main" val="4252168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 Karel Harrer, Anton Drexler - předseda,  </a:t>
            </a:r>
          </a:p>
          <a:p>
            <a:pPr>
              <a:spcBef>
                <a:spcPct val="0"/>
              </a:spcBef>
            </a:pPr>
            <a:endParaRPr lang="cs-CZ" smtClean="0"/>
          </a:p>
          <a:p>
            <a:pPr>
              <a:spcBef>
                <a:spcPct val="0"/>
              </a:spcBef>
            </a:pPr>
            <a:r>
              <a:rPr lang="cs-CZ" smtClean="0"/>
              <a:t>v lednu 1920 - průkazka 555 – přitom 55 člen, později zfalšováno na šťastnou „7“ (i v Mein Kampfu)</a:t>
            </a:r>
          </a:p>
          <a:p>
            <a:pPr>
              <a:spcBef>
                <a:spcPct val="0"/>
              </a:spcBef>
            </a:pPr>
            <a:r>
              <a:rPr lang="cs-CZ" smtClean="0"/>
              <a:t>už v únoru 1920 většina členů unešena Hitlerovými názory – přejmenování na NSDAP</a:t>
            </a:r>
          </a:p>
          <a:p>
            <a:pPr>
              <a:spcBef>
                <a:spcPct val="0"/>
              </a:spcBef>
            </a:pPr>
            <a:endParaRPr lang="cs-CZ" smtClean="0"/>
          </a:p>
          <a:p>
            <a:pPr>
              <a:spcBef>
                <a:spcPct val="0"/>
              </a:spcBef>
            </a:pPr>
            <a:r>
              <a:rPr lang="cs-CZ" smtClean="0"/>
              <a:t>- od 1920 NSDAP Hitler – postupně přebírá vliv, další přichází Göring, Hess, Rosenberg</a:t>
            </a:r>
          </a:p>
          <a:p>
            <a:pPr>
              <a:spcBef>
                <a:spcPct val="0"/>
              </a:spcBef>
            </a:pPr>
            <a:r>
              <a:rPr lang="cs-CZ" b="1" smtClean="0"/>
              <a:t> </a:t>
            </a:r>
            <a:endParaRPr lang="cs-CZ" smtClean="0"/>
          </a:p>
          <a:p>
            <a:pPr>
              <a:spcBef>
                <a:spcPct val="0"/>
              </a:spcBef>
            </a:pPr>
            <a:endParaRPr lang="cs-CZ" smtClean="0"/>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FBE56E-804E-440E-B61A-723B52273E51}" type="slidenum">
              <a:rPr lang="cs-CZ"/>
              <a:pPr fontAlgn="base">
                <a:spcBef>
                  <a:spcPct val="0"/>
                </a:spcBef>
                <a:spcAft>
                  <a:spcPct val="0"/>
                </a:spcAft>
              </a:pPr>
              <a:t>24</a:t>
            </a:fld>
            <a:endParaRPr lang="cs-CZ"/>
          </a:p>
        </p:txBody>
      </p:sp>
    </p:spTree>
    <p:extLst>
      <p:ext uri="{BB962C8B-B14F-4D97-AF65-F5344CB8AC3E}">
        <p14:creationId xmlns:p14="http://schemas.microsoft.com/office/powerpoint/2010/main" val="1005197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b="1" dirty="0" smtClean="0"/>
              <a:t>Mnichovský „pivní“ puč</a:t>
            </a:r>
          </a:p>
          <a:p>
            <a:pPr>
              <a:spcBef>
                <a:spcPct val="0"/>
              </a:spcBef>
            </a:pPr>
            <a:endParaRPr lang="cs-CZ" b="1" dirty="0" smtClean="0"/>
          </a:p>
          <a:p>
            <a:pPr defTabSz="921075">
              <a:spcBef>
                <a:spcPct val="0"/>
              </a:spcBef>
              <a:defRPr/>
            </a:pPr>
            <a:r>
              <a:rPr lang="cs-CZ" dirty="0" err="1"/>
              <a:t>Hitlerland</a:t>
            </a:r>
            <a:r>
              <a:rPr lang="cs-CZ" dirty="0"/>
              <a:t>: „Už když nacisté začínali v Mnichově jako malé radikální hnutí, viděli Berlín jako město zla, obzvláště ve srovnání s hlavním městem Bavorska, kde měli mnohem větší podporu. „Rozdíl mezi Mnichovem a Berlínem se nedal přehlédnout,“ poznamenal Kurt </a:t>
            </a:r>
            <a:r>
              <a:rPr lang="cs-CZ" dirty="0" err="1"/>
              <a:t>Ludecke</a:t>
            </a:r>
            <a:r>
              <a:rPr lang="cs-CZ" dirty="0"/>
              <a:t>, který vstoupil do strany ve dvacátých letech a stal se odhodlaným aktivistou vytrvale shánějícím pro stranu finanční prostředky dokonce až ve Spojených státech, „jedno bylo Mekkou marxistů a židů, druhé pevností jejich nepřátel.“ Dokonce i v době, kdy Hitler uchvátil moc a vládl z Berlína, nepřestal o něm a jeho obyvatelích pochybovat.“</a:t>
            </a:r>
          </a:p>
          <a:p>
            <a:pPr>
              <a:spcBef>
                <a:spcPct val="0"/>
              </a:spcBef>
            </a:pPr>
            <a:endParaRPr lang="cs-CZ" b="1" dirty="0" smtClean="0"/>
          </a:p>
          <a:p>
            <a:pPr>
              <a:spcBef>
                <a:spcPct val="0"/>
              </a:spcBef>
            </a:pPr>
            <a:endParaRPr lang="cs-CZ" dirty="0" smtClean="0"/>
          </a:p>
          <a:p>
            <a:pPr>
              <a:spcBef>
                <a:spcPct val="0"/>
              </a:spcBef>
            </a:pPr>
            <a:r>
              <a:rPr lang="cs-CZ" dirty="0" smtClean="0"/>
              <a:t>říšská vláda končí pasivní odpor v Porúří =) bavorská zemská vláda výjimečný stav a odmítá plnit rozkazy říšské vlády – napětí – příhodné prostředí pro demonstraci</a:t>
            </a:r>
          </a:p>
          <a:p>
            <a:pPr>
              <a:spcBef>
                <a:spcPct val="0"/>
              </a:spcBef>
            </a:pPr>
            <a:r>
              <a:rPr lang="cs-CZ" dirty="0" smtClean="0"/>
              <a:t>8. listopadu 1923 nechal Adolf Hitler obklíčit </a:t>
            </a:r>
            <a:r>
              <a:rPr lang="cs-CZ" dirty="0" err="1" smtClean="0"/>
              <a:t>měštanský</a:t>
            </a:r>
            <a:r>
              <a:rPr lang="cs-CZ" dirty="0" smtClean="0"/>
              <a:t> pivovar </a:t>
            </a:r>
            <a:r>
              <a:rPr lang="cs-CZ" dirty="0" err="1" smtClean="0"/>
              <a:t>Bürgerbräukeller</a:t>
            </a:r>
            <a:r>
              <a:rPr lang="cs-CZ" dirty="0" smtClean="0"/>
              <a:t> v Mnichově, kde se konala schůze představitelů bavorských elit </a:t>
            </a:r>
          </a:p>
          <a:p>
            <a:pPr>
              <a:spcBef>
                <a:spcPct val="0"/>
              </a:spcBef>
            </a:pPr>
            <a:r>
              <a:rPr lang="cs-CZ" dirty="0" smtClean="0"/>
              <a:t>- Hitler se po boku generála Ericha </a:t>
            </a:r>
            <a:r>
              <a:rPr lang="cs-CZ" dirty="0" err="1" smtClean="0"/>
              <a:t>Ludendorffa</a:t>
            </a:r>
            <a:r>
              <a:rPr lang="cs-CZ" dirty="0" smtClean="0"/>
              <a:t> zúčastnil schůze. </a:t>
            </a:r>
          </a:p>
          <a:p>
            <a:pPr>
              <a:spcBef>
                <a:spcPct val="0"/>
              </a:spcBef>
            </a:pPr>
            <a:r>
              <a:rPr lang="cs-CZ" dirty="0" smtClean="0"/>
              <a:t>vrhl se řečnickému pultu s vytaženým revolverem a do pivovaru vtrhla i jeho jednotka. </a:t>
            </a:r>
          </a:p>
          <a:p>
            <a:pPr>
              <a:spcBef>
                <a:spcPct val="0"/>
              </a:spcBef>
            </a:pPr>
            <a:r>
              <a:rPr lang="cs-CZ" dirty="0" smtClean="0"/>
              <a:t>- Hitler si získal podporu davu, ale bavorské politiky nikoliv</a:t>
            </a:r>
          </a:p>
          <a:p>
            <a:pPr>
              <a:spcBef>
                <a:spcPct val="0"/>
              </a:spcBef>
            </a:pPr>
            <a:r>
              <a:rPr lang="cs-CZ" dirty="0" smtClean="0"/>
              <a:t>- se zfanatizovaným davem vyrazil do ulic Mnichova, 9. listopadu pak ještě do centra Mnichova, kde se mu ale postavila městská  a pak pořádková policie  - první vyhrožoval rukojmími, druhé </a:t>
            </a: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71A0C4-7B68-41F2-9B39-BFF59DA9A231}" type="slidenum">
              <a:rPr lang="cs-CZ"/>
              <a:pPr fontAlgn="base">
                <a:spcBef>
                  <a:spcPct val="0"/>
                </a:spcBef>
                <a:spcAft>
                  <a:spcPct val="0"/>
                </a:spcAft>
              </a:pPr>
              <a:t>25</a:t>
            </a:fld>
            <a:endParaRPr lang="cs-CZ"/>
          </a:p>
        </p:txBody>
      </p:sp>
    </p:spTree>
    <p:extLst>
      <p:ext uri="{BB962C8B-B14F-4D97-AF65-F5344CB8AC3E}">
        <p14:creationId xmlns:p14="http://schemas.microsoft.com/office/powerpoint/2010/main" val="87892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err="1" smtClean="0"/>
              <a:t>Mein</a:t>
            </a:r>
            <a:r>
              <a:rPr lang="cs-CZ" dirty="0" smtClean="0"/>
              <a:t> </a:t>
            </a:r>
            <a:r>
              <a:rPr lang="cs-CZ" dirty="0" err="1" smtClean="0"/>
              <a:t>Kampf</a:t>
            </a:r>
            <a:r>
              <a:rPr lang="cs-CZ" dirty="0" smtClean="0"/>
              <a:t> – první polovinu vytvořil ve vězení na </a:t>
            </a:r>
            <a:r>
              <a:rPr lang="cs-CZ" dirty="0" err="1" smtClean="0"/>
              <a:t>Landsbergu</a:t>
            </a:r>
            <a:r>
              <a:rPr lang="cs-CZ" dirty="0" smtClean="0"/>
              <a:t> – nadiktoval Rudolfu </a:t>
            </a:r>
            <a:r>
              <a:rPr lang="cs-CZ" dirty="0" err="1" smtClean="0"/>
              <a:t>Hessovi</a:t>
            </a:r>
            <a:endParaRPr lang="cs-CZ" dirty="0" smtClean="0"/>
          </a:p>
          <a:p>
            <a:pPr>
              <a:spcBef>
                <a:spcPct val="0"/>
              </a:spcBef>
            </a:pPr>
            <a:endParaRPr lang="cs-CZ" b="1" dirty="0" smtClean="0"/>
          </a:p>
          <a:p>
            <a:pPr>
              <a:spcBef>
                <a:spcPct val="0"/>
              </a:spcBef>
            </a:pPr>
            <a:endParaRPr lang="cs-CZ" b="1" dirty="0" smtClean="0"/>
          </a:p>
          <a:p>
            <a:pPr>
              <a:spcBef>
                <a:spcPct val="0"/>
              </a:spcBef>
            </a:pPr>
            <a:r>
              <a:rPr lang="cs-CZ" b="1" dirty="0" smtClean="0"/>
              <a:t>ideologie</a:t>
            </a:r>
            <a:endParaRPr lang="cs-CZ" dirty="0" smtClean="0"/>
          </a:p>
          <a:p>
            <a:pPr>
              <a:spcBef>
                <a:spcPct val="0"/>
              </a:spcBef>
            </a:pPr>
            <a:r>
              <a:rPr lang="cs-CZ" dirty="0" smtClean="0"/>
              <a:t>Hitlerova ideologie, antisemitismus, vůdcovský princip, velkoněmecký nacionalismus, </a:t>
            </a:r>
            <a:r>
              <a:rPr lang="cs-CZ" dirty="0" err="1" smtClean="0"/>
              <a:t>antimarxismus</a:t>
            </a:r>
            <a:r>
              <a:rPr lang="cs-CZ" dirty="0" smtClean="0"/>
              <a:t>.</a:t>
            </a:r>
          </a:p>
          <a:p>
            <a:pPr>
              <a:spcBef>
                <a:spcPct val="0"/>
              </a:spcBef>
            </a:pPr>
            <a:endParaRPr lang="cs-CZ" dirty="0" smtClean="0"/>
          </a:p>
          <a:p>
            <a:pPr>
              <a:spcBef>
                <a:spcPct val="0"/>
              </a:spcBef>
            </a:pPr>
            <a:endParaRPr lang="cs-CZ" dirty="0" smtClean="0"/>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051E6B-F070-4E31-87A0-F720826E596A}" type="slidenum">
              <a:rPr lang="cs-CZ"/>
              <a:pPr fontAlgn="base">
                <a:spcBef>
                  <a:spcPct val="0"/>
                </a:spcBef>
                <a:spcAft>
                  <a:spcPct val="0"/>
                </a:spcAft>
              </a:pPr>
              <a:t>26</a:t>
            </a:fld>
            <a:endParaRPr lang="cs-CZ"/>
          </a:p>
        </p:txBody>
      </p:sp>
    </p:spTree>
    <p:extLst>
      <p:ext uri="{BB962C8B-B14F-4D97-AF65-F5344CB8AC3E}">
        <p14:creationId xmlns:p14="http://schemas.microsoft.com/office/powerpoint/2010/main" val="693122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Duchovní zdroje – </a:t>
            </a:r>
          </a:p>
          <a:p>
            <a:pPr>
              <a:spcBef>
                <a:spcPct val="0"/>
              </a:spcBef>
            </a:pPr>
            <a:r>
              <a:rPr lang="cs-CZ" smtClean="0"/>
              <a:t>nerovnost ras: </a:t>
            </a:r>
            <a:r>
              <a:rPr lang="en-US" i="1" smtClean="0"/>
              <a:t>The Passing of the Great Race</a:t>
            </a:r>
            <a:r>
              <a:rPr lang="en-US" smtClean="0"/>
              <a:t> </a:t>
            </a:r>
            <a:r>
              <a:rPr lang="cs-CZ" smtClean="0"/>
              <a:t>od</a:t>
            </a:r>
            <a:r>
              <a:rPr lang="en-US" smtClean="0"/>
              <a:t> Madison</a:t>
            </a:r>
            <a:r>
              <a:rPr lang="cs-CZ" smtClean="0"/>
              <a:t>a</a:t>
            </a:r>
            <a:r>
              <a:rPr lang="en-US" smtClean="0"/>
              <a:t> Grant</a:t>
            </a:r>
            <a:r>
              <a:rPr lang="cs-CZ" smtClean="0"/>
              <a:t>a (1916)=nadřazenost nordické rasy (eugenika – zkoumá cesty k zachování co nejčistší rasy), Joseph Arthur Comte de Gobineau (14. července 1816 – 13. října 1882) byl francouzský aristokrat a spisovatel, který se proslavil obhajováním teorie nadřazenosti bílé rasy a rozvíjením rasových teorií o „árijské rase“ ve své knize Esej o nerovnosti lidských ras (1853–1855). </a:t>
            </a:r>
          </a:p>
          <a:p>
            <a:pPr>
              <a:spcBef>
                <a:spcPct val="0"/>
              </a:spcBef>
            </a:pPr>
            <a:endParaRPr lang="cs-CZ" smtClean="0"/>
          </a:p>
          <a:p>
            <a:pPr>
              <a:spcBef>
                <a:spcPct val="0"/>
              </a:spcBef>
            </a:pPr>
            <a:r>
              <a:rPr lang="cs-CZ" smtClean="0"/>
              <a:t>Houston S. Chamberlain, Karl Lueger – vídeňský antisemitismus, </a:t>
            </a:r>
          </a:p>
          <a:p>
            <a:pPr>
              <a:spcBef>
                <a:spcPct val="0"/>
              </a:spcBef>
            </a:pPr>
            <a:r>
              <a:rPr lang="cs-CZ" smtClean="0"/>
              <a:t>O. Spengler – Zánik západu</a:t>
            </a:r>
          </a:p>
          <a:p>
            <a:pPr>
              <a:spcBef>
                <a:spcPct val="0"/>
              </a:spcBef>
            </a:pPr>
            <a:endParaRPr lang="cs-CZ" smtClean="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A1E6AC-865E-4FEC-ADB1-135AC75D7E9C}" type="slidenum">
              <a:rPr lang="cs-CZ"/>
              <a:pPr fontAlgn="base">
                <a:spcBef>
                  <a:spcPct val="0"/>
                </a:spcBef>
                <a:spcAft>
                  <a:spcPct val="0"/>
                </a:spcAft>
              </a:pPr>
              <a:t>27</a:t>
            </a:fld>
            <a:endParaRPr lang="cs-CZ"/>
          </a:p>
        </p:txBody>
      </p:sp>
    </p:spTree>
    <p:extLst>
      <p:ext uri="{BB962C8B-B14F-4D97-AF65-F5344CB8AC3E}">
        <p14:creationId xmlns:p14="http://schemas.microsoft.com/office/powerpoint/2010/main" val="889759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cs-CZ" dirty="0" smtClean="0"/>
              <a:t>kořeny ideologie v 19. století </a:t>
            </a:r>
          </a:p>
          <a:p>
            <a:r>
              <a:rPr lang="cs-CZ" dirty="0" smtClean="0"/>
              <a:t>Fašistická a nacistická hnutí se zrodila z </a:t>
            </a:r>
            <a:r>
              <a:rPr lang="cs-CZ" dirty="0" err="1" smtClean="0"/>
              <a:t>pvrní</a:t>
            </a:r>
            <a:r>
              <a:rPr lang="cs-CZ" dirty="0" smtClean="0"/>
              <a:t> světové války</a:t>
            </a:r>
          </a:p>
          <a:p>
            <a:endParaRPr lang="cs-CZ" dirty="0" smtClean="0"/>
          </a:p>
          <a:p>
            <a:r>
              <a:rPr lang="cs-CZ" dirty="0" smtClean="0"/>
              <a:t>-kvantifikovat</a:t>
            </a:r>
            <a:r>
              <a:rPr lang="cs-CZ" baseline="0" dirty="0" smtClean="0"/>
              <a:t> fašismus velmi obtížné – </a:t>
            </a:r>
            <a:r>
              <a:rPr lang="cs-CZ" baseline="0" dirty="0" err="1" smtClean="0"/>
              <a:t>nekoherentnost</a:t>
            </a:r>
            <a:r>
              <a:rPr lang="cs-CZ" baseline="0" dirty="0" smtClean="0"/>
              <a:t> myšlenek a směrů, orientace na konkrétní praktické příčiny a důsledky v jednotlivých zemích</a:t>
            </a:r>
          </a:p>
          <a:p>
            <a:r>
              <a:rPr lang="cs-CZ" baseline="0" dirty="0" smtClean="0"/>
              <a:t>-v mnoha směrech se jedná spíše o politické náboženství </a:t>
            </a:r>
            <a:endParaRPr lang="cs-CZ" dirty="0"/>
          </a:p>
        </p:txBody>
      </p:sp>
      <p:sp>
        <p:nvSpPr>
          <p:cNvPr id="4" name="Slide Number Placeholder 3"/>
          <p:cNvSpPr>
            <a:spLocks noGrp="1"/>
          </p:cNvSpPr>
          <p:nvPr>
            <p:ph type="sldNum" sz="quarter" idx="10"/>
          </p:nvPr>
        </p:nvSpPr>
        <p:spPr/>
        <p:txBody>
          <a:bodyPr/>
          <a:lstStyle/>
          <a:p>
            <a:pPr>
              <a:defRPr/>
            </a:pPr>
            <a:fld id="{C970252D-F922-40F3-ACE0-F68324EB6FA3}" type="slidenum">
              <a:rPr lang="cs-CZ" smtClean="0"/>
              <a:pPr>
                <a:defRPr/>
              </a:pPr>
              <a:t>28</a:t>
            </a:fld>
            <a:endParaRPr lang="cs-CZ"/>
          </a:p>
        </p:txBody>
      </p:sp>
    </p:spTree>
    <p:extLst>
      <p:ext uri="{BB962C8B-B14F-4D97-AF65-F5344CB8AC3E}">
        <p14:creationId xmlns:p14="http://schemas.microsoft.com/office/powerpoint/2010/main" val="2762557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Německo na karikatuře z roku 1929 – stále churavé, ale značně vyspravené, značnou měrou se na tom podílely snahy revidovat reparace</a:t>
            </a:r>
          </a:p>
          <a:p>
            <a:pPr>
              <a:spcBef>
                <a:spcPct val="0"/>
              </a:spcBef>
            </a:pPr>
            <a:endParaRPr lang="cs-CZ" dirty="0" smtClean="0"/>
          </a:p>
          <a:p>
            <a:pPr>
              <a:spcBef>
                <a:spcPct val="0"/>
              </a:spcBef>
            </a:pPr>
            <a:r>
              <a:rPr lang="cs-CZ" dirty="0" err="1" smtClean="0"/>
              <a:t>Dawesův</a:t>
            </a:r>
            <a:r>
              <a:rPr lang="cs-CZ" dirty="0" smtClean="0"/>
              <a:t> plán byl projekt formou mezinárodní dohody, který měnil režim plateb německých reparací vůči vítězům první světové války.</a:t>
            </a:r>
          </a:p>
          <a:p>
            <a:pPr>
              <a:spcBef>
                <a:spcPct val="0"/>
              </a:spcBef>
            </a:pPr>
            <a:r>
              <a:rPr lang="cs-CZ" dirty="0" smtClean="0"/>
              <a:t>Koncept plánu</a:t>
            </a:r>
          </a:p>
          <a:p>
            <a:pPr>
              <a:spcBef>
                <a:spcPct val="0"/>
              </a:spcBef>
            </a:pPr>
            <a:r>
              <a:rPr lang="cs-CZ" dirty="0" smtClean="0"/>
              <a:t>Německo po válce neschopné v plné výši hradit reparační dávky. </a:t>
            </a:r>
          </a:p>
          <a:p>
            <a:pPr>
              <a:spcBef>
                <a:spcPct val="0"/>
              </a:spcBef>
            </a:pPr>
            <a:r>
              <a:rPr lang="cs-CZ" dirty="0" smtClean="0"/>
              <a:t>Tento stav vedl v roce 1923 k Rúrské krizi. </a:t>
            </a:r>
          </a:p>
          <a:p>
            <a:pPr>
              <a:spcBef>
                <a:spcPct val="0"/>
              </a:spcBef>
            </a:pPr>
            <a:r>
              <a:rPr lang="cs-CZ" dirty="0" smtClean="0"/>
              <a:t>Spojené státy v lednu 1924 vyvinuly iniciativu, vytvořit odbornou komisi pod vedením finančníka Charlese </a:t>
            </a:r>
            <a:r>
              <a:rPr lang="cs-CZ" dirty="0" err="1" smtClean="0"/>
              <a:t>Dawese</a:t>
            </a:r>
            <a:r>
              <a:rPr lang="cs-CZ" dirty="0" smtClean="0"/>
              <a:t>, která měla za cíl vytvořit plán hospodářského oživení v Německu. </a:t>
            </a:r>
          </a:p>
          <a:p>
            <a:pPr>
              <a:spcBef>
                <a:spcPct val="0"/>
              </a:spcBef>
            </a:pPr>
            <a:endParaRPr lang="cs-CZ" dirty="0"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68B4A3-871C-421F-B535-3137A3EA9696}" type="slidenum">
              <a:rPr lang="cs-CZ"/>
              <a:pPr fontAlgn="base">
                <a:spcBef>
                  <a:spcPct val="0"/>
                </a:spcBef>
                <a:spcAft>
                  <a:spcPct val="0"/>
                </a:spcAft>
              </a:pPr>
              <a:t>29</a:t>
            </a:fld>
            <a:endParaRPr lang="cs-CZ"/>
          </a:p>
        </p:txBody>
      </p:sp>
    </p:spTree>
    <p:extLst>
      <p:ext uri="{BB962C8B-B14F-4D97-AF65-F5344CB8AC3E}">
        <p14:creationId xmlns:p14="http://schemas.microsoft.com/office/powerpoint/2010/main" val="3974219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cs-CZ" dirty="0"/>
              <a:t>za války velela i civilnímu životu německá armáda – od podzimu 1916 bylo vrchní vojenské velení skutečnou německou vládou, o všem rozhodoval </a:t>
            </a:r>
            <a:r>
              <a:rPr lang="cs-CZ" dirty="0" err="1"/>
              <a:t>Ludendorf</a:t>
            </a:r>
            <a:r>
              <a:rPr lang="cs-CZ" dirty="0"/>
              <a:t> s </a:t>
            </a:r>
            <a:r>
              <a:rPr lang="cs-CZ" dirty="0" err="1"/>
              <a:t>Hindenburgem</a:t>
            </a:r>
            <a:r>
              <a:rPr lang="cs-CZ" dirty="0"/>
              <a:t/>
            </a:r>
            <a:br>
              <a:rPr lang="cs-CZ" dirty="0"/>
            </a:br>
            <a:r>
              <a:rPr lang="cs-CZ" dirty="0"/>
              <a:t>– mírnou opozici představoval jen Říšský sněm </a:t>
            </a:r>
          </a:p>
          <a:p>
            <a:endParaRPr lang="cs-CZ" dirty="0"/>
          </a:p>
          <a:p>
            <a:pPr>
              <a:buFontTx/>
              <a:buChar char="-"/>
            </a:pPr>
            <a:r>
              <a:rPr lang="cs-CZ" dirty="0"/>
              <a:t>27. září 1918  došlo k prolomení </a:t>
            </a:r>
            <a:r>
              <a:rPr lang="cs-CZ" dirty="0" err="1"/>
              <a:t>Hindenburgovy</a:t>
            </a:r>
            <a:r>
              <a:rPr lang="cs-CZ" dirty="0"/>
              <a:t> linie </a:t>
            </a:r>
          </a:p>
          <a:p>
            <a:pPr>
              <a:buFontTx/>
              <a:buChar char="-"/>
            </a:pPr>
            <a:r>
              <a:rPr lang="cs-CZ" dirty="0"/>
              <a:t> údajně ztratil nervy - hrozící vojenská katastrofa) </a:t>
            </a:r>
          </a:p>
          <a:p>
            <a:pPr>
              <a:buFontTx/>
              <a:buChar char="-"/>
            </a:pPr>
            <a:r>
              <a:rPr lang="cs-CZ" dirty="0"/>
              <a:t> aby byla zachována čest armády, musí požádat o mír Říšský sněm – změna ústavy na republiku (císař neprotestoval)</a:t>
            </a:r>
          </a:p>
          <a:p>
            <a:r>
              <a:rPr lang="cs-CZ" dirty="0" err="1"/>
              <a:t>Ludendorf</a:t>
            </a:r>
            <a:r>
              <a:rPr lang="cs-CZ" dirty="0"/>
              <a:t>: „</a:t>
            </a:r>
            <a:r>
              <a:rPr lang="cs-CZ" i="1" dirty="0"/>
              <a:t>Požádal jsem Jeho Veličenstvo, aby nyní do vlády přivedl ty, jimž vděčíme za to, kam jsme se dostali. Teď tedy uvidíme tyto pány v ministerstvech. Mají jen uzavřít mír, který nyní musí být uzavřen. Ať si sami sní, co si navařili a chtěli to naservírovat nám!</a:t>
            </a:r>
            <a:r>
              <a:rPr lang="cs-CZ" dirty="0"/>
              <a:t>“ – odmítl zodpovědnost za konflikt, vinu svalil na politiky</a:t>
            </a:r>
          </a:p>
          <a:p>
            <a:endParaRPr lang="cs-CZ" dirty="0"/>
          </a:p>
          <a:p>
            <a:r>
              <a:rPr lang="cs-CZ" dirty="0"/>
              <a:t>4. října žádost o příměří </a:t>
            </a:r>
          </a:p>
          <a:p>
            <a:r>
              <a:rPr lang="cs-CZ" dirty="0"/>
              <a:t>5. Října 1918 se Německo z novin dovědělo, že se stalo parlamentní demokracií –</a:t>
            </a:r>
          </a:p>
          <a:p>
            <a:r>
              <a:rPr lang="cs-CZ" dirty="0" err="1"/>
              <a:t>Ludendorf</a:t>
            </a:r>
            <a:r>
              <a:rPr lang="cs-CZ" dirty="0"/>
              <a:t> se znovu pokusí převzít kontrolu nad situací (už se jedná o podmínkách příměří), nakonec musí rezignovat </a:t>
            </a:r>
          </a:p>
          <a:p>
            <a:r>
              <a:rPr lang="cs-CZ" dirty="0"/>
              <a:t>- říjen 1918 – mezidobí, neví se, co bude – po Německu (hlavně Berlín) se plánují revoluce – </a:t>
            </a:r>
          </a:p>
          <a:p>
            <a:r>
              <a:rPr lang="cs-CZ" dirty="0"/>
              <a:t>- první povstala část námořnictva – přemýšlelo se o sebevražedné poslední velké bitvě, aby se zachránila čest námořnictva – některým se to nelíbilo, tak povstali – cca 1000 námořníků pozatýkáno (vzpoura na </a:t>
            </a:r>
            <a:r>
              <a:rPr lang="cs-CZ" dirty="0" err="1"/>
              <a:t>Schilligské</a:t>
            </a:r>
            <a:r>
              <a:rPr lang="cs-CZ" dirty="0"/>
              <a:t> rejdě) – v Kielu žádají o jejich propuštění a spojují se s přístavními dělníky – z ozbrojené srážky s vojenskou policií (9 mrtvých) </a:t>
            </a:r>
          </a:p>
        </p:txBody>
      </p:sp>
      <p:sp>
        <p:nvSpPr>
          <p:cNvPr id="4" name="Slide Number Placeholder 3"/>
          <p:cNvSpPr>
            <a:spLocks noGrp="1"/>
          </p:cNvSpPr>
          <p:nvPr>
            <p:ph type="sldNum" sz="quarter" idx="10"/>
          </p:nvPr>
        </p:nvSpPr>
        <p:spPr/>
        <p:txBody>
          <a:bodyPr/>
          <a:lstStyle/>
          <a:p>
            <a:pPr>
              <a:defRPr/>
            </a:pPr>
            <a:fld id="{9FA240C2-DC1C-4081-8118-814108C3FA6C}" type="slidenum">
              <a:rPr lang="cs-CZ" smtClean="0"/>
              <a:pPr>
                <a:defRPr/>
              </a:pPr>
              <a:t>3</a:t>
            </a:fld>
            <a:endParaRPr lang="cs-CZ"/>
          </a:p>
        </p:txBody>
      </p:sp>
    </p:spTree>
    <p:extLst>
      <p:ext uri="{BB962C8B-B14F-4D97-AF65-F5344CB8AC3E}">
        <p14:creationId xmlns:p14="http://schemas.microsoft.com/office/powerpoint/2010/main" val="3424982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smtClean="0"/>
              <a:t>Dawes – předseda spojenecké reparační komise</a:t>
            </a:r>
          </a:p>
          <a:p>
            <a:pPr>
              <a:spcBef>
                <a:spcPct val="0"/>
              </a:spcBef>
            </a:pPr>
            <a:endParaRPr lang="cs-CZ" smtClean="0"/>
          </a:p>
          <a:p>
            <a:pPr>
              <a:spcBef>
                <a:spcPct val="0"/>
              </a:spcBef>
            </a:pPr>
            <a:r>
              <a:rPr lang="cs-CZ" smtClean="0"/>
              <a:t>Dawesova reparační Komise předložila nové schéma německých splátek. </a:t>
            </a:r>
          </a:p>
          <a:p>
            <a:pPr>
              <a:spcBef>
                <a:spcPct val="0"/>
              </a:spcBef>
            </a:pPr>
            <a:r>
              <a:rPr lang="cs-CZ" smtClean="0"/>
              <a:t>První rok mělo Německo zaplatit jen jednu miliardu marek 3,</a:t>
            </a:r>
          </a:p>
          <a:p>
            <a:pPr>
              <a:spcBef>
                <a:spcPct val="0"/>
              </a:spcBef>
            </a:pPr>
            <a:r>
              <a:rPr lang="cs-CZ" smtClean="0"/>
              <a:t>až v pátém roce mělo začít s placením 2,5 miliardy marek ročně, tedy jak určoval původní rozvrh. </a:t>
            </a:r>
          </a:p>
          <a:p>
            <a:pPr>
              <a:spcBef>
                <a:spcPct val="0"/>
              </a:spcBef>
            </a:pPr>
            <a:r>
              <a:rPr lang="cs-CZ" smtClean="0"/>
              <a:t>Německu mělo být také dovoleno obdržet finanční půjčku ve výši 800 milionů marek. Německá centrální banka měla podléhat mezinárodní kontrole.</a:t>
            </a:r>
          </a:p>
          <a:p>
            <a:pPr>
              <a:spcBef>
                <a:spcPct val="0"/>
              </a:spcBef>
            </a:pPr>
            <a:r>
              <a:rPr lang="cs-CZ" smtClean="0"/>
              <a:t>Dawesův plán vedl k tomu, že Německo dokázalo platit reparace v období 1924-1929. V roce 1929 byl realizován nový koncept tzv. Youngův plán.</a:t>
            </a:r>
          </a:p>
          <a:p>
            <a:pPr>
              <a:spcBef>
                <a:spcPct val="0"/>
              </a:spcBef>
            </a:pPr>
            <a:endParaRPr lang="cs-CZ"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37F77E-0257-4854-9C68-3F120F83B899}" type="slidenum">
              <a:rPr lang="cs-CZ"/>
              <a:pPr fontAlgn="base">
                <a:spcBef>
                  <a:spcPct val="0"/>
                </a:spcBef>
                <a:spcAft>
                  <a:spcPct val="0"/>
                </a:spcAft>
              </a:pPr>
              <a:t>30</a:t>
            </a:fld>
            <a:endParaRPr lang="cs-CZ"/>
          </a:p>
        </p:txBody>
      </p:sp>
    </p:spTree>
    <p:extLst>
      <p:ext uri="{BB962C8B-B14F-4D97-AF65-F5344CB8AC3E}">
        <p14:creationId xmlns:p14="http://schemas.microsoft.com/office/powerpoint/2010/main" val="735196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i="1" dirty="0" err="1" smtClean="0"/>
              <a:t>Young</a:t>
            </a:r>
            <a:r>
              <a:rPr lang="cs-CZ" i="1" dirty="0" smtClean="0"/>
              <a:t> a Pamflet proti </a:t>
            </a:r>
            <a:r>
              <a:rPr lang="cs-CZ" i="1" dirty="0" err="1" smtClean="0"/>
              <a:t>Youngovu</a:t>
            </a:r>
            <a:r>
              <a:rPr lang="cs-CZ" i="1" dirty="0" smtClean="0"/>
              <a:t> plánu - </a:t>
            </a:r>
            <a:r>
              <a:rPr lang="en-US" i="1" dirty="0" smtClean="0"/>
              <a:t>"Ye must labor unto the third generation!"</a:t>
            </a:r>
            <a:br>
              <a:rPr lang="en-US" i="1" dirty="0" smtClean="0"/>
            </a:br>
            <a:r>
              <a:rPr lang="en-US" i="1" dirty="0" smtClean="0"/>
              <a:t>Anti-Young Plan poster, 1929</a:t>
            </a:r>
            <a:endParaRPr lang="cs-CZ" dirty="0" smtClean="0"/>
          </a:p>
          <a:p>
            <a:pPr>
              <a:spcBef>
                <a:spcPct val="0"/>
              </a:spcBef>
            </a:pPr>
            <a:endParaRPr lang="cs-CZ" dirty="0" smtClean="0"/>
          </a:p>
          <a:p>
            <a:pPr>
              <a:spcBef>
                <a:spcPct val="0"/>
              </a:spcBef>
            </a:pPr>
            <a:r>
              <a:rPr lang="cs-CZ" dirty="0" err="1" smtClean="0"/>
              <a:t>Youngův</a:t>
            </a:r>
            <a:r>
              <a:rPr lang="cs-CZ" dirty="0" smtClean="0"/>
              <a:t> plán roku 1929 dál upravil splácení válečných reparací. </a:t>
            </a:r>
          </a:p>
          <a:p>
            <a:pPr>
              <a:spcBef>
                <a:spcPct val="0"/>
              </a:spcBef>
            </a:pPr>
            <a:endParaRPr lang="cs-CZ" dirty="0" smtClean="0"/>
          </a:p>
          <a:p>
            <a:pPr>
              <a:spcBef>
                <a:spcPct val="0"/>
              </a:spcBef>
            </a:pPr>
            <a:r>
              <a:rPr lang="cs-CZ" dirty="0" smtClean="0"/>
              <a:t>Snižoval celkovou částku reparací, přesně určoval jednotlivé splátky a rušil mezinárodní dohled nad Německem. Jeho realizaci ale narušila světová hospodářská krize a později nástup Adolfa Hitlera k moci.</a:t>
            </a:r>
          </a:p>
          <a:p>
            <a:pPr>
              <a:spcBef>
                <a:spcPct val="0"/>
              </a:spcBef>
            </a:pPr>
            <a:endParaRPr lang="cs-CZ" dirty="0" smtClean="0"/>
          </a:p>
          <a:p>
            <a:pPr>
              <a:spcBef>
                <a:spcPct val="0"/>
              </a:spcBef>
            </a:pPr>
            <a:r>
              <a:rPr lang="en-US" dirty="0" smtClean="0"/>
              <a:t>Heinrich </a:t>
            </a:r>
            <a:r>
              <a:rPr lang="en-US" dirty="0" err="1" smtClean="0"/>
              <a:t>Brüning</a:t>
            </a:r>
            <a:r>
              <a:rPr lang="en-US" dirty="0" smtClean="0"/>
              <a:t> </a:t>
            </a:r>
            <a:r>
              <a:rPr lang="cs-CZ" dirty="0" smtClean="0"/>
              <a:t>zastavil platby </a:t>
            </a:r>
            <a:r>
              <a:rPr lang="en-US" dirty="0" smtClean="0"/>
              <a:t>1931. </a:t>
            </a:r>
            <a:endParaRPr lang="cs-CZ" dirty="0" smtClean="0"/>
          </a:p>
          <a:p>
            <a:pPr>
              <a:spcBef>
                <a:spcPct val="0"/>
              </a:spcBef>
            </a:pPr>
            <a:r>
              <a:rPr lang="en-US" dirty="0" smtClean="0"/>
              <a:t>Hoover</a:t>
            </a:r>
            <a:r>
              <a:rPr lang="cs-CZ" dirty="0" err="1" smtClean="0"/>
              <a:t>ovo</a:t>
            </a:r>
            <a:r>
              <a:rPr lang="en-US" dirty="0" smtClean="0"/>
              <a:t> Moratorium </a:t>
            </a:r>
            <a:r>
              <a:rPr lang="cs-CZ" dirty="0" smtClean="0"/>
              <a:t>1931 pozastavilo Spojenecké požadavky na reparace </a:t>
            </a:r>
          </a:p>
          <a:p>
            <a:pPr>
              <a:spcBef>
                <a:spcPct val="0"/>
              </a:spcBef>
            </a:pPr>
            <a:r>
              <a:rPr lang="en-US" dirty="0" smtClean="0"/>
              <a:t>Lausanne Treaty of 1932</a:t>
            </a:r>
            <a:r>
              <a:rPr lang="cs-CZ" dirty="0" smtClean="0"/>
              <a:t> - a snížilo je na tři miliardy zlatých marek </a:t>
            </a:r>
          </a:p>
          <a:p>
            <a:pPr>
              <a:spcBef>
                <a:spcPct val="0"/>
              </a:spcBef>
            </a:pPr>
            <a:r>
              <a:rPr lang="cs-CZ" dirty="0" smtClean="0"/>
              <a:t>Splácet se budou po pětiprocentních částkách (mělo se začít vybírat až po třech letech)</a:t>
            </a:r>
          </a:p>
          <a:p>
            <a:pPr>
              <a:spcBef>
                <a:spcPct val="0"/>
              </a:spcBef>
            </a:pPr>
            <a:r>
              <a:rPr lang="cs-CZ" dirty="0" smtClean="0"/>
              <a:t>Hitlerův režim to bojkotoval</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D50204-6C59-4E83-BF13-F6F92C227ED1}" type="slidenum">
              <a:rPr lang="cs-CZ"/>
              <a:pPr fontAlgn="base">
                <a:spcBef>
                  <a:spcPct val="0"/>
                </a:spcBef>
                <a:spcAft>
                  <a:spcPct val="0"/>
                </a:spcAft>
              </a:pPr>
              <a:t>31</a:t>
            </a:fld>
            <a:endParaRPr lang="cs-CZ"/>
          </a:p>
        </p:txBody>
      </p:sp>
    </p:spTree>
    <p:extLst>
      <p:ext uri="{BB962C8B-B14F-4D97-AF65-F5344CB8AC3E}">
        <p14:creationId xmlns:p14="http://schemas.microsoft.com/office/powerpoint/2010/main" val="3939838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cs-CZ" dirty="0" smtClean="0"/>
              <a:t>Zatímco stát zápolil s reparacemi (většinou především inflací) </a:t>
            </a:r>
          </a:p>
          <a:p>
            <a:pPr>
              <a:spcBef>
                <a:spcPct val="0"/>
              </a:spcBef>
            </a:pPr>
            <a:r>
              <a:rPr lang="cs-CZ" dirty="0" smtClean="0"/>
              <a:t>společenský život byl v plném proudu - bouřlivé večírky, spekulace na burze,, noční kluby a biografy</a:t>
            </a:r>
          </a:p>
          <a:p>
            <a:pPr>
              <a:spcBef>
                <a:spcPct val="0"/>
              </a:spcBef>
            </a:pPr>
            <a:endParaRPr lang="cs-CZ" dirty="0" smtClean="0"/>
          </a:p>
          <a:p>
            <a:pPr>
              <a:spcBef>
                <a:spcPct val="0"/>
              </a:spcBef>
            </a:pPr>
            <a:r>
              <a:rPr lang="cs-CZ" dirty="0" err="1" smtClean="0"/>
              <a:t>Hitlerland</a:t>
            </a:r>
            <a:r>
              <a:rPr lang="cs-CZ" dirty="0" smtClean="0"/>
              <a:t>:</a:t>
            </a:r>
          </a:p>
          <a:p>
            <a:endParaRPr lang="cs-CZ" dirty="0"/>
          </a:p>
          <a:p>
            <a:r>
              <a:rPr lang="cs-CZ" dirty="0"/>
              <a:t>Berlín se nepochybně chlubil vzkvétající homosexuální scénou. Pro americké gaye na cestách, jako byl Philip Johnson, to bylo osvěžující zjištění. Do Německa zavítal kvůli hnutí </a:t>
            </a:r>
            <a:r>
              <a:rPr lang="cs-CZ" dirty="0" err="1"/>
              <a:t>Bauhaus</a:t>
            </a:r>
            <a:r>
              <a:rPr lang="cs-CZ" dirty="0"/>
              <a:t> a dalším formám modernismu v architektuře, které se tam ve dvacátých letech rozvíjely, ale tohoto slavného architekta velmi rychle očarovalo více než jen profesní zájem. „Vzduch, jejž jsme dýchali, lidé, které jsme poznali, restaurace, </a:t>
            </a:r>
            <a:r>
              <a:rPr lang="cs-CZ" dirty="0" err="1"/>
              <a:t>Kurfürstendamm</a:t>
            </a:r>
            <a:r>
              <a:rPr lang="cs-CZ" dirty="0"/>
              <a:t>, sexuální život - to všechno bylo pro mladého Američana zcela nové a vzrušující,“ uvedl. „Vznikal tam nový svět.“ </a:t>
            </a:r>
          </a:p>
          <a:p>
            <a:r>
              <a:rPr lang="cs-CZ" dirty="0"/>
              <a:t>V dopisech rodině domů Johnson napsal: „Říkám si, že jestli to mohou říkat z jeviště celému berlínského kabaretu, potom se to dá napsat i matce. Bože můj, jak prudérní člověk se tu ze mě stává! Teď v Berlíně se mi zdá, že zákon proti vztahům mezi homosexuály byl zrušen… </a:t>
            </a:r>
            <a:r>
              <a:rPr lang="cs-CZ" dirty="0" err="1"/>
              <a:t>apropos</a:t>
            </a:r>
            <a:r>
              <a:rPr lang="cs-CZ" dirty="0"/>
              <a:t> jeden konferenciér prohlásil, že na velikonoce se chystá zrušení zákona zakazujícího styk se zvířaty a zcela zapovězeny budou pouze normální vztahy. Diváky to velmi pobavilo, podobně jako mě, ovšem tehdy jsem to samozřejmě nepřiznal.“ </a:t>
            </a:r>
          </a:p>
          <a:p>
            <a:r>
              <a:rPr lang="cs-CZ" dirty="0"/>
              <a:t>A Johnson, podobně jako jiní Američané, považoval Němce za velmi pohostinné – zcela nezávisle na sexuální orientaci. „Američané se stali dobyvateli starého Německa a mladí Němci se snažili ze všech sil jim vycházet vstříc,” vzpomínal si. „Paříž nikdy tak </a:t>
            </a:r>
            <a:r>
              <a:rPr lang="cs-CZ" i="1" dirty="0" err="1"/>
              <a:t>gastfreundlich</a:t>
            </a:r>
            <a:r>
              <a:rPr lang="cs-CZ" i="1" dirty="0"/>
              <a:t> </a:t>
            </a:r>
            <a:r>
              <a:rPr lang="cs-CZ" dirty="0"/>
              <a:t>nebyla</a:t>
            </a:r>
            <a:r>
              <a:rPr lang="cs-CZ" i="1" dirty="0"/>
              <a:t>.</a:t>
            </a:r>
            <a:r>
              <a:rPr lang="cs-CZ" dirty="0"/>
              <a:t>” </a:t>
            </a:r>
          </a:p>
          <a:p>
            <a:pPr>
              <a:spcBef>
                <a:spcPct val="0"/>
              </a:spcBef>
            </a:pPr>
            <a:endParaRPr lang="cs-CZ" dirty="0"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6BBFB9-69C1-48B5-9364-BE662370FDA4}" type="slidenum">
              <a:rPr lang="cs-CZ"/>
              <a:pPr fontAlgn="base">
                <a:spcBef>
                  <a:spcPct val="0"/>
                </a:spcBef>
                <a:spcAft>
                  <a:spcPct val="0"/>
                </a:spcAft>
              </a:pPr>
              <a:t>32</a:t>
            </a:fld>
            <a:endParaRPr lang="cs-CZ"/>
          </a:p>
        </p:txBody>
      </p:sp>
    </p:spTree>
    <p:extLst>
      <p:ext uri="{BB962C8B-B14F-4D97-AF65-F5344CB8AC3E}">
        <p14:creationId xmlns:p14="http://schemas.microsoft.com/office/powerpoint/2010/main" val="1628079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průkopnické dílo </a:t>
            </a:r>
          </a:p>
          <a:p>
            <a:pPr>
              <a:spcBef>
                <a:spcPct val="0"/>
              </a:spcBef>
            </a:pPr>
            <a:r>
              <a:rPr lang="cs-CZ" dirty="0" smtClean="0"/>
              <a:t>science fiction </a:t>
            </a:r>
          </a:p>
          <a:p>
            <a:pPr>
              <a:spcBef>
                <a:spcPct val="0"/>
              </a:spcBef>
            </a:pPr>
            <a:r>
              <a:rPr lang="cs-CZ" dirty="0" smtClean="0"/>
              <a:t>Sociální drama </a:t>
            </a:r>
          </a:p>
          <a:p>
            <a:pPr>
              <a:spcBef>
                <a:spcPct val="0"/>
              </a:spcBef>
            </a:pPr>
            <a:r>
              <a:rPr lang="cs-CZ" dirty="0" smtClean="0"/>
              <a:t>Masy dělníků žijí pod zemí a dřou takřka jako nevolníci – aby se bohatá vrstva společnosti žijící na povrchu měla dobře</a:t>
            </a:r>
          </a:p>
          <a:p>
            <a:pPr>
              <a:spcBef>
                <a:spcPct val="0"/>
              </a:spcBef>
            </a:pPr>
            <a:r>
              <a:rPr lang="cs-CZ" dirty="0" smtClean="0"/>
              <a:t>Syn </a:t>
            </a:r>
            <a:r>
              <a:rPr lang="cs-CZ" dirty="0" err="1" smtClean="0"/>
              <a:t>diktártora</a:t>
            </a:r>
            <a:r>
              <a:rPr lang="cs-CZ" dirty="0" smtClean="0"/>
              <a:t> </a:t>
            </a:r>
            <a:r>
              <a:rPr lang="cs-CZ" dirty="0" err="1" smtClean="0"/>
              <a:t>Metropolis</a:t>
            </a:r>
            <a:r>
              <a:rPr lang="cs-CZ" dirty="0" smtClean="0"/>
              <a:t> - FREDER FREDERSEN se zamiluje do </a:t>
            </a:r>
            <a:r>
              <a:rPr lang="cs-CZ" dirty="0" err="1" smtClean="0"/>
              <a:t>MARIe</a:t>
            </a:r>
            <a:r>
              <a:rPr lang="cs-CZ" dirty="0" smtClean="0"/>
              <a:t>, mladé, takřka svaté revolucionářky (BRIGITTE HELM)</a:t>
            </a:r>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6E6493-D2A1-4F5C-AA82-B3022B8E922C}" type="slidenum">
              <a:rPr lang="cs-CZ"/>
              <a:pPr fontAlgn="base">
                <a:spcBef>
                  <a:spcPct val="0"/>
                </a:spcBef>
                <a:spcAft>
                  <a:spcPct val="0"/>
                </a:spcAft>
              </a:pPr>
              <a:t>33</a:t>
            </a:fld>
            <a:endParaRPr lang="cs-CZ"/>
          </a:p>
        </p:txBody>
      </p:sp>
    </p:spTree>
    <p:extLst>
      <p:ext uri="{BB962C8B-B14F-4D97-AF65-F5344CB8AC3E}">
        <p14:creationId xmlns:p14="http://schemas.microsoft.com/office/powerpoint/2010/main" val="2535259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dirty="0" smtClean="0"/>
              <a:t>Žena na měsíci</a:t>
            </a:r>
          </a:p>
          <a:p>
            <a:pPr>
              <a:spcBef>
                <a:spcPct val="0"/>
              </a:spcBef>
            </a:pPr>
            <a:endParaRPr lang="cs-CZ" dirty="0" smtClean="0"/>
          </a:p>
          <a:p>
            <a:pPr>
              <a:spcBef>
                <a:spcPct val="0"/>
              </a:spcBef>
            </a:pPr>
            <a:r>
              <a:rPr lang="cs-CZ" dirty="0" smtClean="0"/>
              <a:t>Měsíc je plný zlata </a:t>
            </a:r>
          </a:p>
          <a:p>
            <a:pPr>
              <a:spcBef>
                <a:spcPct val="0"/>
              </a:spcBef>
            </a:pPr>
            <a:endParaRPr lang="cs-CZ" dirty="0" smtClean="0"/>
          </a:p>
          <a:p>
            <a:pPr>
              <a:spcBef>
                <a:spcPct val="0"/>
              </a:spcBef>
            </a:pPr>
            <a:r>
              <a:rPr lang="cs-CZ" dirty="0" smtClean="0"/>
              <a:t>Ona se</a:t>
            </a:r>
            <a:r>
              <a:rPr lang="cs-CZ" baseline="0" dirty="0" smtClean="0"/>
              <a:t> obětovala a jako jediná zůstala na měsíci</a:t>
            </a:r>
          </a:p>
          <a:p>
            <a:pPr>
              <a:spcBef>
                <a:spcPct val="0"/>
              </a:spcBef>
            </a:pPr>
            <a:endParaRPr lang="cs-CZ" baseline="0" dirty="0" smtClean="0"/>
          </a:p>
          <a:p>
            <a:pPr>
              <a:spcBef>
                <a:spcPct val="0"/>
              </a:spcBef>
            </a:pPr>
            <a:r>
              <a:rPr lang="cs-CZ" baseline="0" dirty="0" smtClean="0"/>
              <a:t>Kdyby to bylo tak snadné odvážet ženy na měsíc, na zemi by nezůstala ani jedna tchýně</a:t>
            </a:r>
            <a:endParaRPr lang="cs-CZ" dirty="0"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19BE8A-1563-4BA9-8C28-DF7B00E01C44}" type="slidenum">
              <a:rPr lang="cs-CZ"/>
              <a:pPr fontAlgn="base">
                <a:spcBef>
                  <a:spcPct val="0"/>
                </a:spcBef>
                <a:spcAft>
                  <a:spcPct val="0"/>
                </a:spcAft>
              </a:pPr>
              <a:t>34</a:t>
            </a:fld>
            <a:endParaRPr lang="cs-CZ"/>
          </a:p>
        </p:txBody>
      </p:sp>
    </p:spTree>
    <p:extLst>
      <p:ext uri="{BB962C8B-B14F-4D97-AF65-F5344CB8AC3E}">
        <p14:creationId xmlns:p14="http://schemas.microsoft.com/office/powerpoint/2010/main" val="262034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cs-CZ" dirty="0"/>
              <a:t>pod rudými vlajkami obsadili Kiel – nicméně – jako celá revoluce – neměli bolševické motivy, bojovali proti militarismu - spolupracují s vládními úředníky (povstali proti admiralitě) –nepokoje se stupňovaly</a:t>
            </a:r>
          </a:p>
          <a:p>
            <a:pPr>
              <a:buFontTx/>
              <a:buChar char="-"/>
            </a:pPr>
            <a:endParaRPr lang="cs-CZ" dirty="0"/>
          </a:p>
          <a:p>
            <a:r>
              <a:rPr lang="cs-CZ" dirty="0"/>
              <a:t>Listopad 1918 revoluce ovládla Lübeck a </a:t>
            </a:r>
            <a:r>
              <a:rPr lang="cs-CZ" dirty="0" err="1"/>
              <a:t>Brunsbüttelkoog</a:t>
            </a:r>
            <a:r>
              <a:rPr lang="cs-CZ" dirty="0"/>
              <a:t>, 6. listopadu Hamburg, Brémy a </a:t>
            </a:r>
            <a:r>
              <a:rPr lang="cs-CZ" dirty="0" err="1"/>
              <a:t>Wilhelmshaven</a:t>
            </a:r>
            <a:r>
              <a:rPr lang="cs-CZ" dirty="0"/>
              <a:t>, Hannover, Oldenburg a Kolín – v polovině měsíce všechna velká města na západě Německa do dostala se k Magdeburgu a Lipsku.</a:t>
            </a:r>
          </a:p>
          <a:p>
            <a:r>
              <a:rPr lang="cs-CZ" dirty="0"/>
              <a:t>–  všude se volily vojenské rady, dělnické rady; vojenská struktura se rozpadla, civilní úřady většinou spolupracovaly s povstalci.</a:t>
            </a:r>
          </a:p>
          <a:p>
            <a:r>
              <a:rPr lang="cs-CZ" dirty="0"/>
              <a:t>- revoluce bez tribunálů, lynčování a krveprolévání. </a:t>
            </a:r>
          </a:p>
          <a:p>
            <a:r>
              <a:rPr lang="cs-CZ" dirty="0"/>
              <a:t>- Západní část Německa se tak přeměnila na „republiku rad“ (dělnických a vojenských rad). </a:t>
            </a:r>
          </a:p>
          <a:p>
            <a:endParaRPr lang="cs-CZ" dirty="0"/>
          </a:p>
        </p:txBody>
      </p:sp>
      <p:sp>
        <p:nvSpPr>
          <p:cNvPr id="4" name="Slide Number Placeholder 3"/>
          <p:cNvSpPr>
            <a:spLocks noGrp="1"/>
          </p:cNvSpPr>
          <p:nvPr>
            <p:ph type="sldNum" sz="quarter" idx="10"/>
          </p:nvPr>
        </p:nvSpPr>
        <p:spPr/>
        <p:txBody>
          <a:bodyPr/>
          <a:lstStyle/>
          <a:p>
            <a:pPr>
              <a:defRPr/>
            </a:pPr>
            <a:fld id="{9FA240C2-DC1C-4081-8118-814108C3FA6C}" type="slidenum">
              <a:rPr lang="cs-CZ" smtClean="0"/>
              <a:pPr>
                <a:defRPr/>
              </a:pPr>
              <a:t>4</a:t>
            </a:fld>
            <a:endParaRPr lang="cs-CZ"/>
          </a:p>
        </p:txBody>
      </p:sp>
    </p:spTree>
    <p:extLst>
      <p:ext uri="{BB962C8B-B14F-4D97-AF65-F5344CB8AC3E}">
        <p14:creationId xmlns:p14="http://schemas.microsoft.com/office/powerpoint/2010/main" val="264157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2702" indent="-172702">
              <a:buFontTx/>
              <a:buChar char="-"/>
            </a:pPr>
            <a:r>
              <a:rPr lang="cs-CZ" dirty="0"/>
              <a:t>O uklidnění situace se pokoušely hned tři instituce</a:t>
            </a:r>
          </a:p>
          <a:p>
            <a:r>
              <a:rPr lang="cs-CZ" dirty="0"/>
              <a:t>– generální štáb</a:t>
            </a:r>
          </a:p>
          <a:p>
            <a:pPr marL="172702" indent="-172702">
              <a:buFontTx/>
              <a:buChar char="-"/>
            </a:pPr>
            <a:r>
              <a:rPr lang="cs-CZ" dirty="0"/>
              <a:t>říšská vláda Maxe Bádenského v Berlíně</a:t>
            </a:r>
          </a:p>
          <a:p>
            <a:pPr marL="172702" indent="-172702">
              <a:buFontTx/>
              <a:buChar char="-"/>
            </a:pPr>
            <a:r>
              <a:rPr lang="cs-CZ" dirty="0"/>
              <a:t> sociální demokracie SPD pod předsedou </a:t>
            </a:r>
            <a:r>
              <a:rPr lang="cs-CZ" dirty="0" err="1">
                <a:hlinkClick r:id="rId3"/>
              </a:rPr>
              <a:t>Ebertem</a:t>
            </a:r>
            <a:r>
              <a:rPr lang="cs-CZ" dirty="0"/>
              <a:t> (chtěl se stranou do čela vlády) – primární sjednat příměří</a:t>
            </a:r>
          </a:p>
          <a:p>
            <a:pPr marL="172702" indent="-172702">
              <a:buFontTx/>
              <a:buChar char="-"/>
            </a:pPr>
            <a:endParaRPr lang="cs-CZ" dirty="0"/>
          </a:p>
          <a:p>
            <a:r>
              <a:rPr lang="cs-CZ" dirty="0"/>
              <a:t> 6. listopadu – revoluci se muselo částečně vyhovět, aby utichla – císař musí abdikovat, SPD se musí s Friedrichem </a:t>
            </a:r>
            <a:r>
              <a:rPr lang="cs-CZ" dirty="0" err="1"/>
              <a:t>Ebertem</a:t>
            </a:r>
            <a:r>
              <a:rPr lang="cs-CZ" dirty="0"/>
              <a:t> plně ujmout vlády . </a:t>
            </a:r>
          </a:p>
          <a:p>
            <a:r>
              <a:rPr lang="cs-CZ" dirty="0"/>
              <a:t>– 9. listopad – Císař abdikoval  konec monarchie, Max Bádenský abdikoval – </a:t>
            </a:r>
            <a:r>
              <a:rPr lang="cs-CZ" dirty="0" err="1"/>
              <a:t>Ebert</a:t>
            </a:r>
            <a:r>
              <a:rPr lang="cs-CZ" dirty="0"/>
              <a:t> do čela, ale…</a:t>
            </a:r>
          </a:p>
          <a:p>
            <a:r>
              <a:rPr lang="cs-CZ" dirty="0"/>
              <a:t>- dělničtí předáci se okamžitě pokouší ustanovit bolševickou (socialistickou) republiku – částečný úspěch u dělníků, vojáci se však přidali k SPD – </a:t>
            </a:r>
            <a:r>
              <a:rPr lang="cs-CZ" dirty="0" err="1"/>
              <a:t>SPD</a:t>
            </a:r>
            <a:r>
              <a:rPr lang="cs-CZ" dirty="0"/>
              <a:t> spolupracuje s generálním štábem a snaží se likvidovat levicový odpor </a:t>
            </a:r>
          </a:p>
          <a:p>
            <a:endParaRPr lang="cs-CZ" dirty="0"/>
          </a:p>
        </p:txBody>
      </p:sp>
      <p:sp>
        <p:nvSpPr>
          <p:cNvPr id="4" name="Slide Number Placeholder 3"/>
          <p:cNvSpPr>
            <a:spLocks noGrp="1"/>
          </p:cNvSpPr>
          <p:nvPr>
            <p:ph type="sldNum" sz="quarter" idx="10"/>
          </p:nvPr>
        </p:nvSpPr>
        <p:spPr/>
        <p:txBody>
          <a:bodyPr/>
          <a:lstStyle/>
          <a:p>
            <a:pPr>
              <a:defRPr/>
            </a:pPr>
            <a:fld id="{9FA240C2-DC1C-4081-8118-814108C3FA6C}" type="slidenum">
              <a:rPr lang="cs-CZ" smtClean="0"/>
              <a:pPr>
                <a:defRPr/>
              </a:pPr>
              <a:t>5</a:t>
            </a:fld>
            <a:endParaRPr lang="cs-CZ"/>
          </a:p>
        </p:txBody>
      </p:sp>
    </p:spTree>
    <p:extLst>
      <p:ext uri="{BB962C8B-B14F-4D97-AF65-F5344CB8AC3E}">
        <p14:creationId xmlns:p14="http://schemas.microsoft.com/office/powerpoint/2010/main" val="419463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2702" indent="-172702" defTabSz="921075">
              <a:buFontTx/>
              <a:buChar char="-"/>
              <a:defRPr/>
            </a:pPr>
            <a:r>
              <a:rPr lang="cs-CZ" dirty="0" smtClean="0"/>
              <a:t>od listopadu 1918 se Německo nacházelo v revolučním stavu  </a:t>
            </a:r>
          </a:p>
          <a:p>
            <a:pPr marL="172702" indent="-172702">
              <a:buFontTx/>
              <a:buChar char="-"/>
            </a:pPr>
            <a:r>
              <a:rPr lang="cs-CZ" dirty="0"/>
              <a:t>ráno 24. prosince 1918 se v Berlíně ozvaly první výstřely z kulometů a děl, předznamenávaly vypuknutí občanské války</a:t>
            </a:r>
            <a:br>
              <a:rPr lang="cs-CZ" dirty="0"/>
            </a:br>
            <a:endParaRPr lang="cs-CZ" dirty="0"/>
          </a:p>
          <a:p>
            <a:pPr marL="172702" indent="-172702">
              <a:buFontTx/>
              <a:buChar char="-"/>
            </a:pPr>
            <a:r>
              <a:rPr lang="cs-CZ" b="1" dirty="0" smtClean="0"/>
              <a:t>Spartakovci</a:t>
            </a:r>
            <a:r>
              <a:rPr lang="cs-CZ" dirty="0" smtClean="0"/>
              <a:t> (</a:t>
            </a:r>
            <a:r>
              <a:rPr lang="cs-CZ" b="1" dirty="0" err="1" smtClean="0"/>
              <a:t>Spartakusbund</a:t>
            </a:r>
            <a:r>
              <a:rPr lang="cs-CZ" dirty="0" smtClean="0"/>
              <a:t>)  </a:t>
            </a:r>
          </a:p>
          <a:p>
            <a:pPr marL="172702" indent="-172702">
              <a:buFontTx/>
              <a:buChar char="-"/>
            </a:pPr>
            <a:r>
              <a:rPr lang="cs-CZ" dirty="0" smtClean="0"/>
              <a:t>- skupina levicových revolucionářů se pokusila v prosinci</a:t>
            </a:r>
            <a:r>
              <a:rPr lang="cs-CZ" baseline="0" dirty="0" smtClean="0"/>
              <a:t> a </a:t>
            </a:r>
            <a:r>
              <a:rPr lang="cs-CZ" dirty="0" smtClean="0"/>
              <a:t>lednu 1919 provést převrat </a:t>
            </a:r>
          </a:p>
          <a:p>
            <a:pPr marL="172702" indent="-172702" defTabSz="921075">
              <a:buFontTx/>
              <a:buChar char="-"/>
              <a:defRPr/>
            </a:pPr>
            <a:r>
              <a:rPr lang="cs-CZ" dirty="0" smtClean="0"/>
              <a:t>– její představitelé </a:t>
            </a:r>
            <a:r>
              <a:rPr lang="pt-BR" dirty="0" smtClean="0"/>
              <a:t>Rosa Luxemburgová a Karl Liebknecht.</a:t>
            </a:r>
            <a:endParaRPr lang="cs-CZ" dirty="0"/>
          </a:p>
          <a:p>
            <a:r>
              <a:rPr lang="cs-CZ" dirty="0"/>
              <a:t>Od ledna do května 1919 zuřila v Německu krvavá občanská válka. </a:t>
            </a:r>
          </a:p>
          <a:p>
            <a:r>
              <a:rPr lang="cs-CZ" dirty="0"/>
              <a:t>Pro SPD vedly válku sbory dobrovolníků – tzv. </a:t>
            </a:r>
            <a:r>
              <a:rPr lang="cs-CZ" i="1" dirty="0" err="1"/>
              <a:t>Freicorps</a:t>
            </a:r>
            <a:r>
              <a:rPr lang="cs-CZ" dirty="0"/>
              <a:t> (bývalí vojáci a námořníci císařských ozbrojených složek) - základy budoucích jednotek SA a SS.</a:t>
            </a:r>
          </a:p>
          <a:p>
            <a:r>
              <a:rPr lang="cs-CZ" dirty="0"/>
              <a:t>- v dubnu úspěšné povstání radikálních levicových dělnických hnutí v Mnichově – krvavě potlačeno </a:t>
            </a:r>
          </a:p>
          <a:p>
            <a:r>
              <a:rPr lang="cs-CZ" dirty="0"/>
              <a:t> </a:t>
            </a:r>
            <a:endParaRPr lang="cs-CZ" dirty="0" smtClean="0"/>
          </a:p>
          <a:p>
            <a:pPr marL="172702" indent="-172702" defTabSz="921075">
              <a:buFontTx/>
              <a:buChar char="-"/>
              <a:defRPr/>
            </a:pPr>
            <a:r>
              <a:rPr lang="cs-CZ" dirty="0" smtClean="0"/>
              <a:t>výsledkem</a:t>
            </a:r>
            <a:r>
              <a:rPr lang="cs-CZ" baseline="0" dirty="0" smtClean="0"/>
              <a:t> likvidace císařství a oficiální formace republiky</a:t>
            </a:r>
          </a:p>
          <a:p>
            <a:pPr marL="172702" indent="-172702" defTabSz="921075">
              <a:buFontTx/>
              <a:buChar char="-"/>
              <a:defRPr/>
            </a:pPr>
            <a:endParaRPr lang="cs-CZ" baseline="0" dirty="0" smtClean="0"/>
          </a:p>
          <a:p>
            <a:pPr marL="172702" indent="-172702" defTabSz="921075">
              <a:buFontTx/>
              <a:buChar char="-"/>
              <a:defRPr/>
            </a:pPr>
            <a:r>
              <a:rPr lang="cs-CZ" dirty="0" smtClean="0"/>
              <a:t>Nepokoje</a:t>
            </a:r>
            <a:r>
              <a:rPr lang="cs-CZ" baseline="0" dirty="0" smtClean="0"/>
              <a:t> ovšem pokračovaly. Když se výmarská váda pokusila rozpustit </a:t>
            </a:r>
            <a:r>
              <a:rPr lang="cs-CZ" baseline="0" dirty="0" err="1" smtClean="0"/>
              <a:t>Freicorps</a:t>
            </a:r>
            <a:r>
              <a:rPr lang="cs-CZ" baseline="0" dirty="0" smtClean="0"/>
              <a:t>, tyto dobrovolnické vedení pod vedením Wolfganga Kappa povstaly, obsadily vládní čtvrť v Berlíně a pokusily se vzburcovat celé Německo, což se jim nepodařilo a </a:t>
            </a:r>
            <a:r>
              <a:rPr lang="cs-CZ" baseline="0" dirty="0" err="1" smtClean="0"/>
              <a:t>Kapp</a:t>
            </a:r>
            <a:r>
              <a:rPr lang="cs-CZ" baseline="0" dirty="0" smtClean="0"/>
              <a:t> prchnul do zahraničí, </a:t>
            </a:r>
            <a:r>
              <a:rPr lang="cs-CZ" baseline="0" dirty="0" err="1" smtClean="0"/>
              <a:t>Freicorps</a:t>
            </a:r>
            <a:r>
              <a:rPr lang="cs-CZ" baseline="0" dirty="0" smtClean="0"/>
              <a:t> se rozpustily do </a:t>
            </a:r>
            <a:r>
              <a:rPr lang="cs-CZ" baseline="0" dirty="0" err="1" smtClean="0"/>
              <a:t>Reichswehru</a:t>
            </a:r>
            <a:r>
              <a:rPr lang="cs-CZ" baseline="0" dirty="0" smtClean="0"/>
              <a:t> a různých bojůvek včetně NSDAP</a:t>
            </a:r>
            <a:br>
              <a:rPr lang="cs-CZ" baseline="0" dirty="0" smtClean="0"/>
            </a:br>
            <a:r>
              <a:rPr lang="cs-CZ" baseline="0" dirty="0" smtClean="0"/>
              <a:t/>
            </a:r>
            <a:br>
              <a:rPr lang="cs-CZ" baseline="0" dirty="0" smtClean="0"/>
            </a:br>
            <a:r>
              <a:rPr lang="cs-CZ" baseline="0" smtClean="0"/>
              <a:t>neklidné období ve vyprávění </a:t>
            </a:r>
            <a:r>
              <a:rPr lang="cs-CZ" baseline="0" dirty="0" smtClean="0"/>
              <a:t>amerického diplomata </a:t>
            </a:r>
            <a:r>
              <a:rPr lang="cs-CZ" baseline="0" dirty="0" err="1" smtClean="0"/>
              <a:t>Hugha</a:t>
            </a:r>
            <a:r>
              <a:rPr lang="cs-CZ" baseline="0" dirty="0" smtClean="0"/>
              <a:t> Wilsona - </a:t>
            </a:r>
            <a:r>
              <a:rPr lang="cs-CZ" baseline="0" dirty="0" err="1" smtClean="0"/>
              <a:t>Hitlerland</a:t>
            </a:r>
            <a:r>
              <a:rPr lang="cs-CZ" baseline="0" dirty="0" smtClean="0"/>
              <a:t>: </a:t>
            </a:r>
            <a:br>
              <a:rPr lang="cs-CZ" baseline="0" dirty="0" smtClean="0"/>
            </a:br>
            <a:r>
              <a:rPr lang="cs-CZ" baseline="0" dirty="0" smtClean="0"/>
              <a:t/>
            </a:r>
            <a:br>
              <a:rPr lang="cs-CZ" baseline="0" dirty="0" smtClean="0"/>
            </a:br>
            <a:r>
              <a:rPr lang="cs-CZ" baseline="0" dirty="0" smtClean="0"/>
              <a:t>„</a:t>
            </a:r>
            <a:r>
              <a:rPr lang="cs-CZ" dirty="0"/>
              <a:t>Wilson se svou ženou Kate dorazili do Berlína v březnu roku 1920. Přímo před očima skrovného personálu americké ambasády na </a:t>
            </a:r>
            <a:r>
              <a:rPr lang="cs-CZ" dirty="0" err="1"/>
              <a:t>Wilhelmplatz</a:t>
            </a:r>
            <a:r>
              <a:rPr lang="cs-CZ" dirty="0"/>
              <a:t> 7 se právě odehrával pravicový </a:t>
            </a:r>
            <a:r>
              <a:rPr lang="cs-CZ" dirty="0" err="1"/>
              <a:t>Kappův</a:t>
            </a:r>
            <a:r>
              <a:rPr lang="cs-CZ" dirty="0"/>
              <a:t> puč. Německý nacionalista Wolfgang </a:t>
            </a:r>
            <a:r>
              <a:rPr lang="cs-CZ" dirty="0" err="1"/>
              <a:t>Kapp</a:t>
            </a:r>
            <a:r>
              <a:rPr lang="cs-CZ" dirty="0"/>
              <a:t>, oficiální vůdce povstalců, si určil za své velitelství Leopoldův palác na opačném konci náměstí, který byl prošpikován kulometnými hnízdy a obehnán ostnatým drátem. Konkrétně toto povstání vyznělo do ztracena relativně brzy, ovšem Wilson dostal ještě mnoho příležitostí sledovat jiné výbuchy násilí, které měly typicky německé rysy. „Zdálo se, že má vzpoura své určené hranice a že existují jasná pravidla, podle nichž se samotní výtržníci chovali,” uvedl a dodal: „Sám jsem měl příležitost sledovat na jedné straně ulice střet na pušky a kulomety, zatímco si o několik set metrů dál davy lidí zcela poklidně hleděly svého denního chleba. Jindy zase sledoval ze svého okna na ambasádě, jak tisíce Spartakovců, jak se tehdy říkalo komunistům, uspořádaly protestní demonstraci na </a:t>
            </a:r>
            <a:r>
              <a:rPr lang="cs-CZ" dirty="0" err="1"/>
              <a:t>Wilhelmplatz</a:t>
            </a:r>
            <a:r>
              <a:rPr lang="cs-CZ" dirty="0"/>
              <a:t> přímo před kancléřstvím. Přestože byli demonstranti “hrubí a rozzlobení,” jak poznamenal, nikdo z nich nepřekročil nízkou ohrádku, která je oddělovala od trávníku a květin. To by přece odporovalo jejich smyslu pro pořádek. </a:t>
            </a:r>
          </a:p>
          <a:p>
            <a:pPr marL="172702" indent="-172702" defTabSz="921075">
              <a:buFontTx/>
              <a:buChar char="-"/>
              <a:defRPr/>
            </a:pPr>
            <a:endParaRPr lang="cs-CZ" dirty="0"/>
          </a:p>
        </p:txBody>
      </p:sp>
      <p:sp>
        <p:nvSpPr>
          <p:cNvPr id="4" name="Slide Number Placeholder 3"/>
          <p:cNvSpPr>
            <a:spLocks noGrp="1"/>
          </p:cNvSpPr>
          <p:nvPr>
            <p:ph type="sldNum" sz="quarter" idx="10"/>
          </p:nvPr>
        </p:nvSpPr>
        <p:spPr/>
        <p:txBody>
          <a:bodyPr/>
          <a:lstStyle/>
          <a:p>
            <a:pPr>
              <a:defRPr/>
            </a:pPr>
            <a:fld id="{9FA240C2-DC1C-4081-8118-814108C3FA6C}" type="slidenum">
              <a:rPr lang="cs-CZ" smtClean="0"/>
              <a:pPr>
                <a:defRPr/>
              </a:pPr>
              <a:t>6</a:t>
            </a:fld>
            <a:endParaRPr lang="cs-CZ"/>
          </a:p>
        </p:txBody>
      </p:sp>
    </p:spTree>
    <p:extLst>
      <p:ext uri="{BB962C8B-B14F-4D97-AF65-F5344CB8AC3E}">
        <p14:creationId xmlns:p14="http://schemas.microsoft.com/office/powerpoint/2010/main" val="537262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de-DE" dirty="0" smtClean="0"/>
              <a:t>Originalbildunterschrift: „Versailles. Auch Sie haben noch ein Selbstbestimmungsrecht. Wünschen Sie, daß Ihnen die Taschen vor oder nach dem Tod ausgeleert werden?“ Karikatur aus dem Simplicissimus, 1919</a:t>
            </a:r>
            <a:endParaRPr lang="cs-CZ" dirty="0" smtClean="0"/>
          </a:p>
          <a:p>
            <a:pPr>
              <a:spcBef>
                <a:spcPct val="0"/>
              </a:spcBef>
            </a:pPr>
            <a:r>
              <a:rPr lang="cs-CZ" dirty="0" smtClean="0"/>
              <a:t>(Máte stále možnost volby – přejete si, abychom vám kapsy</a:t>
            </a:r>
            <a:r>
              <a:rPr lang="cs-CZ" baseline="0" dirty="0" smtClean="0"/>
              <a:t> probraly před nebo po </a:t>
            </a:r>
            <a:r>
              <a:rPr lang="cs-CZ" baseline="0" smtClean="0"/>
              <a:t>vykonání popravy</a:t>
            </a:r>
            <a:r>
              <a:rPr lang="cs-CZ" smtClean="0"/>
              <a:t>)</a:t>
            </a:r>
            <a:endParaRPr lang="cs-CZ" dirty="0" smtClean="0"/>
          </a:p>
          <a:p>
            <a:pPr>
              <a:spcBef>
                <a:spcPct val="0"/>
              </a:spcBef>
            </a:pPr>
            <a:endParaRPr lang="cs-CZ" dirty="0" smtClean="0"/>
          </a:p>
          <a:p>
            <a:pPr>
              <a:spcBef>
                <a:spcPct val="0"/>
              </a:spcBef>
            </a:pPr>
            <a:r>
              <a:rPr lang="cs-CZ" dirty="0" smtClean="0"/>
              <a:t>7. května 1919 předána Pařížská mírová smlouva v hotelu Trianon-</a:t>
            </a:r>
            <a:r>
              <a:rPr lang="cs-CZ" dirty="0" err="1" smtClean="0"/>
              <a:t>Palace</a:t>
            </a:r>
            <a:r>
              <a:rPr lang="cs-CZ" dirty="0" smtClean="0"/>
              <a:t> </a:t>
            </a:r>
          </a:p>
          <a:p>
            <a:pPr>
              <a:spcBef>
                <a:spcPct val="0"/>
              </a:spcBef>
            </a:pPr>
            <a:r>
              <a:rPr lang="cs-CZ" dirty="0" smtClean="0"/>
              <a:t>– </a:t>
            </a:r>
            <a:r>
              <a:rPr lang="cs-CZ" b="1" dirty="0" smtClean="0"/>
              <a:t>šok pro Němce</a:t>
            </a:r>
            <a:r>
              <a:rPr lang="cs-CZ" dirty="0" smtClean="0"/>
              <a:t>. - Min. zahraničí </a:t>
            </a:r>
            <a:r>
              <a:rPr lang="cs-CZ" dirty="0" err="1" smtClean="0"/>
              <a:t>Brockdorff-Rantzau</a:t>
            </a:r>
            <a:r>
              <a:rPr lang="cs-CZ" dirty="0" smtClean="0"/>
              <a:t> odmítá, hrozí zhroucením země (zůstal při projevu sedět)</a:t>
            </a:r>
          </a:p>
          <a:p>
            <a:pPr>
              <a:spcBef>
                <a:spcPct val="0"/>
              </a:spcBef>
            </a:pPr>
            <a:r>
              <a:rPr lang="cs-CZ" dirty="0" smtClean="0"/>
              <a:t>-především odmítání klauzule úplné viny </a:t>
            </a:r>
          </a:p>
          <a:p>
            <a:pPr>
              <a:spcBef>
                <a:spcPct val="0"/>
              </a:spcBef>
            </a:pPr>
            <a:r>
              <a:rPr lang="cs-CZ" dirty="0" smtClean="0"/>
              <a:t>- Německé námitky uznány jen výjimečně: plebiscit v Horním Slezsku, v Sársku – </a:t>
            </a:r>
            <a:r>
              <a:rPr lang="cs-CZ" dirty="0" err="1" smtClean="0"/>
              <a:t>franc</a:t>
            </a:r>
            <a:r>
              <a:rPr lang="cs-CZ" dirty="0" smtClean="0"/>
              <a:t>. správa nahrazena správou Společnosti národů x klausule o vině Německa ještě zhoršena.</a:t>
            </a:r>
          </a:p>
          <a:p>
            <a:pPr>
              <a:spcBef>
                <a:spcPct val="0"/>
              </a:spcBef>
            </a:pPr>
            <a:r>
              <a:rPr lang="cs-CZ" dirty="0" smtClean="0"/>
              <a:t>Červen 1919 – 7denní ultimátum spojenců – Němci odmítají podepsat a odjíždí – demise něm. vlády, odmítnutí smlouvy – ale nemají na výběr =) Nová </a:t>
            </a:r>
            <a:r>
              <a:rPr lang="cs-CZ" dirty="0" err="1" smtClean="0"/>
              <a:t>soc.dem</a:t>
            </a:r>
            <a:r>
              <a:rPr lang="cs-CZ" dirty="0" smtClean="0"/>
              <a:t>. vláda Gustava Bauera zmocněna k podpisu.</a:t>
            </a:r>
          </a:p>
          <a:p>
            <a:pPr>
              <a:spcBef>
                <a:spcPct val="0"/>
              </a:spcBef>
            </a:pPr>
            <a:r>
              <a:rPr lang="cs-CZ" b="1" dirty="0" smtClean="0"/>
              <a:t>28. června 1919 podepsána Versailleská smlouva</a:t>
            </a:r>
            <a:r>
              <a:rPr lang="cs-CZ" dirty="0" smtClean="0"/>
              <a:t> – něm. ministr zahraničí Hermann Muller (</a:t>
            </a:r>
            <a:r>
              <a:rPr lang="cs-CZ" dirty="0" err="1" smtClean="0"/>
              <a:t>s.d</a:t>
            </a:r>
            <a:r>
              <a:rPr lang="cs-CZ" dirty="0" smtClean="0"/>
              <a:t>.) a Johannes Bell(Centrum) – v zrcadlové síni zámku, kde 1871 provolán Vilém I. německým císařem.</a:t>
            </a:r>
          </a:p>
          <a:p>
            <a:pPr>
              <a:spcBef>
                <a:spcPct val="0"/>
              </a:spcBef>
            </a:pPr>
            <a:endParaRPr lang="cs-CZ" dirty="0"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E26700-9CF9-4065-B8AA-496E65A66413}" type="slidenum">
              <a:rPr lang="cs-CZ"/>
              <a:pPr fontAlgn="base">
                <a:spcBef>
                  <a:spcPct val="0"/>
                </a:spcBef>
                <a:spcAft>
                  <a:spcPct val="0"/>
                </a:spcAft>
              </a:pPr>
              <a:t>7</a:t>
            </a:fld>
            <a:endParaRPr lang="cs-CZ"/>
          </a:p>
        </p:txBody>
      </p:sp>
    </p:spTree>
    <p:extLst>
      <p:ext uri="{BB962C8B-B14F-4D97-AF65-F5344CB8AC3E}">
        <p14:creationId xmlns:p14="http://schemas.microsoft.com/office/powerpoint/2010/main" val="1485445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we are due to lose!’ Poster graphically illustrating how much territory and possessions Germany</a:t>
            </a:r>
          </a:p>
          <a:p>
            <a:r>
              <a:rPr lang="en-US" dirty="0"/>
              <a:t>would forfeit as a result of the infamous Versailles Treaty. </a:t>
            </a:r>
            <a:r>
              <a:rPr lang="en-US" i="1" dirty="0"/>
              <a:t>(</a:t>
            </a:r>
            <a:r>
              <a:rPr lang="en-US" i="1" dirty="0" err="1"/>
              <a:t>BArch</a:t>
            </a:r>
            <a:r>
              <a:rPr lang="en-US" i="1" dirty="0"/>
              <a:t>, </a:t>
            </a:r>
            <a:r>
              <a:rPr lang="en-US" i="1" dirty="0" err="1"/>
              <a:t>Plak</a:t>
            </a:r>
            <a:r>
              <a:rPr lang="en-US" i="1"/>
              <a:t> 002-008-015/Oppenheim, L.)</a:t>
            </a:r>
            <a:endParaRPr lang="cs-CZ" dirty="0"/>
          </a:p>
        </p:txBody>
      </p:sp>
      <p:sp>
        <p:nvSpPr>
          <p:cNvPr id="4" name="Slide Number Placeholder 3"/>
          <p:cNvSpPr>
            <a:spLocks noGrp="1"/>
          </p:cNvSpPr>
          <p:nvPr>
            <p:ph type="sldNum" sz="quarter" idx="10"/>
          </p:nvPr>
        </p:nvSpPr>
        <p:spPr/>
        <p:txBody>
          <a:bodyPr/>
          <a:lstStyle/>
          <a:p>
            <a:pPr>
              <a:defRPr/>
            </a:pPr>
            <a:fld id="{C970252D-F922-40F3-ACE0-F68324EB6FA3}" type="slidenum">
              <a:rPr lang="cs-CZ" smtClean="0"/>
              <a:pPr>
                <a:defRPr/>
              </a:pPr>
              <a:t>8</a:t>
            </a:fld>
            <a:endParaRPr lang="cs-CZ"/>
          </a:p>
        </p:txBody>
      </p:sp>
    </p:spTree>
    <p:extLst>
      <p:ext uri="{BB962C8B-B14F-4D97-AF65-F5344CB8AC3E}">
        <p14:creationId xmlns:p14="http://schemas.microsoft.com/office/powerpoint/2010/main" val="1391800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cs-CZ" b="1" dirty="0" smtClean="0"/>
              <a:t>To jsem </a:t>
            </a:r>
            <a:r>
              <a:rPr lang="cs-CZ" b="1" dirty="0" err="1" smtClean="0"/>
              <a:t>zvědavej</a:t>
            </a:r>
            <a:r>
              <a:rPr lang="cs-CZ" b="1" dirty="0" smtClean="0"/>
              <a:t>, jak si to odnesete (karikatura - New York </a:t>
            </a:r>
            <a:r>
              <a:rPr lang="cs-CZ" b="1" dirty="0" err="1" smtClean="0"/>
              <a:t>World</a:t>
            </a:r>
            <a:r>
              <a:rPr lang="cs-CZ" b="1" dirty="0" smtClean="0"/>
              <a:t>) – dole zavalené malinké Německo</a:t>
            </a:r>
          </a:p>
          <a:p>
            <a:pPr>
              <a:spcBef>
                <a:spcPct val="0"/>
              </a:spcBef>
            </a:pPr>
            <a:endParaRPr lang="cs-CZ" b="1" dirty="0" smtClean="0"/>
          </a:p>
          <a:p>
            <a:pPr>
              <a:spcBef>
                <a:spcPct val="0"/>
              </a:spcBef>
            </a:pPr>
            <a:r>
              <a:rPr lang="cs-CZ" b="1" dirty="0" smtClean="0"/>
              <a:t>I. Reparace</a:t>
            </a:r>
            <a:endParaRPr lang="cs-CZ" dirty="0" smtClean="0"/>
          </a:p>
          <a:p>
            <a:pPr>
              <a:spcBef>
                <a:spcPct val="0"/>
              </a:spcBef>
            </a:pPr>
            <a:r>
              <a:rPr lang="cs-CZ" dirty="0" smtClean="0"/>
              <a:t>Souviselo s označením Německa jako viníka války (slovo vina nepadlo)</a:t>
            </a:r>
          </a:p>
          <a:p>
            <a:pPr>
              <a:spcBef>
                <a:spcPct val="0"/>
              </a:spcBef>
            </a:pPr>
            <a:r>
              <a:rPr lang="cs-CZ" dirty="0" smtClean="0"/>
              <a:t>Ukončeny zbytky hospodářské blokády</a:t>
            </a:r>
          </a:p>
          <a:p>
            <a:pPr>
              <a:spcBef>
                <a:spcPct val="0"/>
              </a:spcBef>
            </a:pPr>
            <a:r>
              <a:rPr lang="cs-CZ" dirty="0" smtClean="0"/>
              <a:t>Otázka zda počítat jen válečné škody nebo i penze vdov a sirotků – ty přiznány pouze Belgii – napadena bez vyhlášení války.</a:t>
            </a:r>
          </a:p>
          <a:p>
            <a:pPr>
              <a:spcBef>
                <a:spcPct val="0"/>
              </a:spcBef>
            </a:pPr>
            <a:r>
              <a:rPr lang="cs-CZ" dirty="0" smtClean="0"/>
              <a:t>- ustanovena Reparační komise – určit celkovou výši do 1. května 1921 – zástupci vítězných velmocí a Belgie</a:t>
            </a:r>
          </a:p>
          <a:p>
            <a:pPr>
              <a:spcBef>
                <a:spcPct val="0"/>
              </a:spcBef>
            </a:pPr>
            <a:r>
              <a:rPr lang="cs-CZ" dirty="0" smtClean="0"/>
              <a:t>- okamžitě jen věcné reparace – množství válečného materiálu a surovin (už v podmínkách příměří) – uhlí, </a:t>
            </a:r>
            <a:r>
              <a:rPr lang="cs-CZ" dirty="0" err="1" smtClean="0"/>
              <a:t>prům</a:t>
            </a:r>
            <a:r>
              <a:rPr lang="cs-CZ" dirty="0" smtClean="0"/>
              <a:t>. výrobky, i dobytek.</a:t>
            </a:r>
          </a:p>
          <a:p>
            <a:pPr>
              <a:spcBef>
                <a:spcPct val="0"/>
              </a:spcBef>
            </a:pPr>
            <a:r>
              <a:rPr lang="cs-CZ" dirty="0" smtClean="0"/>
              <a:t>- zabaven německý kapitál v zahraničí i obchodní loďstvo</a:t>
            </a:r>
          </a:p>
          <a:p>
            <a:pPr>
              <a:spcBef>
                <a:spcPct val="0"/>
              </a:spcBef>
            </a:pPr>
            <a:r>
              <a:rPr lang="cs-CZ" dirty="0" smtClean="0"/>
              <a:t>- poskytnout spojencům jednostrannou doložku nejvyšších výhod pro obchod, bezcelní dovoz- tato opatření měla platit 5 let.</a:t>
            </a:r>
          </a:p>
          <a:p>
            <a:pPr>
              <a:spcBef>
                <a:spcPct val="0"/>
              </a:spcBef>
            </a:pPr>
            <a:endParaRPr lang="cs-CZ" dirty="0"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CCB205-8844-4445-9B10-A9D32402FAF9}" type="slidenum">
              <a:rPr lang="cs-CZ"/>
              <a:pPr fontAlgn="base">
                <a:spcBef>
                  <a:spcPct val="0"/>
                </a:spcBef>
                <a:spcAft>
                  <a:spcPct val="0"/>
                </a:spcAft>
              </a:pPr>
              <a:t>9</a:t>
            </a:fld>
            <a:endParaRPr lang="cs-CZ"/>
          </a:p>
        </p:txBody>
      </p:sp>
    </p:spTree>
    <p:extLst>
      <p:ext uri="{BB962C8B-B14F-4D97-AF65-F5344CB8AC3E}">
        <p14:creationId xmlns:p14="http://schemas.microsoft.com/office/powerpoint/2010/main" val="395909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cs-CZ"/>
          </a:p>
        </p:txBody>
      </p:sp>
      <p:sp>
        <p:nvSpPr>
          <p:cNvPr id="4" name="Date Placeholder 3"/>
          <p:cNvSpPr>
            <a:spLocks noGrp="1"/>
          </p:cNvSpPr>
          <p:nvPr>
            <p:ph type="dt" sz="half" idx="10"/>
          </p:nvPr>
        </p:nvSpPr>
        <p:spPr/>
        <p:txBody>
          <a:bodyPr/>
          <a:lstStyle>
            <a:lvl1pPr>
              <a:defRPr/>
            </a:lvl1pPr>
          </a:lstStyle>
          <a:p>
            <a:pPr>
              <a:defRPr/>
            </a:pPr>
            <a:fld id="{35ADC430-013B-483A-897A-B35E655B087D}" type="datetimeFigureOut">
              <a:rPr lang="cs-CZ"/>
              <a:pPr>
                <a:defRPr/>
              </a:pPr>
              <a:t>2.12.2018</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8A1BDDEF-E7F0-4D74-88DD-520BAFB1106F}"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lvl1pPr>
              <a:defRPr/>
            </a:lvl1pPr>
          </a:lstStyle>
          <a:p>
            <a:pPr>
              <a:defRPr/>
            </a:pPr>
            <a:fld id="{757B5359-9022-4AC2-968A-E1A4FA99247B}" type="datetimeFigureOut">
              <a:rPr lang="cs-CZ"/>
              <a:pPr>
                <a:defRPr/>
              </a:pPr>
              <a:t>2.12.2018</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9FD5471D-8420-4C34-B71B-AF24AE11E736}"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lvl1pPr>
              <a:defRPr/>
            </a:lvl1pPr>
          </a:lstStyle>
          <a:p>
            <a:pPr>
              <a:defRPr/>
            </a:pPr>
            <a:fld id="{C2C485CC-5287-4007-8DD6-105BFCE56ADD}" type="datetimeFigureOut">
              <a:rPr lang="cs-CZ"/>
              <a:pPr>
                <a:defRPr/>
              </a:pPr>
              <a:t>2.12.2018</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08F25155-4AF2-45EF-88EA-625E96438E2D}"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lvl1pPr>
              <a:defRPr/>
            </a:lvl1pPr>
          </a:lstStyle>
          <a:p>
            <a:pPr>
              <a:defRPr/>
            </a:pPr>
            <a:fld id="{B14CB454-E58C-4FDF-9C9E-AE19AD0777A9}" type="datetimeFigureOut">
              <a:rPr lang="cs-CZ"/>
              <a:pPr>
                <a:defRPr/>
              </a:pPr>
              <a:t>2.12.2018</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76267C38-2880-4752-A068-0E1180F5C8D8}"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5F280D5-0DE8-4E21-86D1-A75DDE34BC08}" type="datetimeFigureOut">
              <a:rPr lang="cs-CZ"/>
              <a:pPr>
                <a:defRPr/>
              </a:pPr>
              <a:t>2.12.2018</a:t>
            </a:fld>
            <a:endParaRPr lang="cs-CZ"/>
          </a:p>
        </p:txBody>
      </p:sp>
      <p:sp>
        <p:nvSpPr>
          <p:cNvPr id="5" name="Footer Placeholder 4"/>
          <p:cNvSpPr>
            <a:spLocks noGrp="1"/>
          </p:cNvSpPr>
          <p:nvPr>
            <p:ph type="ftr" sz="quarter" idx="11"/>
          </p:nvPr>
        </p:nvSpPr>
        <p:spPr/>
        <p:txBody>
          <a:bodyPr/>
          <a:lstStyle>
            <a:lvl1pPr>
              <a:defRPr/>
            </a:lvl1pPr>
          </a:lstStyle>
          <a:p>
            <a:pPr>
              <a:defRPr/>
            </a:pPr>
            <a:endParaRPr lang="cs-CZ"/>
          </a:p>
        </p:txBody>
      </p:sp>
      <p:sp>
        <p:nvSpPr>
          <p:cNvPr id="6" name="Slide Number Placeholder 5"/>
          <p:cNvSpPr>
            <a:spLocks noGrp="1"/>
          </p:cNvSpPr>
          <p:nvPr>
            <p:ph type="sldNum" sz="quarter" idx="12"/>
          </p:nvPr>
        </p:nvSpPr>
        <p:spPr/>
        <p:txBody>
          <a:bodyPr/>
          <a:lstStyle>
            <a:lvl1pPr>
              <a:defRPr/>
            </a:lvl1pPr>
          </a:lstStyle>
          <a:p>
            <a:pPr>
              <a:defRPr/>
            </a:pPr>
            <a:fld id="{07CB890D-1734-46F5-929D-75EA9D95993A}"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Date Placeholder 3"/>
          <p:cNvSpPr>
            <a:spLocks noGrp="1"/>
          </p:cNvSpPr>
          <p:nvPr>
            <p:ph type="dt" sz="half" idx="10"/>
          </p:nvPr>
        </p:nvSpPr>
        <p:spPr/>
        <p:txBody>
          <a:bodyPr/>
          <a:lstStyle>
            <a:lvl1pPr>
              <a:defRPr/>
            </a:lvl1pPr>
          </a:lstStyle>
          <a:p>
            <a:pPr>
              <a:defRPr/>
            </a:pPr>
            <a:fld id="{9C4B8BE9-DCA4-4790-888C-7FE63DCA572B}" type="datetimeFigureOut">
              <a:rPr lang="cs-CZ"/>
              <a:pPr>
                <a:defRPr/>
              </a:pPr>
              <a:t>2.12.2018</a:t>
            </a:fld>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3AA39420-7CA1-488E-B00D-31CF136C68A0}"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Date Placeholder 3"/>
          <p:cNvSpPr>
            <a:spLocks noGrp="1"/>
          </p:cNvSpPr>
          <p:nvPr>
            <p:ph type="dt" sz="half" idx="10"/>
          </p:nvPr>
        </p:nvSpPr>
        <p:spPr/>
        <p:txBody>
          <a:bodyPr/>
          <a:lstStyle>
            <a:lvl1pPr>
              <a:defRPr/>
            </a:lvl1pPr>
          </a:lstStyle>
          <a:p>
            <a:pPr>
              <a:defRPr/>
            </a:pPr>
            <a:fld id="{6357E88F-8CF6-41F0-89AB-A0BE71B4E2E3}" type="datetimeFigureOut">
              <a:rPr lang="cs-CZ"/>
              <a:pPr>
                <a:defRPr/>
              </a:pPr>
              <a:t>2.12.2018</a:t>
            </a:fld>
            <a:endParaRPr lang="cs-CZ"/>
          </a:p>
        </p:txBody>
      </p:sp>
      <p:sp>
        <p:nvSpPr>
          <p:cNvPr id="8" name="Footer Placeholder 4"/>
          <p:cNvSpPr>
            <a:spLocks noGrp="1"/>
          </p:cNvSpPr>
          <p:nvPr>
            <p:ph type="ftr" sz="quarter" idx="11"/>
          </p:nvPr>
        </p:nvSpPr>
        <p:spPr/>
        <p:txBody>
          <a:bodyPr/>
          <a:lstStyle>
            <a:lvl1pPr>
              <a:defRPr/>
            </a:lvl1pPr>
          </a:lstStyle>
          <a:p>
            <a:pPr>
              <a:defRPr/>
            </a:pPr>
            <a:endParaRPr lang="cs-CZ"/>
          </a:p>
        </p:txBody>
      </p:sp>
      <p:sp>
        <p:nvSpPr>
          <p:cNvPr id="9" name="Slide Number Placeholder 5"/>
          <p:cNvSpPr>
            <a:spLocks noGrp="1"/>
          </p:cNvSpPr>
          <p:nvPr>
            <p:ph type="sldNum" sz="quarter" idx="12"/>
          </p:nvPr>
        </p:nvSpPr>
        <p:spPr/>
        <p:txBody>
          <a:bodyPr/>
          <a:lstStyle>
            <a:lvl1pPr>
              <a:defRPr/>
            </a:lvl1pPr>
          </a:lstStyle>
          <a:p>
            <a:pPr>
              <a:defRPr/>
            </a:pPr>
            <a:fld id="{C9BD223B-148C-4145-B047-4090F74EA1BA}"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Date Placeholder 3"/>
          <p:cNvSpPr>
            <a:spLocks noGrp="1"/>
          </p:cNvSpPr>
          <p:nvPr>
            <p:ph type="dt" sz="half" idx="10"/>
          </p:nvPr>
        </p:nvSpPr>
        <p:spPr/>
        <p:txBody>
          <a:bodyPr/>
          <a:lstStyle>
            <a:lvl1pPr>
              <a:defRPr/>
            </a:lvl1pPr>
          </a:lstStyle>
          <a:p>
            <a:pPr>
              <a:defRPr/>
            </a:pPr>
            <a:fld id="{28A7C805-8DCC-4545-BDE4-1C62EDAF24A8}" type="datetimeFigureOut">
              <a:rPr lang="cs-CZ"/>
              <a:pPr>
                <a:defRPr/>
              </a:pPr>
              <a:t>2.12.2018</a:t>
            </a:fld>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37C2B19C-A8B7-4537-A38A-5E50FD17BA5D}"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3CA197-3DF2-4622-A02E-C034F4428A48}" type="datetimeFigureOut">
              <a:rPr lang="cs-CZ"/>
              <a:pPr>
                <a:defRPr/>
              </a:pPr>
              <a:t>2.12.2018</a:t>
            </a:fld>
            <a:endParaRPr lang="cs-CZ"/>
          </a:p>
        </p:txBody>
      </p:sp>
      <p:sp>
        <p:nvSpPr>
          <p:cNvPr id="3" name="Footer Placeholder 4"/>
          <p:cNvSpPr>
            <a:spLocks noGrp="1"/>
          </p:cNvSpPr>
          <p:nvPr>
            <p:ph type="ftr" sz="quarter" idx="11"/>
          </p:nvPr>
        </p:nvSpPr>
        <p:spPr/>
        <p:txBody>
          <a:bodyPr/>
          <a:lstStyle>
            <a:lvl1pPr>
              <a:defRPr/>
            </a:lvl1pPr>
          </a:lstStyle>
          <a:p>
            <a:pPr>
              <a:defRPr/>
            </a:pPr>
            <a:endParaRPr lang="cs-CZ"/>
          </a:p>
        </p:txBody>
      </p:sp>
      <p:sp>
        <p:nvSpPr>
          <p:cNvPr id="4" name="Slide Number Placeholder 5"/>
          <p:cNvSpPr>
            <a:spLocks noGrp="1"/>
          </p:cNvSpPr>
          <p:nvPr>
            <p:ph type="sldNum" sz="quarter" idx="12"/>
          </p:nvPr>
        </p:nvSpPr>
        <p:spPr/>
        <p:txBody>
          <a:bodyPr/>
          <a:lstStyle>
            <a:lvl1pPr>
              <a:defRPr/>
            </a:lvl1pPr>
          </a:lstStyle>
          <a:p>
            <a:pPr>
              <a:defRPr/>
            </a:pPr>
            <a:fld id="{2C3598AB-C8C9-4C75-A665-018B8A9984D9}"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FAD36B-23C2-4BEF-AA2F-8868333FA045}" type="datetimeFigureOut">
              <a:rPr lang="cs-CZ"/>
              <a:pPr>
                <a:defRPr/>
              </a:pPr>
              <a:t>2.12.2018</a:t>
            </a:fld>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DA8B03D0-918D-4E49-B72A-A719DE9FB0D3}"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311765B-B661-4905-AAF8-1870B42FA232}" type="datetimeFigureOut">
              <a:rPr lang="cs-CZ"/>
              <a:pPr>
                <a:defRPr/>
              </a:pPr>
              <a:t>2.12.2018</a:t>
            </a:fld>
            <a:endParaRPr lang="cs-CZ"/>
          </a:p>
        </p:txBody>
      </p:sp>
      <p:sp>
        <p:nvSpPr>
          <p:cNvPr id="6" name="Footer Placeholder 4"/>
          <p:cNvSpPr>
            <a:spLocks noGrp="1"/>
          </p:cNvSpPr>
          <p:nvPr>
            <p:ph type="ftr" sz="quarter" idx="11"/>
          </p:nvPr>
        </p:nvSpPr>
        <p:spPr/>
        <p:txBody>
          <a:bodyPr/>
          <a:lstStyle>
            <a:lvl1pPr>
              <a:defRPr/>
            </a:lvl1pPr>
          </a:lstStyle>
          <a:p>
            <a:pPr>
              <a:defRPr/>
            </a:pPr>
            <a:endParaRPr lang="cs-CZ"/>
          </a:p>
        </p:txBody>
      </p:sp>
      <p:sp>
        <p:nvSpPr>
          <p:cNvPr id="7" name="Slide Number Placeholder 5"/>
          <p:cNvSpPr>
            <a:spLocks noGrp="1"/>
          </p:cNvSpPr>
          <p:nvPr>
            <p:ph type="sldNum" sz="quarter" idx="12"/>
          </p:nvPr>
        </p:nvSpPr>
        <p:spPr/>
        <p:txBody>
          <a:bodyPr/>
          <a:lstStyle>
            <a:lvl1pPr>
              <a:defRPr/>
            </a:lvl1pPr>
          </a:lstStyle>
          <a:p>
            <a:pPr>
              <a:defRPr/>
            </a:pPr>
            <a:fld id="{D9520F60-8EF1-42B3-A036-6F28FE842E3E}"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cs-CZ"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91FF541F-E6BC-4486-BCD6-1A549A58C440}" type="datetimeFigureOut">
              <a:rPr lang="cs-CZ"/>
              <a:pPr>
                <a:defRPr/>
              </a:pPr>
              <a:t>2.12.2018</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00447F6-255C-47A0-A9E4-4BD73B5400A2}"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95536" y="33916"/>
            <a:ext cx="8424936" cy="1470025"/>
          </a:xfrm>
        </p:spPr>
        <p:txBody>
          <a:bodyPr/>
          <a:lstStyle/>
          <a:p>
            <a:r>
              <a:rPr lang="cs-CZ" dirty="0" smtClean="0"/>
              <a:t>Důsledky Pařížské mírové smlouvy a Německo dvacátých let</a:t>
            </a:r>
            <a:endParaRPr lang="cs-CZ" dirty="0"/>
          </a:p>
        </p:txBody>
      </p:sp>
      <p:pic>
        <p:nvPicPr>
          <p:cNvPr id="1026" name="Picture 2" descr="http://www.tagesspiegel.de/images/heprodimagesfotos84120100527inflation-jpg/1845860/6-format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619250"/>
            <a:ext cx="3438525" cy="523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istorylearningsite.co.uk/fileadmin/historyLearningSite/me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030" y="2276872"/>
            <a:ext cx="5136878"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415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0" y="5715000"/>
            <a:ext cx="9144000" cy="1143000"/>
          </a:xfrm>
        </p:spPr>
        <p:txBody>
          <a:bodyPr/>
          <a:lstStyle/>
          <a:p>
            <a:r>
              <a:rPr lang="cs-CZ" sz="3600" smtClean="0"/>
              <a:t>Podmínky míru: „Spolkneš, ať chceš, nebo ne!“</a:t>
            </a:r>
          </a:p>
        </p:txBody>
      </p:sp>
      <p:pic>
        <p:nvPicPr>
          <p:cNvPr id="20482" name="Picture 2"/>
          <p:cNvPicPr>
            <a:picLocks noGrp="1" noChangeAspect="1" noChangeArrowheads="1"/>
          </p:cNvPicPr>
          <p:nvPr>
            <p:ph idx="1"/>
          </p:nvPr>
        </p:nvPicPr>
        <p:blipFill>
          <a:blip r:embed="rId3" cstate="print"/>
          <a:srcRect/>
          <a:stretch>
            <a:fillRect/>
          </a:stretch>
        </p:blipFill>
        <p:spPr>
          <a:xfrm>
            <a:off x="357188" y="0"/>
            <a:ext cx="8501062" cy="58467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5715000"/>
            <a:ext cx="9144000" cy="1143000"/>
          </a:xfrm>
        </p:spPr>
        <p:txBody>
          <a:bodyPr/>
          <a:lstStyle/>
          <a:p>
            <a:r>
              <a:rPr lang="cs-CZ" smtClean="0"/>
              <a:t>Územní ztráty Německa (1919-1920)</a:t>
            </a:r>
          </a:p>
        </p:txBody>
      </p:sp>
      <p:pic>
        <p:nvPicPr>
          <p:cNvPr id="22530" name="Picture 2"/>
          <p:cNvPicPr>
            <a:picLocks noGrp="1" noChangeAspect="1" noChangeArrowheads="1"/>
          </p:cNvPicPr>
          <p:nvPr>
            <p:ph idx="1"/>
          </p:nvPr>
        </p:nvPicPr>
        <p:blipFill>
          <a:blip r:embed="rId3" cstate="print"/>
          <a:srcRect/>
          <a:stretch>
            <a:fillRect/>
          </a:stretch>
        </p:blipFill>
        <p:spPr>
          <a:xfrm>
            <a:off x="1000125" y="0"/>
            <a:ext cx="6858000" cy="580866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9144000" cy="1143000"/>
          </a:xfrm>
        </p:spPr>
        <p:txBody>
          <a:bodyPr rtlCol="0">
            <a:normAutofit fontScale="90000"/>
          </a:bodyPr>
          <a:lstStyle/>
          <a:p>
            <a:pPr fontAlgn="auto">
              <a:spcAft>
                <a:spcPts val="0"/>
              </a:spcAft>
              <a:defRPr/>
            </a:pPr>
            <a:r>
              <a:rPr lang="cs-CZ" dirty="0" smtClean="0"/>
              <a:t>„Německá vlajka klesá, Francouzská stoupá“</a:t>
            </a:r>
            <a:endParaRPr lang="cs-CZ" dirty="0"/>
          </a:p>
        </p:txBody>
      </p:sp>
      <p:pic>
        <p:nvPicPr>
          <p:cNvPr id="24578" name="Picture 2"/>
          <p:cNvPicPr>
            <a:picLocks noGrp="1" noChangeAspect="1" noChangeArrowheads="1"/>
          </p:cNvPicPr>
          <p:nvPr>
            <p:ph idx="1"/>
          </p:nvPr>
        </p:nvPicPr>
        <p:blipFill>
          <a:blip r:embed="rId3" cstate="print"/>
          <a:srcRect b="9084"/>
          <a:stretch>
            <a:fillRect/>
          </a:stretch>
        </p:blipFill>
        <p:spPr>
          <a:xfrm>
            <a:off x="1609725" y="0"/>
            <a:ext cx="6624638" cy="57578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9144000" cy="1143000"/>
          </a:xfrm>
        </p:spPr>
        <p:txBody>
          <a:bodyPr rtlCol="0">
            <a:normAutofit fontScale="90000"/>
          </a:bodyPr>
          <a:lstStyle/>
          <a:p>
            <a:pPr fontAlgn="auto">
              <a:spcAft>
                <a:spcPts val="0"/>
              </a:spcAft>
              <a:defRPr/>
            </a:pPr>
            <a:r>
              <a:rPr lang="cs-CZ" sz="3600" dirty="0" smtClean="0"/>
              <a:t>Mírová smlouva s Rakouskem</a:t>
            </a:r>
            <a:br>
              <a:rPr lang="cs-CZ" sz="3600" dirty="0" smtClean="0"/>
            </a:br>
            <a:r>
              <a:rPr lang="cs-CZ" sz="3600" i="1" dirty="0" err="1" smtClean="0"/>
              <a:t>Saint</a:t>
            </a:r>
            <a:r>
              <a:rPr lang="cs-CZ" sz="3600" i="1" dirty="0" smtClean="0"/>
              <a:t> </a:t>
            </a:r>
            <a:r>
              <a:rPr lang="cs-CZ" sz="3600" i="1" dirty="0" err="1" smtClean="0"/>
              <a:t>Germain</a:t>
            </a:r>
            <a:r>
              <a:rPr lang="cs-CZ" sz="3600" dirty="0" smtClean="0"/>
              <a:t> (květen 1919)</a:t>
            </a:r>
            <a:endParaRPr lang="cs-CZ" sz="3600" dirty="0"/>
          </a:p>
        </p:txBody>
      </p:sp>
      <p:pic>
        <p:nvPicPr>
          <p:cNvPr id="26626" name="Picture 2"/>
          <p:cNvPicPr>
            <a:picLocks noGrp="1" noChangeAspect="1" noChangeArrowheads="1"/>
          </p:cNvPicPr>
          <p:nvPr>
            <p:ph idx="1"/>
          </p:nvPr>
        </p:nvPicPr>
        <p:blipFill>
          <a:blip r:embed="rId3" cstate="print"/>
          <a:srcRect/>
          <a:stretch>
            <a:fillRect/>
          </a:stretch>
        </p:blipFill>
        <p:spPr>
          <a:xfrm>
            <a:off x="0" y="285750"/>
            <a:ext cx="9144000" cy="50673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cstate="print"/>
          <a:srcRect l="9819" t="15350" r="49352" b="6950"/>
          <a:stretch>
            <a:fillRect/>
          </a:stretch>
        </p:blipFill>
        <p:spPr bwMode="auto">
          <a:xfrm>
            <a:off x="0" y="188913"/>
            <a:ext cx="9144000" cy="6383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6021288"/>
            <a:ext cx="9144000" cy="836712"/>
          </a:xfrm>
        </p:spPr>
        <p:txBody>
          <a:bodyPr/>
          <a:lstStyle/>
          <a:p>
            <a:r>
              <a:rPr lang="cs-CZ" sz="4000" dirty="0" smtClean="0"/>
              <a:t>Gustav </a:t>
            </a:r>
            <a:r>
              <a:rPr lang="cs-CZ" sz="4000" dirty="0" err="1" smtClean="0"/>
              <a:t>Stresemann</a:t>
            </a:r>
            <a:r>
              <a:rPr lang="cs-CZ" sz="4000" dirty="0" smtClean="0"/>
              <a:t> - </a:t>
            </a:r>
            <a:r>
              <a:rPr lang="cs-CZ" sz="4000" dirty="0" err="1" smtClean="0"/>
              <a:t>Rurská</a:t>
            </a:r>
            <a:r>
              <a:rPr lang="cs-CZ" sz="4000" dirty="0" smtClean="0"/>
              <a:t> krize - 1923</a:t>
            </a:r>
            <a:endParaRPr lang="cs-CZ" sz="4000" dirty="0"/>
          </a:p>
        </p:txBody>
      </p:sp>
      <p:pic>
        <p:nvPicPr>
          <p:cNvPr id="4" name="Picture 2" descr="http://upload.wikimedia.org/wikipedia/commons/0/09/Lage_des_Ruhrgebie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548680"/>
            <a:ext cx="3332584" cy="44308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548680"/>
            <a:ext cx="356403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0" y="6021388"/>
            <a:ext cx="9144000" cy="836612"/>
          </a:xfrm>
        </p:spPr>
        <p:txBody>
          <a:bodyPr/>
          <a:lstStyle/>
          <a:p>
            <a:r>
              <a:rPr lang="cs-CZ" sz="3600" smtClean="0"/>
              <a:t>Paul von Hindenburg (prezident 1925-1934)</a:t>
            </a:r>
          </a:p>
        </p:txBody>
      </p:sp>
      <p:pic>
        <p:nvPicPr>
          <p:cNvPr id="30722" name="Picture 2"/>
          <p:cNvPicPr>
            <a:picLocks noGrp="1" noChangeAspect="1" noChangeArrowheads="1"/>
          </p:cNvPicPr>
          <p:nvPr>
            <p:ph idx="1"/>
          </p:nvPr>
        </p:nvPicPr>
        <p:blipFill>
          <a:blip r:embed="rId3" cstate="print"/>
          <a:srcRect/>
          <a:stretch>
            <a:fillRect/>
          </a:stretch>
        </p:blipFill>
        <p:spPr>
          <a:xfrm>
            <a:off x="1928813" y="0"/>
            <a:ext cx="4500562" cy="60579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5715000"/>
            <a:ext cx="9144000" cy="1143000"/>
          </a:xfrm>
        </p:spPr>
        <p:txBody>
          <a:bodyPr/>
          <a:lstStyle/>
          <a:p>
            <a:r>
              <a:rPr lang="cs-CZ" smtClean="0"/>
              <a:t>Mýtus o dýce v zádech</a:t>
            </a:r>
          </a:p>
        </p:txBody>
      </p:sp>
      <p:pic>
        <p:nvPicPr>
          <p:cNvPr id="32770" name="Picture 2"/>
          <p:cNvPicPr>
            <a:picLocks noChangeAspect="1" noChangeArrowheads="1"/>
          </p:cNvPicPr>
          <p:nvPr/>
        </p:nvPicPr>
        <p:blipFill>
          <a:blip r:embed="rId3" cstate="print"/>
          <a:srcRect/>
          <a:stretch>
            <a:fillRect/>
          </a:stretch>
        </p:blipFill>
        <p:spPr bwMode="auto">
          <a:xfrm>
            <a:off x="0" y="0"/>
            <a:ext cx="9094788" cy="558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Grp="1" noChangeAspect="1" noChangeArrowheads="1"/>
          </p:cNvPicPr>
          <p:nvPr>
            <p:ph idx="1"/>
          </p:nvPr>
        </p:nvPicPr>
        <p:blipFill>
          <a:blip r:embed="rId3" cstate="print"/>
          <a:srcRect/>
          <a:stretch>
            <a:fillRect/>
          </a:stretch>
        </p:blipFill>
        <p:spPr>
          <a:xfrm>
            <a:off x="0" y="0"/>
            <a:ext cx="9075738" cy="616585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5554663"/>
            <a:ext cx="8229600" cy="1143000"/>
          </a:xfrm>
        </p:spPr>
        <p:txBody>
          <a:bodyPr/>
          <a:lstStyle/>
          <a:p>
            <a:r>
              <a:rPr lang="cs-CZ" dirty="0" err="1"/>
              <a:t>Rapallská</a:t>
            </a:r>
            <a:r>
              <a:rPr lang="cs-CZ" dirty="0"/>
              <a:t> smlouva (1922</a:t>
            </a:r>
            <a:r>
              <a:rPr lang="cs-CZ" dirty="0" smtClean="0"/>
              <a:t>)</a:t>
            </a:r>
            <a:endParaRPr lang="cs-CZ" dirty="0"/>
          </a:p>
        </p:txBody>
      </p:sp>
      <p:pic>
        <p:nvPicPr>
          <p:cNvPr id="2050" name="Picture 2" descr="https://upload.wikimedia.org/wikipedia/commons/2/2c/Bundesarchiv_Bild_183-R14433%2C_Vertrag_von_Rapall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332656"/>
            <a:ext cx="666808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2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0" y="0"/>
            <a:ext cx="9144000" cy="1143000"/>
          </a:xfrm>
        </p:spPr>
        <p:txBody>
          <a:bodyPr/>
          <a:lstStyle/>
          <a:p>
            <a:r>
              <a:rPr lang="cs-CZ" smtClean="0"/>
              <a:t>Meziválečné Německo - chronologizace </a:t>
            </a:r>
          </a:p>
        </p:txBody>
      </p:sp>
      <p:sp>
        <p:nvSpPr>
          <p:cNvPr id="14338" name="Content Placeholder 2"/>
          <p:cNvSpPr>
            <a:spLocks noGrp="1"/>
          </p:cNvSpPr>
          <p:nvPr>
            <p:ph idx="1"/>
          </p:nvPr>
        </p:nvSpPr>
        <p:spPr>
          <a:xfrm>
            <a:off x="0" y="1341438"/>
            <a:ext cx="9144000" cy="5516562"/>
          </a:xfrm>
        </p:spPr>
        <p:txBody>
          <a:bodyPr/>
          <a:lstStyle/>
          <a:p>
            <a:r>
              <a:rPr lang="cs-CZ" dirty="0" smtClean="0"/>
              <a:t>Výmarská republika </a:t>
            </a:r>
          </a:p>
          <a:p>
            <a:pPr lvl="1"/>
            <a:r>
              <a:rPr lang="cs-CZ" dirty="0" smtClean="0"/>
              <a:t>(srpen 1918 – únor 1933)</a:t>
            </a:r>
          </a:p>
          <a:p>
            <a:pPr lvl="1"/>
            <a:r>
              <a:rPr lang="cs-CZ" dirty="0" smtClean="0"/>
              <a:t>podle města Výmaru</a:t>
            </a:r>
          </a:p>
          <a:p>
            <a:pPr lvl="1"/>
            <a:r>
              <a:rPr lang="cs-CZ" dirty="0" smtClean="0"/>
              <a:t>založena na republikánské ústavě</a:t>
            </a:r>
          </a:p>
          <a:p>
            <a:pPr lvl="1"/>
            <a:r>
              <a:rPr lang="cs-CZ" dirty="0" smtClean="0"/>
              <a:t>demokratický svobodný stát</a:t>
            </a:r>
          </a:p>
          <a:p>
            <a:r>
              <a:rPr lang="cs-CZ" dirty="0" smtClean="0"/>
              <a:t>Nacionálněsocialistická diktatura </a:t>
            </a:r>
          </a:p>
          <a:p>
            <a:pPr lvl="1"/>
            <a:r>
              <a:rPr lang="cs-CZ" dirty="0" smtClean="0"/>
              <a:t>(1933-1939) </a:t>
            </a:r>
          </a:p>
          <a:p>
            <a:pPr lvl="1"/>
            <a:r>
              <a:rPr lang="cs-CZ" dirty="0" smtClean="0"/>
              <a:t>začíná opatřeními po požáru Říšského sněmu</a:t>
            </a:r>
          </a:p>
          <a:p>
            <a:pPr lvl="1"/>
            <a:r>
              <a:rPr lang="cs-CZ" dirty="0" smtClean="0"/>
              <a:t>zrušena výmarská ústava, moc do rukou vlády v čele s kancléřem – de facto nastolena diktatura</a:t>
            </a:r>
          </a:p>
          <a:p>
            <a:endParaRPr lang="cs-CZ"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a:xfrm>
            <a:off x="0" y="274638"/>
            <a:ext cx="9144000" cy="1143000"/>
          </a:xfrm>
        </p:spPr>
        <p:txBody>
          <a:bodyPr/>
          <a:lstStyle/>
          <a:p>
            <a:r>
              <a:rPr lang="cs-CZ" sz="4000" dirty="0" smtClean="0"/>
              <a:t>Konference v Locarnu - 5.-16. říjen 1925 </a:t>
            </a:r>
          </a:p>
        </p:txBody>
      </p:sp>
      <p:sp>
        <p:nvSpPr>
          <p:cNvPr id="88067" name="Rectangle 3"/>
          <p:cNvSpPr>
            <a:spLocks noGrp="1"/>
          </p:cNvSpPr>
          <p:nvPr>
            <p:ph type="body" idx="1"/>
          </p:nvPr>
        </p:nvSpPr>
        <p:spPr/>
        <p:txBody>
          <a:bodyPr/>
          <a:lstStyle/>
          <a:p>
            <a:endParaRPr lang="cs-CZ"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96750"/>
            <a:ext cx="8712968" cy="542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briand chamberlain stresemann carto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02827" y="188640"/>
            <a:ext cx="4033141" cy="5260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briand chamberlain stresemann cart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 y="764704"/>
            <a:ext cx="5064454" cy="357301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5"/>
          <a:stretch>
            <a:fillRect/>
          </a:stretch>
        </p:blipFill>
        <p:spPr>
          <a:xfrm>
            <a:off x="-31988" y="5675273"/>
            <a:ext cx="9144793" cy="1182727"/>
          </a:xfrm>
          <a:prstGeom prst="rect">
            <a:avLst/>
          </a:prstGeom>
        </p:spPr>
      </p:pic>
    </p:spTree>
    <p:extLst>
      <p:ext uri="{BB962C8B-B14F-4D97-AF65-F5344CB8AC3E}">
        <p14:creationId xmlns:p14="http://schemas.microsoft.com/office/powerpoint/2010/main" val="4202101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cs-CZ" dirty="0" smtClean="0"/>
              <a:t>Politické spektrum Výmarské republiky</a:t>
            </a:r>
            <a:endParaRPr lang="cs-CZ" dirty="0"/>
          </a:p>
        </p:txBody>
      </p:sp>
      <p:sp>
        <p:nvSpPr>
          <p:cNvPr id="36866" name="Content Placeholder 2"/>
          <p:cNvSpPr>
            <a:spLocks noGrp="1"/>
          </p:cNvSpPr>
          <p:nvPr>
            <p:ph idx="1"/>
          </p:nvPr>
        </p:nvSpPr>
        <p:spPr>
          <a:xfrm>
            <a:off x="0" y="2178050"/>
            <a:ext cx="9144000" cy="4679950"/>
          </a:xfrm>
        </p:spPr>
        <p:txBody>
          <a:bodyPr/>
          <a:lstStyle/>
          <a:p>
            <a:r>
              <a:rPr lang="cs-CZ" smtClean="0"/>
              <a:t>DNVP – Hugenberg – tiskový magnát, filmové ateliéry UFA (Deutschnationale Volkspartei)</a:t>
            </a:r>
          </a:p>
          <a:p>
            <a:r>
              <a:rPr lang="cs-CZ" smtClean="0"/>
              <a:t>DVP – Stresemann (Deutsche Volkspartei)</a:t>
            </a:r>
          </a:p>
          <a:p>
            <a:r>
              <a:rPr lang="cs-CZ" smtClean="0"/>
              <a:t>Centrum – Kaas, Brüning</a:t>
            </a:r>
          </a:p>
          <a:p>
            <a:r>
              <a:rPr lang="cs-CZ" smtClean="0"/>
              <a:t>DDP - (Deutsche Demokratische Partei) </a:t>
            </a:r>
          </a:p>
          <a:p>
            <a:r>
              <a:rPr lang="cs-CZ" smtClean="0"/>
              <a:t>SDP - Soc.dem – Müller</a:t>
            </a:r>
          </a:p>
          <a:p>
            <a:r>
              <a:rPr lang="cs-CZ" smtClean="0"/>
              <a:t>Komunisté – Thälmann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395288" y="188913"/>
            <a:ext cx="8229600" cy="777875"/>
          </a:xfrm>
        </p:spPr>
        <p:txBody>
          <a:bodyPr/>
          <a:lstStyle/>
          <a:p>
            <a:r>
              <a:rPr lang="cs-CZ" smtClean="0"/>
              <a:t>Počátky NSDAP - DAP</a:t>
            </a:r>
          </a:p>
        </p:txBody>
      </p:sp>
      <p:sp>
        <p:nvSpPr>
          <p:cNvPr id="38914" name="Content Placeholder 2"/>
          <p:cNvSpPr>
            <a:spLocks noGrp="1"/>
          </p:cNvSpPr>
          <p:nvPr>
            <p:ph idx="1"/>
          </p:nvPr>
        </p:nvSpPr>
        <p:spPr/>
        <p:txBody>
          <a:bodyPr/>
          <a:lstStyle/>
          <a:p>
            <a:endParaRPr lang="cs-CZ" smtClean="0"/>
          </a:p>
        </p:txBody>
      </p:sp>
      <p:pic>
        <p:nvPicPr>
          <p:cNvPr id="38915" name="Picture 2"/>
          <p:cNvPicPr>
            <a:picLocks noChangeAspect="1" noChangeArrowheads="1"/>
          </p:cNvPicPr>
          <p:nvPr/>
        </p:nvPicPr>
        <p:blipFill>
          <a:blip r:embed="rId3" cstate="print"/>
          <a:srcRect/>
          <a:stretch>
            <a:fillRect/>
          </a:stretch>
        </p:blipFill>
        <p:spPr bwMode="auto">
          <a:xfrm>
            <a:off x="323850" y="1120775"/>
            <a:ext cx="8569325" cy="5737225"/>
          </a:xfrm>
          <a:prstGeom prst="rect">
            <a:avLst/>
          </a:prstGeom>
          <a:noFill/>
          <a:ln w="9525">
            <a:noFill/>
            <a:miter lim="800000"/>
            <a:headEnd/>
            <a:tailEnd/>
          </a:ln>
        </p:spPr>
      </p:pic>
      <p:sp>
        <p:nvSpPr>
          <p:cNvPr id="38916" name="TextBox 4"/>
          <p:cNvSpPr txBox="1">
            <a:spLocks noChangeArrowheads="1"/>
          </p:cNvSpPr>
          <p:nvPr/>
        </p:nvSpPr>
        <p:spPr bwMode="auto">
          <a:xfrm>
            <a:off x="5003800" y="5805488"/>
            <a:ext cx="3671888" cy="369887"/>
          </a:xfrm>
          <a:prstGeom prst="rect">
            <a:avLst/>
          </a:prstGeom>
          <a:noFill/>
          <a:ln w="9525">
            <a:noFill/>
            <a:miter lim="800000"/>
            <a:headEnd/>
            <a:tailEnd/>
          </a:ln>
        </p:spPr>
        <p:txBody>
          <a:bodyPr>
            <a:spAutoFit/>
          </a:bodyPr>
          <a:lstStyle/>
          <a:p>
            <a:r>
              <a:rPr lang="cs-CZ">
                <a:solidFill>
                  <a:schemeClr val="bg1"/>
                </a:solidFill>
                <a:latin typeface="Calibri" pitchFamily="34" charset="0"/>
              </a:rPr>
              <a:t>Členové NSDAP v roce 1922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cs-CZ" smtClean="0"/>
              <a:t>Karl Harrer a Anton Drexler</a:t>
            </a:r>
          </a:p>
        </p:txBody>
      </p:sp>
      <p:pic>
        <p:nvPicPr>
          <p:cNvPr id="40962" name="Picture 3"/>
          <p:cNvPicPr>
            <a:picLocks noGrp="1" noChangeAspect="1" noChangeArrowheads="1"/>
          </p:cNvPicPr>
          <p:nvPr>
            <p:ph idx="1"/>
          </p:nvPr>
        </p:nvPicPr>
        <p:blipFill>
          <a:blip r:embed="rId3" cstate="print"/>
          <a:srcRect/>
          <a:stretch>
            <a:fillRect/>
          </a:stretch>
        </p:blipFill>
        <p:spPr>
          <a:xfrm>
            <a:off x="1042988" y="1773238"/>
            <a:ext cx="6337300" cy="4741862"/>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0" y="5715000"/>
            <a:ext cx="9144000" cy="1143000"/>
          </a:xfrm>
        </p:spPr>
        <p:txBody>
          <a:bodyPr/>
          <a:lstStyle/>
          <a:p>
            <a:r>
              <a:rPr lang="cs-CZ" smtClean="0"/>
              <a:t>Mnichovský pivní puč – 8. 11. 1923</a:t>
            </a:r>
          </a:p>
        </p:txBody>
      </p:sp>
      <p:pic>
        <p:nvPicPr>
          <p:cNvPr id="43010" name="Picture 2"/>
          <p:cNvPicPr>
            <a:picLocks noGrp="1" noChangeAspect="1" noChangeArrowheads="1"/>
          </p:cNvPicPr>
          <p:nvPr>
            <p:ph idx="1"/>
          </p:nvPr>
        </p:nvPicPr>
        <p:blipFill>
          <a:blip r:embed="rId3" cstate="print"/>
          <a:srcRect/>
          <a:stretch>
            <a:fillRect/>
          </a:stretch>
        </p:blipFill>
        <p:spPr>
          <a:xfrm>
            <a:off x="323850" y="0"/>
            <a:ext cx="8459788" cy="5837238"/>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cs-CZ" dirty="0" smtClean="0"/>
              <a:t>Můj boj vyšel v různých zemích</a:t>
            </a:r>
          </a:p>
        </p:txBody>
      </p:sp>
      <p:pic>
        <p:nvPicPr>
          <p:cNvPr id="45058" name="Picture 2"/>
          <p:cNvPicPr>
            <a:picLocks noGrp="1" noChangeAspect="1" noChangeArrowheads="1"/>
          </p:cNvPicPr>
          <p:nvPr>
            <p:ph idx="1"/>
          </p:nvPr>
        </p:nvPicPr>
        <p:blipFill>
          <a:blip r:embed="rId3" cstate="print"/>
          <a:srcRect/>
          <a:stretch>
            <a:fillRect/>
          </a:stretch>
        </p:blipFill>
        <p:spPr>
          <a:xfrm>
            <a:off x="395288" y="1636713"/>
            <a:ext cx="3348037" cy="5221287"/>
          </a:xfrm>
        </p:spPr>
      </p:pic>
      <p:pic>
        <p:nvPicPr>
          <p:cNvPr id="45059" name="Picture 3"/>
          <p:cNvPicPr>
            <a:picLocks noChangeAspect="1" noChangeArrowheads="1"/>
          </p:cNvPicPr>
          <p:nvPr/>
        </p:nvPicPr>
        <p:blipFill>
          <a:blip r:embed="rId4" cstate="print"/>
          <a:srcRect/>
          <a:stretch>
            <a:fillRect/>
          </a:stretch>
        </p:blipFill>
        <p:spPr bwMode="auto">
          <a:xfrm>
            <a:off x="5003800" y="1481138"/>
            <a:ext cx="4140200" cy="5376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350"/>
            <a:ext cx="9144000" cy="936625"/>
          </a:xfrm>
        </p:spPr>
        <p:txBody>
          <a:bodyPr rtlCol="0">
            <a:normAutofit fontScale="90000"/>
          </a:bodyPr>
          <a:lstStyle/>
          <a:p>
            <a:pPr fontAlgn="auto">
              <a:spcAft>
                <a:spcPts val="0"/>
              </a:spcAft>
              <a:defRPr/>
            </a:pPr>
            <a:r>
              <a:rPr lang="cs-CZ" dirty="0" smtClean="0"/>
              <a:t>J. A. de </a:t>
            </a:r>
            <a:r>
              <a:rPr lang="cs-CZ" dirty="0" err="1" smtClean="0"/>
              <a:t>Gobineau</a:t>
            </a:r>
            <a:r>
              <a:rPr lang="cs-CZ" dirty="0" smtClean="0"/>
              <a:t> 	  </a:t>
            </a:r>
            <a:r>
              <a:rPr lang="en-US" dirty="0" smtClean="0"/>
              <a:t>Madison</a:t>
            </a:r>
            <a:r>
              <a:rPr lang="cs-CZ" dirty="0" smtClean="0"/>
              <a:t> </a:t>
            </a:r>
            <a:r>
              <a:rPr lang="en-US" dirty="0" smtClean="0"/>
              <a:t>Grant</a:t>
            </a:r>
            <a:r>
              <a:rPr lang="cs-CZ" dirty="0" smtClean="0"/>
              <a:t> 		</a:t>
            </a:r>
            <a:endParaRPr lang="cs-CZ" dirty="0"/>
          </a:p>
        </p:txBody>
      </p:sp>
      <p:sp>
        <p:nvSpPr>
          <p:cNvPr id="47106" name="Content Placeholder 2"/>
          <p:cNvSpPr>
            <a:spLocks noGrp="1"/>
          </p:cNvSpPr>
          <p:nvPr>
            <p:ph idx="1"/>
          </p:nvPr>
        </p:nvSpPr>
        <p:spPr/>
        <p:txBody>
          <a:bodyPr/>
          <a:lstStyle/>
          <a:p>
            <a:endParaRPr lang="cs-CZ" smtClean="0"/>
          </a:p>
        </p:txBody>
      </p:sp>
      <p:pic>
        <p:nvPicPr>
          <p:cNvPr id="47107" name="Picture 2"/>
          <p:cNvPicPr>
            <a:picLocks noChangeAspect="1" noChangeArrowheads="1"/>
          </p:cNvPicPr>
          <p:nvPr/>
        </p:nvPicPr>
        <p:blipFill>
          <a:blip r:embed="rId3" cstate="print"/>
          <a:srcRect/>
          <a:stretch>
            <a:fillRect/>
          </a:stretch>
        </p:blipFill>
        <p:spPr bwMode="auto">
          <a:xfrm>
            <a:off x="0" y="1152525"/>
            <a:ext cx="4486275" cy="5705475"/>
          </a:xfrm>
          <a:prstGeom prst="rect">
            <a:avLst/>
          </a:prstGeom>
          <a:noFill/>
          <a:ln w="9525">
            <a:noFill/>
            <a:miter lim="800000"/>
            <a:headEnd/>
            <a:tailEnd/>
          </a:ln>
        </p:spPr>
      </p:pic>
      <p:pic>
        <p:nvPicPr>
          <p:cNvPr id="47108" name="Picture 3"/>
          <p:cNvPicPr>
            <a:picLocks noChangeAspect="1" noChangeArrowheads="1"/>
          </p:cNvPicPr>
          <p:nvPr/>
        </p:nvPicPr>
        <p:blipFill>
          <a:blip r:embed="rId4" cstate="print"/>
          <a:srcRect/>
          <a:stretch>
            <a:fillRect/>
          </a:stretch>
        </p:blipFill>
        <p:spPr bwMode="auto">
          <a:xfrm>
            <a:off x="5334000" y="1495425"/>
            <a:ext cx="3810000" cy="536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p:spPr>
        <p:txBody>
          <a:bodyPr/>
          <a:lstStyle/>
          <a:p>
            <a:r>
              <a:rPr lang="cs-CZ" dirty="0" smtClean="0"/>
              <a:t>Nacionální socialismus - nacismus ideologický základ </a:t>
            </a:r>
            <a:endParaRPr lang="cs-CZ"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77277554"/>
              </p:ext>
            </p:extLst>
          </p:nvPr>
        </p:nvGraphicFramePr>
        <p:xfrm>
          <a:off x="179512" y="1268760"/>
          <a:ext cx="89644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10892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cstate="print"/>
          <a:srcRect/>
          <a:stretch>
            <a:fillRect/>
          </a:stretch>
        </p:blipFill>
        <p:spPr bwMode="auto">
          <a:xfrm>
            <a:off x="785813" y="-1588"/>
            <a:ext cx="7343775"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4355976" cy="1143000"/>
          </a:xfrm>
        </p:spPr>
        <p:txBody>
          <a:bodyPr/>
          <a:lstStyle/>
          <a:p>
            <a:r>
              <a:rPr lang="cs-CZ" dirty="0" smtClean="0"/>
              <a:t>Erich </a:t>
            </a:r>
            <a:r>
              <a:rPr lang="cs-CZ" dirty="0" err="1" smtClean="0"/>
              <a:t>Ludendorff</a:t>
            </a:r>
            <a:r>
              <a:rPr lang="cs-CZ" dirty="0" smtClean="0"/>
              <a:t>  </a:t>
            </a:r>
            <a:endParaRPr lang="cs-CZ"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0" y="0"/>
            <a:ext cx="4475424" cy="580526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18678"/>
          <a:stretch>
            <a:fillRect/>
          </a:stretch>
        </p:blipFill>
        <p:spPr bwMode="auto">
          <a:xfrm>
            <a:off x="5076056" y="0"/>
            <a:ext cx="3707904" cy="5805264"/>
          </a:xfrm>
          <a:prstGeom prst="rect">
            <a:avLst/>
          </a:prstGeom>
          <a:noFill/>
          <a:ln w="9525">
            <a:noFill/>
            <a:miter lim="800000"/>
            <a:headEnd/>
            <a:tailEnd/>
          </a:ln>
        </p:spPr>
      </p:pic>
      <p:sp>
        <p:nvSpPr>
          <p:cNvPr id="6" name="Title 1"/>
          <p:cNvSpPr txBox="1">
            <a:spLocks/>
          </p:cNvSpPr>
          <p:nvPr/>
        </p:nvSpPr>
        <p:spPr bwMode="auto">
          <a:xfrm>
            <a:off x="4427984" y="5715000"/>
            <a:ext cx="471601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4000" b="0" i="0" u="none" strike="noStrike" kern="1200" cap="none" spc="0" normalizeH="0" baseline="0" noProof="0" dirty="0" smtClean="0">
                <a:ln>
                  <a:noFill/>
                </a:ln>
                <a:solidFill>
                  <a:schemeClr val="tx1"/>
                </a:solidFill>
                <a:effectLst/>
                <a:uLnTx/>
                <a:uFillTx/>
                <a:latin typeface="+mj-lt"/>
                <a:ea typeface="+mj-ea"/>
                <a:cs typeface="+mj-cs"/>
              </a:rPr>
              <a:t>Císař Vilém II (1919) </a:t>
            </a:r>
            <a:r>
              <a:rPr kumimoji="0" lang="cs-CZ"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616104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0" y="5715000"/>
            <a:ext cx="9144000" cy="1143000"/>
          </a:xfrm>
        </p:spPr>
        <p:txBody>
          <a:bodyPr/>
          <a:lstStyle/>
          <a:p>
            <a:r>
              <a:rPr lang="cs-CZ" smtClean="0"/>
              <a:t>Koncepce Dawesova plánu</a:t>
            </a:r>
          </a:p>
        </p:txBody>
      </p:sp>
      <p:pic>
        <p:nvPicPr>
          <p:cNvPr id="51202" name="Picture 2"/>
          <p:cNvPicPr>
            <a:picLocks noGrp="1" noChangeAspect="1" noChangeArrowheads="1"/>
          </p:cNvPicPr>
          <p:nvPr>
            <p:ph idx="1"/>
          </p:nvPr>
        </p:nvPicPr>
        <p:blipFill>
          <a:blip r:embed="rId3" cstate="print"/>
          <a:srcRect/>
          <a:stretch>
            <a:fillRect/>
          </a:stretch>
        </p:blipFill>
        <p:spPr>
          <a:xfrm>
            <a:off x="3167063" y="0"/>
            <a:ext cx="5976937" cy="4500563"/>
          </a:xfrm>
        </p:spPr>
      </p:pic>
      <p:pic>
        <p:nvPicPr>
          <p:cNvPr id="51203" name="Picture 3"/>
          <p:cNvPicPr>
            <a:picLocks noChangeAspect="1" noChangeArrowheads="1"/>
          </p:cNvPicPr>
          <p:nvPr/>
        </p:nvPicPr>
        <p:blipFill>
          <a:blip r:embed="rId4" cstate="print"/>
          <a:srcRect/>
          <a:stretch>
            <a:fillRect/>
          </a:stretch>
        </p:blipFill>
        <p:spPr bwMode="auto">
          <a:xfrm>
            <a:off x="0" y="0"/>
            <a:ext cx="3535363" cy="50006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0" y="6000750"/>
            <a:ext cx="9144000" cy="857250"/>
          </a:xfrm>
        </p:spPr>
        <p:txBody>
          <a:bodyPr/>
          <a:lstStyle/>
          <a:p>
            <a:r>
              <a:rPr lang="cs-CZ" smtClean="0"/>
              <a:t>„Tři generace budou jen dřít“</a:t>
            </a:r>
          </a:p>
        </p:txBody>
      </p:sp>
      <p:pic>
        <p:nvPicPr>
          <p:cNvPr id="53250" name="Picture 2"/>
          <p:cNvPicPr>
            <a:picLocks noGrp="1" noChangeAspect="1" noChangeArrowheads="1"/>
          </p:cNvPicPr>
          <p:nvPr>
            <p:ph idx="1"/>
          </p:nvPr>
        </p:nvPicPr>
        <p:blipFill>
          <a:blip r:embed="rId3" cstate="print"/>
          <a:srcRect/>
          <a:stretch>
            <a:fillRect/>
          </a:stretch>
        </p:blipFill>
        <p:spPr>
          <a:xfrm>
            <a:off x="0" y="0"/>
            <a:ext cx="4821238" cy="3214688"/>
          </a:xfrm>
        </p:spPr>
      </p:pic>
      <p:pic>
        <p:nvPicPr>
          <p:cNvPr id="53251" name="Picture 3"/>
          <p:cNvPicPr>
            <a:picLocks noChangeAspect="1" noChangeArrowheads="1"/>
          </p:cNvPicPr>
          <p:nvPr/>
        </p:nvPicPr>
        <p:blipFill>
          <a:blip r:embed="rId4" cstate="print"/>
          <a:srcRect/>
          <a:stretch>
            <a:fillRect/>
          </a:stretch>
        </p:blipFill>
        <p:spPr bwMode="auto">
          <a:xfrm>
            <a:off x="4786313" y="0"/>
            <a:ext cx="4033837" cy="6000750"/>
          </a:xfrm>
          <a:prstGeom prst="rect">
            <a:avLst/>
          </a:prstGeom>
          <a:noFill/>
          <a:ln w="9525">
            <a:noFill/>
            <a:miter lim="800000"/>
            <a:headEnd/>
            <a:tailEnd/>
          </a:ln>
        </p:spPr>
      </p:pic>
      <p:sp>
        <p:nvSpPr>
          <p:cNvPr id="2" name="Obdélník 1"/>
          <p:cNvSpPr/>
          <p:nvPr/>
        </p:nvSpPr>
        <p:spPr>
          <a:xfrm>
            <a:off x="12576" y="3244334"/>
            <a:ext cx="2804486" cy="954107"/>
          </a:xfrm>
          <a:prstGeom prst="rect">
            <a:avLst/>
          </a:prstGeom>
        </p:spPr>
        <p:txBody>
          <a:bodyPr wrap="none">
            <a:spAutoFit/>
          </a:bodyPr>
          <a:lstStyle/>
          <a:p>
            <a:r>
              <a:rPr lang="en-US" sz="2800" b="1" dirty="0"/>
              <a:t>Owen D. </a:t>
            </a:r>
            <a:r>
              <a:rPr lang="en-US" sz="2800" b="1" dirty="0" smtClean="0"/>
              <a:t>Young</a:t>
            </a:r>
            <a:endParaRPr lang="cs-CZ" sz="2800" b="1" dirty="0" smtClean="0"/>
          </a:p>
          <a:p>
            <a:r>
              <a:rPr lang="en-US" sz="2800" dirty="0" smtClean="0"/>
              <a:t>(1874 –1962</a:t>
            </a:r>
            <a:r>
              <a:rPr lang="cs-CZ" sz="2800" dirty="0" smtClean="0"/>
              <a:t>)</a:t>
            </a:r>
            <a:endParaRPr lang="cs-CZ"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0" y="0"/>
            <a:ext cx="9144000" cy="765175"/>
          </a:xfrm>
        </p:spPr>
        <p:txBody>
          <a:bodyPr/>
          <a:lstStyle/>
          <a:p>
            <a:r>
              <a:rPr lang="cs-CZ" sz="3800" smtClean="0"/>
              <a:t>Burácející dvacátá léta ve Výmarské republice</a:t>
            </a:r>
          </a:p>
        </p:txBody>
      </p:sp>
      <p:pic>
        <p:nvPicPr>
          <p:cNvPr id="55298" name="Picture 2"/>
          <p:cNvPicPr>
            <a:picLocks noGrp="1" noChangeAspect="1" noChangeArrowheads="1"/>
          </p:cNvPicPr>
          <p:nvPr>
            <p:ph idx="1"/>
          </p:nvPr>
        </p:nvPicPr>
        <p:blipFill>
          <a:blip r:embed="rId3" cstate="print"/>
          <a:srcRect/>
          <a:stretch>
            <a:fillRect/>
          </a:stretch>
        </p:blipFill>
        <p:spPr>
          <a:xfrm>
            <a:off x="395288" y="923925"/>
            <a:ext cx="8388350" cy="593407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395288" y="0"/>
            <a:ext cx="8229600" cy="796925"/>
          </a:xfrm>
        </p:spPr>
        <p:txBody>
          <a:bodyPr/>
          <a:lstStyle/>
          <a:p>
            <a:r>
              <a:rPr lang="cs-CZ" smtClean="0"/>
              <a:t>Fritz Lang – Metropolis 1927</a:t>
            </a:r>
          </a:p>
        </p:txBody>
      </p:sp>
      <p:pic>
        <p:nvPicPr>
          <p:cNvPr id="57346" name="Picture 2"/>
          <p:cNvPicPr>
            <a:picLocks noGrp="1" noChangeAspect="1" noChangeArrowheads="1"/>
          </p:cNvPicPr>
          <p:nvPr>
            <p:ph idx="1"/>
          </p:nvPr>
        </p:nvPicPr>
        <p:blipFill>
          <a:blip r:embed="rId3" cstate="print"/>
          <a:srcRect/>
          <a:stretch>
            <a:fillRect/>
          </a:stretch>
        </p:blipFill>
        <p:spPr>
          <a:xfrm>
            <a:off x="0" y="836613"/>
            <a:ext cx="8002588" cy="6021387"/>
          </a:xfrm>
        </p:spPr>
      </p:pic>
      <p:pic>
        <p:nvPicPr>
          <p:cNvPr id="57347" name="Picture 3"/>
          <p:cNvPicPr>
            <a:picLocks noChangeAspect="1" noChangeArrowheads="1"/>
          </p:cNvPicPr>
          <p:nvPr/>
        </p:nvPicPr>
        <p:blipFill>
          <a:blip r:embed="rId4" cstate="print"/>
          <a:srcRect/>
          <a:stretch>
            <a:fillRect/>
          </a:stretch>
        </p:blipFill>
        <p:spPr bwMode="auto">
          <a:xfrm>
            <a:off x="5508625" y="4133850"/>
            <a:ext cx="3635375" cy="2724150"/>
          </a:xfrm>
          <a:prstGeom prst="rect">
            <a:avLst/>
          </a:prstGeom>
          <a:noFill/>
          <a:ln w="76200">
            <a:solidFill>
              <a:schemeClr val="bg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538" y="981075"/>
            <a:ext cx="4330700" cy="1143000"/>
          </a:xfrm>
        </p:spPr>
        <p:txBody>
          <a:bodyPr rtlCol="0">
            <a:normAutofit fontScale="90000"/>
          </a:bodyPr>
          <a:lstStyle/>
          <a:p>
            <a:pPr fontAlgn="auto">
              <a:spcAft>
                <a:spcPts val="0"/>
              </a:spcAft>
              <a:defRPr/>
            </a:pPr>
            <a:r>
              <a:rPr lang="cs-CZ" dirty="0" err="1" smtClean="0"/>
              <a:t>Frau</a:t>
            </a:r>
            <a:r>
              <a:rPr lang="cs-CZ" dirty="0" smtClean="0"/>
              <a:t> </a:t>
            </a:r>
            <a:r>
              <a:rPr lang="cs-CZ" dirty="0" err="1" smtClean="0"/>
              <a:t>im</a:t>
            </a:r>
            <a:r>
              <a:rPr lang="cs-CZ" dirty="0" smtClean="0"/>
              <a:t> Mond - 1929</a:t>
            </a:r>
            <a:endParaRPr lang="cs-CZ" dirty="0"/>
          </a:p>
        </p:txBody>
      </p:sp>
      <p:pic>
        <p:nvPicPr>
          <p:cNvPr id="59394" name="Picture 2"/>
          <p:cNvPicPr>
            <a:picLocks noGrp="1" noChangeAspect="1" noChangeArrowheads="1"/>
          </p:cNvPicPr>
          <p:nvPr>
            <p:ph idx="1"/>
          </p:nvPr>
        </p:nvPicPr>
        <p:blipFill>
          <a:blip r:embed="rId3" cstate="print"/>
          <a:srcRect/>
          <a:stretch>
            <a:fillRect/>
          </a:stretch>
        </p:blipFill>
        <p:spPr>
          <a:xfrm>
            <a:off x="-1" y="476672"/>
            <a:ext cx="4191537" cy="5832648"/>
          </a:xfrm>
        </p:spPr>
      </p:pic>
      <p:pic>
        <p:nvPicPr>
          <p:cNvPr id="59395" name="Picture 3"/>
          <p:cNvPicPr>
            <a:picLocks noChangeAspect="1" noChangeArrowheads="1"/>
          </p:cNvPicPr>
          <p:nvPr/>
        </p:nvPicPr>
        <p:blipFill>
          <a:blip r:embed="rId4" cstate="print"/>
          <a:srcRect/>
          <a:stretch>
            <a:fillRect/>
          </a:stretch>
        </p:blipFill>
        <p:spPr bwMode="auto">
          <a:xfrm>
            <a:off x="4211960" y="3111362"/>
            <a:ext cx="4932040" cy="3746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9144000" cy="1143000"/>
          </a:xfrm>
        </p:spPr>
        <p:txBody>
          <a:bodyPr/>
          <a:lstStyle/>
          <a:p>
            <a:endParaRPr lang="cs-CZ"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539552" y="0"/>
            <a:ext cx="7884368" cy="5830539"/>
          </a:xfrm>
          <a:prstGeom prst="rect">
            <a:avLst/>
          </a:prstGeom>
          <a:noFill/>
          <a:ln w="9525">
            <a:noFill/>
            <a:miter lim="800000"/>
            <a:headEnd/>
            <a:tailEnd/>
          </a:ln>
        </p:spPr>
      </p:pic>
    </p:spTree>
    <p:extLst>
      <p:ext uri="{BB962C8B-B14F-4D97-AF65-F5344CB8AC3E}">
        <p14:creationId xmlns:p14="http://schemas.microsoft.com/office/powerpoint/2010/main" val="238843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4139952" cy="1143000"/>
          </a:xfrm>
        </p:spPr>
        <p:txBody>
          <a:bodyPr/>
          <a:lstStyle/>
          <a:p>
            <a:r>
              <a:rPr lang="cs-CZ" dirty="0" smtClean="0"/>
              <a:t>Max Bádenský</a:t>
            </a:r>
            <a:endParaRPr lang="cs-CZ" dirty="0"/>
          </a:p>
        </p:txBody>
      </p:sp>
      <p:pic>
        <p:nvPicPr>
          <p:cNvPr id="4098" name="Picture 2"/>
          <p:cNvPicPr>
            <a:picLocks noChangeAspect="1" noChangeArrowheads="1"/>
          </p:cNvPicPr>
          <p:nvPr/>
        </p:nvPicPr>
        <p:blipFill>
          <a:blip r:embed="rId3" cstate="print"/>
          <a:srcRect/>
          <a:stretch>
            <a:fillRect/>
          </a:stretch>
        </p:blipFill>
        <p:spPr bwMode="auto">
          <a:xfrm>
            <a:off x="0" y="0"/>
            <a:ext cx="4062631" cy="5877272"/>
          </a:xfrm>
          <a:prstGeom prst="rect">
            <a:avLst/>
          </a:prstGeom>
          <a:noFill/>
          <a:ln w="9525">
            <a:noFill/>
            <a:miter lim="800000"/>
            <a:headEnd/>
            <a:tailEnd/>
          </a:ln>
        </p:spPr>
      </p:pic>
      <p:sp>
        <p:nvSpPr>
          <p:cNvPr id="5" name="Title 1"/>
          <p:cNvSpPr txBox="1">
            <a:spLocks/>
          </p:cNvSpPr>
          <p:nvPr/>
        </p:nvSpPr>
        <p:spPr bwMode="auto">
          <a:xfrm>
            <a:off x="4427984" y="5715000"/>
            <a:ext cx="471601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r>
              <a:rPr lang="cs-CZ" sz="4400" dirty="0" smtClean="0">
                <a:latin typeface="+mj-lt"/>
                <a:ea typeface="+mj-ea"/>
                <a:cs typeface="+mj-cs"/>
              </a:rPr>
              <a:t>Friedrich </a:t>
            </a:r>
            <a:r>
              <a:rPr lang="cs-CZ" sz="4400" dirty="0" err="1" smtClean="0">
                <a:latin typeface="+mj-lt"/>
                <a:ea typeface="+mj-ea"/>
                <a:cs typeface="+mj-cs"/>
              </a:rPr>
              <a:t>Ebert</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099" name="Picture 3"/>
          <p:cNvPicPr>
            <a:picLocks noChangeAspect="1" noChangeArrowheads="1"/>
          </p:cNvPicPr>
          <p:nvPr/>
        </p:nvPicPr>
        <p:blipFill>
          <a:blip r:embed="rId4" cstate="print"/>
          <a:srcRect l="22700" t="6062" r="21650" b="7354"/>
          <a:stretch>
            <a:fillRect/>
          </a:stretch>
        </p:blipFill>
        <p:spPr bwMode="auto">
          <a:xfrm>
            <a:off x="4494815" y="0"/>
            <a:ext cx="4649185" cy="5877272"/>
          </a:xfrm>
          <a:prstGeom prst="rect">
            <a:avLst/>
          </a:prstGeom>
          <a:noFill/>
          <a:ln w="9525">
            <a:noFill/>
            <a:miter lim="800000"/>
            <a:headEnd/>
            <a:tailEnd/>
          </a:ln>
        </p:spPr>
      </p:pic>
    </p:spTree>
    <p:extLst>
      <p:ext uri="{BB962C8B-B14F-4D97-AF65-F5344CB8AC3E}">
        <p14:creationId xmlns:p14="http://schemas.microsoft.com/office/powerpoint/2010/main" val="4229833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61248"/>
            <a:ext cx="9144000" cy="1196752"/>
          </a:xfrm>
        </p:spPr>
        <p:txBody>
          <a:bodyPr/>
          <a:lstStyle/>
          <a:p>
            <a:r>
              <a:rPr lang="cs-CZ" sz="3600" dirty="0" smtClean="0"/>
              <a:t>Členové </a:t>
            </a:r>
            <a:r>
              <a:rPr lang="cs-CZ" sz="3600" dirty="0" err="1" smtClean="0"/>
              <a:t>Freicorps</a:t>
            </a:r>
            <a:r>
              <a:rPr lang="cs-CZ" sz="3600" dirty="0" smtClean="0"/>
              <a:t> a zajatý dělnický revolucionář</a:t>
            </a:r>
            <a:br>
              <a:rPr lang="cs-CZ" sz="3600" dirty="0" smtClean="0"/>
            </a:br>
            <a:r>
              <a:rPr lang="cs-CZ" sz="3600" dirty="0" smtClean="0"/>
              <a:t>- Bavorsko cca květen 1919</a:t>
            </a:r>
            <a:endParaRPr lang="cs-CZ" sz="3600" dirty="0"/>
          </a:p>
        </p:txBody>
      </p:sp>
      <p:pic>
        <p:nvPicPr>
          <p:cNvPr id="1027" name="Picture 3"/>
          <p:cNvPicPr>
            <a:picLocks noGrp="1" noChangeAspect="1" noChangeArrowheads="1"/>
          </p:cNvPicPr>
          <p:nvPr>
            <p:ph idx="1"/>
          </p:nvPr>
        </p:nvPicPr>
        <p:blipFill>
          <a:blip r:embed="rId3" cstate="print"/>
          <a:srcRect/>
          <a:stretch>
            <a:fillRect/>
          </a:stretch>
        </p:blipFill>
        <p:spPr bwMode="auto">
          <a:xfrm>
            <a:off x="5220072" y="0"/>
            <a:ext cx="3563888" cy="551167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 y="0"/>
            <a:ext cx="4862525" cy="5445224"/>
          </a:xfrm>
          <a:prstGeom prst="rect">
            <a:avLst/>
          </a:prstGeom>
          <a:noFill/>
          <a:ln w="9525">
            <a:noFill/>
            <a:miter lim="800000"/>
            <a:headEnd/>
            <a:tailEnd/>
          </a:ln>
        </p:spPr>
      </p:pic>
    </p:spTree>
    <p:extLst>
      <p:ext uri="{BB962C8B-B14F-4D97-AF65-F5344CB8AC3E}">
        <p14:creationId xmlns:p14="http://schemas.microsoft.com/office/powerpoint/2010/main" val="3384060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Grp="1" noChangeAspect="1" noChangeArrowheads="1"/>
          </p:cNvPicPr>
          <p:nvPr>
            <p:ph idx="1"/>
          </p:nvPr>
        </p:nvPicPr>
        <p:blipFill>
          <a:blip r:embed="rId3" cstate="print"/>
          <a:srcRect/>
          <a:stretch>
            <a:fillRect/>
          </a:stretch>
        </p:blipFill>
        <p:spPr>
          <a:xfrm>
            <a:off x="0" y="0"/>
            <a:ext cx="7056438" cy="5588000"/>
          </a:xfrm>
        </p:spPr>
      </p:pic>
      <p:pic>
        <p:nvPicPr>
          <p:cNvPr id="16386" name="Picture 3"/>
          <p:cNvPicPr>
            <a:picLocks noChangeAspect="1" noChangeArrowheads="1"/>
          </p:cNvPicPr>
          <p:nvPr/>
        </p:nvPicPr>
        <p:blipFill>
          <a:blip r:embed="rId4" cstate="print"/>
          <a:srcRect/>
          <a:stretch>
            <a:fillRect/>
          </a:stretch>
        </p:blipFill>
        <p:spPr bwMode="auto">
          <a:xfrm>
            <a:off x="4661878" y="2492896"/>
            <a:ext cx="4482122" cy="4392124"/>
          </a:xfrm>
          <a:prstGeom prst="rect">
            <a:avLst/>
          </a:prstGeom>
          <a:noFill/>
          <a:ln w="76200">
            <a:solidFill>
              <a:schemeClr val="bg1"/>
            </a:solidFill>
            <a:miter lim="800000"/>
            <a:headEnd/>
            <a:tailEnd/>
          </a:ln>
        </p:spPr>
      </p:pic>
      <p:sp>
        <p:nvSpPr>
          <p:cNvPr id="2" name="Title 1"/>
          <p:cNvSpPr>
            <a:spLocks noGrp="1"/>
          </p:cNvSpPr>
          <p:nvPr>
            <p:ph type="title"/>
          </p:nvPr>
        </p:nvSpPr>
        <p:spPr>
          <a:xfrm>
            <a:off x="0" y="0"/>
            <a:ext cx="9144000" cy="1143000"/>
          </a:xfrm>
        </p:spPr>
        <p:style>
          <a:lnRef idx="1">
            <a:schemeClr val="dk1"/>
          </a:lnRef>
          <a:fillRef idx="2">
            <a:schemeClr val="dk1"/>
          </a:fillRef>
          <a:effectRef idx="1">
            <a:schemeClr val="dk1"/>
          </a:effectRef>
          <a:fontRef idx="minor">
            <a:schemeClr val="dk1"/>
          </a:fontRef>
        </p:style>
        <p:txBody>
          <a:bodyPr rtlCol="0">
            <a:normAutofit fontScale="90000"/>
          </a:bodyPr>
          <a:lstStyle/>
          <a:p>
            <a:pPr fontAlgn="auto">
              <a:spcAft>
                <a:spcPts val="0"/>
              </a:spcAft>
              <a:defRPr/>
            </a:pPr>
            <a:r>
              <a:rPr lang="cs-CZ" dirty="0" smtClean="0">
                <a:ln w="18415" cmpd="sng">
                  <a:solidFill>
                    <a:srgbClr val="FFFFFF"/>
                  </a:solidFill>
                  <a:prstDash val="solid"/>
                </a:ln>
                <a:solidFill>
                  <a:srgbClr val="FFFFFF"/>
                </a:solidFill>
                <a:effectLst>
                  <a:outerShdw blurRad="38100" dist="38100" dir="2700000" algn="tl">
                    <a:srgbClr val="000000">
                      <a:alpha val="43137"/>
                    </a:srgbClr>
                  </a:outerShdw>
                </a:effectLst>
              </a:rPr>
              <a:t>Německo na Pařížské mírové konferenci </a:t>
            </a:r>
            <a:endParaRPr lang="cs-CZ"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288"/>
            <a:ext cx="9144000" cy="836712"/>
          </a:xfrm>
        </p:spPr>
        <p:txBody>
          <a:bodyPr/>
          <a:lstStyle/>
          <a:p>
            <a:r>
              <a:rPr lang="cs-CZ" dirty="0" smtClean="0"/>
              <a:t>O co všechno přijdeme?</a:t>
            </a:r>
            <a:endParaRPr lang="cs-CZ" dirty="0"/>
          </a:p>
        </p:txBody>
      </p:sp>
      <p:pic>
        <p:nvPicPr>
          <p:cNvPr id="1026" name="Picture 2"/>
          <p:cNvPicPr>
            <a:picLocks noGrp="1" noChangeAspect="1" noChangeArrowheads="1"/>
          </p:cNvPicPr>
          <p:nvPr>
            <p:ph idx="1"/>
          </p:nvPr>
        </p:nvPicPr>
        <p:blipFill>
          <a:blip r:embed="rId3" cstate="print"/>
          <a:srcRect l="63125" t="11035" r="1876" b="13781"/>
          <a:stretch>
            <a:fillRect/>
          </a:stretch>
        </p:blipFill>
        <p:spPr bwMode="auto">
          <a:xfrm>
            <a:off x="467544" y="0"/>
            <a:ext cx="8244408" cy="5977196"/>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0" y="5715000"/>
            <a:ext cx="9144000" cy="1143000"/>
          </a:xfrm>
        </p:spPr>
        <p:txBody>
          <a:bodyPr/>
          <a:lstStyle/>
          <a:p>
            <a:r>
              <a:rPr lang="cs-CZ" sz="3400" smtClean="0"/>
              <a:t>Reparace – „</a:t>
            </a:r>
            <a:r>
              <a:rPr lang="cs-CZ" sz="3400" b="1" smtClean="0"/>
              <a:t>To jsem zvědavej, jak si to odnesete“</a:t>
            </a:r>
            <a:endParaRPr lang="cs-CZ" sz="3400" smtClean="0"/>
          </a:p>
        </p:txBody>
      </p:sp>
      <p:pic>
        <p:nvPicPr>
          <p:cNvPr id="18434" name="Picture 2"/>
          <p:cNvPicPr>
            <a:picLocks noGrp="1" noChangeAspect="1" noChangeArrowheads="1"/>
          </p:cNvPicPr>
          <p:nvPr>
            <p:ph idx="1"/>
          </p:nvPr>
        </p:nvPicPr>
        <p:blipFill>
          <a:blip r:embed="rId3" cstate="print"/>
          <a:srcRect/>
          <a:stretch>
            <a:fillRect/>
          </a:stretch>
        </p:blipFill>
        <p:spPr>
          <a:xfrm>
            <a:off x="1285875" y="0"/>
            <a:ext cx="7000875" cy="577215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2414</TotalTime>
  <Words>1915</Words>
  <Application>Microsoft Office PowerPoint</Application>
  <PresentationFormat>Předvádění na obrazovce (4:3)</PresentationFormat>
  <Paragraphs>379</Paragraphs>
  <Slides>34</Slides>
  <Notes>34</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34</vt:i4>
      </vt:variant>
    </vt:vector>
  </HeadingPairs>
  <TitlesOfParts>
    <vt:vector size="37" baseType="lpstr">
      <vt:lpstr>Arial</vt:lpstr>
      <vt:lpstr>Calibri</vt:lpstr>
      <vt:lpstr>Office Theme</vt:lpstr>
      <vt:lpstr>Důsledky Pařížské mírové smlouvy a Německo dvacátých let</vt:lpstr>
      <vt:lpstr>Meziválečné Německo - chronologizace </vt:lpstr>
      <vt:lpstr>Erich Ludendorff  </vt:lpstr>
      <vt:lpstr>Prezentace aplikace PowerPoint</vt:lpstr>
      <vt:lpstr>Max Bádenský</vt:lpstr>
      <vt:lpstr>Členové Freicorps a zajatý dělnický revolucionář - Bavorsko cca květen 1919</vt:lpstr>
      <vt:lpstr>Německo na Pařížské mírové konferenci </vt:lpstr>
      <vt:lpstr>O co všechno přijdeme?</vt:lpstr>
      <vt:lpstr>Reparace – „To jsem zvědavej, jak si to odnesete“</vt:lpstr>
      <vt:lpstr>Podmínky míru: „Spolkneš, ať chceš, nebo ne!“</vt:lpstr>
      <vt:lpstr>Územní ztráty Německa (1919-1920)</vt:lpstr>
      <vt:lpstr>„Německá vlajka klesá, Francouzská stoupá“</vt:lpstr>
      <vt:lpstr>Mírová smlouva s Rakouskem Saint Germain (květen 1919)</vt:lpstr>
      <vt:lpstr>Prezentace aplikace PowerPoint</vt:lpstr>
      <vt:lpstr>Gustav Stresemann - Rurská krize - 1923</vt:lpstr>
      <vt:lpstr>Paul von Hindenburg (prezident 1925-1934)</vt:lpstr>
      <vt:lpstr>Mýtus o dýce v zádech</vt:lpstr>
      <vt:lpstr>Prezentace aplikace PowerPoint</vt:lpstr>
      <vt:lpstr>Rapallská smlouva (1922)</vt:lpstr>
      <vt:lpstr>Konference v Locarnu - 5.-16. říjen 1925 </vt:lpstr>
      <vt:lpstr>Prezentace aplikace PowerPoint</vt:lpstr>
      <vt:lpstr>Politické spektrum Výmarské republiky</vt:lpstr>
      <vt:lpstr>Počátky NSDAP - DAP</vt:lpstr>
      <vt:lpstr>Karl Harrer a Anton Drexler</vt:lpstr>
      <vt:lpstr>Mnichovský pivní puč – 8. 11. 1923</vt:lpstr>
      <vt:lpstr>Můj boj vyšel v různých zemích</vt:lpstr>
      <vt:lpstr>J. A. de Gobineau    Madison Grant   </vt:lpstr>
      <vt:lpstr>Nacionální socialismus - nacismus ideologický základ </vt:lpstr>
      <vt:lpstr>Prezentace aplikace PowerPoint</vt:lpstr>
      <vt:lpstr>Koncepce Dawesova plánu</vt:lpstr>
      <vt:lpstr>„Tři generace budou jen dřít“</vt:lpstr>
      <vt:lpstr>Burácející dvacátá léta ve Výmarské republice</vt:lpstr>
      <vt:lpstr>Fritz Lang – Metropolis 1927</vt:lpstr>
      <vt:lpstr>Frau im Mond - 1929</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Vznik a vývoj autoritářských režimů v Evropě</dc:title>
  <dc:creator>Arnold J. Rimmer</dc:creator>
  <cp:lastModifiedBy>TUL-S0-23</cp:lastModifiedBy>
  <cp:revision>221</cp:revision>
  <cp:lastPrinted>2018-02-22T09:32:57Z</cp:lastPrinted>
  <dcterms:created xsi:type="dcterms:W3CDTF">2011-11-22T21:41:31Z</dcterms:created>
  <dcterms:modified xsi:type="dcterms:W3CDTF">2018-12-02T21:47:50Z</dcterms:modified>
</cp:coreProperties>
</file>