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A191E-9A4C-4C5A-9E73-CC6554E283B1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D3F40-C26A-4AC0-956B-8621E1D732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66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09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05164"/>
            <a:ext cx="10515600" cy="785524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281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80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vmlDrawing" Target="../drawings/vmlDrawing1.vml"/><Relationship Id="rId10" Type="http://schemas.openxmlformats.org/officeDocument/2006/relationships/image" Target="../media/image4.jpeg"/><Relationship Id="rId4" Type="http://schemas.openxmlformats.org/officeDocument/2006/relationships/theme" Target="../theme/theme1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578116044"/>
              </p:ext>
            </p:extLst>
          </p:nvPr>
        </p:nvGraphicFramePr>
        <p:xfrm>
          <a:off x="10991966" y="184729"/>
          <a:ext cx="789231" cy="566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Rastrový obrázek" r:id="rId6" imgW="1390721" imgH="952549" progId="Paint.Picture">
                  <p:embed/>
                </p:oleObj>
              </mc:Choice>
              <mc:Fallback>
                <p:oleObj name="Rastrový obrázek" r:id="rId6" imgW="1390721" imgH="952549" progId="Paint.Picture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91966" y="184729"/>
                        <a:ext cx="789231" cy="566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 descr="TUL-word_Stránka_07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49004" r="55679" b="5522"/>
          <a:stretch/>
        </p:blipFill>
        <p:spPr bwMode="auto">
          <a:xfrm>
            <a:off x="418961" y="184729"/>
            <a:ext cx="315133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TUL-word_Stránka_08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17" y="6346037"/>
            <a:ext cx="756761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Přímá spojnice 9"/>
          <p:cNvCxnSpPr/>
          <p:nvPr userDrawn="1"/>
        </p:nvCxnSpPr>
        <p:spPr>
          <a:xfrm flipH="1">
            <a:off x="-10159" y="6463608"/>
            <a:ext cx="11160759" cy="2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0" b="25666"/>
          <a:stretch/>
        </p:blipFill>
        <p:spPr>
          <a:xfrm>
            <a:off x="4956582" y="206922"/>
            <a:ext cx="4883495" cy="540000"/>
          </a:xfrm>
          <a:prstGeom prst="rect">
            <a:avLst/>
          </a:prstGeom>
        </p:spPr>
      </p:pic>
      <p:cxnSp>
        <p:nvCxnSpPr>
          <p:cNvPr id="12" name="Přímá spojnice 11"/>
          <p:cNvCxnSpPr/>
          <p:nvPr userDrawn="1"/>
        </p:nvCxnSpPr>
        <p:spPr>
          <a:xfrm flipH="1">
            <a:off x="-10159" y="949503"/>
            <a:ext cx="1220215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33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4764"/>
          </a:xfrm>
        </p:spPr>
        <p:txBody>
          <a:bodyPr/>
          <a:lstStyle/>
          <a:p>
            <a:r>
              <a:rPr lang="cs-CZ" sz="2800" dirty="0" err="1" smtClean="0">
                <a:latin typeface="+mn-lt"/>
                <a:cs typeface="Arial" panose="020B0604020202020204" pitchFamily="34" charset="0"/>
              </a:rPr>
              <a:t>Análisis</a:t>
            </a:r>
            <a:r>
              <a:rPr lang="cs-CZ" sz="28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latin typeface="+mn-lt"/>
                <a:cs typeface="Arial" panose="020B0604020202020204" pitchFamily="34" charset="0"/>
              </a:rPr>
              <a:t>morfológico</a:t>
            </a:r>
            <a:r>
              <a:rPr lang="cs-CZ" sz="2800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cs-CZ" sz="2800" dirty="0" smtClean="0">
                <a:latin typeface="+mn-lt"/>
                <a:cs typeface="Arial" panose="020B0604020202020204" pitchFamily="34" charset="0"/>
              </a:rPr>
            </a:br>
            <a:r>
              <a:rPr lang="cs-CZ" sz="2800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cs-CZ" sz="2800" dirty="0" smtClean="0">
                <a:latin typeface="+mn-lt"/>
                <a:cs typeface="Arial" panose="020B0604020202020204" pitchFamily="34" charset="0"/>
              </a:rPr>
            </a:br>
            <a:r>
              <a:rPr lang="cs-CZ" sz="2800" b="1" dirty="0" err="1" smtClean="0">
                <a:latin typeface="+mn-lt"/>
                <a:cs typeface="Arial" panose="020B0604020202020204" pitchFamily="34" charset="0"/>
              </a:rPr>
              <a:t>Formación</a:t>
            </a:r>
            <a:r>
              <a:rPr lang="cs-CZ" sz="2800" b="1" dirty="0" smtClean="0">
                <a:latin typeface="+mn-lt"/>
                <a:cs typeface="Arial" panose="020B0604020202020204" pitchFamily="34" charset="0"/>
              </a:rPr>
              <a:t> de </a:t>
            </a:r>
            <a:r>
              <a:rPr lang="cs-CZ" sz="2800" b="1" dirty="0" err="1" smtClean="0">
                <a:latin typeface="+mn-lt"/>
                <a:cs typeface="Arial" panose="020B0604020202020204" pitchFamily="34" charset="0"/>
              </a:rPr>
              <a:t>palabras</a:t>
            </a:r>
            <a:r>
              <a:rPr lang="cs-CZ" sz="2800" b="1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cs-CZ" sz="2800" b="1" dirty="0" smtClean="0">
                <a:latin typeface="+mn-lt"/>
                <a:cs typeface="Arial" panose="020B0604020202020204" pitchFamily="34" charset="0"/>
              </a:rPr>
            </a:br>
            <a:r>
              <a:rPr lang="cs-CZ" sz="2800" dirty="0" smtClean="0">
                <a:latin typeface="+mn-lt"/>
                <a:cs typeface="Times New Roman" panose="02020603050405020304" pitchFamily="18" charset="0"/>
              </a:rPr>
              <a:t>1.</a:t>
            </a:r>
            <a:endParaRPr lang="cs-CZ"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3200" y="5257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33236"/>
            <a:ext cx="10515600" cy="4643727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000" dirty="0" smtClean="0">
                <a:ea typeface="Tahoma" panose="020B0604030504040204" pitchFamily="34" charset="0"/>
                <a:cs typeface="Arial" panose="020B0604020202020204" pitchFamily="34" charset="0"/>
              </a:rPr>
              <a:t>La </a:t>
            </a:r>
            <a:r>
              <a:rPr lang="cs-CZ" altLang="cs-CZ" sz="2000" dirty="0" err="1" smtClean="0">
                <a:ea typeface="Tahoma" panose="020B0604030504040204" pitchFamily="34" charset="0"/>
                <a:cs typeface="Arial" panose="020B0604020202020204" pitchFamily="34" charset="0"/>
              </a:rPr>
              <a:t>morfología</a:t>
            </a:r>
            <a:r>
              <a:rPr lang="cs-CZ" altLang="cs-CZ" sz="2000" dirty="0" smtClean="0">
                <a:ea typeface="Tahoma" panose="020B0604030504040204" pitchFamily="34" charset="0"/>
                <a:cs typeface="Arial" panose="020B0604020202020204" pitchFamily="34" charset="0"/>
              </a:rPr>
              <a:t> se </a:t>
            </a:r>
            <a:r>
              <a:rPr lang="cs-CZ" altLang="cs-CZ" sz="2000" dirty="0" err="1" smtClean="0">
                <a:ea typeface="Tahoma" panose="020B0604030504040204" pitchFamily="34" charset="0"/>
                <a:cs typeface="Arial" panose="020B0604020202020204" pitchFamily="34" charset="0"/>
              </a:rPr>
              <a:t>ocupa</a:t>
            </a:r>
            <a:r>
              <a:rPr lang="cs-CZ" altLang="cs-CZ" sz="2000" dirty="0" smtClean="0">
                <a:ea typeface="Tahoma" panose="020B0604030504040204" pitchFamily="34" charset="0"/>
                <a:cs typeface="Arial" panose="020B0604020202020204" pitchFamily="34" charset="0"/>
              </a:rPr>
              <a:t> de:</a:t>
            </a:r>
          </a:p>
          <a:p>
            <a:pPr>
              <a:buFontTx/>
              <a:buNone/>
            </a:pPr>
            <a:endParaRPr lang="cs-CZ" altLang="cs-CZ" sz="2000" dirty="0" smtClean="0"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altLang="cs-CZ" sz="2000" dirty="0">
                <a:ea typeface="Tahoma" panose="020B0604030504040204" pitchFamily="34" charset="0"/>
                <a:cs typeface="Arial" panose="020B0604020202020204" pitchFamily="34" charset="0"/>
              </a:rPr>
              <a:t>l</a:t>
            </a:r>
            <a:r>
              <a:rPr lang="cs-CZ" altLang="cs-CZ" sz="2000" dirty="0" smtClean="0">
                <a:ea typeface="Tahoma" panose="020B0604030504040204" pitchFamily="34" charset="0"/>
                <a:cs typeface="Arial" panose="020B0604020202020204" pitchFamily="34" charset="0"/>
              </a:rPr>
              <a:t>as </a:t>
            </a:r>
            <a:r>
              <a:rPr lang="cs-CZ" altLang="cs-CZ" sz="2000" dirty="0" err="1" smtClean="0">
                <a:ea typeface="Tahoma" panose="020B0604030504040204" pitchFamily="34" charset="0"/>
                <a:cs typeface="Arial" panose="020B0604020202020204" pitchFamily="34" charset="0"/>
              </a:rPr>
              <a:t>clases</a:t>
            </a:r>
            <a:r>
              <a:rPr lang="cs-CZ" altLang="cs-CZ" sz="2000" dirty="0" smtClean="0">
                <a:ea typeface="Tahom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cs-CZ" altLang="cs-CZ" sz="2000" dirty="0" err="1" smtClean="0">
                <a:ea typeface="Tahoma" panose="020B0604030504040204" pitchFamily="34" charset="0"/>
                <a:cs typeface="Arial" panose="020B0604020202020204" pitchFamily="34" charset="0"/>
              </a:rPr>
              <a:t>palabras</a:t>
            </a:r>
            <a:r>
              <a:rPr lang="cs-CZ" altLang="cs-CZ" sz="2000" dirty="0" smtClean="0">
                <a:ea typeface="Tahoma" panose="020B060403050404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i="1" dirty="0" err="1" smtClean="0">
                <a:ea typeface="Tahoma" panose="020B0604030504040204" pitchFamily="34" charset="0"/>
                <a:cs typeface="Arial" panose="020B0604020202020204" pitchFamily="34" charset="0"/>
              </a:rPr>
              <a:t>María</a:t>
            </a:r>
            <a:r>
              <a:rPr lang="cs-CZ" altLang="cs-CZ" sz="2000" i="1" dirty="0" smtClean="0">
                <a:ea typeface="Tahoma" panose="020B0604030504040204" pitchFamily="34" charset="0"/>
                <a:cs typeface="Arial" panose="020B0604020202020204" pitchFamily="34" charset="0"/>
              </a:rPr>
              <a:t> no </a:t>
            </a:r>
            <a:r>
              <a:rPr lang="cs-CZ" altLang="cs-CZ" sz="2000" i="1" dirty="0" err="1" smtClean="0">
                <a:ea typeface="Tahoma" panose="020B0604030504040204" pitchFamily="34" charset="0"/>
                <a:cs typeface="Arial" panose="020B0604020202020204" pitchFamily="34" charset="0"/>
              </a:rPr>
              <a:t>estudia</a:t>
            </a:r>
            <a:r>
              <a:rPr lang="cs-CZ" altLang="cs-CZ" sz="2000" i="1" dirty="0" smtClean="0">
                <a:ea typeface="Tahoma" panose="020B0604030504040204" pitchFamily="34" charset="0"/>
                <a:cs typeface="Arial" panose="020B0604020202020204" pitchFamily="34" charset="0"/>
              </a:rPr>
              <a:t> en </a:t>
            </a:r>
            <a:r>
              <a:rPr lang="cs-CZ" altLang="cs-CZ" sz="2000" i="1" dirty="0" err="1" smtClean="0">
                <a:ea typeface="Tahoma" panose="020B0604030504040204" pitchFamily="34" charset="0"/>
                <a:cs typeface="Arial" panose="020B0604020202020204" pitchFamily="34" charset="0"/>
              </a:rPr>
              <a:t>esta</a:t>
            </a:r>
            <a:r>
              <a:rPr lang="cs-CZ" altLang="cs-CZ" sz="2000" i="1" dirty="0" smtClean="0"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 smtClean="0">
                <a:ea typeface="Tahoma" panose="020B0604030504040204" pitchFamily="34" charset="0"/>
                <a:cs typeface="Arial" panose="020B0604020202020204" pitchFamily="34" charset="0"/>
              </a:rPr>
              <a:t>universidad</a:t>
            </a:r>
            <a:r>
              <a:rPr lang="cs-CZ" altLang="cs-CZ" sz="2000" i="1" dirty="0" smtClean="0"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cs-CZ" altLang="cs-CZ" sz="2000" dirty="0" smtClean="0">
                <a:ea typeface="Tahoma" panose="020B0604030504040204" pitchFamily="34" charset="0"/>
                <a:cs typeface="Arial" panose="020B0604020202020204" pitchFamily="34" charset="0"/>
              </a:rPr>
              <a:t>la </a:t>
            </a:r>
            <a:r>
              <a:rPr lang="cs-CZ" altLang="cs-CZ" sz="2000" dirty="0" err="1" smtClean="0">
                <a:ea typeface="Tahoma" panose="020B0604030504040204" pitchFamily="34" charset="0"/>
                <a:cs typeface="Arial" panose="020B0604020202020204" pitchFamily="34" charset="0"/>
              </a:rPr>
              <a:t>relación</a:t>
            </a:r>
            <a:r>
              <a:rPr lang="cs-CZ" altLang="cs-CZ" sz="2000" dirty="0" smtClean="0"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 smtClean="0">
                <a:ea typeface="Tahoma" panose="020B0604030504040204" pitchFamily="34" charset="0"/>
                <a:cs typeface="Arial" panose="020B0604020202020204" pitchFamily="34" charset="0"/>
              </a:rPr>
              <a:t>entre</a:t>
            </a:r>
            <a:r>
              <a:rPr lang="cs-CZ" altLang="cs-CZ" sz="2000" dirty="0" smtClean="0"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 smtClean="0">
                <a:ea typeface="Tahoma" panose="020B0604030504040204" pitchFamily="34" charset="0"/>
                <a:cs typeface="Arial" panose="020B0604020202020204" pitchFamily="34" charset="0"/>
              </a:rPr>
              <a:t>ellas</a:t>
            </a:r>
            <a:r>
              <a:rPr lang="cs-CZ" altLang="cs-CZ" sz="2000" dirty="0" smtClean="0">
                <a:ea typeface="Tahoma" panose="020B060403050404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i="1" dirty="0" err="1" smtClean="0">
                <a:ea typeface="Tahoma" panose="020B0604030504040204" pitchFamily="34" charset="0"/>
                <a:cs typeface="Arial" panose="020B0604020202020204" pitchFamily="34" charset="0"/>
              </a:rPr>
              <a:t>esta</a:t>
            </a:r>
            <a:r>
              <a:rPr lang="cs-CZ" altLang="cs-CZ" sz="2000" i="1" dirty="0" smtClean="0"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 smtClean="0">
                <a:ea typeface="Tahoma" panose="020B0604030504040204" pitchFamily="34" charset="0"/>
                <a:cs typeface="Arial" panose="020B0604020202020204" pitchFamily="34" charset="0"/>
              </a:rPr>
              <a:t>universidad</a:t>
            </a:r>
            <a:endParaRPr lang="cs-CZ" altLang="cs-CZ" sz="2000" i="1" dirty="0" smtClean="0"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altLang="cs-CZ" sz="2000" b="1" dirty="0" err="1" smtClean="0">
                <a:ea typeface="Tahoma" panose="020B0604030504040204" pitchFamily="34" charset="0"/>
                <a:cs typeface="Arial" panose="020B0604020202020204" pitchFamily="34" charset="0"/>
              </a:rPr>
              <a:t>morfemas</a:t>
            </a:r>
            <a:endParaRPr lang="cs-CZ" altLang="cs-CZ" sz="2000" b="1" dirty="0" smtClean="0"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dirty="0" smtClean="0"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2000" dirty="0" smtClean="0">
                <a:ea typeface="Tahoma" panose="020B0604030504040204" pitchFamily="34" charset="0"/>
                <a:cs typeface="Arial" panose="020B0604020202020204" pitchFamily="34" charset="0"/>
              </a:rPr>
              <a:t>RAÍZ      y	MORFEMAS</a:t>
            </a:r>
          </a:p>
          <a:p>
            <a:pPr marL="0" indent="0">
              <a:buNone/>
            </a:pPr>
            <a:r>
              <a:rPr lang="cs-CZ" altLang="cs-CZ" sz="2000" dirty="0">
                <a:ea typeface="Tahoma" panose="020B0604030504040204" pitchFamily="34" charset="0"/>
                <a:cs typeface="Arial" panose="020B0604020202020204" pitchFamily="34" charset="0"/>
              </a:rPr>
              <a:t>	</a:t>
            </a:r>
            <a:r>
              <a:rPr lang="cs-CZ" altLang="cs-CZ" sz="2000" dirty="0" smtClean="0">
                <a:ea typeface="Tahoma" panose="020B060403050404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2000" dirty="0" err="1" smtClean="0">
                <a:ea typeface="Tahoma" panose="020B0604030504040204" pitchFamily="34" charset="0"/>
                <a:cs typeface="Arial" panose="020B0604020202020204" pitchFamily="34" charset="0"/>
              </a:rPr>
              <a:t>flexivos</a:t>
            </a:r>
            <a:r>
              <a:rPr lang="cs-CZ" altLang="cs-CZ" sz="2000" dirty="0" smtClean="0">
                <a:ea typeface="Tahoma" panose="020B0604030504040204" pitchFamily="34" charset="0"/>
                <a:cs typeface="Arial" panose="020B0604020202020204" pitchFamily="34" charset="0"/>
              </a:rPr>
              <a:t>      </a:t>
            </a:r>
            <a:r>
              <a:rPr lang="cs-CZ" altLang="cs-CZ" sz="2000" dirty="0" err="1" smtClean="0">
                <a:ea typeface="Tahoma" panose="020B0604030504040204" pitchFamily="34" charset="0"/>
                <a:cs typeface="Arial" panose="020B0604020202020204" pitchFamily="34" charset="0"/>
              </a:rPr>
              <a:t>derivativos</a:t>
            </a:r>
            <a:endParaRPr lang="cs-CZ" altLang="cs-CZ" sz="2000" dirty="0" smtClean="0"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0200" y="5448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4"/>
          <a:srcRect l="4344" t="18854" r="26210" b="9102"/>
          <a:stretch/>
        </p:blipFill>
        <p:spPr bwMode="auto">
          <a:xfrm>
            <a:off x="1134725" y="983145"/>
            <a:ext cx="9540000" cy="52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6320" y="55940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8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 err="1" smtClean="0">
                <a:latin typeface="+mn-lt"/>
                <a:cs typeface="Arial" panose="020B0604020202020204" pitchFamily="34" charset="0"/>
              </a:rPr>
              <a:t>Procedimientos</a:t>
            </a:r>
            <a:r>
              <a:rPr lang="cs-CZ" sz="3200" dirty="0" smtClean="0">
                <a:latin typeface="+mn-lt"/>
                <a:cs typeface="Arial" panose="020B0604020202020204" pitchFamily="34" charset="0"/>
              </a:rPr>
              <a:t> de </a:t>
            </a:r>
            <a:r>
              <a:rPr lang="cs-CZ" sz="3200" dirty="0" err="1" smtClean="0">
                <a:latin typeface="+mn-lt"/>
                <a:cs typeface="Arial" panose="020B0604020202020204" pitchFamily="34" charset="0"/>
              </a:rPr>
              <a:t>formación</a:t>
            </a:r>
            <a:r>
              <a:rPr lang="cs-CZ" sz="3200" dirty="0" smtClean="0">
                <a:latin typeface="+mn-lt"/>
                <a:cs typeface="Arial" panose="020B0604020202020204" pitchFamily="34" charset="0"/>
              </a:rPr>
              <a:t> de </a:t>
            </a:r>
            <a:r>
              <a:rPr lang="cs-CZ" sz="3200" dirty="0" err="1" smtClean="0">
                <a:latin typeface="+mn-lt"/>
                <a:cs typeface="Arial" panose="020B0604020202020204" pitchFamily="34" charset="0"/>
              </a:rPr>
              <a:t>palabras</a:t>
            </a:r>
            <a:r>
              <a:rPr lang="cs-CZ" sz="3200" dirty="0" smtClean="0">
                <a:latin typeface="+mn-lt"/>
                <a:cs typeface="Arial" panose="020B0604020202020204" pitchFamily="34" charset="0"/>
              </a:rPr>
              <a:t>:</a:t>
            </a:r>
            <a:endParaRPr lang="cs-CZ" sz="3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681555"/>
            <a:ext cx="10515600" cy="3495408"/>
          </a:xfrm>
        </p:spPr>
        <p:txBody>
          <a:bodyPr/>
          <a:lstStyle/>
          <a:p>
            <a:r>
              <a:rPr lang="cs-CZ" sz="1800" dirty="0" err="1" smtClean="0">
                <a:cs typeface="Arial" panose="020B0604020202020204" pitchFamily="34" charset="0"/>
              </a:rPr>
              <a:t>derivación</a:t>
            </a:r>
            <a:endParaRPr lang="cs-CZ" sz="1800" dirty="0" smtClean="0">
              <a:cs typeface="Arial" panose="020B0604020202020204" pitchFamily="34" charset="0"/>
            </a:endParaRPr>
          </a:p>
          <a:p>
            <a:r>
              <a:rPr lang="cs-CZ" sz="1800" dirty="0" err="1" smtClean="0">
                <a:cs typeface="Arial" panose="020B0604020202020204" pitchFamily="34" charset="0"/>
              </a:rPr>
              <a:t>composición</a:t>
            </a:r>
            <a:endParaRPr lang="cs-CZ" sz="1800" dirty="0" smtClean="0">
              <a:cs typeface="Arial" panose="020B0604020202020204" pitchFamily="34" charset="0"/>
            </a:endParaRPr>
          </a:p>
          <a:p>
            <a:r>
              <a:rPr lang="cs-CZ" sz="1800" dirty="0" err="1" smtClean="0">
                <a:cs typeface="Arial" panose="020B0604020202020204" pitchFamily="34" charset="0"/>
              </a:rPr>
              <a:t>parasíntesis</a:t>
            </a:r>
            <a:endParaRPr lang="cs-CZ" sz="1800" dirty="0" smtClean="0">
              <a:cs typeface="Arial" panose="020B0604020202020204" pitchFamily="34" charset="0"/>
            </a:endParaRPr>
          </a:p>
          <a:p>
            <a:r>
              <a:rPr lang="cs-CZ" sz="1800" dirty="0" err="1" smtClean="0">
                <a:cs typeface="Arial" panose="020B0604020202020204" pitchFamily="34" charset="0"/>
              </a:rPr>
              <a:t>onomatopeyas</a:t>
            </a:r>
            <a:endParaRPr lang="cs-CZ" sz="1800" dirty="0" smtClean="0">
              <a:cs typeface="Arial" panose="020B0604020202020204" pitchFamily="34" charset="0"/>
            </a:endParaRPr>
          </a:p>
          <a:p>
            <a:r>
              <a:rPr lang="cs-CZ" sz="1800" dirty="0" err="1" smtClean="0">
                <a:cs typeface="Arial" panose="020B0604020202020204" pitchFamily="34" charset="0"/>
              </a:rPr>
              <a:t>siglas</a:t>
            </a:r>
            <a:r>
              <a:rPr lang="cs-CZ" sz="1800" dirty="0" smtClean="0">
                <a:cs typeface="Arial" panose="020B0604020202020204" pitchFamily="34" charset="0"/>
              </a:rPr>
              <a:t> y </a:t>
            </a:r>
            <a:r>
              <a:rPr lang="cs-CZ" sz="1800" dirty="0" err="1" smtClean="0">
                <a:cs typeface="Arial" panose="020B0604020202020204" pitchFamily="34" charset="0"/>
              </a:rPr>
              <a:t>acrónimos</a:t>
            </a:r>
            <a:endParaRPr lang="cs-CZ" sz="1800" dirty="0" smtClean="0">
              <a:cs typeface="Arial" panose="020B0604020202020204" pitchFamily="34" charset="0"/>
            </a:endParaRPr>
          </a:p>
          <a:p>
            <a:r>
              <a:rPr lang="cs-CZ" sz="1800" dirty="0" err="1" smtClean="0">
                <a:cs typeface="Arial" panose="020B0604020202020204" pitchFamily="34" charset="0"/>
              </a:rPr>
              <a:t>giros</a:t>
            </a:r>
            <a:r>
              <a:rPr lang="cs-CZ" sz="1800" dirty="0" smtClean="0">
                <a:cs typeface="Arial" panose="020B0604020202020204" pitchFamily="34" charset="0"/>
              </a:rPr>
              <a:t> y </a:t>
            </a:r>
            <a:r>
              <a:rPr lang="cs-CZ" sz="1800" dirty="0" err="1" smtClean="0">
                <a:cs typeface="Arial" panose="020B0604020202020204" pitchFamily="34" charset="0"/>
              </a:rPr>
              <a:t>locuciones</a:t>
            </a:r>
            <a:endParaRPr lang="cs-CZ" sz="1800" dirty="0" smtClean="0">
              <a:cs typeface="Arial" panose="020B0604020202020204" pitchFamily="34" charset="0"/>
            </a:endParaRPr>
          </a:p>
          <a:p>
            <a:r>
              <a:rPr lang="cs-CZ" sz="1800" dirty="0" err="1" smtClean="0">
                <a:cs typeface="Arial" panose="020B0604020202020204" pitchFamily="34" charset="0"/>
              </a:rPr>
              <a:t>préstamos</a:t>
            </a:r>
            <a:endParaRPr lang="cs-CZ" sz="1800" dirty="0" smtClean="0">
              <a:cs typeface="Arial" panose="020B0604020202020204" pitchFamily="34" charset="0"/>
            </a:endParaRPr>
          </a:p>
          <a:p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0328" y="54386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5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MATN - 1. Formación de palabras -</Template>
  <TotalTime>17</TotalTime>
  <Words>41</Words>
  <Application>Microsoft Office PowerPoint</Application>
  <PresentationFormat>Širokoúhlá obrazovka</PresentationFormat>
  <Paragraphs>18</Paragraphs>
  <Slides>4</Slides>
  <Notes>0</Notes>
  <HiddenSlides>0</HiddenSlides>
  <MMClips>4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Times New Roman</vt:lpstr>
      <vt:lpstr>Motiv Office</vt:lpstr>
      <vt:lpstr>Rastrový obrázek</vt:lpstr>
      <vt:lpstr>Análisis morfológico  Formación de palabras 1.</vt:lpstr>
      <vt:lpstr>Prezentace aplikace PowerPoint</vt:lpstr>
      <vt:lpstr>Prezentace aplikace PowerPoint</vt:lpstr>
      <vt:lpstr> Procedimientos de formación de palabras: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Análisis morfológico  Formación de palabras 1.</dc:title>
  <dc:creator>Admin</dc:creator>
  <cp:lastModifiedBy>Admin</cp:lastModifiedBy>
  <cp:revision>2</cp:revision>
  <dcterms:created xsi:type="dcterms:W3CDTF">2021-02-24T19:42:09Z</dcterms:created>
  <dcterms:modified xsi:type="dcterms:W3CDTF">2021-02-24T20:00:49Z</dcterms:modified>
</cp:coreProperties>
</file>