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7.jpg" ContentType="image/jpeg"/>
  <Override PartName="/ppt/media/image88.jpg" ContentType="image/jpeg"/>
  <Override PartName="/ppt/media/image89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370" r:id="rId2"/>
    <p:sldId id="371" r:id="rId3"/>
    <p:sldId id="372" r:id="rId4"/>
    <p:sldId id="311" r:id="rId5"/>
    <p:sldId id="373" r:id="rId6"/>
    <p:sldId id="374" r:id="rId7"/>
    <p:sldId id="314" r:id="rId8"/>
    <p:sldId id="375" r:id="rId9"/>
    <p:sldId id="324" r:id="rId10"/>
    <p:sldId id="257" r:id="rId11"/>
    <p:sldId id="256" r:id="rId12"/>
    <p:sldId id="332" r:id="rId13"/>
    <p:sldId id="333" r:id="rId14"/>
    <p:sldId id="258" r:id="rId15"/>
    <p:sldId id="325" r:id="rId16"/>
    <p:sldId id="312" r:id="rId17"/>
    <p:sldId id="326" r:id="rId18"/>
    <p:sldId id="335" r:id="rId19"/>
    <p:sldId id="336" r:id="rId20"/>
    <p:sldId id="388" r:id="rId21"/>
    <p:sldId id="259" r:id="rId22"/>
    <p:sldId id="260" r:id="rId23"/>
    <p:sldId id="389" r:id="rId24"/>
    <p:sldId id="261" r:id="rId25"/>
    <p:sldId id="262" r:id="rId26"/>
    <p:sldId id="263" r:id="rId27"/>
    <p:sldId id="264" r:id="rId28"/>
    <p:sldId id="265" r:id="rId29"/>
    <p:sldId id="267" r:id="rId30"/>
    <p:sldId id="268" r:id="rId31"/>
    <p:sldId id="378" r:id="rId32"/>
    <p:sldId id="270" r:id="rId33"/>
    <p:sldId id="271" r:id="rId34"/>
    <p:sldId id="272" r:id="rId35"/>
    <p:sldId id="273" r:id="rId36"/>
    <p:sldId id="368" r:id="rId37"/>
    <p:sldId id="377" r:id="rId38"/>
    <p:sldId id="369" r:id="rId39"/>
    <p:sldId id="340" r:id="rId40"/>
    <p:sldId id="341" r:id="rId41"/>
    <p:sldId id="380" r:id="rId42"/>
    <p:sldId id="381" r:id="rId43"/>
    <p:sldId id="382" r:id="rId44"/>
    <p:sldId id="383" r:id="rId45"/>
    <p:sldId id="384" r:id="rId46"/>
    <p:sldId id="379" r:id="rId47"/>
    <p:sldId id="342" r:id="rId48"/>
    <p:sldId id="385" r:id="rId49"/>
    <p:sldId id="360" r:id="rId50"/>
    <p:sldId id="391" r:id="rId51"/>
    <p:sldId id="361" r:id="rId52"/>
    <p:sldId id="350" r:id="rId53"/>
    <p:sldId id="351" r:id="rId54"/>
    <p:sldId id="352" r:id="rId55"/>
    <p:sldId id="353" r:id="rId56"/>
    <p:sldId id="387" r:id="rId57"/>
    <p:sldId id="354" r:id="rId58"/>
    <p:sldId id="355" r:id="rId59"/>
    <p:sldId id="359" r:id="rId60"/>
    <p:sldId id="363" r:id="rId61"/>
  </p:sldIdLst>
  <p:sldSz cx="9144000" cy="6858000" type="screen4x3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33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1802-048B-4200-A0C9-43D3FD956CAB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CAD57-CD52-4A0B-903A-7CAFDC3F60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69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5FD38-2A33-4BC6-A1B7-23FFD3BB66C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20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EEE1CE-5A37-4FBB-9365-C1C18B2B47BE}" type="slidenum">
              <a:t>52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327F676-3EFC-48AB-B45A-7B200EAA923D}" type="slidenum">
              <a:t>53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522B831-ECC9-4376-B425-2BD8B01CD3E3}" type="slidenum">
              <a:t>54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6FC509D-D73D-4169-A14E-A6F3D23A8755}" type="slidenum">
              <a:t>55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6FC509D-D73D-4169-A14E-A6F3D23A8755}" type="slidenum">
              <a:t>56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6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719DCEB-A287-41DE-A011-EC04AD6EC7D2}" type="slidenum">
              <a:t>58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83E2AE2-ABED-4F17-83D2-61F460DBE6BA}" type="slidenum">
              <a:t>59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Zoologie bezobratlých</a:t>
            </a:r>
            <a:r>
              <a:rPr spc="-120" dirty="0"/>
              <a:t> </a:t>
            </a:r>
            <a:r>
              <a:rPr spc="-5" dirty="0"/>
              <a:t>155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Zoologie bezobratlých</a:t>
            </a:r>
            <a:r>
              <a:rPr spc="-120" dirty="0"/>
              <a:t> </a:t>
            </a:r>
            <a:r>
              <a:rPr spc="-5" dirty="0"/>
              <a:t>155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Zoologie bezobratlých</a:t>
            </a:r>
            <a:r>
              <a:rPr spc="-120" dirty="0"/>
              <a:t> </a:t>
            </a:r>
            <a:r>
              <a:rPr spc="-5" dirty="0"/>
              <a:t>155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Zoologie bezobratlých</a:t>
            </a:r>
            <a:r>
              <a:rPr spc="-120" dirty="0"/>
              <a:t> </a:t>
            </a:r>
            <a:r>
              <a:rPr spc="-5" dirty="0"/>
              <a:t>155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Zoologie bezobratlých</a:t>
            </a:r>
            <a:r>
              <a:rPr spc="-120" dirty="0"/>
              <a:t> </a:t>
            </a:r>
            <a:r>
              <a:rPr spc="-5" dirty="0"/>
              <a:t>155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8E20D-73D3-4AD6-9924-471B20135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17466"/>
            <a:ext cx="6858000" cy="69249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A45CEF-F5EB-4951-8132-75330F474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78333D-FD02-4B0D-8B6F-589EEC1F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495B61FE-94D9-4F2B-9646-22F6815CDB2B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36D354-E993-417D-A29C-613EEC71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8153" y="6402856"/>
            <a:ext cx="2104390" cy="215444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9B5EE0-4372-482E-85CD-4161E844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6313" y="6402856"/>
            <a:ext cx="274954" cy="215444"/>
          </a:xfrm>
        </p:spPr>
        <p:txBody>
          <a:bodyPr/>
          <a:lstStyle/>
          <a:p>
            <a:fld id="{93094A3F-9557-4F76-AC83-A96D3306F6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41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pPr lvl="0"/>
            <a:fld id="{8D6F97EB-7B59-48A4-A3DE-28745070F5A5}" type="datetime1">
              <a:rPr lang="cs-CZ" smtClean="0"/>
              <a:pPr lvl="0"/>
              <a:t>13.03.2024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518153" y="6402856"/>
            <a:ext cx="2104390" cy="215444"/>
          </a:xfrm>
        </p:spPr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346313" y="6402856"/>
            <a:ext cx="274954" cy="215444"/>
          </a:xfrm>
        </p:spPr>
        <p:txBody>
          <a:bodyPr/>
          <a:lstStyle/>
          <a:p>
            <a:pPr lvl="0"/>
            <a:fld id="{BA79224A-7939-4C0F-B688-DF28104F9D6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44181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084951" y="6276975"/>
            <a:ext cx="592137" cy="5810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1867" y="187274"/>
            <a:ext cx="1620265" cy="39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660" y="1125092"/>
            <a:ext cx="8272678" cy="3916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18153" y="6402856"/>
            <a:ext cx="2104390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Zoologie bezobratlých</a:t>
            </a:r>
            <a:r>
              <a:rPr spc="-120" dirty="0"/>
              <a:t> </a:t>
            </a:r>
            <a:r>
              <a:rPr spc="-5" dirty="0"/>
              <a:t>155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46313" y="6402856"/>
            <a:ext cx="274954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371600" y="381000"/>
            <a:ext cx="6705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4000" b="1" dirty="0" err="1">
                <a:latin typeface="+mj-lt"/>
                <a:cs typeface="Arial"/>
              </a:rPr>
              <a:t>Arthropoda</a:t>
            </a:r>
            <a:r>
              <a:rPr lang="cs-CZ" sz="4000" b="1" dirty="0">
                <a:latin typeface="+mj-lt"/>
                <a:cs typeface="Arial"/>
              </a:rPr>
              <a:t> (Členovci)</a:t>
            </a:r>
            <a:endParaRPr sz="4000" b="1" dirty="0">
              <a:latin typeface="+mj-lt"/>
              <a:cs typeface="Arial"/>
            </a:endParaRPr>
          </a:p>
        </p:txBody>
      </p:sp>
      <p:pic>
        <p:nvPicPr>
          <p:cNvPr id="1026" name="Picture 2" descr="Florida 4-H Bug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55" y="1219200"/>
            <a:ext cx="841528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304800" y="228600"/>
            <a:ext cx="85344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Podkmen: KLEPÍTKATCI (</a:t>
            </a:r>
            <a:r>
              <a:rPr lang="cs-CZ" sz="2800" dirty="0" err="1"/>
              <a:t>Chelicerata</a:t>
            </a:r>
            <a:r>
              <a:rPr lang="cs-CZ" sz="2800" dirty="0"/>
              <a:t>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000" dirty="0"/>
              <a:t>většinou suchozemští </a:t>
            </a:r>
          </a:p>
          <a:p>
            <a:r>
              <a:rPr lang="cs-CZ" sz="2000" dirty="0"/>
              <a:t>tělo – hlavohruď (</a:t>
            </a:r>
            <a:r>
              <a:rPr lang="cs-CZ" sz="2000" dirty="0" err="1"/>
              <a:t>cephalothorax</a:t>
            </a:r>
            <a:r>
              <a:rPr lang="cs-CZ" sz="2000" dirty="0"/>
              <a:t>) a zadeček (abdomen)</a:t>
            </a:r>
          </a:p>
          <a:p>
            <a:r>
              <a:rPr lang="cs-CZ" sz="2000" dirty="0"/>
              <a:t>kryto silnou kutikulou (během vývoje svlékána)</a:t>
            </a:r>
          </a:p>
          <a:p>
            <a:r>
              <a:rPr lang="cs-CZ" sz="2000" dirty="0"/>
              <a:t>nemají tykadla 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pojmenování skupiny odvozeno </a:t>
            </a:r>
          </a:p>
          <a:p>
            <a:r>
              <a:rPr lang="cs-CZ" sz="2000" dirty="0"/>
              <a:t>podle prvního páru končetin - </a:t>
            </a:r>
            <a:r>
              <a:rPr lang="cs-CZ" sz="2000" dirty="0" err="1"/>
              <a:t>klepítek</a:t>
            </a:r>
            <a:r>
              <a:rPr lang="cs-CZ" sz="2000" dirty="0"/>
              <a:t> (chelicer)</a:t>
            </a:r>
          </a:p>
          <a:p>
            <a:r>
              <a:rPr lang="cs-CZ" sz="2000" dirty="0"/>
              <a:t>Stavba těla:</a:t>
            </a:r>
          </a:p>
          <a:p>
            <a:r>
              <a:rPr lang="cs-CZ" sz="2000" dirty="0"/>
              <a:t>hlavohruď + zadeček</a:t>
            </a:r>
          </a:p>
          <a:p>
            <a:r>
              <a:rPr lang="cs-CZ" sz="2000" dirty="0"/>
              <a:t>hlavohruď - šest párů končetin:</a:t>
            </a:r>
          </a:p>
          <a:p>
            <a:pPr lvl="1"/>
            <a:r>
              <a:rPr lang="cs-CZ" sz="2000" dirty="0"/>
              <a:t>1. pár: </a:t>
            </a:r>
            <a:r>
              <a:rPr lang="cs-CZ" sz="2000" dirty="0" err="1"/>
              <a:t>klepítka</a:t>
            </a:r>
            <a:r>
              <a:rPr lang="cs-CZ" sz="2000" dirty="0"/>
              <a:t> (chelicery)</a:t>
            </a:r>
          </a:p>
          <a:p>
            <a:pPr lvl="2"/>
            <a:r>
              <a:rPr lang="cs-CZ" sz="2000" dirty="0"/>
              <a:t>příjem potravy</a:t>
            </a:r>
          </a:p>
          <a:p>
            <a:pPr lvl="2"/>
            <a:r>
              <a:rPr lang="cs-CZ" sz="2000" dirty="0"/>
              <a:t>někdy do nich ústí jedová žláza</a:t>
            </a:r>
          </a:p>
          <a:p>
            <a:pPr lvl="1"/>
            <a:r>
              <a:rPr lang="cs-CZ" sz="2000" dirty="0"/>
              <a:t>2. pár: makadla (pedipalpy)</a:t>
            </a:r>
          </a:p>
          <a:p>
            <a:pPr lvl="2"/>
            <a:r>
              <a:rPr lang="cs-CZ" sz="2000" dirty="0"/>
              <a:t>hmat a příjem potravy</a:t>
            </a:r>
          </a:p>
          <a:p>
            <a:pPr lvl="1"/>
            <a:r>
              <a:rPr lang="cs-CZ" sz="2000" dirty="0"/>
              <a:t>3. až 6. pár: 4 páry kráčivých končetin</a:t>
            </a:r>
          </a:p>
          <a:p>
            <a:r>
              <a:rPr lang="cs-CZ" sz="2000" dirty="0"/>
              <a:t>zadeček:  bez končetin</a:t>
            </a:r>
            <a:endParaRPr lang="cs-CZ" sz="2400" b="0" i="0" dirty="0">
              <a:effectLst/>
              <a:latin typeface="+mj-lt"/>
            </a:endParaRPr>
          </a:p>
        </p:txBody>
      </p:sp>
      <p:pic>
        <p:nvPicPr>
          <p:cNvPr id="1026" name="Picture 2" descr="Fotografie „Chelicery“ | Galerie Megapixel">
            <a:extLst>
              <a:ext uri="{FF2B5EF4-FFF2-40B4-BE49-F238E27FC236}">
                <a16:creationId xmlns:a16="http://schemas.microsoft.com/office/drawing/2014/main" id="{F4C130BA-F5DB-4BF6-AC0B-175063DA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01" y="593427"/>
            <a:ext cx="2733600" cy="17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4957623-C2D8-46AF-9C32-47359B77E1EB}"/>
              </a:ext>
            </a:extLst>
          </p:cNvPr>
          <p:cNvCxnSpPr>
            <a:cxnSpLocks/>
          </p:cNvCxnSpPr>
          <p:nvPr/>
        </p:nvCxnSpPr>
        <p:spPr>
          <a:xfrm flipV="1">
            <a:off x="4800600" y="2133600"/>
            <a:ext cx="29718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Subphylum Chelicerata behavior | Invertebrate Biology">
            <a:extLst>
              <a:ext uri="{FF2B5EF4-FFF2-40B4-BE49-F238E27FC236}">
                <a16:creationId xmlns:a16="http://schemas.microsoft.com/office/drawing/2014/main" id="{235E41C3-98D1-4B2B-B6B6-2209F08E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816" y="2667000"/>
            <a:ext cx="2767683" cy="40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371600" y="124235"/>
            <a:ext cx="6096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4000" b="1" dirty="0">
                <a:latin typeface="+mj-lt"/>
                <a:cs typeface="Arial"/>
              </a:rPr>
              <a:t>Pavoukovci (</a:t>
            </a:r>
            <a:r>
              <a:rPr lang="cs-CZ" sz="4000" b="1" dirty="0" err="1">
                <a:latin typeface="+mj-lt"/>
                <a:cs typeface="Arial"/>
              </a:rPr>
              <a:t>Arachnida</a:t>
            </a:r>
            <a:r>
              <a:rPr lang="cs-CZ" sz="4000" b="1" dirty="0">
                <a:latin typeface="+mj-lt"/>
                <a:cs typeface="Arial"/>
              </a:rPr>
              <a:t>)</a:t>
            </a:r>
            <a:endParaRPr sz="4000" b="1" dirty="0">
              <a:latin typeface="+mj-lt"/>
              <a:cs typeface="Aria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52400" y="886614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Štíři </a:t>
            </a:r>
            <a:r>
              <a:rPr lang="cs-CZ" sz="2000" dirty="0"/>
              <a:t>(</a:t>
            </a:r>
            <a:r>
              <a:rPr lang="cs-CZ" sz="2000" dirty="0" err="1"/>
              <a:t>Scorpiones</a:t>
            </a:r>
            <a:r>
              <a:rPr lang="cs-CZ" sz="2000" dirty="0"/>
              <a:t>) – více než 2500 druhů </a:t>
            </a:r>
          </a:p>
          <a:p>
            <a:r>
              <a:rPr lang="cs-CZ" sz="2000" dirty="0"/>
              <a:t>Bičnatci (</a:t>
            </a:r>
            <a:r>
              <a:rPr lang="cs-CZ" sz="2000" dirty="0" err="1"/>
              <a:t>Uropygi</a:t>
            </a:r>
            <a:r>
              <a:rPr lang="cs-CZ" sz="2000" dirty="0"/>
              <a:t>) – cca 115 druhů</a:t>
            </a:r>
          </a:p>
          <a:p>
            <a:r>
              <a:rPr lang="cs-CZ" sz="2000" dirty="0"/>
              <a:t>Krátkochvosti (</a:t>
            </a:r>
            <a:r>
              <a:rPr lang="cs-CZ" sz="2000" dirty="0" err="1"/>
              <a:t>Schizomida</a:t>
            </a:r>
            <a:r>
              <a:rPr lang="cs-CZ" sz="2000" dirty="0"/>
              <a:t>) – cca 230 druhů</a:t>
            </a:r>
          </a:p>
          <a:p>
            <a:r>
              <a:rPr lang="cs-CZ" sz="2000" dirty="0"/>
              <a:t>Krabovci (</a:t>
            </a:r>
            <a:r>
              <a:rPr lang="cs-CZ" sz="2000" dirty="0" err="1"/>
              <a:t>Amblypygi</a:t>
            </a:r>
            <a:r>
              <a:rPr lang="cs-CZ" sz="2000" dirty="0"/>
              <a:t>) – cca 155 druhů</a:t>
            </a:r>
          </a:p>
          <a:p>
            <a:r>
              <a:rPr lang="cs-CZ" sz="2000" b="1" dirty="0"/>
              <a:t>Pavouci </a:t>
            </a:r>
            <a:r>
              <a:rPr lang="cs-CZ" sz="2000" dirty="0"/>
              <a:t>(</a:t>
            </a:r>
            <a:r>
              <a:rPr lang="cs-CZ" sz="2000" dirty="0" err="1"/>
              <a:t>Araneae</a:t>
            </a:r>
            <a:r>
              <a:rPr lang="cs-CZ" sz="2000" dirty="0"/>
              <a:t>) – více než 49 000 druhů</a:t>
            </a:r>
          </a:p>
          <a:p>
            <a:r>
              <a:rPr lang="cs-CZ" sz="2000" dirty="0"/>
              <a:t>Štírenky (</a:t>
            </a:r>
            <a:r>
              <a:rPr lang="cs-CZ" sz="2000" dirty="0" err="1"/>
              <a:t>Palpigradi</a:t>
            </a:r>
            <a:r>
              <a:rPr lang="cs-CZ" sz="2000" dirty="0"/>
              <a:t>) – cca 80 druhů</a:t>
            </a:r>
          </a:p>
          <a:p>
            <a:r>
              <a:rPr lang="cs-CZ" sz="2000" b="1" dirty="0"/>
              <a:t>Štírci</a:t>
            </a:r>
            <a:r>
              <a:rPr lang="cs-CZ" sz="2000" dirty="0"/>
              <a:t> (</a:t>
            </a:r>
            <a:r>
              <a:rPr lang="cs-CZ" sz="2000" dirty="0" err="1"/>
              <a:t>Pseudoscorpiones</a:t>
            </a:r>
            <a:r>
              <a:rPr lang="cs-CZ" sz="2000" dirty="0"/>
              <a:t> – více než 3500 druhů</a:t>
            </a:r>
          </a:p>
          <a:p>
            <a:r>
              <a:rPr lang="cs-CZ" sz="2000" dirty="0"/>
              <a:t>Solifugy (</a:t>
            </a:r>
            <a:r>
              <a:rPr lang="cs-CZ" sz="2000" dirty="0" err="1"/>
              <a:t>Solifugae</a:t>
            </a:r>
            <a:r>
              <a:rPr lang="cs-CZ" sz="2000" dirty="0"/>
              <a:t>) – cca 1100 druhů</a:t>
            </a:r>
          </a:p>
          <a:p>
            <a:r>
              <a:rPr lang="cs-CZ" sz="2000" dirty="0"/>
              <a:t>Roztočovci (</a:t>
            </a:r>
            <a:r>
              <a:rPr lang="cs-CZ" sz="2000" dirty="0" err="1"/>
              <a:t>Ricinulei</a:t>
            </a:r>
            <a:r>
              <a:rPr lang="cs-CZ" sz="2000" dirty="0"/>
              <a:t>) – cca 75 druhů</a:t>
            </a:r>
          </a:p>
          <a:p>
            <a:r>
              <a:rPr lang="cs-CZ" sz="2000" b="1" dirty="0"/>
              <a:t>Sekáči </a:t>
            </a:r>
            <a:r>
              <a:rPr lang="cs-CZ" sz="2000" dirty="0"/>
              <a:t>(</a:t>
            </a:r>
            <a:r>
              <a:rPr lang="cs-CZ" sz="2000" dirty="0" err="1"/>
              <a:t>Opiliones</a:t>
            </a:r>
            <a:r>
              <a:rPr lang="cs-CZ" sz="2000" dirty="0"/>
              <a:t>) – více než 7000 druhů</a:t>
            </a:r>
          </a:p>
          <a:p>
            <a:r>
              <a:rPr lang="cs-CZ" sz="2000" b="1" dirty="0"/>
              <a:t>Roztoči</a:t>
            </a:r>
            <a:r>
              <a:rPr lang="cs-CZ" sz="2000" dirty="0"/>
              <a:t> (</a:t>
            </a:r>
            <a:r>
              <a:rPr lang="cs-CZ" sz="2000" dirty="0" err="1"/>
              <a:t>Acari</a:t>
            </a:r>
            <a:r>
              <a:rPr lang="cs-CZ" sz="2000" dirty="0"/>
              <a:t>) – více než 50 000 druhů</a:t>
            </a:r>
          </a:p>
          <a:p>
            <a:endParaRPr lang="cs-CZ" sz="2000" dirty="0"/>
          </a:p>
        </p:txBody>
      </p:sp>
      <p:pic>
        <p:nvPicPr>
          <p:cNvPr id="1030" name="Picture 6" descr="Thelyphonus doriae (bičnatec Doriův) | BioLib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04843" y="288621"/>
            <a:ext cx="1855966" cy="27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al Monstrosities: Hooded Tickspi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6268"/>
            <a:ext cx="3006638" cy="1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anearium.cz • třídění.Schizom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72" y="2386193"/>
            <a:ext cx="2582528" cy="179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mblypygi Tailess whip Scorpion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38" y="4551607"/>
            <a:ext cx="3882223" cy="218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icro Whipscorpions (Order Palpigradi) · iNaturalist N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23" y="4370215"/>
            <a:ext cx="2822575" cy="18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4134886" y="1367406"/>
            <a:ext cx="818114" cy="4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ravoúhlá spojnice 9"/>
          <p:cNvCxnSpPr/>
          <p:nvPr/>
        </p:nvCxnSpPr>
        <p:spPr>
          <a:xfrm>
            <a:off x="4014383" y="2628059"/>
            <a:ext cx="2024337" cy="1761636"/>
          </a:xfrm>
          <a:prstGeom prst="bentConnector3">
            <a:avLst>
              <a:gd name="adj1" fmla="val 5870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645552" y="1846650"/>
            <a:ext cx="1755248" cy="1048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152400" y="3552369"/>
            <a:ext cx="38100" cy="113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ravoúhlá spojnice 27"/>
          <p:cNvCxnSpPr/>
          <p:nvPr/>
        </p:nvCxnSpPr>
        <p:spPr>
          <a:xfrm rot="16200000" flipH="1">
            <a:off x="3267637" y="2946026"/>
            <a:ext cx="2634343" cy="8570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304800" y="228600"/>
            <a:ext cx="8534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/>
              <a:t>suchozemští živočichové (někteří druhotně přešli do vody)</a:t>
            </a:r>
          </a:p>
          <a:p>
            <a:endParaRPr lang="cs-CZ" sz="2200" dirty="0"/>
          </a:p>
          <a:p>
            <a:r>
              <a:rPr lang="cs-CZ" sz="2200" dirty="0"/>
              <a:t>stavba těla:</a:t>
            </a:r>
          </a:p>
          <a:p>
            <a:r>
              <a:rPr lang="cs-CZ" sz="2200" dirty="0"/>
              <a:t>hlavohruď:</a:t>
            </a:r>
          </a:p>
          <a:p>
            <a:pPr lvl="2"/>
            <a:r>
              <a:rPr lang="cs-CZ" sz="2200" dirty="0"/>
              <a:t>  1. pár </a:t>
            </a:r>
            <a:r>
              <a:rPr lang="cs-CZ" sz="2200" dirty="0" err="1"/>
              <a:t>klepítka</a:t>
            </a:r>
            <a:r>
              <a:rPr lang="cs-CZ" sz="2200" dirty="0"/>
              <a:t> (chelicery) - příjem potravy</a:t>
            </a:r>
          </a:p>
          <a:p>
            <a:pPr lvl="1"/>
            <a:r>
              <a:rPr lang="cs-CZ" sz="2200" dirty="0"/>
              <a:t>         2. pár makadla (</a:t>
            </a:r>
            <a:r>
              <a:rPr lang="cs-CZ" sz="2200" dirty="0" err="1"/>
              <a:t>pedipalapy</a:t>
            </a:r>
            <a:r>
              <a:rPr lang="cs-CZ" sz="2200" dirty="0"/>
              <a:t>) - hmat a příjem potravy</a:t>
            </a:r>
          </a:p>
          <a:p>
            <a:pPr lvl="1"/>
            <a:r>
              <a:rPr lang="cs-CZ" sz="2200" dirty="0"/>
              <a:t>         3. až 6. pár - 4 páry kráčivých končetin</a:t>
            </a:r>
          </a:p>
          <a:p>
            <a:r>
              <a:rPr lang="cs-CZ" sz="2200" dirty="0"/>
              <a:t>zadeček vždy bez končetin</a:t>
            </a:r>
          </a:p>
          <a:p>
            <a:endParaRPr lang="cs-CZ" sz="2200" dirty="0"/>
          </a:p>
          <a:p>
            <a:r>
              <a:rPr lang="cs-CZ" sz="2200" dirty="0"/>
              <a:t>mimotělní trávení: ústní otvor úzký (kořist rozložena trávícími enzymy) → svalnatý hltan a žaludek (nasává potravu) → střevo (výběžky do končetin)</a:t>
            </a:r>
          </a:p>
          <a:p>
            <a:endParaRPr lang="cs-CZ" sz="2200" dirty="0"/>
          </a:p>
          <a:p>
            <a:r>
              <a:rPr lang="cs-CZ" sz="2200" dirty="0"/>
              <a:t>dýchají vzdušný kyslík – plicní vaky, vzdušnice</a:t>
            </a:r>
          </a:p>
          <a:p>
            <a:endParaRPr lang="cs-CZ" sz="2200" dirty="0"/>
          </a:p>
          <a:p>
            <a:r>
              <a:rPr lang="cs-CZ" sz="2200" dirty="0"/>
              <a:t>cévní soustava – otevřená – trubicovité srdce s nasávacími otvůrky (</a:t>
            </a:r>
            <a:r>
              <a:rPr lang="cs-CZ" sz="2200" dirty="0" err="1"/>
              <a:t>ostie</a:t>
            </a:r>
            <a:r>
              <a:rPr lang="cs-CZ" sz="2200" dirty="0"/>
              <a:t>) -</a:t>
            </a:r>
            <a:r>
              <a:rPr lang="cs-CZ" sz="2200" i="1" dirty="0"/>
              <a:t> </a:t>
            </a:r>
            <a:r>
              <a:rPr lang="cs-CZ" sz="2200" dirty="0"/>
              <a:t>těmi nasávána hemolymfa do srdce</a:t>
            </a:r>
          </a:p>
          <a:p>
            <a:endParaRPr lang="cs-CZ" sz="22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33655" y="152400"/>
            <a:ext cx="8327338" cy="3046988"/>
          </a:xfrm>
        </p:spPr>
        <p:txBody>
          <a:bodyPr/>
          <a:lstStyle/>
          <a:p>
            <a:r>
              <a:rPr lang="cs-CZ" sz="2000" dirty="0" err="1"/>
              <a:t>metanefridie</a:t>
            </a:r>
            <a:r>
              <a:rPr lang="cs-CZ" sz="2000" dirty="0"/>
              <a:t> – modifikované: kyčelní</a:t>
            </a:r>
            <a:r>
              <a:rPr lang="cs-CZ" sz="2000" i="1" dirty="0"/>
              <a:t> </a:t>
            </a:r>
            <a:r>
              <a:rPr lang="cs-CZ" sz="2000" dirty="0"/>
              <a:t>(</a:t>
            </a:r>
            <a:r>
              <a:rPr lang="cs-CZ" sz="2000" dirty="0" err="1"/>
              <a:t>koxální</a:t>
            </a:r>
            <a:r>
              <a:rPr lang="cs-CZ" sz="2000" dirty="0"/>
              <a:t>) žlázy ústící při bázi končetin</a:t>
            </a:r>
          </a:p>
          <a:p>
            <a:r>
              <a:rPr lang="cs-CZ" sz="2000" dirty="0" err="1"/>
              <a:t>malpighické</a:t>
            </a:r>
            <a:r>
              <a:rPr lang="cs-CZ" sz="2000" dirty="0"/>
              <a:t> trubice - tenké trubičky ústící do střeva</a:t>
            </a:r>
          </a:p>
          <a:p>
            <a:r>
              <a:rPr lang="cs-CZ" sz="2000" dirty="0"/>
              <a:t>uzlinová (gangliová) nervová soustava - velká </a:t>
            </a:r>
            <a:r>
              <a:rPr lang="cs-CZ" sz="2000" dirty="0" err="1"/>
              <a:t>podhltanová</a:t>
            </a:r>
            <a:r>
              <a:rPr lang="cs-CZ" sz="2000" dirty="0"/>
              <a:t> uzlina</a:t>
            </a:r>
          </a:p>
          <a:p>
            <a:r>
              <a:rPr lang="cs-CZ" sz="2000" dirty="0"/>
              <a:t>Smyslové orgány:</a:t>
            </a:r>
          </a:p>
          <a:p>
            <a:r>
              <a:rPr lang="cs-CZ" sz="2000" dirty="0" err="1"/>
              <a:t>mechanoreceptory</a:t>
            </a:r>
            <a:r>
              <a:rPr lang="cs-CZ" sz="2000" dirty="0"/>
              <a:t> (brvy na povrchu těla)</a:t>
            </a:r>
          </a:p>
          <a:p>
            <a:r>
              <a:rPr lang="cs-CZ" sz="2000" dirty="0"/>
              <a:t>oči jednoduché (počet 6 - 8)</a:t>
            </a:r>
          </a:p>
          <a:p>
            <a:r>
              <a:rPr lang="cs-CZ" sz="2000" dirty="0" err="1"/>
              <a:t>gonochoristé</a:t>
            </a:r>
            <a:r>
              <a:rPr lang="cs-CZ" sz="2000" dirty="0"/>
              <a:t>, oplození vnitřní</a:t>
            </a:r>
          </a:p>
          <a:p>
            <a:r>
              <a:rPr lang="cs-CZ" sz="2000" dirty="0"/>
              <a:t>vývoj přímý (např. pavouci) i nepřímý (roztoči)</a:t>
            </a:r>
          </a:p>
          <a:p>
            <a:r>
              <a:rPr lang="cs-CZ" sz="2000" dirty="0"/>
              <a:t>častá péče o potomstvo</a:t>
            </a:r>
          </a:p>
          <a:p>
            <a:endParaRPr lang="cs-CZ" dirty="0"/>
          </a:p>
        </p:txBody>
      </p:sp>
      <p:pic>
        <p:nvPicPr>
          <p:cNvPr id="4" name="Picture 4" descr="Soubor:Spider internal anatomy-cs.svg – Wikipedie">
            <a:extLst>
              <a:ext uri="{FF2B5EF4-FFF2-40B4-BE49-F238E27FC236}">
                <a16:creationId xmlns:a16="http://schemas.microsoft.com/office/drawing/2014/main" id="{8BF05B74-A001-40E7-BEA1-73602B46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7" y="2743200"/>
            <a:ext cx="851918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58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304800" y="381000"/>
            <a:ext cx="83820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Řád: ŠTÍŘI</a:t>
            </a:r>
          </a:p>
          <a:p>
            <a:endParaRPr lang="cs-CZ" sz="2000" dirty="0"/>
          </a:p>
          <a:p>
            <a:r>
              <a:rPr lang="cs-CZ" sz="2000" dirty="0"/>
              <a:t>nejstarší skupina pavoukovců (na souš pronikli v siluru)</a:t>
            </a:r>
          </a:p>
          <a:p>
            <a:r>
              <a:rPr lang="cs-CZ" sz="2000" dirty="0"/>
              <a:t>známo přes 2500 druhů</a:t>
            </a:r>
          </a:p>
          <a:p>
            <a:r>
              <a:rPr lang="cs-CZ" sz="2000" dirty="0"/>
              <a:t>dlouhověcí (až 25 let)</a:t>
            </a:r>
          </a:p>
          <a:p>
            <a:r>
              <a:rPr lang="cs-CZ" sz="2000" dirty="0"/>
              <a:t>přežijí intenzitu radioaktivity smrtelnou pro člověka, vysoké teploty i zmrazení nebo dlouho bez potravy</a:t>
            </a:r>
          </a:p>
          <a:p>
            <a:r>
              <a:rPr lang="cs-CZ" sz="2000" dirty="0"/>
              <a:t>v suchých oblastech subtropů a tropů</a:t>
            </a:r>
          </a:p>
          <a:p>
            <a:r>
              <a:rPr lang="cs-CZ" sz="2000" dirty="0"/>
              <a:t>noční dravci - loví bezobratlé bodnutím hrotu umístěného na konci zadečku, kde vyúsťuje jedová žláza, nebo pomocí </a:t>
            </a:r>
            <a:r>
              <a:rPr lang="cs-CZ" sz="2000" dirty="0" err="1"/>
              <a:t>klepítek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hlavohruď</a:t>
            </a:r>
          </a:p>
          <a:p>
            <a:pPr lvl="1"/>
            <a:r>
              <a:rPr lang="cs-CZ" sz="2000" dirty="0" err="1"/>
              <a:t>klepítka</a:t>
            </a:r>
            <a:r>
              <a:rPr lang="cs-CZ" sz="2000" dirty="0"/>
              <a:t> – obvykle malá</a:t>
            </a:r>
          </a:p>
          <a:p>
            <a:pPr lvl="1"/>
            <a:r>
              <a:rPr lang="cs-CZ" sz="2000" dirty="0"/>
              <a:t>makadla – mohutná, ukončena klepety</a:t>
            </a:r>
          </a:p>
          <a:p>
            <a:pPr lvl="1"/>
            <a:r>
              <a:rPr lang="cs-CZ" sz="2000" dirty="0"/>
              <a:t>4 páry kráčivých končetin</a:t>
            </a:r>
          </a:p>
          <a:p>
            <a:r>
              <a:rPr lang="cs-CZ" sz="2000" dirty="0"/>
              <a:t>zadeček tvořen 2 částmi:</a:t>
            </a:r>
          </a:p>
          <a:p>
            <a:pPr lvl="1"/>
            <a:r>
              <a:rPr lang="cs-CZ" sz="2000" dirty="0"/>
              <a:t>širší (</a:t>
            </a:r>
            <a:r>
              <a:rPr lang="cs-CZ" sz="2000" dirty="0" err="1"/>
              <a:t>preabdomen</a:t>
            </a:r>
            <a:r>
              <a:rPr lang="cs-CZ" sz="2000" dirty="0"/>
              <a:t>)</a:t>
            </a:r>
          </a:p>
          <a:p>
            <a:pPr lvl="1"/>
            <a:r>
              <a:rPr lang="cs-CZ" sz="2000" dirty="0"/>
              <a:t>užší (</a:t>
            </a:r>
            <a:r>
              <a:rPr lang="cs-CZ" sz="2000" dirty="0" err="1"/>
              <a:t>postabdomen</a:t>
            </a:r>
            <a:r>
              <a:rPr lang="cs-CZ" sz="2000" dirty="0"/>
              <a:t>) - na konci hrot s jedovou žlázou</a:t>
            </a:r>
          </a:p>
          <a:p>
            <a:endParaRPr lang="cs-CZ" sz="2000" dirty="0"/>
          </a:p>
          <a:p>
            <a:r>
              <a:rPr lang="cs-CZ" sz="2000" dirty="0"/>
              <a:t>dýchání - plicními vaky</a:t>
            </a:r>
          </a:p>
          <a:p>
            <a:pPr lvl="1"/>
            <a:endParaRPr lang="cs-CZ" b="1" dirty="0"/>
          </a:p>
        </p:txBody>
      </p:sp>
      <p:sp>
        <p:nvSpPr>
          <p:cNvPr id="14" name="AutoShape 2" descr="Prezentace aplikace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8" name="Picture 6" descr="3. Škorpióni &amp;amp;gt; 1000 obětí ročně :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636" y="3405116"/>
            <a:ext cx="2971800" cy="215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75694" y="228600"/>
            <a:ext cx="8563505" cy="2739211"/>
          </a:xfrm>
        </p:spPr>
        <p:txBody>
          <a:bodyPr/>
          <a:lstStyle/>
          <a:p>
            <a:r>
              <a:rPr lang="cs-CZ" sz="2000" dirty="0" err="1"/>
              <a:t>gonochoristé</a:t>
            </a:r>
            <a:endParaRPr lang="cs-CZ" sz="2000" dirty="0"/>
          </a:p>
          <a:p>
            <a:r>
              <a:rPr lang="cs-CZ" sz="2000" dirty="0"/>
              <a:t>zásnubní tance: samec uchopí samici klepety a smýká s ní a současně předává samici </a:t>
            </a:r>
            <a:r>
              <a:rPr lang="cs-CZ" sz="2000" dirty="0" err="1"/>
              <a:t>spermatofor</a:t>
            </a:r>
            <a:endParaRPr lang="cs-CZ" sz="2000" dirty="0"/>
          </a:p>
          <a:p>
            <a:r>
              <a:rPr lang="cs-CZ" sz="2000" dirty="0" err="1"/>
              <a:t>ovoviviparní</a:t>
            </a:r>
            <a:r>
              <a:rPr lang="cs-CZ" sz="2000" dirty="0"/>
              <a:t> - oplozená vajíčka se vyvíjejí v těle samičky, rodí živá mláďata</a:t>
            </a:r>
          </a:p>
          <a:p>
            <a:endParaRPr lang="cs-CZ" sz="2000" dirty="0"/>
          </a:p>
          <a:p>
            <a:r>
              <a:rPr lang="cs-CZ" sz="2000" dirty="0"/>
              <a:t>štír </a:t>
            </a:r>
            <a:r>
              <a:rPr lang="cs-CZ" sz="2000" dirty="0" err="1"/>
              <a:t>kýlnatý</a:t>
            </a:r>
            <a:r>
              <a:rPr lang="cs-CZ" sz="2000" dirty="0"/>
              <a:t> (</a:t>
            </a:r>
            <a:r>
              <a:rPr lang="cs-CZ" sz="2000" i="1" dirty="0" err="1"/>
              <a:t>Euscorpius</a:t>
            </a:r>
            <a:r>
              <a:rPr lang="cs-CZ" sz="2000" i="1" dirty="0"/>
              <a:t> </a:t>
            </a:r>
            <a:r>
              <a:rPr lang="cs-CZ" sz="2000" i="1" dirty="0" err="1"/>
              <a:t>tergestinus</a:t>
            </a:r>
            <a:r>
              <a:rPr lang="cs-CZ" sz="2000" dirty="0"/>
              <a:t>)</a:t>
            </a:r>
            <a:r>
              <a:rPr lang="cs-CZ" sz="2000" b="1" dirty="0"/>
              <a:t> </a:t>
            </a:r>
            <a:r>
              <a:rPr lang="cs-CZ" sz="2000" dirty="0"/>
              <a:t>– asi 4 cm, J Evropa (Středomoří), u nás dlouho populace v okolí Slap (pravděpodobně relikt dřívějšího rozšíření -další lokalita s výskytem známá i z Rakouska), ale možná zavlečen nebo vysazen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4C982A-FA5D-41BF-AB79-FE4D9695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594" y="2954216"/>
            <a:ext cx="4782812" cy="350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8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35660" y="381000"/>
            <a:ext cx="8272678" cy="3662541"/>
          </a:xfrm>
        </p:spPr>
        <p:txBody>
          <a:bodyPr/>
          <a:lstStyle/>
          <a:p>
            <a:r>
              <a:rPr lang="cs-CZ" sz="2000" dirty="0"/>
              <a:t>Řád: ŠTÍRCI</a:t>
            </a:r>
          </a:p>
          <a:p>
            <a:r>
              <a:rPr lang="cs-CZ" sz="2000" dirty="0"/>
              <a:t>drobní (několik mm) , podobní štírům</a:t>
            </a:r>
          </a:p>
          <a:p>
            <a:r>
              <a:rPr lang="cs-CZ" sz="2000" dirty="0"/>
              <a:t>nemají hrot na zadečku, jedové žlázy jsou v klepetech makadel</a:t>
            </a:r>
          </a:p>
          <a:p>
            <a:r>
              <a:rPr lang="cs-CZ" sz="2000" dirty="0"/>
              <a:t>potrava: drobní roztoči a hmyz</a:t>
            </a:r>
          </a:p>
          <a:p>
            <a:r>
              <a:rPr lang="cs-CZ" sz="2000" dirty="0"/>
              <a:t>výskyt: pod kameny, kůrou, v domácnosti</a:t>
            </a:r>
          </a:p>
          <a:p>
            <a:r>
              <a:rPr lang="cs-CZ" sz="2000" dirty="0"/>
              <a:t>přesuny s využitím létajícího hmyzu</a:t>
            </a:r>
          </a:p>
          <a:p>
            <a:r>
              <a:rPr lang="cs-CZ" sz="2000" dirty="0"/>
              <a:t>u nás 33 druhů, ohrožené především zánikem biotopů (např. dutiny stromů)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štírek domácí (</a:t>
            </a:r>
            <a:r>
              <a:rPr lang="cs-CZ" sz="2000" i="1" dirty="0" err="1"/>
              <a:t>Chelifer</a:t>
            </a:r>
            <a:r>
              <a:rPr lang="cs-CZ" sz="2000" i="1" dirty="0"/>
              <a:t> </a:t>
            </a:r>
            <a:r>
              <a:rPr lang="cs-CZ" sz="2000" i="1" dirty="0" err="1"/>
              <a:t>cancroides</a:t>
            </a:r>
            <a:r>
              <a:rPr lang="cs-CZ" sz="2000" dirty="0"/>
              <a:t>)</a:t>
            </a:r>
          </a:p>
          <a:p>
            <a:r>
              <a:rPr lang="cs-CZ" sz="2000" dirty="0"/>
              <a:t>štírek knihový (</a:t>
            </a:r>
            <a:r>
              <a:rPr lang="cs-CZ" sz="2000" i="1" dirty="0" err="1"/>
              <a:t>Cheiridium</a:t>
            </a:r>
            <a:r>
              <a:rPr lang="cs-CZ" sz="2000" i="1" dirty="0"/>
              <a:t> </a:t>
            </a:r>
            <a:r>
              <a:rPr lang="cs-CZ" sz="2000" i="1" dirty="0" err="1"/>
              <a:t>museorum</a:t>
            </a:r>
            <a:r>
              <a:rPr lang="cs-CZ" sz="2000" dirty="0"/>
              <a:t>)  - ve starých knihách loví pisivky a roztoče</a:t>
            </a:r>
          </a:p>
          <a:p>
            <a:endParaRPr lang="cs-CZ" dirty="0"/>
          </a:p>
        </p:txBody>
      </p:sp>
      <p:pic>
        <p:nvPicPr>
          <p:cNvPr id="5122" name="Picture 2" descr="Nezabíjejte tento drobný hmyz. Ve vaší domácnosti je velice užitečný • Dům  a zahrada / inStor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8" y="3954066"/>
            <a:ext cx="4953000" cy="25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brázek - Cheiridium museorum (štírek knihový) | BioLi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54066"/>
            <a:ext cx="3452920" cy="25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31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76200"/>
            <a:ext cx="8534400" cy="6093976"/>
          </a:xfrm>
        </p:spPr>
        <p:txBody>
          <a:bodyPr/>
          <a:lstStyle/>
          <a:p>
            <a:r>
              <a:rPr lang="cs-CZ" sz="2200" dirty="0"/>
              <a:t>Řád: Sekáči</a:t>
            </a:r>
          </a:p>
          <a:p>
            <a:endParaRPr lang="cs-CZ" sz="2200" dirty="0"/>
          </a:p>
          <a:p>
            <a:r>
              <a:rPr lang="cs-CZ" sz="2200" dirty="0"/>
              <a:t>malé tělo a dlouhé kráčivé nohy (3 – 5x delší než tělo)</a:t>
            </a:r>
          </a:p>
          <a:p>
            <a:r>
              <a:rPr lang="cs-CZ" sz="2200" dirty="0"/>
              <a:t>dlouhá makadla podobná nohám</a:t>
            </a:r>
          </a:p>
          <a:p>
            <a:r>
              <a:rPr lang="cs-CZ" sz="2200" dirty="0"/>
              <a:t>zadeček nasedá široce na hlavohruď (bez stopky) - zdánlivě jeden celek</a:t>
            </a:r>
          </a:p>
          <a:p>
            <a:r>
              <a:rPr lang="cs-CZ" sz="2200" dirty="0"/>
              <a:t>netvoří pavučiny</a:t>
            </a:r>
          </a:p>
          <a:p>
            <a:endParaRPr lang="cs-CZ" sz="2200" dirty="0"/>
          </a:p>
          <a:p>
            <a:r>
              <a:rPr lang="cs-CZ" sz="2200" dirty="0" err="1"/>
              <a:t>autospasie</a:t>
            </a:r>
            <a:r>
              <a:rPr lang="cs-CZ" sz="2200" dirty="0"/>
              <a:t>:</a:t>
            </a:r>
          </a:p>
          <a:p>
            <a:pPr lvl="1"/>
            <a:r>
              <a:rPr lang="cs-CZ" sz="2200" dirty="0"/>
              <a:t>schopnost v nebezpečí odvrhnout končetinu</a:t>
            </a:r>
          </a:p>
          <a:p>
            <a:pPr lvl="1"/>
            <a:r>
              <a:rPr lang="cs-CZ" sz="2200" dirty="0"/>
              <a:t>sekavé pohyby k odvedení pozornosti predátora od unikajícího sekáče</a:t>
            </a:r>
          </a:p>
          <a:p>
            <a:endParaRPr lang="cs-CZ" sz="2200" dirty="0"/>
          </a:p>
          <a:p>
            <a:r>
              <a:rPr lang="cs-CZ" sz="2200" dirty="0"/>
              <a:t>u nás 33 druhů</a:t>
            </a:r>
          </a:p>
          <a:p>
            <a:r>
              <a:rPr lang="cs-CZ" sz="2200" dirty="0"/>
              <a:t>v ČS 8 druhů, málo údajů</a:t>
            </a:r>
          </a:p>
          <a:p>
            <a:endParaRPr lang="cs-CZ" sz="2200" dirty="0"/>
          </a:p>
          <a:p>
            <a:r>
              <a:rPr lang="cs-CZ" sz="2200" dirty="0"/>
              <a:t>sekáč rohatý (</a:t>
            </a:r>
            <a:r>
              <a:rPr lang="cs-CZ" sz="2200" i="1" dirty="0" err="1"/>
              <a:t>Phalangium</a:t>
            </a:r>
            <a:r>
              <a:rPr lang="cs-CZ" sz="2200" i="1" dirty="0"/>
              <a:t> </a:t>
            </a:r>
            <a:r>
              <a:rPr lang="cs-CZ" sz="2200" i="1" dirty="0" err="1"/>
              <a:t>opilio</a:t>
            </a:r>
            <a:r>
              <a:rPr lang="cs-CZ" sz="2200" dirty="0"/>
              <a:t>) 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7172" name="Picture 4" descr="sekáč rohatý - fotogaler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657600"/>
            <a:ext cx="4343399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6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17CF82-D81D-4F85-9102-E2884906E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76" y="235029"/>
            <a:ext cx="8190125" cy="4441829"/>
          </a:xfrm>
        </p:spPr>
        <p:txBody>
          <a:bodyPr>
            <a:normAutofit/>
          </a:bodyPr>
          <a:lstStyle/>
          <a:p>
            <a:r>
              <a:rPr lang="cs-CZ" sz="2200" dirty="0"/>
              <a:t>Řád: Pavouci</a:t>
            </a:r>
          </a:p>
          <a:p>
            <a:endParaRPr lang="cs-CZ" sz="2200" dirty="0"/>
          </a:p>
          <a:p>
            <a:r>
              <a:rPr lang="cs-CZ" sz="2200" dirty="0"/>
              <a:t>suchozemští </a:t>
            </a:r>
          </a:p>
          <a:p>
            <a:r>
              <a:rPr lang="cs-CZ" sz="2200" dirty="0"/>
              <a:t>po celém světě, přes 50 000 druhů</a:t>
            </a:r>
          </a:p>
          <a:p>
            <a:r>
              <a:rPr lang="cs-CZ" sz="2200" dirty="0"/>
              <a:t>v ČR známo cca 900 druhů</a:t>
            </a:r>
          </a:p>
          <a:p>
            <a:r>
              <a:rPr lang="cs-CZ" sz="2200" dirty="0"/>
              <a:t>draví, různé způsoby lovu (pavučina, skok, běh, ze zálohy)</a:t>
            </a:r>
          </a:p>
          <a:p>
            <a:r>
              <a:rPr lang="cs-CZ" sz="2200" dirty="0"/>
              <a:t>jedovatí </a:t>
            </a:r>
          </a:p>
          <a:p>
            <a:endParaRPr lang="cs-CZ" dirty="0"/>
          </a:p>
        </p:txBody>
      </p:sp>
      <p:pic>
        <p:nvPicPr>
          <p:cNvPr id="4" name="Picture 2" descr="Zamilovaní tanečníci: Je pravdou, že paví pavouci umí tancovat? | 100+1  zahraniční zajímavost">
            <a:extLst>
              <a:ext uri="{FF2B5EF4-FFF2-40B4-BE49-F238E27FC236}">
                <a16:creationId xmlns:a16="http://schemas.microsoft.com/office/drawing/2014/main" id="{7A55C689-43C6-4288-8206-C3402C856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00"/>
            <a:ext cx="6488989" cy="364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08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E1F30F-EFF8-4C30-AD98-D11B26FD3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06" y="381000"/>
            <a:ext cx="8689695" cy="4558598"/>
          </a:xfrm>
        </p:spPr>
        <p:txBody>
          <a:bodyPr>
            <a:normAutofit/>
          </a:bodyPr>
          <a:lstStyle/>
          <a:p>
            <a:r>
              <a:rPr lang="cs-CZ" sz="2000" dirty="0"/>
              <a:t>hlavohruď a zadeček spojeny stopkou</a:t>
            </a:r>
          </a:p>
          <a:p>
            <a:r>
              <a:rPr lang="cs-CZ" sz="2000" dirty="0"/>
              <a:t>                                                                                                                                           </a:t>
            </a:r>
          </a:p>
          <a:p>
            <a:r>
              <a:rPr lang="cs-CZ" sz="2000" dirty="0"/>
              <a:t>hlavohruď:                                                            </a:t>
            </a:r>
          </a:p>
          <a:p>
            <a:pPr lvl="1"/>
            <a:r>
              <a:rPr lang="cs-CZ" sz="2000" dirty="0"/>
              <a:t>8 (6) jednoduchých oček</a:t>
            </a:r>
          </a:p>
          <a:p>
            <a:pPr lvl="1"/>
            <a:r>
              <a:rPr lang="cs-CZ" sz="2000" dirty="0" err="1"/>
              <a:t>klepítka</a:t>
            </a:r>
            <a:r>
              <a:rPr lang="cs-CZ" sz="2000" dirty="0"/>
              <a:t> - drápkovitá, dutá (jedová žláza)</a:t>
            </a:r>
          </a:p>
          <a:p>
            <a:pPr lvl="1"/>
            <a:r>
              <a:rPr lang="cs-CZ" sz="2000" dirty="0"/>
              <a:t>makadla - hmat, příjem potravy, u samců  větší - slouží k rozmnožování</a:t>
            </a:r>
          </a:p>
          <a:p>
            <a:pPr lvl="1"/>
            <a:r>
              <a:rPr lang="cs-CZ" sz="2000" dirty="0"/>
              <a:t>4 páry kráčivých končetin </a:t>
            </a:r>
          </a:p>
          <a:p>
            <a:pPr lvl="1"/>
            <a:r>
              <a:rPr lang="cs-CZ" sz="2000" dirty="0"/>
              <a:t>funkce končetin: pohyb (skákání, běhání), snování pavučin, přidržení partnera při kopulaci</a:t>
            </a:r>
          </a:p>
          <a:p>
            <a:endParaRPr lang="cs-CZ" dirty="0"/>
          </a:p>
        </p:txBody>
      </p:sp>
      <p:pic>
        <p:nvPicPr>
          <p:cNvPr id="3076" name="Picture 4" descr="Vědecký bulvár: Pavouci by nás do roka mohli sníst všechny - iDNES.cz">
            <a:extLst>
              <a:ext uri="{FF2B5EF4-FFF2-40B4-BE49-F238E27FC236}">
                <a16:creationId xmlns:a16="http://schemas.microsoft.com/office/drawing/2014/main" id="{617E7CA9-4667-48B5-858E-A1D2C507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6" y="3500194"/>
            <a:ext cx="4888864" cy="27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ČLENOVCI">
            <a:extLst>
              <a:ext uri="{FF2B5EF4-FFF2-40B4-BE49-F238E27FC236}">
                <a16:creationId xmlns:a16="http://schemas.microsoft.com/office/drawing/2014/main" id="{8DDEE37E-4D61-4E27-8865-4476D5C6A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00" y="3200400"/>
            <a:ext cx="359079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84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304800" y="228600"/>
            <a:ext cx="8534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evolučně nejúspěšnější živočišný kmen</a:t>
            </a:r>
          </a:p>
          <a:p>
            <a:r>
              <a:rPr lang="cs-CZ" sz="2400" dirty="0"/>
              <a:t> </a:t>
            </a:r>
          </a:p>
          <a:p>
            <a:r>
              <a:rPr lang="cs-CZ" sz="2000" dirty="0"/>
              <a:t>nejodvozenější </a:t>
            </a:r>
            <a:r>
              <a:rPr lang="cs-CZ" sz="2000" dirty="0" err="1"/>
              <a:t>prvoústí</a:t>
            </a:r>
            <a:r>
              <a:rPr lang="cs-CZ" sz="2000" dirty="0"/>
              <a:t> </a:t>
            </a:r>
          </a:p>
          <a:p>
            <a:r>
              <a:rPr lang="cs-CZ" sz="2000" dirty="0"/>
              <a:t>více než polovina celkového množství známých živočichů všechny biotopy</a:t>
            </a:r>
          </a:p>
          <a:p>
            <a:r>
              <a:rPr lang="cs-CZ" sz="2000" dirty="0"/>
              <a:t>suchozemští i vodní</a:t>
            </a:r>
          </a:p>
          <a:p>
            <a:r>
              <a:rPr lang="cs-CZ" sz="2000" dirty="0"/>
              <a:t>heteronomní článkování</a:t>
            </a:r>
          </a:p>
          <a:p>
            <a:r>
              <a:rPr lang="cs-CZ" sz="2000" dirty="0"/>
              <a:t>3 větší tělní celky: vznik splynutím původních tělních článků (jeden z hlavních předpokladů evoluční úspěšnosti členovců)</a:t>
            </a:r>
          </a:p>
          <a:p>
            <a:r>
              <a:rPr lang="cs-CZ" sz="2000" dirty="0"/>
              <a:t>	hlava </a:t>
            </a:r>
          </a:p>
          <a:p>
            <a:r>
              <a:rPr lang="cs-CZ" sz="2000" dirty="0"/>
              <a:t>	hruď  </a:t>
            </a:r>
          </a:p>
          <a:p>
            <a:r>
              <a:rPr lang="cs-CZ" sz="2000" dirty="0"/>
              <a:t>	zadeček </a:t>
            </a:r>
          </a:p>
          <a:p>
            <a:r>
              <a:rPr lang="cs-CZ" sz="2000" dirty="0"/>
              <a:t>	</a:t>
            </a:r>
          </a:p>
          <a:p>
            <a:r>
              <a:rPr lang="cs-CZ" sz="2000" dirty="0"/>
              <a:t>končetiny – také článkované</a:t>
            </a:r>
          </a:p>
          <a:p>
            <a:r>
              <a:rPr lang="cs-CZ" sz="2000" dirty="0"/>
              <a:t>značný hospodářský význam</a:t>
            </a:r>
          </a:p>
          <a:p>
            <a:endParaRPr lang="cs-CZ" sz="2000" dirty="0"/>
          </a:p>
        </p:txBody>
      </p:sp>
      <p:pic>
        <p:nvPicPr>
          <p:cNvPr id="1026" name="Picture 2" descr="Ofbyld:AnimalsRelativeNumbers.png - Wikipedy">
            <a:extLst>
              <a:ext uri="{FF2B5EF4-FFF2-40B4-BE49-F238E27FC236}">
                <a16:creationId xmlns:a16="http://schemas.microsoft.com/office/drawing/2014/main" id="{9697FFB6-D840-4F52-A5E4-6CAF38694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34519"/>
            <a:ext cx="4804418" cy="34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E09DA-4781-4375-85F6-BCA1C443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06D43FF-56C2-48F6-84DB-67715A0B5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BEEFE0-DBA9-48FC-A760-CD7BA5A2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0" y="959586"/>
            <a:ext cx="8708798" cy="47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08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E6F977-0141-4F41-845D-B07E20FCD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22" y="289392"/>
            <a:ext cx="8547755" cy="2431435"/>
          </a:xfrm>
        </p:spPr>
        <p:txBody>
          <a:bodyPr/>
          <a:lstStyle/>
          <a:p>
            <a:r>
              <a:rPr lang="cs-CZ" sz="2000" dirty="0"/>
              <a:t>zadeček:</a:t>
            </a:r>
          </a:p>
          <a:p>
            <a:pPr lvl="1"/>
            <a:r>
              <a:rPr lang="cs-CZ" sz="2000" dirty="0"/>
              <a:t>dýchací průduchy (stigmata) - otvůrky ústící do plicních vaků</a:t>
            </a:r>
          </a:p>
          <a:p>
            <a:pPr lvl="1"/>
            <a:r>
              <a:rPr lang="cs-CZ" sz="2000" dirty="0"/>
              <a:t>snovací bradavky</a:t>
            </a:r>
          </a:p>
          <a:p>
            <a:pPr lvl="2"/>
            <a:r>
              <a:rPr lang="cs-CZ" sz="2000" dirty="0"/>
              <a:t>ústí snovací žlázy → produkují tekutinu tuhnoucí na vzduchu → vzniká pavučinové vlákno</a:t>
            </a:r>
          </a:p>
          <a:p>
            <a:pPr lvl="2"/>
            <a:r>
              <a:rPr lang="cs-CZ" sz="2000" dirty="0"/>
              <a:t>pavučinové vlákno: lov, omotání kořisti, kokon, úkryt, pasivní pohyb</a:t>
            </a:r>
          </a:p>
          <a:p>
            <a:pPr lvl="2"/>
            <a:r>
              <a:rPr lang="cs-CZ" sz="2000" dirty="0"/>
              <a:t>tkaní pavučiny - instinktivní, druhově typické</a:t>
            </a:r>
          </a:p>
          <a:p>
            <a:endParaRPr lang="cs-CZ" dirty="0"/>
          </a:p>
        </p:txBody>
      </p:sp>
      <p:pic>
        <p:nvPicPr>
          <p:cNvPr id="4098" name="Picture 2" descr="Pavoučí kokon - Bobův fotoblog">
            <a:extLst>
              <a:ext uri="{FF2B5EF4-FFF2-40B4-BE49-F238E27FC236}">
                <a16:creationId xmlns:a16="http://schemas.microsoft.com/office/drawing/2014/main" id="{BF3CEAB6-C720-461C-B622-DB3832ED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29" y="2590801"/>
            <a:ext cx="3164027" cy="21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vouci vzduchoplavci: Babí léto využívá elektřinu | Ábíčko.cz">
            <a:extLst>
              <a:ext uri="{FF2B5EF4-FFF2-40B4-BE49-F238E27FC236}">
                <a16:creationId xmlns:a16="http://schemas.microsoft.com/office/drawing/2014/main" id="{13E4BBCC-FDD5-4F28-B791-557B36DB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" y="4303342"/>
            <a:ext cx="3896774" cy="21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ta menardi - Image | BioLib.cz">
            <a:extLst>
              <a:ext uri="{FF2B5EF4-FFF2-40B4-BE49-F238E27FC236}">
                <a16:creationId xmlns:a16="http://schemas.microsoft.com/office/drawing/2014/main" id="{E1F7CE76-86F9-4A31-816F-85510CD76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14259"/>
            <a:ext cx="3352800" cy="18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ejjedovatější pavouk Česka zápřednice: Nejrizikovější je v srpnu, říká  odborník Melichar – eXtra.cz">
            <a:extLst>
              <a:ext uri="{FF2B5EF4-FFF2-40B4-BE49-F238E27FC236}">
                <a16:creationId xmlns:a16="http://schemas.microsoft.com/office/drawing/2014/main" id="{F65D45D0-62E1-489E-86DF-F2942679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97" y="2590801"/>
            <a:ext cx="2147127" cy="32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5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498FE4-BE21-43EC-84E9-32E097282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8600"/>
            <a:ext cx="8225476" cy="2431435"/>
          </a:xfrm>
        </p:spPr>
        <p:txBody>
          <a:bodyPr/>
          <a:lstStyle/>
          <a:p>
            <a:r>
              <a:rPr lang="cs-CZ" sz="2000" dirty="0"/>
              <a:t>mimotělní trávení</a:t>
            </a:r>
          </a:p>
          <a:p>
            <a:r>
              <a:rPr lang="cs-CZ" sz="2000" dirty="0"/>
              <a:t>dýchání - plicními vaky</a:t>
            </a:r>
          </a:p>
          <a:p>
            <a:r>
              <a:rPr lang="cs-CZ" sz="2000" dirty="0" err="1"/>
              <a:t>gonochoristé</a:t>
            </a:r>
            <a:endParaRPr lang="cs-CZ" sz="2000" dirty="0"/>
          </a:p>
          <a:p>
            <a:r>
              <a:rPr lang="cs-CZ" sz="2000" dirty="0"/>
              <a:t>pohlavní dimorfismus – samička větší, samci větší makadla</a:t>
            </a:r>
          </a:p>
          <a:p>
            <a:r>
              <a:rPr lang="cs-CZ" sz="2000" dirty="0"/>
              <a:t>častý kanibalismus po oplození </a:t>
            </a:r>
          </a:p>
          <a:p>
            <a:r>
              <a:rPr lang="cs-CZ" sz="2000" dirty="0"/>
              <a:t>vývoj přímý, vajíčka v kokonu (zámotek)</a:t>
            </a:r>
          </a:p>
          <a:p>
            <a:r>
              <a:rPr lang="cs-CZ" sz="2000" dirty="0"/>
              <a:t>častá péče o vajíčka nebo i o potomstvo (nosí na těle)</a:t>
            </a:r>
          </a:p>
          <a:p>
            <a:endParaRPr lang="cs-CZ" dirty="0"/>
          </a:p>
        </p:txBody>
      </p:sp>
      <p:pic>
        <p:nvPicPr>
          <p:cNvPr id="5128" name="Picture 8" descr="Slíďák s mláďaty na zádech vyděsil párek cestovatelů - Novinky.cz">
            <a:extLst>
              <a:ext uri="{FF2B5EF4-FFF2-40B4-BE49-F238E27FC236}">
                <a16:creationId xmlns:a16="http://schemas.microsoft.com/office/drawing/2014/main" id="{D8AF53E7-F712-42B0-BC77-D6483011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0"/>
            <a:ext cx="4580418" cy="34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Jaká jsou úskalí pavoučího sexu? | Víte...? | věda.muni.cz">
            <a:extLst>
              <a:ext uri="{FF2B5EF4-FFF2-40B4-BE49-F238E27FC236}">
                <a16:creationId xmlns:a16="http://schemas.microsoft.com/office/drawing/2014/main" id="{325B65C6-2E94-4931-AC46-CED7CD65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7" y="2494076"/>
            <a:ext cx="4917845" cy="24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5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853E6CC-6F70-48B9-9DBE-6933218EE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579070"/>
            <a:ext cx="8327338" cy="2031325"/>
          </a:xfrm>
        </p:spPr>
        <p:txBody>
          <a:bodyPr/>
          <a:lstStyle/>
          <a:p>
            <a:r>
              <a:rPr lang="cs-CZ" sz="2200" dirty="0"/>
              <a:t>Červený seznam ČR:</a:t>
            </a:r>
          </a:p>
          <a:p>
            <a:r>
              <a:rPr lang="cs-CZ" sz="2200" dirty="0"/>
              <a:t>209 druhů pavouků (z cca 900)</a:t>
            </a:r>
          </a:p>
          <a:p>
            <a:endParaRPr lang="cs-CZ" sz="2200" dirty="0"/>
          </a:p>
          <a:p>
            <a:r>
              <a:rPr lang="cs-CZ" sz="2200" dirty="0"/>
              <a:t>53 druhů zařazeno mezi druhy kriticky ohrožené (CR)</a:t>
            </a:r>
          </a:p>
          <a:p>
            <a:r>
              <a:rPr lang="cs-CZ" sz="2200" dirty="0"/>
              <a:t>85 mezi druhy ohrožené (EN) </a:t>
            </a:r>
          </a:p>
          <a:p>
            <a:r>
              <a:rPr lang="cs-CZ" sz="2200" dirty="0"/>
              <a:t>71 mezi druhy zranitelné (VU)</a:t>
            </a:r>
          </a:p>
        </p:txBody>
      </p:sp>
      <p:pic>
        <p:nvPicPr>
          <p:cNvPr id="5122" name="Picture 2" descr="Červený seznam ohrožených druhů ČR bezobratlí - ČSOP Vlašim">
            <a:extLst>
              <a:ext uri="{FF2B5EF4-FFF2-40B4-BE49-F238E27FC236}">
                <a16:creationId xmlns:a16="http://schemas.microsoft.com/office/drawing/2014/main" id="{10641661-B96E-4C59-9457-E9CC73AA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2971800" cy="43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55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B57AB0-3E11-4DEE-8961-C76E79029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0" y="304800"/>
            <a:ext cx="8724410" cy="1015663"/>
          </a:xfrm>
        </p:spPr>
        <p:txBody>
          <a:bodyPr/>
          <a:lstStyle/>
          <a:p>
            <a:r>
              <a:rPr lang="cs-CZ" sz="2200" dirty="0"/>
              <a:t>křižák pruhovaný (</a:t>
            </a:r>
            <a:r>
              <a:rPr lang="cs-CZ" sz="2200" i="1" dirty="0" err="1"/>
              <a:t>Argiope</a:t>
            </a:r>
            <a:r>
              <a:rPr lang="cs-CZ" sz="2200" i="1" dirty="0"/>
              <a:t> </a:t>
            </a:r>
            <a:r>
              <a:rPr lang="cs-CZ" sz="2200" i="1" dirty="0" err="1"/>
              <a:t>bruennichi</a:t>
            </a:r>
            <a:r>
              <a:rPr lang="cs-CZ" sz="2200" dirty="0"/>
              <a:t>) – velký, výstražné zbarvení, </a:t>
            </a:r>
          </a:p>
          <a:p>
            <a:r>
              <a:rPr lang="cs-CZ" sz="2200" dirty="0"/>
              <a:t>původně mediteránní druh, u nás se expanzivně šíří od 90. let, v současnosti plošný výskyt v bezlesých biotopech</a:t>
            </a:r>
          </a:p>
        </p:txBody>
      </p:sp>
      <p:pic>
        <p:nvPicPr>
          <p:cNvPr id="6148" name="Picture 4" descr="Křižák pruhovaný – Wikipedie">
            <a:extLst>
              <a:ext uri="{FF2B5EF4-FFF2-40B4-BE49-F238E27FC236}">
                <a16:creationId xmlns:a16="http://schemas.microsoft.com/office/drawing/2014/main" id="{5F04B93C-9332-4716-955D-234B89026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0" y="16764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rgiope bruennichi Wespenspinne Argiope frelon Epeire fasciée">
            <a:extLst>
              <a:ext uri="{FF2B5EF4-FFF2-40B4-BE49-F238E27FC236}">
                <a16:creationId xmlns:a16="http://schemas.microsoft.com/office/drawing/2014/main" id="{46D86927-7B4D-46FC-A7C5-FB0C5020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37782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24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58113D-B0CC-42AB-B7D6-F0B654C5D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33400"/>
            <a:ext cx="7981950" cy="4956573"/>
          </a:xfrm>
        </p:spPr>
        <p:txBody>
          <a:bodyPr>
            <a:normAutofit/>
          </a:bodyPr>
          <a:lstStyle/>
          <a:p>
            <a:r>
              <a:rPr lang="cs-CZ" sz="2200" dirty="0"/>
              <a:t>třesavka velká (</a:t>
            </a:r>
            <a:r>
              <a:rPr lang="cs-CZ" sz="2200" i="1" dirty="0" err="1"/>
              <a:t>Pholcus</a:t>
            </a:r>
            <a:r>
              <a:rPr lang="cs-CZ" sz="2200" i="1" dirty="0"/>
              <a:t> </a:t>
            </a:r>
            <a:r>
              <a:rPr lang="cs-CZ" sz="2200" i="1" dirty="0" err="1"/>
              <a:t>phalangioides</a:t>
            </a:r>
            <a:r>
              <a:rPr lang="cs-CZ" sz="2200" dirty="0"/>
              <a:t>) – řídké pavučiny, v ohrožení</a:t>
            </a:r>
          </a:p>
          <a:p>
            <a:r>
              <a:rPr lang="cs-CZ" sz="2200" dirty="0"/>
              <a:t>se třese, </a:t>
            </a:r>
            <a:r>
              <a:rPr lang="cs-CZ" sz="2200" dirty="0" err="1"/>
              <a:t>synantropní</a:t>
            </a:r>
            <a:r>
              <a:rPr lang="cs-CZ" sz="2200" dirty="0"/>
              <a:t>, zavlečená z Mediteránu</a:t>
            </a:r>
          </a:p>
        </p:txBody>
      </p:sp>
      <p:pic>
        <p:nvPicPr>
          <p:cNvPr id="3074" name="Picture 2" descr="Pholcus phalangioides - Monaco Nature Encyclopedia">
            <a:extLst>
              <a:ext uri="{FF2B5EF4-FFF2-40B4-BE49-F238E27FC236}">
                <a16:creationId xmlns:a16="http://schemas.microsoft.com/office/drawing/2014/main" id="{E3D20272-78DC-480E-8F10-DFD8868E1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54175"/>
            <a:ext cx="328547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Česká arachnologická společnost - Pholcus phalangioides (Fuesslin, 1775)  [třesavka velká] → Čeleď: Pholcidae → Rod: Pholcus">
            <a:extLst>
              <a:ext uri="{FF2B5EF4-FFF2-40B4-BE49-F238E27FC236}">
                <a16:creationId xmlns:a16="http://schemas.microsoft.com/office/drawing/2014/main" id="{E8393689-B3DB-4F05-AC4C-8DF13D6EF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3" y="2127250"/>
            <a:ext cx="5324475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77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F4EA2C-5882-4475-A30E-65461BC2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58" y="381000"/>
            <a:ext cx="8553638" cy="4531343"/>
          </a:xfrm>
        </p:spPr>
        <p:txBody>
          <a:bodyPr>
            <a:noAutofit/>
          </a:bodyPr>
          <a:lstStyle/>
          <a:p>
            <a:r>
              <a:rPr lang="cs-CZ" sz="2000" dirty="0"/>
              <a:t>běžník kopretinový (</a:t>
            </a:r>
            <a:r>
              <a:rPr lang="cs-CZ" sz="2000" i="1" dirty="0" err="1"/>
              <a:t>Misumena</a:t>
            </a:r>
            <a:r>
              <a:rPr lang="cs-CZ" sz="2000" i="1" dirty="0"/>
              <a:t> </a:t>
            </a:r>
            <a:r>
              <a:rPr lang="cs-CZ" sz="2000" i="1" dirty="0" err="1"/>
              <a:t>vatia</a:t>
            </a:r>
            <a:r>
              <a:rPr lang="cs-CZ" sz="2000" dirty="0"/>
              <a:t>) – netvoří sítě, kořist loví číháním na květech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vodouch</a:t>
            </a:r>
            <a:r>
              <a:rPr lang="cs-CZ" sz="2000" dirty="0"/>
              <a:t> stříbřitý (</a:t>
            </a:r>
            <a:r>
              <a:rPr lang="cs-CZ" sz="2000" i="1" dirty="0" err="1"/>
              <a:t>Argyroneta</a:t>
            </a:r>
            <a:r>
              <a:rPr lang="cs-CZ" sz="2000" i="1" dirty="0"/>
              <a:t> </a:t>
            </a:r>
            <a:r>
              <a:rPr lang="cs-CZ" sz="2000" i="1" dirty="0" err="1"/>
              <a:t>aquatica</a:t>
            </a:r>
            <a:r>
              <a:rPr lang="cs-CZ" sz="2000" dirty="0"/>
              <a:t>) –</a:t>
            </a:r>
          </a:p>
          <a:p>
            <a:r>
              <a:rPr lang="cs-CZ" sz="2000" dirty="0"/>
              <a:t>žije pod vodou, hnízda se vzduchovou </a:t>
            </a:r>
          </a:p>
          <a:p>
            <a:r>
              <a:rPr lang="cs-CZ" sz="2000" dirty="0"/>
              <a:t>kapsou</a:t>
            </a:r>
          </a:p>
        </p:txBody>
      </p:sp>
      <p:pic>
        <p:nvPicPr>
          <p:cNvPr id="1026" name="Picture 2" descr="Obrázek - Misumena vatia (běžník kopretinový) | BioLib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1" y="857267"/>
            <a:ext cx="4046579" cy="30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gyroneta aquatica Vodouch stříbřit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09" y="2673048"/>
            <a:ext cx="4260533" cy="36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281" y="304800"/>
            <a:ext cx="8333069" cy="5185173"/>
          </a:xfrm>
        </p:spPr>
        <p:txBody>
          <a:bodyPr>
            <a:normAutofit/>
          </a:bodyPr>
          <a:lstStyle/>
          <a:p>
            <a:r>
              <a:rPr lang="cs-CZ" sz="2000" dirty="0"/>
              <a:t>skákavka pruhovaná (</a:t>
            </a:r>
            <a:r>
              <a:rPr lang="cs-CZ" sz="2000" i="1" dirty="0" err="1"/>
              <a:t>Salticus</a:t>
            </a:r>
            <a:r>
              <a:rPr lang="cs-CZ" sz="2000" i="1" dirty="0"/>
              <a:t> </a:t>
            </a:r>
            <a:r>
              <a:rPr lang="cs-CZ" sz="2000" i="1" dirty="0" err="1"/>
              <a:t>scenicus</a:t>
            </a:r>
            <a:r>
              <a:rPr lang="cs-CZ" sz="2000" dirty="0"/>
              <a:t>) – velké oči, loví skokem, </a:t>
            </a:r>
            <a:r>
              <a:rPr lang="cs-CZ" sz="2000" dirty="0" err="1"/>
              <a:t>synantropní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zápřednice</a:t>
            </a:r>
            <a:r>
              <a:rPr lang="cs-CZ" sz="2000" dirty="0"/>
              <a:t> jedovatá (</a:t>
            </a:r>
            <a:r>
              <a:rPr lang="cs-CZ" sz="2000" i="1" dirty="0" err="1"/>
              <a:t>Cheiracanthium</a:t>
            </a:r>
            <a:r>
              <a:rPr lang="cs-CZ" sz="2000" i="1" dirty="0"/>
              <a:t> </a:t>
            </a:r>
            <a:r>
              <a:rPr lang="cs-CZ" sz="2000" i="1" dirty="0" err="1"/>
              <a:t>punctorium</a:t>
            </a:r>
            <a:r>
              <a:rPr lang="cs-CZ" sz="2000" dirty="0"/>
              <a:t>) – teplé oblasti, hnízdo v klasech trav</a:t>
            </a:r>
          </a:p>
        </p:txBody>
      </p:sp>
      <p:pic>
        <p:nvPicPr>
          <p:cNvPr id="2052" name="Picture 4" descr="Česká arachnologická společnost - Salticus scenicus (Clerck, 1757) [skákavka  pruhovaná] → Čeleď: Salticidae → Rod: Salt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21" y="685800"/>
            <a:ext cx="4421525" cy="295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bjevil jsem na Radouči několik hnízd zápřednice jedovaté - Ekolis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44" y="4009376"/>
            <a:ext cx="4272406" cy="281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ejjedovatější pavouk Česka zápřednice: Nejrizikovější je v srpnu, říká  odborník Melichar – eXtra.cz">
            <a:extLst>
              <a:ext uri="{FF2B5EF4-FFF2-40B4-BE49-F238E27FC236}">
                <a16:creationId xmlns:a16="http://schemas.microsoft.com/office/drawing/2014/main" id="{F65D45D0-62E1-489E-86DF-F2942679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56694"/>
            <a:ext cx="1640393" cy="24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666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335651"/>
            <a:ext cx="8210550" cy="5607949"/>
          </a:xfrm>
        </p:spPr>
        <p:txBody>
          <a:bodyPr>
            <a:noAutofit/>
          </a:bodyPr>
          <a:lstStyle/>
          <a:p>
            <a:r>
              <a:rPr lang="cs-CZ" sz="2000" dirty="0"/>
              <a:t>slíďák hajní (</a:t>
            </a:r>
            <a:r>
              <a:rPr lang="cs-CZ" sz="2000" i="1" dirty="0" err="1"/>
              <a:t>Pardosa</a:t>
            </a:r>
            <a:r>
              <a:rPr lang="cs-CZ" sz="2000" i="1" dirty="0"/>
              <a:t> </a:t>
            </a:r>
            <a:r>
              <a:rPr lang="cs-CZ" sz="2000" i="1" dirty="0" err="1"/>
              <a:t>lugubris</a:t>
            </a:r>
            <a:r>
              <a:rPr lang="cs-CZ" sz="2000" dirty="0"/>
              <a:t>) – epigeický, ve skutečnosti druhový komplex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C4C70A-0963-4117-81D9-353671F7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87500"/>
            <a:ext cx="735684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50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6246" y="304800"/>
            <a:ext cx="8229103" cy="4567124"/>
          </a:xfrm>
        </p:spPr>
        <p:txBody>
          <a:bodyPr>
            <a:normAutofit/>
          </a:bodyPr>
          <a:lstStyle/>
          <a:p>
            <a:r>
              <a:rPr lang="cs-CZ" sz="2200" dirty="0"/>
              <a:t>Řád: Roztoči</a:t>
            </a:r>
          </a:p>
          <a:p>
            <a:endParaRPr lang="cs-CZ" sz="2200" dirty="0"/>
          </a:p>
          <a:p>
            <a:r>
              <a:rPr lang="cs-CZ" sz="2200" dirty="0"/>
              <a:t>druhově nejpočetnější (přes 50 000 popsaných druhů - možná i víc než 1 milion nepopsaných)</a:t>
            </a:r>
          </a:p>
          <a:p>
            <a:r>
              <a:rPr lang="cs-CZ" sz="2200" dirty="0"/>
              <a:t>kosmopolitní (po celém světě)</a:t>
            </a:r>
          </a:p>
          <a:p>
            <a:r>
              <a:rPr lang="cs-CZ" sz="2200" dirty="0"/>
              <a:t>v půdě, ve sladké vodě, ve vzduchu i </a:t>
            </a:r>
            <a:r>
              <a:rPr lang="cs-CZ" sz="2200" dirty="0" err="1"/>
              <a:t>synantropně</a:t>
            </a:r>
            <a:endParaRPr lang="cs-CZ" sz="2200" dirty="0"/>
          </a:p>
          <a:p>
            <a:r>
              <a:rPr lang="cs-CZ" sz="2200" dirty="0"/>
              <a:t>volně žijící roztoči - rostlinná potrava, detrit nebo dravci</a:t>
            </a:r>
          </a:p>
          <a:p>
            <a:r>
              <a:rPr lang="cs-CZ" sz="2200" dirty="0"/>
              <a:t>mnozí ektoparazité rostlin i živočichů (včetně člověka)</a:t>
            </a:r>
          </a:p>
          <a:p>
            <a:endParaRPr lang="cs-CZ" sz="1500" dirty="0"/>
          </a:p>
        </p:txBody>
      </p:sp>
      <p:pic>
        <p:nvPicPr>
          <p:cNvPr id="5122" name="Picture 2" descr="Roztoči, alergeny. | 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5270406" cy="3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88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304800" y="381000"/>
            <a:ext cx="8382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 článkované končetiny:</a:t>
            </a:r>
          </a:p>
          <a:p>
            <a:pPr lvl="1"/>
            <a:r>
              <a:rPr lang="cs-CZ" sz="2000" dirty="0"/>
              <a:t>odvozené od panožek (parapodií) mnohoštětinatců</a:t>
            </a:r>
          </a:p>
          <a:p>
            <a:pPr lvl="1"/>
            <a:r>
              <a:rPr lang="cs-CZ" sz="2000" dirty="0"/>
              <a:t>původně - každý článek těla 1 pár končetin - redukce a specializace v průběhu evoluce (pohyb, tykadla, makadla, čelisti)</a:t>
            </a:r>
          </a:p>
          <a:p>
            <a:r>
              <a:rPr lang="cs-CZ" sz="2000" dirty="0"/>
              <a:t>        pomocí kloubů připojeny k tělu (klouby jiného typu než u obratlovců)</a:t>
            </a:r>
          </a:p>
          <a:p>
            <a:endParaRPr lang="cs-CZ" sz="2000" dirty="0"/>
          </a:p>
          <a:p>
            <a:r>
              <a:rPr lang="cs-CZ" sz="2000" dirty="0"/>
              <a:t>exoskelet</a:t>
            </a:r>
          </a:p>
          <a:p>
            <a:pPr lvl="1"/>
            <a:r>
              <a:rPr lang="cs-CZ" sz="2000" dirty="0"/>
              <a:t>tvořen chitinovou kutikulou (někdy inkrustovanou CaCO</a:t>
            </a:r>
            <a:r>
              <a:rPr lang="cs-CZ" sz="2000" baseline="-25000" dirty="0"/>
              <a:t>3</a:t>
            </a:r>
            <a:r>
              <a:rPr lang="cs-CZ" sz="2000" dirty="0"/>
              <a:t>)</a:t>
            </a:r>
          </a:p>
          <a:p>
            <a:pPr lvl="1"/>
            <a:r>
              <a:rPr lang="cs-CZ" sz="2000" dirty="0"/>
              <a:t>ochrana proti mechanickému poškození</a:t>
            </a:r>
          </a:p>
          <a:p>
            <a:pPr lvl="1"/>
            <a:r>
              <a:rPr lang="cs-CZ" sz="2000" dirty="0"/>
              <a:t>opora těla (zevnitř svaly)</a:t>
            </a:r>
          </a:p>
          <a:p>
            <a:pPr lvl="1"/>
            <a:r>
              <a:rPr lang="cs-CZ" sz="2000" dirty="0"/>
              <a:t>zabraňuje výparu tekutin, není prostupná pro plyny</a:t>
            </a:r>
          </a:p>
          <a:p>
            <a:pPr lvl="1"/>
            <a:r>
              <a:rPr lang="cs-CZ" sz="2000" dirty="0"/>
              <a:t>brání růstu → opakované svlékání (</a:t>
            </a:r>
            <a:r>
              <a:rPr lang="cs-CZ" sz="2000" dirty="0" err="1"/>
              <a:t>ekdyze</a:t>
            </a:r>
            <a:r>
              <a:rPr lang="cs-CZ" sz="2000" dirty="0"/>
              <a:t>) – řízeno hormonálně (</a:t>
            </a:r>
            <a:r>
              <a:rPr lang="cs-CZ" sz="2000" dirty="0" err="1"/>
              <a:t>ekdyson</a:t>
            </a:r>
            <a:r>
              <a:rPr lang="cs-CZ" sz="2000" dirty="0"/>
              <a:t>) → </a:t>
            </a:r>
            <a:r>
              <a:rPr lang="cs-CZ" sz="2000" dirty="0" err="1"/>
              <a:t>svlečka</a:t>
            </a:r>
            <a:r>
              <a:rPr lang="cs-CZ" sz="2000" dirty="0"/>
              <a:t> (exuvie)</a:t>
            </a:r>
          </a:p>
          <a:p>
            <a:pPr lvl="1"/>
            <a:endParaRPr lang="cs-CZ" b="1" dirty="0"/>
          </a:p>
        </p:txBody>
      </p:sp>
      <p:sp>
        <p:nvSpPr>
          <p:cNvPr id="14" name="AutoShape 2" descr="Prezentace aplikace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38" name="Picture 2" descr="Snímek 1">
            <a:extLst>
              <a:ext uri="{FF2B5EF4-FFF2-40B4-BE49-F238E27FC236}">
                <a16:creationId xmlns:a16="http://schemas.microsoft.com/office/drawing/2014/main" id="{055A0145-EADF-4295-9760-C2262596A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0"/>
            <a:ext cx="3657600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6346" y="228600"/>
            <a:ext cx="8134350" cy="5185173"/>
          </a:xfrm>
        </p:spPr>
        <p:txBody>
          <a:bodyPr>
            <a:normAutofit/>
          </a:bodyPr>
          <a:lstStyle/>
          <a:p>
            <a:r>
              <a:rPr lang="cs-CZ" sz="2200" dirty="0"/>
              <a:t>drobní až mikroskopičtí členovci (80 </a:t>
            </a:r>
            <a:r>
              <a:rPr lang="el-GR" sz="2200" dirty="0"/>
              <a:t>μ</a:t>
            </a:r>
            <a:r>
              <a:rPr lang="cs-CZ" sz="2200" dirty="0"/>
              <a:t>m - 1 mm, jen ojediněle větší)</a:t>
            </a:r>
          </a:p>
          <a:p>
            <a:r>
              <a:rPr lang="cs-CZ" sz="2200" dirty="0"/>
              <a:t>hlavohruď a zadeček srůstají v jeden celek</a:t>
            </a:r>
          </a:p>
          <a:p>
            <a:r>
              <a:rPr lang="cs-CZ" sz="2200" dirty="0"/>
              <a:t>dýchání vzdušnicemi nebo celým povrchem těla</a:t>
            </a:r>
          </a:p>
          <a:p>
            <a:r>
              <a:rPr lang="cs-CZ" sz="2200" dirty="0"/>
              <a:t>ústní ústrojí - bodavě sací (</a:t>
            </a:r>
            <a:r>
              <a:rPr lang="cs-CZ" sz="2200" dirty="0" err="1"/>
              <a:t>chobotek</a:t>
            </a:r>
            <a:r>
              <a:rPr lang="cs-CZ" sz="2200" dirty="0"/>
              <a:t>) nebo kousací</a:t>
            </a:r>
          </a:p>
          <a:p>
            <a:r>
              <a:rPr lang="cs-CZ" sz="2200" dirty="0"/>
              <a:t>k přesunu využívají přichycení na ochlupeném pohyblivém hmyzu</a:t>
            </a:r>
          </a:p>
          <a:p>
            <a:r>
              <a:rPr lang="cs-CZ" sz="2200" dirty="0"/>
              <a:t>vývoj je nepřímý - z vajíčka se líhne šestinohá larva, po prvním svlékání se mění v osminohou nymfu (nedospělé stádium), po dalších dvou svlékáních se vytváří pohlavní otvor  →  dospělec</a:t>
            </a:r>
          </a:p>
          <a:p>
            <a:br>
              <a:rPr lang="cs-CZ" sz="2000" dirty="0"/>
            </a:br>
            <a:endParaRPr lang="cs-CZ" sz="2000" dirty="0"/>
          </a:p>
        </p:txBody>
      </p:sp>
      <p:pic>
        <p:nvPicPr>
          <p:cNvPr id="6148" name="Picture 4" descr="Článek o klíšťa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18" y="3066914"/>
            <a:ext cx="4108836" cy="34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950E45F-953C-47BE-80D1-EC0BE6EBD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4" y="3066915"/>
            <a:ext cx="4056159" cy="34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2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CB81CA9-2807-42D1-8B1F-96DCE5A08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661" y="304800"/>
            <a:ext cx="8272678" cy="2985433"/>
          </a:xfrm>
        </p:spPr>
        <p:txBody>
          <a:bodyPr/>
          <a:lstStyle/>
          <a:p>
            <a:r>
              <a:rPr lang="cs-CZ" sz="2200" dirty="0"/>
              <a:t>Význam</a:t>
            </a:r>
          </a:p>
          <a:p>
            <a:endParaRPr lang="cs-CZ" sz="2200" dirty="0"/>
          </a:p>
          <a:p>
            <a:r>
              <a:rPr lang="cs-CZ" sz="2200" dirty="0"/>
              <a:t>skladištní škůdci potravin, škůdci v zemědělství (např. svilušky)</a:t>
            </a:r>
          </a:p>
          <a:p>
            <a:r>
              <a:rPr lang="cs-CZ" sz="2200" dirty="0"/>
              <a:t>významní parazité člověka, zvířat i rostlin</a:t>
            </a:r>
          </a:p>
          <a:p>
            <a:r>
              <a:rPr lang="cs-CZ" sz="2200" dirty="0"/>
              <a:t>zdroj alergenů v bytech (roztoči čeledi </a:t>
            </a:r>
            <a:r>
              <a:rPr lang="cs-CZ" sz="2200" dirty="0" err="1"/>
              <a:t>Pyroglyphidae</a:t>
            </a:r>
            <a:r>
              <a:rPr lang="cs-CZ" sz="2200" dirty="0"/>
              <a:t>)</a:t>
            </a:r>
          </a:p>
          <a:p>
            <a:r>
              <a:rPr lang="cs-CZ" sz="2200" dirty="0"/>
              <a:t>v přírodě významní rozkladači</a:t>
            </a:r>
          </a:p>
          <a:p>
            <a:endParaRPr lang="cs-CZ" sz="2200" dirty="0"/>
          </a:p>
          <a:p>
            <a:r>
              <a:rPr lang="cs-CZ" sz="2200" dirty="0"/>
              <a:t>ČS – pouze </a:t>
            </a:r>
            <a:r>
              <a:rPr lang="cs-CZ" sz="2200" dirty="0" err="1"/>
              <a:t>pancířníci</a:t>
            </a:r>
            <a:r>
              <a:rPr lang="cs-CZ" sz="2200" dirty="0"/>
              <a:t> – u nás přes 500 druhů, v ČS 13, málo údajů</a:t>
            </a:r>
          </a:p>
          <a:p>
            <a:endParaRPr lang="cs-CZ" dirty="0"/>
          </a:p>
        </p:txBody>
      </p:sp>
      <p:pic>
        <p:nvPicPr>
          <p:cNvPr id="6146" name="Picture 2" descr="Česká zemědělská univerzita v Praze">
            <a:extLst>
              <a:ext uri="{FF2B5EF4-FFF2-40B4-BE49-F238E27FC236}">
                <a16:creationId xmlns:a16="http://schemas.microsoft.com/office/drawing/2014/main" id="{3AA4B3EC-72FD-4E43-B4B7-1055775B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290233"/>
            <a:ext cx="3276600" cy="33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91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304800"/>
            <a:ext cx="8286751" cy="2308324"/>
          </a:xfrm>
        </p:spPr>
        <p:txBody>
          <a:bodyPr/>
          <a:lstStyle/>
          <a:p>
            <a:r>
              <a:rPr lang="cs-CZ" sz="2200" dirty="0"/>
              <a:t>klíště obecné (</a:t>
            </a:r>
            <a:r>
              <a:rPr lang="cs-CZ" sz="2200" i="1" dirty="0" err="1"/>
              <a:t>Ixodes</a:t>
            </a:r>
            <a:r>
              <a:rPr lang="cs-CZ" sz="2200" i="1" dirty="0"/>
              <a:t> </a:t>
            </a:r>
            <a:r>
              <a:rPr lang="cs-CZ" sz="2200" i="1" dirty="0" err="1"/>
              <a:t>ricinus</a:t>
            </a:r>
            <a:r>
              <a:rPr lang="cs-CZ" sz="2200" dirty="0"/>
              <a:t>)</a:t>
            </a:r>
          </a:p>
          <a:p>
            <a:pPr lvl="1"/>
            <a:r>
              <a:rPr lang="cs-CZ" sz="2200" dirty="0"/>
              <a:t>samičky sají krev - </a:t>
            </a:r>
            <a:r>
              <a:rPr lang="cs-CZ" sz="2200" dirty="0" err="1"/>
              <a:t>chobotek</a:t>
            </a:r>
            <a:r>
              <a:rPr lang="cs-CZ" sz="2200" dirty="0"/>
              <a:t> (</a:t>
            </a:r>
            <a:r>
              <a:rPr lang="cs-CZ" sz="2200" dirty="0" err="1"/>
              <a:t>hypostom</a:t>
            </a:r>
            <a:r>
              <a:rPr lang="cs-CZ" sz="2200" dirty="0"/>
              <a:t>) se zpětnými háčky (</a:t>
            </a:r>
            <a:r>
              <a:rPr lang="cs-CZ" sz="2200" dirty="0" err="1"/>
              <a:t>ixodin</a:t>
            </a:r>
            <a:r>
              <a:rPr lang="cs-CZ" sz="2200" dirty="0"/>
              <a:t> – proti srážení krve) - zřasená kutikula → zvětšení objemu těla</a:t>
            </a:r>
          </a:p>
          <a:p>
            <a:pPr lvl="1"/>
            <a:endParaRPr lang="cs-CZ" sz="2200" dirty="0"/>
          </a:p>
          <a:p>
            <a:pPr lvl="1"/>
            <a:r>
              <a:rPr lang="cs-CZ" sz="2200" dirty="0"/>
              <a:t>přenos chorob - encefalitida (virová) a borelióza (bakteriální)</a:t>
            </a:r>
          </a:p>
          <a:p>
            <a:pPr lvl="1"/>
            <a:r>
              <a:rPr lang="cs-CZ" sz="2200" dirty="0"/>
              <a:t>larvy sají na drobných savcích, ptácích a plazech</a:t>
            </a:r>
          </a:p>
          <a:p>
            <a:endParaRPr lang="cs-CZ" dirty="0"/>
          </a:p>
        </p:txBody>
      </p:sp>
      <p:pic>
        <p:nvPicPr>
          <p:cNvPr id="8194" name="Picture 2" descr="Psi Hrá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58751"/>
            <a:ext cx="4776311" cy="28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líšťata jsou nejaktivnější právě teď: Jak se bránit? – Abecedazahrady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11" y="2658750"/>
            <a:ext cx="4271546" cy="28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685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Galerie: Jak poznat zákožku svrabovou a jak proti ní bojova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94" y="1219200"/>
            <a:ext cx="2420945" cy="181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4503" y="381000"/>
            <a:ext cx="8396578" cy="5441343"/>
          </a:xfrm>
        </p:spPr>
        <p:txBody>
          <a:bodyPr>
            <a:noAutofit/>
          </a:bodyPr>
          <a:lstStyle/>
          <a:p>
            <a:r>
              <a:rPr lang="cs-CZ" sz="2200" dirty="0"/>
              <a:t>podřád </a:t>
            </a:r>
            <a:r>
              <a:rPr lang="cs-CZ" sz="2200" dirty="0" err="1"/>
              <a:t>zákožkovci</a:t>
            </a:r>
            <a:endParaRPr lang="cs-CZ" sz="2200" dirty="0"/>
          </a:p>
          <a:p>
            <a:r>
              <a:rPr lang="cs-CZ" sz="2200" dirty="0"/>
              <a:t>zákožka svrabová (</a:t>
            </a:r>
            <a:r>
              <a:rPr lang="cs-CZ" sz="2200" i="1" dirty="0" err="1"/>
              <a:t>Sarcoptes</a:t>
            </a:r>
            <a:r>
              <a:rPr lang="cs-CZ" sz="2200" i="1" dirty="0"/>
              <a:t> </a:t>
            </a:r>
            <a:r>
              <a:rPr lang="cs-CZ" sz="2200" i="1" dirty="0" err="1"/>
              <a:t>scabiei</a:t>
            </a:r>
            <a:r>
              <a:rPr lang="cs-CZ" sz="2200" dirty="0"/>
              <a:t>) – svrab, chodbičky v pokožce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podřád </a:t>
            </a:r>
            <a:r>
              <a:rPr lang="cs-CZ" sz="2200" dirty="0" err="1"/>
              <a:t>sametkovci</a:t>
            </a:r>
            <a:endParaRPr lang="cs-CZ" sz="2200" dirty="0"/>
          </a:p>
          <a:p>
            <a:r>
              <a:rPr lang="cs-CZ" sz="2200" dirty="0"/>
              <a:t>trudník tukový (</a:t>
            </a:r>
            <a:r>
              <a:rPr lang="cs-CZ" sz="2200" i="1" dirty="0" err="1"/>
              <a:t>Demodex</a:t>
            </a:r>
            <a:r>
              <a:rPr lang="cs-CZ" sz="2200" i="1" dirty="0"/>
              <a:t> </a:t>
            </a:r>
            <a:r>
              <a:rPr lang="cs-CZ" sz="2200" i="1" dirty="0" err="1"/>
              <a:t>folliculorum</a:t>
            </a:r>
            <a:r>
              <a:rPr lang="cs-CZ" sz="2200" dirty="0"/>
              <a:t>)</a:t>
            </a:r>
          </a:p>
          <a:p>
            <a:r>
              <a:rPr lang="cs-CZ" sz="2200" dirty="0"/>
              <a:t>t. mazový (</a:t>
            </a:r>
            <a:r>
              <a:rPr lang="cs-CZ" sz="2200" i="1" dirty="0"/>
              <a:t>D. brevis</a:t>
            </a:r>
            <a:r>
              <a:rPr lang="cs-CZ" sz="2200" dirty="0"/>
              <a:t>) – žijí ve vlasových folikulech a mazových žlázkách</a:t>
            </a:r>
          </a:p>
        </p:txBody>
      </p:sp>
      <p:pic>
        <p:nvPicPr>
          <p:cNvPr id="9218" name="Picture 2" descr="Svrab je vysoce nakažlivý a stále mezi námi. Přinést si ho můžete prakticky  odkudkoli | ČtiDom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3" y="1367127"/>
            <a:ext cx="4075045" cy="30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rudník tukový a trudník mazový: Tohle nám běhá po obličeji i v ochlupení!  | Blesk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94" y="3230907"/>
            <a:ext cx="4512039" cy="23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61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1" y="228600"/>
            <a:ext cx="8362950" cy="5261372"/>
          </a:xfrm>
        </p:spPr>
        <p:txBody>
          <a:bodyPr>
            <a:normAutofit/>
          </a:bodyPr>
          <a:lstStyle/>
          <a:p>
            <a:r>
              <a:rPr lang="cs-CZ" sz="2200" dirty="0"/>
              <a:t>sametka podzimní – larva parazituje na obratlovcích, kousnutí velmi svědí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vlnovník révový (</a:t>
            </a:r>
            <a:r>
              <a:rPr lang="cs-CZ" sz="2200" i="1" dirty="0" err="1"/>
              <a:t>Colomerus</a:t>
            </a:r>
            <a:r>
              <a:rPr lang="cs-CZ" sz="2200" i="1" dirty="0"/>
              <a:t> </a:t>
            </a:r>
            <a:r>
              <a:rPr lang="cs-CZ" sz="2200" i="1" dirty="0" err="1"/>
              <a:t>vitis</a:t>
            </a:r>
            <a:r>
              <a:rPr lang="cs-CZ" sz="2200" dirty="0"/>
              <a:t>) – plstnatění révy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1500" dirty="0"/>
          </a:p>
        </p:txBody>
      </p:sp>
      <p:pic>
        <p:nvPicPr>
          <p:cNvPr id="10242" name="Picture 2" descr="Sametka podzimní: když se vám parazit zavrtá do kůže – Abecedazahrady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781607" cy="23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lnovník révový - Ochrana rostlin | Kalendárium | NOHEL GARDEN a.s. -  velkoobchodní společn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96" y="3781396"/>
            <a:ext cx="3913204" cy="29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06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oztočík včelí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4309" y="1996091"/>
            <a:ext cx="4525581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599" y="304800"/>
            <a:ext cx="8286751" cy="4108817"/>
          </a:xfrm>
        </p:spPr>
        <p:txBody>
          <a:bodyPr/>
          <a:lstStyle/>
          <a:p>
            <a:r>
              <a:rPr lang="cs-CZ" sz="2200" dirty="0"/>
              <a:t>roztočík včelí (</a:t>
            </a:r>
            <a:r>
              <a:rPr lang="cs-CZ" sz="2200" i="1" dirty="0" err="1"/>
              <a:t>Acarapis</a:t>
            </a:r>
            <a:r>
              <a:rPr lang="cs-CZ" sz="2200" i="1" dirty="0"/>
              <a:t> </a:t>
            </a:r>
            <a:r>
              <a:rPr lang="cs-CZ" sz="2200" i="1" dirty="0" err="1"/>
              <a:t>woodi</a:t>
            </a:r>
            <a:r>
              <a:rPr lang="cs-CZ" sz="2200" dirty="0"/>
              <a:t>) – parazituje ve vzdušnicích včel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 err="1"/>
              <a:t>kleštík</a:t>
            </a:r>
            <a:r>
              <a:rPr lang="cs-CZ" sz="2200" dirty="0"/>
              <a:t> včelí (</a:t>
            </a:r>
            <a:r>
              <a:rPr lang="cs-CZ" sz="2200" i="1" dirty="0" err="1"/>
              <a:t>Varroa</a:t>
            </a:r>
            <a:r>
              <a:rPr lang="cs-CZ" sz="2200" i="1" dirty="0"/>
              <a:t> </a:t>
            </a:r>
            <a:r>
              <a:rPr lang="cs-CZ" sz="2200" i="1" dirty="0" err="1"/>
              <a:t>destructor</a:t>
            </a:r>
            <a:r>
              <a:rPr lang="cs-CZ" sz="2200" dirty="0"/>
              <a:t>) – přenašeč virového </a:t>
            </a:r>
          </a:p>
          <a:p>
            <a:r>
              <a:rPr lang="cs-CZ" sz="2200" dirty="0"/>
              <a:t>onemocnění, rozšířen z Dálného východu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11266" name="Picture 2" descr="Obrázek - Varroa destructor (kleštík včelí) | BioLib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3673504" cy="35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15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8600" y="304800"/>
            <a:ext cx="8142402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Myriapoda</a:t>
            </a:r>
            <a:r>
              <a:rPr lang="cs-CZ" sz="2400" b="1" dirty="0"/>
              <a:t> (Stonožkovci) </a:t>
            </a:r>
          </a:p>
          <a:p>
            <a:endParaRPr lang="cs-CZ" sz="1350" dirty="0"/>
          </a:p>
          <a:p>
            <a:r>
              <a:rPr lang="cs-CZ" sz="2200" dirty="0"/>
              <a:t>stejnoměrně článkované tělo, složené oči, vzdušnice</a:t>
            </a:r>
          </a:p>
          <a:p>
            <a:endParaRPr lang="cs-CZ" sz="2200" dirty="0"/>
          </a:p>
          <a:p>
            <a:r>
              <a:rPr lang="cs-CZ" sz="2200" dirty="0"/>
              <a:t>Třída: Stonožky</a:t>
            </a:r>
          </a:p>
          <a:p>
            <a:endParaRPr lang="cs-CZ" sz="2200" dirty="0"/>
          </a:p>
          <a:p>
            <a:r>
              <a:rPr lang="cs-CZ" sz="2200" dirty="0"/>
              <a:t>protáhlé, shora zploštělé tělo, elipsovitý průřez</a:t>
            </a:r>
          </a:p>
          <a:p>
            <a:r>
              <a:rPr lang="cs-CZ" sz="2200" dirty="0"/>
              <a:t>každý tělní článek - 1 pár nohou (napojené po stranách těla)</a:t>
            </a:r>
          </a:p>
          <a:p>
            <a:r>
              <a:rPr lang="cs-CZ" sz="2200" dirty="0"/>
              <a:t>první pár končetin přeměněn v kusadlové nožky s jedovou žlázou</a:t>
            </a:r>
          </a:p>
          <a:p>
            <a:r>
              <a:rPr lang="cs-CZ" sz="2200" dirty="0"/>
              <a:t>dravci</a:t>
            </a:r>
          </a:p>
          <a:p>
            <a:r>
              <a:rPr lang="cs-CZ" sz="2200" dirty="0"/>
              <a:t>v ČR 73 druhů, v ČS 4 druhy</a:t>
            </a:r>
          </a:p>
          <a:p>
            <a:endParaRPr lang="cs-CZ" sz="2000" dirty="0"/>
          </a:p>
        </p:txBody>
      </p:sp>
      <p:pic>
        <p:nvPicPr>
          <p:cNvPr id="15362" name="Picture 2" descr="Lithobius forficatus (stonožka škvorová) | BioLib.cz">
            <a:extLst>
              <a:ext uri="{FF2B5EF4-FFF2-40B4-BE49-F238E27FC236}">
                <a16:creationId xmlns:a16="http://schemas.microsoft.com/office/drawing/2014/main" id="{445CEA50-7EA1-4F9E-859C-960DC9DD5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352800"/>
            <a:ext cx="5062537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45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8087" y="304800"/>
            <a:ext cx="81675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stonožka </a:t>
            </a:r>
            <a:r>
              <a:rPr lang="cs-CZ" sz="2200" dirty="0" err="1"/>
              <a:t>škvorová</a:t>
            </a:r>
            <a:r>
              <a:rPr lang="cs-CZ" sz="2200" dirty="0"/>
              <a:t> (</a:t>
            </a:r>
            <a:r>
              <a:rPr lang="cs-CZ" sz="2200" i="1" dirty="0" err="1"/>
              <a:t>Lithobius</a:t>
            </a:r>
            <a:r>
              <a:rPr lang="cs-CZ" sz="2200" i="1" dirty="0"/>
              <a:t> </a:t>
            </a:r>
            <a:r>
              <a:rPr lang="cs-CZ" sz="2200" i="1" dirty="0" err="1"/>
              <a:t>forficatus</a:t>
            </a:r>
            <a:r>
              <a:rPr lang="cs-CZ" sz="2200" dirty="0"/>
              <a:t>)</a:t>
            </a:r>
            <a:r>
              <a:rPr lang="cs-CZ" sz="2200" i="1" dirty="0"/>
              <a:t> </a:t>
            </a:r>
            <a:r>
              <a:rPr lang="cs-CZ" sz="2200" dirty="0"/>
              <a:t>- 15 párů končetin, do 30 mm, hojná</a:t>
            </a:r>
          </a:p>
          <a:p>
            <a:r>
              <a:rPr lang="cs-CZ" sz="2200" dirty="0" err="1"/>
              <a:t>strašník</a:t>
            </a:r>
            <a:r>
              <a:rPr lang="cs-CZ" sz="2200" dirty="0"/>
              <a:t> dalmatský (</a:t>
            </a:r>
            <a:r>
              <a:rPr lang="cs-CZ" sz="2200" i="1" dirty="0" err="1"/>
              <a:t>Scutigera</a:t>
            </a:r>
            <a:r>
              <a:rPr lang="cs-CZ" sz="2200" i="1" dirty="0"/>
              <a:t> </a:t>
            </a:r>
            <a:r>
              <a:rPr lang="cs-CZ" sz="2200" i="1" dirty="0" err="1"/>
              <a:t>coleoptrata</a:t>
            </a:r>
            <a:r>
              <a:rPr lang="cs-CZ" sz="2200" dirty="0"/>
              <a:t>) – teplomilný, šíří se z JV</a:t>
            </a:r>
          </a:p>
        </p:txBody>
      </p:sp>
      <p:pic>
        <p:nvPicPr>
          <p:cNvPr id="4" name="Picture 4" descr="Přírodovědci.cz on Twitter: &quot;Strašník dalmatský (Scutigera coleoptrata) je  relativně novým druhem naší fauny, který se k nám šíří z jihu. Věděli jste,  že tato dravá stonožka dokáže sprintovat až rychlostí 50cm/hod?  https://t.co/fo5AWFwBvJ&quot; 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98" y="3886200"/>
            <a:ext cx="4224102" cy="28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Obrázek - Lithobius forficatus (stonožka škvorová) | BioLib.cz">
            <a:extLst>
              <a:ext uri="{FF2B5EF4-FFF2-40B4-BE49-F238E27FC236}">
                <a16:creationId xmlns:a16="http://schemas.microsoft.com/office/drawing/2014/main" id="{83FB5BC4-4042-4A05-A882-EBD1171B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5638800" cy="28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80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2400" y="228600"/>
            <a:ext cx="84582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Třída: Mnohonožky</a:t>
            </a:r>
          </a:p>
          <a:p>
            <a:endParaRPr lang="cs-CZ" sz="2200" dirty="0"/>
          </a:p>
          <a:p>
            <a:r>
              <a:rPr lang="cs-CZ" sz="2200" dirty="0"/>
              <a:t>protáhlé válcovité tělo, kruhovitý (půlkruhovitý) průřez</a:t>
            </a:r>
          </a:p>
          <a:p>
            <a:r>
              <a:rPr lang="cs-CZ" sz="2200" dirty="0"/>
              <a:t>každý tělní článek - 2 páry nohou (každý článek vznikl splynutím 2 článků)</a:t>
            </a:r>
          </a:p>
          <a:p>
            <a:r>
              <a:rPr lang="cs-CZ" sz="2200" dirty="0"/>
              <a:t>nohy vkloubené vespod těla</a:t>
            </a:r>
          </a:p>
          <a:p>
            <a:r>
              <a:rPr lang="cs-CZ" sz="2200" dirty="0"/>
              <a:t>býložravci (spadlé listy, rozkládající se rostliny apod.)</a:t>
            </a:r>
          </a:p>
          <a:p>
            <a:r>
              <a:rPr lang="cs-CZ" sz="2200" dirty="0"/>
              <a:t>v ČR 73 druhů, z toho 11 v ČS</a:t>
            </a:r>
          </a:p>
          <a:p>
            <a:r>
              <a:rPr lang="cs-CZ" sz="2200" dirty="0"/>
              <a:t>mnohonožka zemní (</a:t>
            </a:r>
            <a:r>
              <a:rPr lang="cs-CZ" sz="2200" i="1" dirty="0" err="1"/>
              <a:t>Julus</a:t>
            </a:r>
            <a:r>
              <a:rPr lang="cs-CZ" sz="2200" i="1" dirty="0"/>
              <a:t> </a:t>
            </a:r>
            <a:r>
              <a:rPr lang="cs-CZ" sz="2200" i="1" dirty="0" err="1"/>
              <a:t>terrestris</a:t>
            </a:r>
            <a:r>
              <a:rPr lang="cs-CZ" sz="2200" dirty="0"/>
              <a:t>) - žijí pod kameny a kůrou i v tlejícím listí</a:t>
            </a:r>
          </a:p>
          <a:p>
            <a:r>
              <a:rPr lang="cs-CZ" sz="2200" dirty="0" err="1"/>
              <a:t>svinule</a:t>
            </a:r>
            <a:r>
              <a:rPr lang="cs-CZ" sz="2200" dirty="0"/>
              <a:t> lesní (</a:t>
            </a:r>
            <a:r>
              <a:rPr lang="cs-CZ" sz="2200" i="1" dirty="0" err="1"/>
              <a:t>Glomeris</a:t>
            </a:r>
            <a:r>
              <a:rPr lang="cs-CZ" sz="2200" i="1" dirty="0"/>
              <a:t> </a:t>
            </a:r>
            <a:r>
              <a:rPr lang="cs-CZ" sz="2200" i="1" dirty="0" err="1"/>
              <a:t>pustulata</a:t>
            </a:r>
            <a:r>
              <a:rPr lang="cs-CZ" sz="2200" dirty="0"/>
              <a:t>) - stáčí tělo do kuličky</a:t>
            </a:r>
          </a:p>
          <a:p>
            <a:endParaRPr lang="cs-CZ" sz="1350" dirty="0"/>
          </a:p>
        </p:txBody>
      </p:sp>
      <p:pic>
        <p:nvPicPr>
          <p:cNvPr id="3" name="Picture 2" descr="Mnohonožky ve vaší zahradě: proč jsou škodlivé a jak se jich zbav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12" y="3914224"/>
            <a:ext cx="4160982" cy="24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lomeris pustulata (svinule lesní) | BioLi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8" y="3762616"/>
            <a:ext cx="4116892" cy="27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CC2063B8-349D-4AFB-BE13-41FF11E341F4}"/>
              </a:ext>
            </a:extLst>
          </p:cNvPr>
          <p:cNvCxnSpPr>
            <a:cxnSpLocks/>
          </p:cNvCxnSpPr>
          <p:nvPr/>
        </p:nvCxnSpPr>
        <p:spPr>
          <a:xfrm>
            <a:off x="4191000" y="2976125"/>
            <a:ext cx="1676400" cy="783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768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572A9-232B-40E5-BD64-DBEDD7B6E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457200"/>
            <a:ext cx="6858000" cy="692497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Pancrustacea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" name="Picture 2" descr="Ninja-kreveta strašek najde rakovinu pouhým pohledem. Vědci to zkouší  využít pro léčbu lidí — ČT24 — Česká telev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80" y="1948567"/>
            <a:ext cx="5158601" cy="38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8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35660" y="381000"/>
            <a:ext cx="8272678" cy="3046988"/>
          </a:xfrm>
        </p:spPr>
        <p:txBody>
          <a:bodyPr/>
          <a:lstStyle/>
          <a:p>
            <a:r>
              <a:rPr lang="cs-CZ" sz="2000" dirty="0"/>
              <a:t>3 větší tělní celky: vznik splynutím původních tělních článků (jeden z hlavních předpokladů evoluční úspěšnosti členovců)</a:t>
            </a:r>
          </a:p>
          <a:p>
            <a:r>
              <a:rPr lang="cs-CZ" sz="2000" dirty="0"/>
              <a:t>	hlava </a:t>
            </a:r>
          </a:p>
          <a:p>
            <a:r>
              <a:rPr lang="cs-CZ" sz="2000" dirty="0"/>
              <a:t>	hruď  </a:t>
            </a:r>
          </a:p>
          <a:p>
            <a:r>
              <a:rPr lang="cs-CZ" sz="2000" dirty="0"/>
              <a:t>	zadeček </a:t>
            </a:r>
          </a:p>
          <a:p>
            <a:r>
              <a:rPr lang="cs-CZ" sz="2000" dirty="0"/>
              <a:t>3 možnosti těla:</a:t>
            </a:r>
          </a:p>
          <a:p>
            <a:r>
              <a:rPr lang="cs-CZ" sz="2000" dirty="0"/>
              <a:t>	hlava</a:t>
            </a:r>
            <a:r>
              <a:rPr lang="cs-CZ" sz="2000" i="1" dirty="0"/>
              <a:t> </a:t>
            </a:r>
            <a:r>
              <a:rPr lang="cs-CZ" sz="2000" dirty="0"/>
              <a:t>(</a:t>
            </a:r>
            <a:r>
              <a:rPr lang="cs-CZ" sz="2000" dirty="0" err="1"/>
              <a:t>caput</a:t>
            </a:r>
            <a:r>
              <a:rPr lang="cs-CZ" sz="2000" dirty="0"/>
              <a:t>) - hruď (</a:t>
            </a:r>
            <a:r>
              <a:rPr lang="cs-CZ" sz="2000" dirty="0" err="1"/>
              <a:t>thorax</a:t>
            </a:r>
            <a:r>
              <a:rPr lang="cs-CZ" sz="2000" dirty="0"/>
              <a:t>) - zadeček (abdomen)</a:t>
            </a:r>
          </a:p>
          <a:p>
            <a:r>
              <a:rPr lang="cs-CZ" sz="2000" dirty="0"/>
              <a:t>	hlava - trup</a:t>
            </a:r>
          </a:p>
          <a:p>
            <a:r>
              <a:rPr lang="cs-CZ" sz="2000" dirty="0"/>
              <a:t>	hlavohruď - zadeček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098" name="Picture 2" descr="Entomology and Forensic Entomology | Starkville Science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399"/>
            <a:ext cx="5105400" cy="38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72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6FFE8FC-CC21-45CF-B210-6B912B9C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93" y="1905000"/>
            <a:ext cx="4135134" cy="4642513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17CF82-D81D-4F85-9102-E2884906E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310487"/>
            <a:ext cx="8382001" cy="5179486"/>
          </a:xfrm>
        </p:spPr>
        <p:txBody>
          <a:bodyPr>
            <a:normAutofit/>
          </a:bodyPr>
          <a:lstStyle/>
          <a:p>
            <a:r>
              <a:rPr lang="cs-CZ" sz="2200" dirty="0"/>
              <a:t>dřívější skupina korýši – </a:t>
            </a:r>
            <a:r>
              <a:rPr lang="cs-CZ" sz="2200" dirty="0" err="1"/>
              <a:t>parafyletická</a:t>
            </a:r>
            <a:r>
              <a:rPr lang="cs-CZ" sz="2200" dirty="0"/>
              <a:t> – patří do společného podkmene se šestinohými </a:t>
            </a:r>
          </a:p>
          <a:p>
            <a:r>
              <a:rPr lang="cs-CZ" sz="2200" dirty="0"/>
              <a:t>převážně vodní (mořští nebo sladkovodní), jen málo druhů je terestrických (vlhké prostředí) </a:t>
            </a:r>
          </a:p>
          <a:p>
            <a:r>
              <a:rPr lang="cs-CZ" sz="2200" dirty="0"/>
              <a:t>kosmopolitní </a:t>
            </a:r>
          </a:p>
          <a:p>
            <a:r>
              <a:rPr lang="cs-CZ" sz="2200" dirty="0"/>
              <a:t>velký počet končetin, různě modifikovaných</a:t>
            </a:r>
          </a:p>
          <a:p>
            <a:r>
              <a:rPr lang="cs-CZ" sz="2200" dirty="0"/>
              <a:t>končetiny často rozeklané (</a:t>
            </a:r>
            <a:r>
              <a:rPr lang="cs-CZ" sz="2200" dirty="0" err="1"/>
              <a:t>dvouvětevné</a:t>
            </a:r>
            <a:r>
              <a:rPr lang="cs-CZ" sz="2200" dirty="0"/>
              <a:t>)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68307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8F512E5-1E40-4351-894E-9835022A4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04800"/>
            <a:ext cx="8763000" cy="3662541"/>
          </a:xfrm>
        </p:spPr>
        <p:txBody>
          <a:bodyPr/>
          <a:lstStyle/>
          <a:p>
            <a:r>
              <a:rPr lang="cs-CZ" sz="2200" dirty="0"/>
              <a:t>korýši:</a:t>
            </a:r>
          </a:p>
          <a:p>
            <a:r>
              <a:rPr lang="cs-CZ" sz="2200" dirty="0"/>
              <a:t>povrch těla: chitinová kutikula prostoupena CaCO</a:t>
            </a:r>
            <a:r>
              <a:rPr lang="cs-CZ" sz="2200" baseline="-25000" dirty="0"/>
              <a:t>3</a:t>
            </a:r>
            <a:r>
              <a:rPr lang="cs-CZ" sz="2200" dirty="0"/>
              <a:t> -  krunýř</a:t>
            </a:r>
          </a:p>
          <a:p>
            <a:r>
              <a:rPr lang="cs-CZ" sz="2200" dirty="0"/>
              <a:t>tělo kryto štítem (</a:t>
            </a:r>
            <a:r>
              <a:rPr lang="cs-CZ" sz="2200" dirty="0" err="1"/>
              <a:t>karapax</a:t>
            </a:r>
            <a:r>
              <a:rPr lang="cs-CZ" sz="2200" dirty="0"/>
              <a:t>) nebo dvouchlopňovou skořápkou</a:t>
            </a:r>
          </a:p>
          <a:p>
            <a:r>
              <a:rPr lang="cs-CZ" sz="2200" dirty="0"/>
              <a:t>vnější kostra → svléká se</a:t>
            </a:r>
          </a:p>
          <a:p>
            <a:r>
              <a:rPr lang="cs-CZ" sz="2200" dirty="0"/>
              <a:t>tělo: hlavohruď + zadeček</a:t>
            </a:r>
          </a:p>
          <a:p>
            <a:r>
              <a:rPr lang="cs-CZ" sz="2200" dirty="0"/>
              <a:t>2 páry tykadel</a:t>
            </a:r>
          </a:p>
          <a:p>
            <a:r>
              <a:rPr lang="cs-CZ" sz="2200" dirty="0"/>
              <a:t>různý počet tělních článků (10 - 70)</a:t>
            </a:r>
          </a:p>
          <a:p>
            <a:r>
              <a:rPr lang="cs-CZ" sz="2200" dirty="0"/>
              <a:t>každý tělní článek nese jeden pár končetin:</a:t>
            </a:r>
          </a:p>
          <a:p>
            <a:pPr lvl="1"/>
            <a:r>
              <a:rPr lang="cs-CZ" sz="2200" dirty="0"/>
              <a:t>končetiny různě pozměněné  → různá funkce</a:t>
            </a:r>
          </a:p>
          <a:p>
            <a:pPr lvl="1"/>
            <a:r>
              <a:rPr lang="cs-CZ" sz="2200" dirty="0" err="1"/>
              <a:t>dvouvětevné</a:t>
            </a:r>
            <a:endParaRPr lang="cs-CZ" sz="22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52458E-98E2-4A3B-80F9-2901A8286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954" y="3429000"/>
            <a:ext cx="4317169" cy="33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71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5F458CE-B90A-4887-92FD-FE88B5F8A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403538" cy="5693866"/>
          </a:xfrm>
        </p:spPr>
        <p:txBody>
          <a:bodyPr/>
          <a:lstStyle/>
          <a:p>
            <a:r>
              <a:rPr lang="cs-CZ" sz="2200" dirty="0"/>
              <a:t>hlava:</a:t>
            </a:r>
          </a:p>
          <a:p>
            <a:pPr lvl="1"/>
            <a:r>
              <a:rPr lang="cs-CZ" sz="2200" dirty="0"/>
              <a:t>2 páry tykadel - funkce: smyslová (čich, hmat), pohybová</a:t>
            </a:r>
          </a:p>
          <a:p>
            <a:pPr lvl="1"/>
            <a:r>
              <a:rPr lang="cs-CZ" sz="2200" dirty="0"/>
              <a:t>1 pár kusadel (mandibuly)</a:t>
            </a:r>
          </a:p>
          <a:p>
            <a:pPr lvl="1"/>
            <a:r>
              <a:rPr lang="cs-CZ" sz="2200" dirty="0"/>
              <a:t>2 páry čelistí (maxily)</a:t>
            </a:r>
          </a:p>
          <a:p>
            <a:pPr lvl="2"/>
            <a:r>
              <a:rPr lang="cs-CZ" sz="2200" dirty="0"/>
              <a:t>příjem a rozmělňování potravy</a:t>
            </a:r>
          </a:p>
          <a:p>
            <a:r>
              <a:rPr lang="cs-CZ" sz="2200" dirty="0"/>
              <a:t>hruď :</a:t>
            </a:r>
          </a:p>
          <a:p>
            <a:pPr lvl="1"/>
            <a:r>
              <a:rPr lang="cs-CZ" sz="2200" dirty="0"/>
              <a:t>různý počet článků </a:t>
            </a:r>
          </a:p>
          <a:p>
            <a:pPr lvl="1"/>
            <a:r>
              <a:rPr lang="cs-CZ" sz="2200" dirty="0"/>
              <a:t>končetiny - různý tvar a funkce: pohyb (většina korýšů), nesení žaberních lupínků (dýchání), přihánění a zpracování potravy (čelistní nožky)</a:t>
            </a:r>
          </a:p>
          <a:p>
            <a:r>
              <a:rPr lang="cs-CZ" sz="2200" dirty="0"/>
              <a:t>zadeček:</a:t>
            </a:r>
          </a:p>
          <a:p>
            <a:pPr lvl="1"/>
            <a:r>
              <a:rPr lang="cs-CZ" sz="2200" dirty="0"/>
              <a:t>různý počet článků s končetinami (např. rak) nebo bez nich</a:t>
            </a:r>
          </a:p>
          <a:p>
            <a:pPr lvl="1"/>
            <a:r>
              <a:rPr lang="cs-CZ" sz="2200" dirty="0"/>
              <a:t>zadečkové končetiny - pohyb, dýchání, přidržování vajíček</a:t>
            </a:r>
          </a:p>
          <a:p>
            <a:pPr lvl="1"/>
            <a:r>
              <a:rPr lang="cs-CZ" sz="2200" dirty="0"/>
              <a:t>poslední článek (</a:t>
            </a:r>
            <a:r>
              <a:rPr lang="cs-CZ" sz="2200" dirty="0" err="1"/>
              <a:t>telson</a:t>
            </a:r>
            <a:r>
              <a:rPr lang="cs-CZ" sz="2200" dirty="0"/>
              <a:t>) –  vždy bez končetin, liší se tvarem: ukončen vidličkou (</a:t>
            </a:r>
            <a:r>
              <a:rPr lang="cs-CZ" sz="2200" dirty="0" err="1"/>
              <a:t>furkou</a:t>
            </a:r>
            <a:r>
              <a:rPr lang="cs-CZ" sz="2200" dirty="0"/>
              <a:t>) u primitivnějších skupin nebo ploutvičkou (</a:t>
            </a:r>
            <a:r>
              <a:rPr lang="cs-CZ" sz="2200" dirty="0" err="1"/>
              <a:t>rakovci</a:t>
            </a:r>
            <a:r>
              <a:rPr lang="cs-CZ" sz="2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506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C02F80A-3C34-4372-BF1F-7F3901DF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52400"/>
            <a:ext cx="8479738" cy="6370975"/>
          </a:xfrm>
        </p:spPr>
        <p:txBody>
          <a:bodyPr/>
          <a:lstStyle/>
          <a:p>
            <a:r>
              <a:rPr lang="cs-CZ" sz="2200" dirty="0"/>
              <a:t>dýchání - žábry na hrudních a zadečkových končetinách, celým povrchem těla (buchanky)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cévní soustava otevřená, trubicovité srdce s nasávacími otvůrky (</a:t>
            </a:r>
            <a:r>
              <a:rPr lang="cs-CZ" sz="2200" dirty="0" err="1"/>
              <a:t>ostie</a:t>
            </a:r>
            <a:r>
              <a:rPr lang="cs-CZ" sz="2200" dirty="0"/>
              <a:t>)</a:t>
            </a:r>
          </a:p>
          <a:p>
            <a:endParaRPr lang="cs-CZ" sz="2200" dirty="0"/>
          </a:p>
          <a:p>
            <a:r>
              <a:rPr lang="cs-CZ" sz="2200" dirty="0"/>
              <a:t>vylučovací soustava:</a:t>
            </a:r>
          </a:p>
          <a:p>
            <a:r>
              <a:rPr lang="cs-CZ" sz="2200" dirty="0" err="1"/>
              <a:t>metanefridie</a:t>
            </a:r>
            <a:r>
              <a:rPr lang="cs-CZ" sz="2200" dirty="0"/>
              <a:t> – modifikované:</a:t>
            </a:r>
          </a:p>
          <a:p>
            <a:pPr lvl="1"/>
            <a:r>
              <a:rPr lang="cs-CZ" sz="2200" dirty="0"/>
              <a:t>tykadlové (</a:t>
            </a:r>
            <a:r>
              <a:rPr lang="cs-CZ" sz="2200" dirty="0" err="1"/>
              <a:t>antenální</a:t>
            </a:r>
            <a:r>
              <a:rPr lang="cs-CZ" sz="2200" dirty="0"/>
              <a:t>) žlázy vyúsťují u báze tykadel (</a:t>
            </a:r>
            <a:r>
              <a:rPr lang="cs-CZ" sz="2200" dirty="0" err="1"/>
              <a:t>rakovci</a:t>
            </a:r>
            <a:r>
              <a:rPr lang="cs-CZ" sz="2200" dirty="0"/>
              <a:t>) </a:t>
            </a:r>
          </a:p>
          <a:p>
            <a:pPr lvl="1"/>
            <a:r>
              <a:rPr lang="cs-CZ" sz="2200" dirty="0"/>
              <a:t>maxilární žlázy – vyúsťují u čelistí (ostatní)</a:t>
            </a:r>
          </a:p>
          <a:p>
            <a:endParaRPr lang="cs-CZ" dirty="0"/>
          </a:p>
        </p:txBody>
      </p:sp>
      <p:pic>
        <p:nvPicPr>
          <p:cNvPr id="4" name="Picture 2" descr="crustacean - Form and function of internal features | Britannica">
            <a:extLst>
              <a:ext uri="{FF2B5EF4-FFF2-40B4-BE49-F238E27FC236}">
                <a16:creationId xmlns:a16="http://schemas.microsoft.com/office/drawing/2014/main" id="{211D8CB6-B486-42AF-922B-05594CE8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31462"/>
            <a:ext cx="6568542" cy="287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56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03FE6D2-2C6C-448B-8ED5-317CC07BA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304800"/>
            <a:ext cx="8555938" cy="6709529"/>
          </a:xfrm>
        </p:spPr>
        <p:txBody>
          <a:bodyPr/>
          <a:lstStyle/>
          <a:p>
            <a:r>
              <a:rPr lang="cs-CZ" sz="2200" dirty="0"/>
              <a:t>nervová soustava uzlinová (gangliová) - velká </a:t>
            </a:r>
            <a:r>
              <a:rPr lang="cs-CZ" sz="2200" dirty="0" err="1"/>
              <a:t>nadhltanová</a:t>
            </a:r>
            <a:r>
              <a:rPr lang="cs-CZ" sz="2200" dirty="0"/>
              <a:t> uzlina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Smyslové orgány:</a:t>
            </a:r>
          </a:p>
          <a:p>
            <a:r>
              <a:rPr lang="cs-CZ" sz="2200" dirty="0"/>
              <a:t>2 typy očí:</a:t>
            </a:r>
          </a:p>
          <a:p>
            <a:pPr lvl="1"/>
            <a:r>
              <a:rPr lang="cs-CZ" sz="2200" dirty="0"/>
              <a:t>složené oči - 1 pár, u dospělců</a:t>
            </a:r>
          </a:p>
          <a:p>
            <a:pPr lvl="1"/>
            <a:r>
              <a:rPr lang="cs-CZ" sz="2200" dirty="0"/>
              <a:t>jednoduchá pohárkovitá očka - naupliové očko (nepárové) - typické pro larvy</a:t>
            </a:r>
          </a:p>
          <a:p>
            <a:r>
              <a:rPr lang="cs-CZ" sz="2200" dirty="0" err="1"/>
              <a:t>mechanoreceptory</a:t>
            </a:r>
            <a:r>
              <a:rPr lang="cs-CZ" sz="2200" dirty="0"/>
              <a:t> a chemoreceptory (hlavně na tykadlech)</a:t>
            </a:r>
          </a:p>
          <a:p>
            <a:endParaRPr lang="cs-CZ" dirty="0"/>
          </a:p>
        </p:txBody>
      </p:sp>
      <p:pic>
        <p:nvPicPr>
          <p:cNvPr id="4" name="Picture 2" descr="Dardanus megistos | Storm Martin">
            <a:extLst>
              <a:ext uri="{FF2B5EF4-FFF2-40B4-BE49-F238E27FC236}">
                <a16:creationId xmlns:a16="http://schemas.microsoft.com/office/drawing/2014/main" id="{984F860A-3CAC-486E-B746-D99C212C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23" y="1066800"/>
            <a:ext cx="6039015" cy="39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17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Zoea - Entomologists&amp;amp;#39; glossary - Amateur Entomologists&amp;amp;#39; Society (AES)">
            <a:extLst>
              <a:ext uri="{FF2B5EF4-FFF2-40B4-BE49-F238E27FC236}">
                <a16:creationId xmlns:a16="http://schemas.microsoft.com/office/drawing/2014/main" id="{BB380FEB-4181-4253-B436-26344800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38100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583F741-BAD9-49D6-BB65-EE5EDD0CC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170" y="172915"/>
            <a:ext cx="4934907" cy="3662541"/>
          </a:xfrm>
        </p:spPr>
        <p:txBody>
          <a:bodyPr/>
          <a:lstStyle/>
          <a:p>
            <a:r>
              <a:rPr lang="cs-CZ" sz="2200" dirty="0"/>
              <a:t>Rozmnožování:</a:t>
            </a:r>
          </a:p>
          <a:p>
            <a:endParaRPr lang="cs-CZ" sz="2200" dirty="0"/>
          </a:p>
          <a:p>
            <a:r>
              <a:rPr lang="cs-CZ" sz="2200" dirty="0"/>
              <a:t>pohlavní rozmnožování</a:t>
            </a:r>
          </a:p>
          <a:p>
            <a:r>
              <a:rPr lang="cs-CZ" sz="2200" dirty="0"/>
              <a:t>většinou </a:t>
            </a:r>
            <a:r>
              <a:rPr lang="cs-CZ" sz="2200" dirty="0" err="1"/>
              <a:t>gonochoristé</a:t>
            </a:r>
            <a:endParaRPr lang="cs-CZ" sz="2200" dirty="0"/>
          </a:p>
          <a:p>
            <a:r>
              <a:rPr lang="cs-CZ" sz="2200" dirty="0"/>
              <a:t>častá partenogeneze (např. perloočky)</a:t>
            </a:r>
          </a:p>
          <a:p>
            <a:r>
              <a:rPr lang="cs-CZ" sz="2200" dirty="0"/>
              <a:t>vývoj nepřímý (většina) - </a:t>
            </a:r>
          </a:p>
          <a:p>
            <a:r>
              <a:rPr lang="cs-CZ" sz="2200" dirty="0"/>
              <a:t>       larva nauplius – nižší korýši</a:t>
            </a:r>
          </a:p>
          <a:p>
            <a:pPr lvl="1"/>
            <a:r>
              <a:rPr lang="cs-CZ" sz="2200" dirty="0"/>
              <a:t>larva </a:t>
            </a:r>
            <a:r>
              <a:rPr lang="cs-CZ" sz="2200" dirty="0" err="1"/>
              <a:t>zoëa</a:t>
            </a:r>
            <a:r>
              <a:rPr lang="cs-CZ" sz="2200" dirty="0"/>
              <a:t> – vyšší korýši (</a:t>
            </a:r>
            <a:r>
              <a:rPr lang="cs-CZ" sz="2200" dirty="0" err="1"/>
              <a:t>rakovci</a:t>
            </a:r>
            <a:r>
              <a:rPr lang="cs-CZ" sz="2200" dirty="0"/>
              <a:t>, např. krab)</a:t>
            </a:r>
          </a:p>
          <a:p>
            <a:r>
              <a:rPr lang="cs-CZ" sz="2200" dirty="0"/>
              <a:t>vývoj přímý (raci)</a:t>
            </a:r>
          </a:p>
          <a:p>
            <a:endParaRPr lang="cs-CZ" dirty="0"/>
          </a:p>
        </p:txBody>
      </p:sp>
      <p:pic>
        <p:nvPicPr>
          <p:cNvPr id="4" name="Picture 6" descr="Nauplius larva of a barnacle LM X100 - Stock Image - C005/2648 - Science  Photo Library">
            <a:extLst>
              <a:ext uri="{FF2B5EF4-FFF2-40B4-BE49-F238E27FC236}">
                <a16:creationId xmlns:a16="http://schemas.microsoft.com/office/drawing/2014/main" id="{CD38CF11-C799-4A7D-91F9-44182F36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96" y="152400"/>
            <a:ext cx="37654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oea – Wikipedie">
            <a:extLst>
              <a:ext uri="{FF2B5EF4-FFF2-40B4-BE49-F238E27FC236}">
                <a16:creationId xmlns:a16="http://schemas.microsoft.com/office/drawing/2014/main" id="{3B434EE2-E49A-4B52-95DB-E20F406F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46" y="3139600"/>
            <a:ext cx="3715771" cy="356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368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DA53B8E-32FE-4AAC-BB52-42F9E4172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57200"/>
            <a:ext cx="8403538" cy="2646878"/>
          </a:xfrm>
        </p:spPr>
        <p:txBody>
          <a:bodyPr/>
          <a:lstStyle/>
          <a:p>
            <a:r>
              <a:rPr lang="cs-CZ" sz="2200" dirty="0" err="1"/>
              <a:t>Oligostraca</a:t>
            </a:r>
            <a:endParaRPr lang="cs-CZ" sz="2200" dirty="0"/>
          </a:p>
          <a:p>
            <a:r>
              <a:rPr lang="cs-CZ" sz="2200" dirty="0"/>
              <a:t>drobní</a:t>
            </a:r>
          </a:p>
          <a:p>
            <a:r>
              <a:rPr lang="cs-CZ" sz="2200" dirty="0"/>
              <a:t>převážně vodní (mořští nebo sladkovodní), jen málo druhů je suchozemských (vlhké prostředí) nebo parazité</a:t>
            </a:r>
          </a:p>
          <a:p>
            <a:endParaRPr lang="cs-CZ" sz="2200" dirty="0"/>
          </a:p>
          <a:p>
            <a:r>
              <a:rPr lang="cs-CZ" sz="2200" dirty="0"/>
              <a:t>kapřivec obecný (</a:t>
            </a:r>
            <a:r>
              <a:rPr lang="cs-CZ" sz="2200" i="1" dirty="0" err="1"/>
              <a:t>Argulus</a:t>
            </a:r>
            <a:r>
              <a:rPr lang="cs-CZ" sz="2200" i="1" dirty="0"/>
              <a:t> </a:t>
            </a:r>
            <a:r>
              <a:rPr lang="cs-CZ" sz="2200" i="1" dirty="0" err="1"/>
              <a:t>foliaceus</a:t>
            </a:r>
            <a:r>
              <a:rPr lang="cs-CZ" sz="2200" dirty="0"/>
              <a:t>) – ektoparazit ryb, rány vstup pro infekce → závažný škůdce</a:t>
            </a:r>
          </a:p>
          <a:p>
            <a:endParaRPr lang="cs-CZ" dirty="0"/>
          </a:p>
        </p:txBody>
      </p:sp>
      <p:pic>
        <p:nvPicPr>
          <p:cNvPr id="4" name="Picture 2" descr="Argulus foliaceus | Argulus foliaceus is a species of crusta… | Flickr">
            <a:extLst>
              <a:ext uri="{FF2B5EF4-FFF2-40B4-BE49-F238E27FC236}">
                <a16:creationId xmlns:a16="http://schemas.microsoft.com/office/drawing/2014/main" id="{CED84DB2-0682-42EB-94D3-808693E25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3" y="3104078"/>
            <a:ext cx="445239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52ABCEC-E11B-4EE2-B9B5-7A8E8F076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060" y="2816863"/>
            <a:ext cx="3423138" cy="34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88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E1F30F-EFF8-4C30-AD98-D11B26FD3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228601"/>
            <a:ext cx="5410200" cy="5648424"/>
          </a:xfrm>
        </p:spPr>
        <p:txBody>
          <a:bodyPr>
            <a:normAutofit/>
          </a:bodyPr>
          <a:lstStyle/>
          <a:p>
            <a:r>
              <a:rPr lang="cs-CZ" sz="2200" dirty="0" err="1"/>
              <a:t>Branchiopoda</a:t>
            </a:r>
            <a:r>
              <a:rPr lang="cs-CZ" sz="2200" dirty="0"/>
              <a:t> (Lupenonožci)</a:t>
            </a:r>
          </a:p>
          <a:p>
            <a:r>
              <a:rPr lang="cs-CZ" sz="2200" dirty="0"/>
              <a:t>menší rozměry, sladkovodní</a:t>
            </a:r>
          </a:p>
          <a:p>
            <a:r>
              <a:rPr lang="cs-CZ" sz="2200" dirty="0"/>
              <a:t>nohy málo diferencované – polyfunkční (pohyb, dýchání, smysly, filtrace potravy)</a:t>
            </a:r>
          </a:p>
          <a:p>
            <a:r>
              <a:rPr lang="cs-CZ" sz="2200" dirty="0"/>
              <a:t>ČS  - z 12 druhů: 3 druhy vymizelé, 9 kriticky ohrožených!!</a:t>
            </a:r>
          </a:p>
          <a:p>
            <a:endParaRPr lang="cs-CZ" sz="2200" dirty="0"/>
          </a:p>
          <a:p>
            <a:r>
              <a:rPr lang="cs-CZ" sz="2200" dirty="0"/>
              <a:t>žábronožka sněžní (</a:t>
            </a:r>
            <a:r>
              <a:rPr lang="cs-CZ" sz="2200" i="1" dirty="0" err="1"/>
              <a:t>Eubranchipus</a:t>
            </a:r>
            <a:r>
              <a:rPr lang="cs-CZ" sz="2200" i="1" dirty="0"/>
              <a:t> </a:t>
            </a:r>
            <a:r>
              <a:rPr lang="cs-CZ" sz="2200" i="1" dirty="0" err="1"/>
              <a:t>grubii</a:t>
            </a:r>
            <a:r>
              <a:rPr lang="cs-CZ" sz="2200" dirty="0"/>
              <a:t>) – „zoologova sněženka“, periodické tůně</a:t>
            </a:r>
          </a:p>
          <a:p>
            <a:r>
              <a:rPr lang="cs-CZ" sz="2200" dirty="0"/>
              <a:t>plavou hřbetem dolů</a:t>
            </a:r>
          </a:p>
          <a:p>
            <a:endParaRPr lang="cs-CZ" sz="22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2" descr="Živa – Zajímavé nálezy žábronožek v Malých Karpatech (Vít Zavadil, Ján  Kautman, Viliam Vongrej)">
            <a:extLst>
              <a:ext uri="{FF2B5EF4-FFF2-40B4-BE49-F238E27FC236}">
                <a16:creationId xmlns:a16="http://schemas.microsoft.com/office/drawing/2014/main" id="{DF84E025-68C8-42D9-97DA-707187857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80" y="1186543"/>
            <a:ext cx="2907719" cy="44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04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E9539CD-B67A-437B-8D77-88301C4D7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228600"/>
            <a:ext cx="8479738" cy="5693866"/>
          </a:xfrm>
        </p:spPr>
        <p:txBody>
          <a:bodyPr/>
          <a:lstStyle/>
          <a:p>
            <a:r>
              <a:rPr lang="cs-CZ" sz="2200" dirty="0"/>
              <a:t>listonozi</a:t>
            </a:r>
          </a:p>
          <a:p>
            <a:r>
              <a:rPr lang="cs-CZ" sz="2200" dirty="0"/>
              <a:t>plochý hřbetní štít; dravci</a:t>
            </a:r>
          </a:p>
          <a:p>
            <a:r>
              <a:rPr lang="cs-CZ" sz="2200" dirty="0"/>
              <a:t>listonoh jarní (</a:t>
            </a:r>
            <a:r>
              <a:rPr lang="cs-CZ" sz="2200" i="1" dirty="0" err="1"/>
              <a:t>Lepidurus</a:t>
            </a:r>
            <a:r>
              <a:rPr lang="cs-CZ" sz="2200" i="1" dirty="0"/>
              <a:t> </a:t>
            </a:r>
            <a:r>
              <a:rPr lang="cs-CZ" sz="2200" i="1" dirty="0" err="1"/>
              <a:t>apus</a:t>
            </a:r>
            <a:r>
              <a:rPr lang="cs-CZ" sz="2200" dirty="0"/>
              <a:t>) - v periodicky vysýchajících tůňkách v jarním období, až 10 cm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listonoh letní (</a:t>
            </a:r>
            <a:r>
              <a:rPr lang="cs-CZ" sz="2200" i="1" dirty="0" err="1"/>
              <a:t>Triops</a:t>
            </a:r>
            <a:r>
              <a:rPr lang="cs-CZ" sz="2200" i="1" dirty="0"/>
              <a:t> </a:t>
            </a:r>
            <a:r>
              <a:rPr lang="cs-CZ" sz="2200" i="1" dirty="0" err="1"/>
              <a:t>cancriformis</a:t>
            </a:r>
            <a:r>
              <a:rPr lang="cs-CZ" sz="2200" dirty="0"/>
              <a:t>) </a:t>
            </a:r>
          </a:p>
          <a:p>
            <a:r>
              <a:rPr lang="cs-CZ" sz="2200" dirty="0"/>
              <a:t>– podobný, v létě</a:t>
            </a:r>
          </a:p>
          <a:p>
            <a:endParaRPr lang="cs-CZ" dirty="0"/>
          </a:p>
        </p:txBody>
      </p:sp>
      <p:pic>
        <p:nvPicPr>
          <p:cNvPr id="4" name="Picture 4" descr="Obrázek - Lepidurus apus (listonoh jarní) | BioLib.cz">
            <a:extLst>
              <a:ext uri="{FF2B5EF4-FFF2-40B4-BE49-F238E27FC236}">
                <a16:creationId xmlns:a16="http://schemas.microsoft.com/office/drawing/2014/main" id="{C2A59FFB-F81E-4E27-85FC-C7F4013D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3715908" cy="254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brázek - Lepidurus apus (listonoh jarní) | BioLib.cz">
            <a:extLst>
              <a:ext uri="{FF2B5EF4-FFF2-40B4-BE49-F238E27FC236}">
                <a16:creationId xmlns:a16="http://schemas.microsoft.com/office/drawing/2014/main" id="{F17B251D-1F83-40C9-AFA9-36D594872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183" y="1557963"/>
            <a:ext cx="3557934" cy="25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stonoh lesní">
            <a:extLst>
              <a:ext uri="{FF2B5EF4-FFF2-40B4-BE49-F238E27FC236}">
                <a16:creationId xmlns:a16="http://schemas.microsoft.com/office/drawing/2014/main" id="{F0BD4506-558B-4CB9-83AB-1AE8EDE7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50" y="4039901"/>
            <a:ext cx="3886200" cy="26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333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708F185-F95C-4767-B2F4-B317CEB1D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1000"/>
            <a:ext cx="8327338" cy="3046988"/>
          </a:xfrm>
        </p:spPr>
        <p:txBody>
          <a:bodyPr/>
          <a:lstStyle/>
          <a:p>
            <a:r>
              <a:rPr lang="cs-CZ" sz="2200" dirty="0" err="1"/>
              <a:t>Cladocera</a:t>
            </a:r>
            <a:r>
              <a:rPr lang="cs-CZ" sz="2200" dirty="0"/>
              <a:t> (perloočky)</a:t>
            </a:r>
          </a:p>
          <a:p>
            <a:r>
              <a:rPr lang="cs-CZ" sz="2200" dirty="0"/>
              <a:t>pohyb pomocí páru tykadel</a:t>
            </a:r>
          </a:p>
          <a:p>
            <a:r>
              <a:rPr lang="cs-CZ" sz="2200" dirty="0"/>
              <a:t>plankton</a:t>
            </a:r>
          </a:p>
          <a:p>
            <a:r>
              <a:rPr lang="cs-CZ" sz="2200" dirty="0"/>
              <a:t>dvouchlopňová schránka</a:t>
            </a:r>
          </a:p>
          <a:p>
            <a:endParaRPr lang="cs-CZ" sz="2200" dirty="0"/>
          </a:p>
          <a:p>
            <a:r>
              <a:rPr lang="cs-CZ" sz="2200" dirty="0"/>
              <a:t>mohou být bioindikátory, využívány v testování na přítomnost organofosfátů</a:t>
            </a:r>
          </a:p>
          <a:p>
            <a:endParaRPr lang="cs-CZ" sz="2200" dirty="0"/>
          </a:p>
          <a:p>
            <a:r>
              <a:rPr lang="cs-CZ" sz="2200" dirty="0"/>
              <a:t>stav u nás nejasný, v ČS 2 druhy vymizelé, 2 druhy kriticky ohrožené</a:t>
            </a:r>
          </a:p>
        </p:txBody>
      </p:sp>
      <p:pic>
        <p:nvPicPr>
          <p:cNvPr id="7170" name="Picture 2" descr="Cladocera">
            <a:extLst>
              <a:ext uri="{FF2B5EF4-FFF2-40B4-BE49-F238E27FC236}">
                <a16:creationId xmlns:a16="http://schemas.microsoft.com/office/drawing/2014/main" id="{EA7F85C1-11A8-4FA6-9F79-E86D7A88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566" y="3810000"/>
            <a:ext cx="392286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1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4800" y="255806"/>
            <a:ext cx="8272678" cy="3662541"/>
          </a:xfrm>
        </p:spPr>
        <p:txBody>
          <a:bodyPr/>
          <a:lstStyle/>
          <a:p>
            <a:r>
              <a:rPr lang="cs-CZ" sz="2000" dirty="0"/>
              <a:t>Dýchací soustava:</a:t>
            </a:r>
          </a:p>
          <a:p>
            <a:r>
              <a:rPr lang="cs-CZ" sz="2000" dirty="0"/>
              <a:t>celým povrchem těla – drobní členovci</a:t>
            </a:r>
          </a:p>
          <a:p>
            <a:r>
              <a:rPr lang="cs-CZ" sz="2000" dirty="0"/>
              <a:t>žábry – korýši</a:t>
            </a:r>
          </a:p>
          <a:p>
            <a:r>
              <a:rPr lang="cs-CZ" sz="2000" dirty="0"/>
              <a:t>plicní vaky – pavoukovci</a:t>
            </a:r>
          </a:p>
          <a:p>
            <a:r>
              <a:rPr lang="cs-CZ" sz="2000" dirty="0"/>
              <a:t>vzdušnice – hmyz</a:t>
            </a:r>
          </a:p>
          <a:p>
            <a:endParaRPr lang="cs-CZ" sz="2000" dirty="0"/>
          </a:p>
          <a:p>
            <a:r>
              <a:rPr lang="cs-CZ" sz="2000" dirty="0"/>
              <a:t>Cévní soustava:</a:t>
            </a:r>
          </a:p>
          <a:p>
            <a:r>
              <a:rPr lang="cs-CZ" sz="2000" dirty="0"/>
              <a:t>otevřená</a:t>
            </a:r>
          </a:p>
          <a:p>
            <a:r>
              <a:rPr lang="cs-CZ" sz="2000" dirty="0"/>
              <a:t>dominuje hřbetní céva, případně vytvořeno srdce (desetinožci – raci)</a:t>
            </a:r>
          </a:p>
          <a:p>
            <a:r>
              <a:rPr lang="cs-CZ" sz="2000" dirty="0"/>
              <a:t>bezbarvá hemolymfa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5126" name="Picture 6" descr="Prezentace aplikace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09" y="3048000"/>
            <a:ext cx="574181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17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708F185-F95C-4767-B2F4-B317CEB1D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1000"/>
            <a:ext cx="8327338" cy="677108"/>
          </a:xfrm>
        </p:spPr>
        <p:txBody>
          <a:bodyPr/>
          <a:lstStyle/>
          <a:p>
            <a:r>
              <a:rPr lang="cs-CZ" sz="2200" dirty="0"/>
              <a:t>hrotnatka velká (</a:t>
            </a:r>
            <a:r>
              <a:rPr lang="cs-CZ" sz="2200" i="1" dirty="0" err="1"/>
              <a:t>Daphnia</a:t>
            </a:r>
            <a:r>
              <a:rPr lang="cs-CZ" sz="2200" i="1" dirty="0"/>
              <a:t> </a:t>
            </a:r>
            <a:r>
              <a:rPr lang="cs-CZ" sz="2200" i="1" dirty="0" err="1"/>
              <a:t>magna</a:t>
            </a:r>
            <a:r>
              <a:rPr lang="cs-CZ" sz="2200" dirty="0"/>
              <a:t>) – plankton,</a:t>
            </a:r>
          </a:p>
          <a:p>
            <a:r>
              <a:rPr lang="cs-CZ" sz="2200" dirty="0"/>
              <a:t>střídání partenogeneze a pohlavního rozmnožování</a:t>
            </a:r>
          </a:p>
        </p:txBody>
      </p:sp>
      <p:pic>
        <p:nvPicPr>
          <p:cNvPr id="8194" name="Picture 2" descr="Daphnia magna - Wikiwand">
            <a:extLst>
              <a:ext uri="{FF2B5EF4-FFF2-40B4-BE49-F238E27FC236}">
                <a16:creationId xmlns:a16="http://schemas.microsoft.com/office/drawing/2014/main" id="{22FCB4CB-2676-469E-BB49-4FFA620B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486025" cy="32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odelka Daphnia - Časopis Vesmír">
            <a:extLst>
              <a:ext uri="{FF2B5EF4-FFF2-40B4-BE49-F238E27FC236}">
                <a16:creationId xmlns:a16="http://schemas.microsoft.com/office/drawing/2014/main" id="{A45C38E7-268C-4FA6-810C-03A7CBC6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6924"/>
            <a:ext cx="6114785" cy="49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394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yclops strenuus | The Microscopic Life of Shetland Lochs">
            <a:extLst>
              <a:ext uri="{FF2B5EF4-FFF2-40B4-BE49-F238E27FC236}">
                <a16:creationId xmlns:a16="http://schemas.microsoft.com/office/drawing/2014/main" id="{70767F1E-5361-4CDA-B4B4-4661034A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60579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24219AE-6403-4689-9828-B2E170FF2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381000"/>
            <a:ext cx="8479738" cy="2708434"/>
          </a:xfrm>
        </p:spPr>
        <p:txBody>
          <a:bodyPr/>
          <a:lstStyle/>
          <a:p>
            <a:r>
              <a:rPr lang="cs-CZ" sz="2200" dirty="0" err="1"/>
              <a:t>Copepoda</a:t>
            </a:r>
            <a:r>
              <a:rPr lang="cs-CZ" sz="2200" dirty="0"/>
              <a:t> (klanonožci)</a:t>
            </a:r>
          </a:p>
          <a:p>
            <a:r>
              <a:rPr lang="cs-CZ" sz="2200" dirty="0"/>
              <a:t>drobní, vodní, hlava často srůstá s hrudí</a:t>
            </a:r>
          </a:p>
          <a:p>
            <a:r>
              <a:rPr lang="cs-CZ" sz="2200" dirty="0"/>
              <a:t>významná součást planktonu</a:t>
            </a:r>
          </a:p>
          <a:p>
            <a:r>
              <a:rPr lang="cs-CZ" sz="2200" dirty="0"/>
              <a:t>ohrožení především ztrátou biotopů, údaje vesměs chybí</a:t>
            </a:r>
          </a:p>
          <a:p>
            <a:r>
              <a:rPr lang="cs-CZ" sz="2200" dirty="0"/>
              <a:t>v ČS pouze 5 druhů</a:t>
            </a:r>
          </a:p>
          <a:p>
            <a:endParaRPr lang="cs-CZ" sz="2200" dirty="0"/>
          </a:p>
          <a:p>
            <a:r>
              <a:rPr lang="cs-CZ" sz="2200" dirty="0"/>
              <a:t>buchanka obecná (</a:t>
            </a:r>
            <a:r>
              <a:rPr lang="cs-CZ" sz="2200" i="1" dirty="0" err="1"/>
              <a:t>Cyclops</a:t>
            </a:r>
            <a:r>
              <a:rPr lang="cs-CZ" sz="2200" i="1" dirty="0"/>
              <a:t> </a:t>
            </a:r>
            <a:r>
              <a:rPr lang="cs-CZ" sz="2200" i="1" dirty="0" err="1"/>
              <a:t>strenuus</a:t>
            </a:r>
            <a:r>
              <a:rPr lang="cs-CZ" sz="2200" dirty="0"/>
              <a:t>) – plankton, mezihostitelé škulovce, vlasovce medinského ….</a:t>
            </a:r>
          </a:p>
        </p:txBody>
      </p:sp>
    </p:spTree>
    <p:extLst>
      <p:ext uri="{BB962C8B-B14F-4D97-AF65-F5344CB8AC3E}">
        <p14:creationId xmlns:p14="http://schemas.microsoft.com/office/powerpoint/2010/main" val="3562122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 noGrp="1"/>
          </p:cNvSpPr>
          <p:nvPr>
            <p:ph type="body" idx="4294967295"/>
          </p:nvPr>
        </p:nvSpPr>
        <p:spPr>
          <a:xfrm>
            <a:off x="302310" y="381000"/>
            <a:ext cx="8212950" cy="2821285"/>
          </a:xfrm>
        </p:spPr>
        <p:txBody>
          <a:bodyPr/>
          <a:lstStyle/>
          <a:p>
            <a:pPr>
              <a:spcBef>
                <a:spcPts val="751"/>
              </a:spcBef>
            </a:pPr>
            <a:r>
              <a:rPr lang="cs-CZ" sz="2200" dirty="0" err="1"/>
              <a:t>Malacostraca</a:t>
            </a:r>
            <a:r>
              <a:rPr lang="cs-CZ" sz="2200" dirty="0"/>
              <a:t> (</a:t>
            </a:r>
            <a:r>
              <a:rPr lang="cs-CZ" sz="2200" dirty="0" err="1"/>
              <a:t>rakovci</a:t>
            </a:r>
            <a:r>
              <a:rPr lang="cs-CZ" sz="2200" dirty="0"/>
              <a:t>) – v minulosti tzv. vyšší korýši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evolučně nejvyspělejší korýši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převážně mořští, méně sladkovodní a suchozemští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tělo – </a:t>
            </a:r>
            <a:r>
              <a:rPr lang="cs-CZ" sz="2200" dirty="0" err="1"/>
              <a:t>cephalon</a:t>
            </a:r>
            <a:r>
              <a:rPr lang="cs-CZ" sz="2200" dirty="0"/>
              <a:t>, </a:t>
            </a:r>
            <a:r>
              <a:rPr lang="cs-CZ" sz="2200" dirty="0" err="1"/>
              <a:t>thorax</a:t>
            </a:r>
            <a:r>
              <a:rPr lang="cs-CZ" sz="2200" dirty="0"/>
              <a:t> (krytý </a:t>
            </a:r>
            <a:r>
              <a:rPr lang="cs-CZ" sz="2200" dirty="0" err="1"/>
              <a:t>karapaxem</a:t>
            </a:r>
            <a:r>
              <a:rPr lang="cs-CZ" sz="2200" dirty="0"/>
              <a:t>), </a:t>
            </a:r>
            <a:r>
              <a:rPr lang="cs-CZ" sz="2200" dirty="0" err="1"/>
              <a:t>pleon</a:t>
            </a:r>
            <a:r>
              <a:rPr lang="cs-CZ" sz="2200" dirty="0"/>
              <a:t>, </a:t>
            </a:r>
            <a:r>
              <a:rPr lang="cs-CZ" sz="2200" dirty="0" err="1"/>
              <a:t>telson</a:t>
            </a:r>
            <a:r>
              <a:rPr lang="cs-CZ" sz="2200" dirty="0"/>
              <a:t>, celkem 19-20 článků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množství diferencovaných končetin</a:t>
            </a:r>
          </a:p>
          <a:p>
            <a:pPr>
              <a:spcBef>
                <a:spcPts val="751"/>
              </a:spcBef>
            </a:pPr>
            <a:endParaRPr lang="cs-CZ" dirty="0"/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6145" y="3048000"/>
            <a:ext cx="3195990" cy="21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6800" y="2209800"/>
            <a:ext cx="3846150" cy="21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>
            <a:extLst/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00400" y="4038600"/>
            <a:ext cx="4020300" cy="2680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 noGrp="1"/>
          </p:cNvSpPr>
          <p:nvPr>
            <p:ph type="body" idx="4294967295"/>
          </p:nvPr>
        </p:nvSpPr>
        <p:spPr>
          <a:xfrm>
            <a:off x="228600" y="304800"/>
            <a:ext cx="8763000" cy="4821833"/>
          </a:xfrm>
        </p:spPr>
        <p:txBody>
          <a:bodyPr/>
          <a:lstStyle/>
          <a:p>
            <a:pPr>
              <a:spcBef>
                <a:spcPts val="751"/>
              </a:spcBef>
            </a:pPr>
            <a:r>
              <a:rPr lang="cs-CZ" sz="2200" dirty="0"/>
              <a:t>Řád: Desetinožci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tělo kryté krunýřem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hrudní nožky rozlišeny: </a:t>
            </a:r>
          </a:p>
          <a:p>
            <a:pPr lvl="1">
              <a:spcBef>
                <a:spcPts val="374"/>
              </a:spcBef>
              <a:buFont typeface="Arial" pitchFamily="32"/>
              <a:buChar char="•"/>
            </a:pPr>
            <a:r>
              <a:rPr lang="cs-CZ" sz="2200" dirty="0"/>
              <a:t> čelistní nožky (uchopování a přidržování potravy)</a:t>
            </a:r>
          </a:p>
          <a:p>
            <a:pPr lvl="1">
              <a:spcBef>
                <a:spcPts val="374"/>
              </a:spcBef>
              <a:buFont typeface="Arial" pitchFamily="32"/>
              <a:buChar char="•"/>
            </a:pPr>
            <a:r>
              <a:rPr lang="cs-CZ" sz="2200" dirty="0"/>
              <a:t> 5 párů kráčivých končetin - slouží k pohybu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končetiny také na zadečku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složené oči – dobře vidí, možnost barevného vidění</a:t>
            </a:r>
          </a:p>
          <a:p>
            <a:pPr>
              <a:spcBef>
                <a:spcPts val="751"/>
              </a:spcBef>
            </a:pPr>
            <a:r>
              <a:rPr lang="cs-CZ" sz="2200" dirty="0"/>
              <a:t>většinou nepřímý vývoj (kromě raků) - larva </a:t>
            </a:r>
            <a:r>
              <a:rPr lang="cs-CZ" sz="2200" dirty="0" err="1"/>
              <a:t>zoëa</a:t>
            </a:r>
            <a:endParaRPr lang="cs-CZ" sz="2200" dirty="0"/>
          </a:p>
          <a:p>
            <a:pPr>
              <a:spcBef>
                <a:spcPts val="751"/>
              </a:spcBef>
            </a:pPr>
            <a:r>
              <a:rPr lang="cs-CZ" sz="2200" dirty="0"/>
              <a:t>u žaludku čočkovitá tělíska – rakůvky – zásobárna vápenatých solí pro tvorbu krunýře</a:t>
            </a:r>
          </a:p>
          <a:p>
            <a:pPr>
              <a:spcBef>
                <a:spcPts val="751"/>
              </a:spcBef>
            </a:pPr>
            <a:endParaRPr lang="cs-CZ" dirty="0"/>
          </a:p>
        </p:txBody>
      </p:sp>
      <p:pic>
        <p:nvPicPr>
          <p:cNvPr id="3" name="Obrázek 2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3126609" y="3807591"/>
            <a:ext cx="2590799" cy="3205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1000" y="152400"/>
            <a:ext cx="7848600" cy="2057400"/>
          </a:xfrm>
          <a:prstGeom prst="rect">
            <a:avLst/>
          </a:prstGeom>
          <a:noFill/>
          <a:ln>
            <a:noFill/>
          </a:ln>
        </p:spPr>
        <p:txBody>
          <a:bodyPr vert="horz" wrap="none" lIns="67500" tIns="33750" rIns="67500" bIns="33750" anchorCtr="0" compatLnSpc="0"/>
          <a:lstStyle/>
          <a:p>
            <a:pPr>
              <a:lnSpc>
                <a:spcPct val="90000"/>
              </a:lnSpc>
              <a:spcBef>
                <a:spcPts val="751"/>
              </a:spcBef>
              <a:spcAft>
                <a:spcPts val="1063"/>
              </a:spcAft>
            </a:pPr>
            <a:r>
              <a:rPr lang="cs-CZ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2 tělní typy:</a:t>
            </a:r>
          </a:p>
          <a:p>
            <a:pPr>
              <a:lnSpc>
                <a:spcPct val="90000"/>
              </a:lnSpc>
              <a:spcBef>
                <a:spcPts val="374"/>
              </a:spcBef>
              <a:spcAft>
                <a:spcPts val="1063"/>
              </a:spcAft>
            </a:pPr>
            <a:r>
              <a:rPr lang="cs-CZ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rak - štíhlé, protáhlé tělo</a:t>
            </a:r>
          </a:p>
          <a:p>
            <a:pPr>
              <a:lnSpc>
                <a:spcPct val="90000"/>
              </a:lnSpc>
              <a:spcBef>
                <a:spcPts val="374"/>
              </a:spcBef>
              <a:spcAft>
                <a:spcPts val="1063"/>
              </a:spcAft>
            </a:pPr>
            <a:r>
              <a:rPr lang="cs-CZ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krab – široké a krátké tělo, malý zadeček zasunut pod tělo</a:t>
            </a:r>
          </a:p>
        </p:txBody>
      </p:sp>
      <p:pic>
        <p:nvPicPr>
          <p:cNvPr id="3" name="Obrázek 2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4000" y="2585250"/>
            <a:ext cx="2269392" cy="312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43843" y="2585249"/>
            <a:ext cx="4540146" cy="3124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1000" y="228600"/>
            <a:ext cx="8763000" cy="4849033"/>
          </a:xfrm>
          <a:prstGeom prst="rect">
            <a:avLst/>
          </a:prstGeom>
          <a:noFill/>
          <a:ln>
            <a:noFill/>
          </a:ln>
        </p:spPr>
        <p:txBody>
          <a:bodyPr vert="horz" wrap="none" lIns="67500" tIns="33750" rIns="67500" bIns="33750" anchorCtr="0" compatLnSpc="0"/>
          <a:lstStyle/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rak říční </a:t>
            </a:r>
            <a:r>
              <a:rPr lang="cs-CZ" sz="2200" dirty="0"/>
              <a:t>(</a:t>
            </a:r>
            <a:r>
              <a:rPr lang="cs-CZ" sz="2200" i="1" dirty="0" err="1"/>
              <a:t>Astacus</a:t>
            </a:r>
            <a:r>
              <a:rPr lang="cs-CZ" sz="2200" i="1" dirty="0"/>
              <a:t> </a:t>
            </a:r>
            <a:r>
              <a:rPr lang="cs-CZ" sz="2200" i="1" dirty="0" err="1"/>
              <a:t>astacus</a:t>
            </a:r>
            <a:r>
              <a:rPr lang="cs-CZ" sz="2200" dirty="0"/>
              <a:t>)</a:t>
            </a:r>
            <a:r>
              <a:rPr lang="cs-CZ" sz="2200" i="1" dirty="0"/>
              <a:t> </a:t>
            </a:r>
            <a:r>
              <a:rPr lang="cs-CZ" sz="2200" dirty="0">
                <a:ea typeface="Microsoft YaHei" pitchFamily="2"/>
                <a:cs typeface="Lucida Sans" pitchFamily="2"/>
              </a:rPr>
              <a:t>– čisté a dobře prokysličené vody, 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citlivý ke znečištění, ČS - ohrožený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pomalé toky s písčitým nebo štěrkovitým dnem, druhotně i lomy, pískovny, 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rybníky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potrava – živočišná, méně často rostlinná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                tělo je olivově zelené, asi 15 - 20 cm</a:t>
            </a:r>
          </a:p>
          <a:p>
            <a:pPr hangingPunct="0"/>
            <a:endParaRPr lang="cs-CZ" sz="15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hangingPunct="0"/>
            <a:endParaRPr lang="cs-CZ" sz="1500" dirty="0"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26" name="Picture 2" descr="Rak říční - Fauna - Jizerské hory - Janov nad Nis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0" y="2362200"/>
            <a:ext cx="4952430" cy="329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brázek - Astacus astacus (rak říční) | BioLib.cz">
            <a:extLst>
              <a:ext uri="{FF2B5EF4-FFF2-40B4-BE49-F238E27FC236}">
                <a16:creationId xmlns:a16="http://schemas.microsoft.com/office/drawing/2014/main" id="{60D7FB44-F123-48B9-828D-F504C03A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63" y="3329843"/>
            <a:ext cx="4394902" cy="32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1158" y="228600"/>
            <a:ext cx="8760737" cy="4849033"/>
          </a:xfrm>
          <a:prstGeom prst="rect">
            <a:avLst/>
          </a:prstGeom>
          <a:noFill/>
          <a:ln>
            <a:noFill/>
          </a:ln>
        </p:spPr>
        <p:txBody>
          <a:bodyPr vert="horz" wrap="none" lIns="67500" tIns="33750" rIns="67500" bIns="33750" anchorCtr="0" compatLnSpc="0"/>
          <a:lstStyle/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rak kamenáč </a:t>
            </a:r>
            <a:r>
              <a:rPr lang="cs-CZ" sz="2200" dirty="0"/>
              <a:t>(</a:t>
            </a:r>
            <a:r>
              <a:rPr lang="cs-CZ" sz="2200" i="1" dirty="0" err="1"/>
              <a:t>Austropotamobius</a:t>
            </a:r>
            <a:r>
              <a:rPr lang="cs-CZ" sz="2200" i="1" dirty="0"/>
              <a:t> </a:t>
            </a:r>
            <a:r>
              <a:rPr lang="cs-CZ" sz="2200" i="1" dirty="0" err="1"/>
              <a:t>torrentium</a:t>
            </a:r>
            <a:r>
              <a:rPr lang="cs-CZ" sz="2200" dirty="0"/>
              <a:t>) </a:t>
            </a:r>
            <a:r>
              <a:rPr lang="cs-CZ" sz="2200" dirty="0">
                <a:ea typeface="Microsoft YaHei" pitchFamily="2"/>
                <a:cs typeface="Lucida Sans" pitchFamily="2"/>
              </a:rPr>
              <a:t>- horské potoky, 8 cm, 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široká klepeta, drobné toky, kriticky ohrožený</a:t>
            </a:r>
          </a:p>
          <a:p>
            <a:pPr hangingPunct="0"/>
            <a:endParaRPr lang="cs-CZ" sz="2200" dirty="0">
              <a:ea typeface="Microsoft YaHei" pitchFamily="2"/>
              <a:cs typeface="Lucida Sans" pitchFamily="2"/>
            </a:endParaRP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rak bahenní </a:t>
            </a:r>
            <a:r>
              <a:rPr lang="cs-CZ" sz="2200" dirty="0"/>
              <a:t>(</a:t>
            </a:r>
            <a:r>
              <a:rPr lang="cs-CZ" sz="2200" i="1" dirty="0" err="1"/>
              <a:t>Astacus</a:t>
            </a:r>
            <a:r>
              <a:rPr lang="cs-CZ" sz="2200" i="1" dirty="0"/>
              <a:t> </a:t>
            </a:r>
            <a:r>
              <a:rPr lang="cs-CZ" sz="2200" i="1" dirty="0" err="1"/>
              <a:t>leptodactylus</a:t>
            </a:r>
            <a:r>
              <a:rPr lang="cs-CZ" sz="2200" dirty="0"/>
              <a:t>) </a:t>
            </a:r>
            <a:r>
              <a:rPr lang="cs-CZ" sz="2200" dirty="0">
                <a:ea typeface="Microsoft YaHei" pitchFamily="2"/>
                <a:cs typeface="Lucida Sans" pitchFamily="2"/>
              </a:rPr>
              <a:t>- štíhlejší klepeta, 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 	        introdukovaný z V Evropy</a:t>
            </a:r>
          </a:p>
          <a:p>
            <a:pPr hangingPunct="0"/>
            <a:endParaRPr lang="cs-CZ" sz="15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hangingPunct="0"/>
            <a:endParaRPr lang="cs-CZ" sz="1500" dirty="0">
              <a:latin typeface="Arial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5" name="Přímá spojnice se šipkou 4"/>
          <p:cNvCxnSpPr>
            <a:cxnSpLocks/>
          </p:cNvCxnSpPr>
          <p:nvPr/>
        </p:nvCxnSpPr>
        <p:spPr>
          <a:xfrm>
            <a:off x="1143000" y="1683953"/>
            <a:ext cx="304800" cy="154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66" name="Picture 2" descr="Pontastacus leptodactylus, Danube crayfish : fisheries">
            <a:extLst>
              <a:ext uri="{FF2B5EF4-FFF2-40B4-BE49-F238E27FC236}">
                <a16:creationId xmlns:a16="http://schemas.microsoft.com/office/drawing/2014/main" id="{CD49BC95-FED2-444F-8C14-CA7CF34F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3" y="3350466"/>
            <a:ext cx="4121191" cy="308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CD9F219-6606-46CE-9DB1-A145052F1C4F}"/>
              </a:ext>
            </a:extLst>
          </p:cNvPr>
          <p:cNvCxnSpPr>
            <a:cxnSpLocks/>
          </p:cNvCxnSpPr>
          <p:nvPr/>
        </p:nvCxnSpPr>
        <p:spPr>
          <a:xfrm>
            <a:off x="6096000" y="730238"/>
            <a:ext cx="533400" cy="97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68" name="Picture 4" descr="Austropotamobius torrentium - rak kamenáč | Astacidae - rakovití | Natura  Bohemica">
            <a:extLst>
              <a:ext uri="{FF2B5EF4-FFF2-40B4-BE49-F238E27FC236}">
                <a16:creationId xmlns:a16="http://schemas.microsoft.com/office/drawing/2014/main" id="{A6FFCCAB-D67B-47BE-9A98-3D3A427E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15" y="1921671"/>
            <a:ext cx="4951433" cy="24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65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533401"/>
            <a:ext cx="8129833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ea typeface="Microsoft YaHei" pitchFamily="2"/>
                <a:cs typeface="Lucida Sans" pitchFamily="2"/>
              </a:rPr>
              <a:t>rak signální </a:t>
            </a:r>
            <a:r>
              <a:rPr lang="cs-CZ" sz="2200" dirty="0"/>
              <a:t>(</a:t>
            </a:r>
            <a:r>
              <a:rPr lang="cs-CZ" sz="2200" i="1" dirty="0" err="1"/>
              <a:t>Pacifastacus</a:t>
            </a:r>
            <a:r>
              <a:rPr lang="cs-CZ" sz="2200" i="1" dirty="0"/>
              <a:t> </a:t>
            </a:r>
            <a:r>
              <a:rPr lang="cs-CZ" sz="2200" i="1" dirty="0" err="1"/>
              <a:t>leniusculus</a:t>
            </a:r>
            <a:r>
              <a:rPr lang="cs-CZ" sz="2200" dirty="0"/>
              <a:t>) </a:t>
            </a:r>
            <a:r>
              <a:rPr lang="cs-CZ" sz="2200" dirty="0">
                <a:ea typeface="Microsoft YaHei" pitchFamily="2"/>
                <a:cs typeface="Lucida Sans" pitchFamily="2"/>
              </a:rPr>
              <a:t>a rak pruhovaný (</a:t>
            </a:r>
            <a:r>
              <a:rPr lang="cs-CZ" sz="2200" i="1" dirty="0" err="1"/>
              <a:t>Faxonius</a:t>
            </a:r>
            <a:r>
              <a:rPr lang="cs-CZ" sz="2200" i="1" dirty="0"/>
              <a:t> </a:t>
            </a:r>
            <a:r>
              <a:rPr lang="cs-CZ" sz="2200" i="1" dirty="0" err="1"/>
              <a:t>limosus</a:t>
            </a:r>
            <a:r>
              <a:rPr lang="cs-CZ" sz="2200" dirty="0"/>
              <a:t>)</a:t>
            </a:r>
            <a:r>
              <a:rPr lang="cs-CZ" sz="2200" i="1" dirty="0"/>
              <a:t> </a:t>
            </a:r>
            <a:r>
              <a:rPr lang="cs-CZ" sz="2200" dirty="0">
                <a:ea typeface="Microsoft YaHei" pitchFamily="2"/>
                <a:cs typeface="Lucida Sans" pitchFamily="2"/>
              </a:rPr>
              <a:t>– původně severoamerické druhy, přenašeči račího moru</a:t>
            </a:r>
          </a:p>
          <a:p>
            <a:endParaRPr lang="cs-CZ" sz="1350" dirty="0"/>
          </a:p>
        </p:txBody>
      </p:sp>
      <p:pic>
        <p:nvPicPr>
          <p:cNvPr id="2052" name="Picture 4" descr="Täplärapu (Pacifastacus leniusculus), Signal crayfish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5311256" cy="31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brázek - Faxonius limosus (rak pruhovaný) | BioLib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64" y="1364916"/>
            <a:ext cx="3314881" cy="456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55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2400" y="152400"/>
            <a:ext cx="8534400" cy="4762140"/>
          </a:xfrm>
          <a:prstGeom prst="rect">
            <a:avLst/>
          </a:prstGeom>
          <a:noFill/>
          <a:ln>
            <a:noFill/>
          </a:ln>
        </p:spPr>
        <p:txBody>
          <a:bodyPr vert="horz" wrap="none" lIns="67500" tIns="33750" rIns="67500" bIns="33750" anchorCtr="0" compatLnSpc="0"/>
          <a:lstStyle/>
          <a:p>
            <a:pPr lvl="0" hangingPunct="0"/>
            <a:r>
              <a:rPr lang="cs-CZ" sz="2200" dirty="0">
                <a:ea typeface="Microsoft YaHei" pitchFamily="2"/>
                <a:cs typeface="Lucida Sans" pitchFamily="2"/>
              </a:rPr>
              <a:t>krab říční </a:t>
            </a:r>
            <a:r>
              <a:rPr lang="cs-CZ" sz="2200" dirty="0"/>
              <a:t>(</a:t>
            </a:r>
            <a:r>
              <a:rPr lang="cs-CZ" sz="2200" i="1" dirty="0" err="1"/>
              <a:t>Eriocheir</a:t>
            </a:r>
            <a:r>
              <a:rPr lang="cs-CZ" sz="2200" i="1" dirty="0"/>
              <a:t> </a:t>
            </a:r>
            <a:r>
              <a:rPr lang="cs-CZ" sz="2200" i="1" dirty="0" err="1"/>
              <a:t>sinensis</a:t>
            </a:r>
            <a:r>
              <a:rPr lang="cs-CZ" sz="2200" dirty="0"/>
              <a:t>) </a:t>
            </a:r>
            <a:r>
              <a:rPr lang="cs-CZ" sz="2200" dirty="0">
                <a:ea typeface="Microsoft YaHei" pitchFamily="2"/>
                <a:cs typeface="Lucida Sans" pitchFamily="2"/>
              </a:rPr>
              <a:t>- jediný krab žijící u nás, zavlečen z V Asie lodní </a:t>
            </a:r>
          </a:p>
          <a:p>
            <a:pPr lvl="0" hangingPunct="0"/>
            <a:r>
              <a:rPr lang="cs-CZ" sz="2200" dirty="0">
                <a:ea typeface="Microsoft YaHei" pitchFamily="2"/>
                <a:cs typeface="Lucida Sans" pitchFamily="2"/>
              </a:rPr>
              <a:t>dopravou</a:t>
            </a:r>
          </a:p>
          <a:p>
            <a:pPr hangingPunct="0"/>
            <a:endParaRPr lang="cs-CZ" sz="2000" dirty="0">
              <a:ea typeface="Microsoft YaHei" pitchFamily="2"/>
              <a:cs typeface="Lucida Sans" pitchFamily="2"/>
            </a:endParaRPr>
          </a:p>
          <a:p>
            <a:pPr hangingPunct="0"/>
            <a:endParaRPr lang="cs-CZ" sz="2000" dirty="0">
              <a:ea typeface="Microsoft YaHei" pitchFamily="2"/>
              <a:cs typeface="Lucida Sans" pitchFamily="2"/>
            </a:endParaRPr>
          </a:p>
          <a:p>
            <a:pPr hangingPunct="0"/>
            <a:endParaRPr lang="cs-CZ" sz="2000" dirty="0">
              <a:ea typeface="Microsoft YaHei" pitchFamily="2"/>
              <a:cs typeface="Lucida Sans" pitchFamily="2"/>
            </a:endParaRPr>
          </a:p>
          <a:p>
            <a:pPr hangingPunct="0"/>
            <a:endParaRPr lang="cs-CZ" sz="2000" dirty="0">
              <a:ea typeface="Microsoft YaHei" pitchFamily="2"/>
              <a:cs typeface="Lucida Sans" pitchFamily="2"/>
            </a:endParaRPr>
          </a:p>
          <a:p>
            <a:pPr hangingPunct="0"/>
            <a:endParaRPr lang="cs-CZ" sz="1350" dirty="0"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4098" name="Picture 2" descr="Eriocheir sinensis (krab říční) | BioLib.cz">
            <a:extLst>
              <a:ext uri="{FF2B5EF4-FFF2-40B4-BE49-F238E27FC236}">
                <a16:creationId xmlns:a16="http://schemas.microsoft.com/office/drawing/2014/main" id="{C685AB7F-1FBB-4F18-8EE3-FF062977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714375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28600" y="304800"/>
            <a:ext cx="8686800" cy="4417499"/>
          </a:xfrm>
          <a:prstGeom prst="rect">
            <a:avLst/>
          </a:prstGeom>
          <a:noFill/>
          <a:ln>
            <a:noFill/>
          </a:ln>
        </p:spPr>
        <p:txBody>
          <a:bodyPr vert="horz" wrap="none" lIns="67500" tIns="33750" rIns="67500" bIns="33750" anchorCtr="0" compatLnSpc="0"/>
          <a:lstStyle/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Řád: Různonožci</a:t>
            </a:r>
          </a:p>
          <a:p>
            <a:pPr hangingPunct="0"/>
            <a:endParaRPr lang="cs-CZ" sz="2200" dirty="0">
              <a:ea typeface="Microsoft YaHei" pitchFamily="2"/>
              <a:cs typeface="Lucida Sans" pitchFamily="2"/>
            </a:endParaRP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končetiny různého tvaru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blešivec </a:t>
            </a:r>
            <a:r>
              <a:rPr lang="cs-CZ" sz="2200" dirty="0"/>
              <a:t>potoční (</a:t>
            </a:r>
            <a:r>
              <a:rPr lang="cs-CZ" sz="2200" i="1" dirty="0" err="1"/>
              <a:t>Gammarus</a:t>
            </a:r>
            <a:r>
              <a:rPr lang="cs-CZ" sz="2200" i="1" dirty="0"/>
              <a:t> </a:t>
            </a:r>
            <a:r>
              <a:rPr lang="cs-CZ" sz="2200" i="1" dirty="0" err="1"/>
              <a:t>fossarum</a:t>
            </a:r>
            <a:r>
              <a:rPr lang="cs-CZ" sz="2200" dirty="0"/>
              <a:t>) </a:t>
            </a:r>
            <a:r>
              <a:rPr lang="cs-CZ" sz="2200" dirty="0">
                <a:ea typeface="Microsoft YaHei" pitchFamily="2"/>
                <a:cs typeface="Lucida Sans" pitchFamily="2"/>
              </a:rPr>
              <a:t>- tělo ze stran zploštělé, bez krunýře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na zadečku 3 páry plovacích a 3 páry skákacích končetin (plave nebo skáče)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bioindikátor kvality vod</a:t>
            </a:r>
          </a:p>
          <a:p>
            <a:pPr hangingPunct="0"/>
            <a:r>
              <a:rPr lang="cs-CZ" sz="2200" dirty="0">
                <a:ea typeface="Microsoft YaHei" pitchFamily="2"/>
                <a:cs typeface="Lucida Sans" pitchFamily="2"/>
              </a:rPr>
              <a:t>z 8 známých druhů u nás je v ČS 5 druhů</a:t>
            </a:r>
          </a:p>
          <a:p>
            <a:pPr hangingPunct="0"/>
            <a:endParaRPr lang="cs-CZ" sz="1350" dirty="0"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290" name="Picture 2" descr="Obrázek - Gammarus fossarum (blešivec potoční) | BioLib.cz">
            <a:extLst>
              <a:ext uri="{FF2B5EF4-FFF2-40B4-BE49-F238E27FC236}">
                <a16:creationId xmlns:a16="http://schemas.microsoft.com/office/drawing/2014/main" id="{C9B35E80-B7A2-4EFD-B388-DA0A20B9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94245"/>
            <a:ext cx="5562600" cy="36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8403538" cy="6155531"/>
          </a:xfrm>
        </p:spPr>
        <p:txBody>
          <a:bodyPr/>
          <a:lstStyle/>
          <a:p>
            <a:r>
              <a:rPr lang="cs-CZ" sz="2000" dirty="0"/>
              <a:t>Vylučovací soustava:</a:t>
            </a:r>
          </a:p>
          <a:p>
            <a:r>
              <a:rPr lang="cs-CZ" sz="2000" dirty="0" err="1"/>
              <a:t>metanefridie</a:t>
            </a:r>
            <a:r>
              <a:rPr lang="cs-CZ" sz="2000" dirty="0"/>
              <a:t> – 1 nebo 2 páry, různě modifikované:</a:t>
            </a:r>
          </a:p>
          <a:p>
            <a:pPr lvl="1"/>
            <a:r>
              <a:rPr lang="cs-CZ" sz="2000" dirty="0" err="1"/>
              <a:t>antenální</a:t>
            </a:r>
            <a:r>
              <a:rPr lang="cs-CZ" sz="2000" dirty="0"/>
              <a:t> žlázy ústící při bázi tykadel</a:t>
            </a:r>
          </a:p>
          <a:p>
            <a:pPr lvl="1"/>
            <a:r>
              <a:rPr lang="cs-CZ" sz="2000" dirty="0" err="1"/>
              <a:t>koxální</a:t>
            </a:r>
            <a:r>
              <a:rPr lang="cs-CZ" sz="2000" dirty="0"/>
              <a:t> žlázy ústící při bázi končetin</a:t>
            </a:r>
          </a:p>
          <a:p>
            <a:pPr lvl="1"/>
            <a:r>
              <a:rPr lang="cs-CZ" sz="2000" dirty="0"/>
              <a:t>maxilární žlázy ústící u čelistí</a:t>
            </a:r>
          </a:p>
          <a:p>
            <a:r>
              <a:rPr lang="cs-CZ" sz="2000" dirty="0" err="1"/>
              <a:t>malpighické</a:t>
            </a:r>
            <a:r>
              <a:rPr lang="cs-CZ" sz="2000" dirty="0"/>
              <a:t> trubice - tenké trubičky ústící do střeva (hmyz)</a:t>
            </a:r>
          </a:p>
          <a:p>
            <a:endParaRPr lang="cs-CZ" sz="2000" dirty="0"/>
          </a:p>
          <a:p>
            <a:r>
              <a:rPr lang="cs-CZ" sz="2000" dirty="0"/>
              <a:t>Nervová soustava:</a:t>
            </a:r>
          </a:p>
          <a:p>
            <a:r>
              <a:rPr lang="cs-CZ" sz="2000" dirty="0"/>
              <a:t>uzlinová (gangliová) – ze žebříčkovité soustavy mnohoštětinatců</a:t>
            </a:r>
          </a:p>
          <a:p>
            <a:pPr lvl="1"/>
            <a:r>
              <a:rPr lang="cs-CZ" sz="2000" dirty="0" err="1"/>
              <a:t>cefalizace</a:t>
            </a:r>
            <a:r>
              <a:rPr lang="cs-CZ" sz="2000" dirty="0"/>
              <a:t> - splynutí hlavových zauzlin (zvětšená </a:t>
            </a:r>
            <a:r>
              <a:rPr lang="cs-CZ" sz="2000" dirty="0" err="1"/>
              <a:t>nadhltanová</a:t>
            </a:r>
            <a:r>
              <a:rPr lang="cs-CZ" sz="2000" dirty="0"/>
              <a:t> uzlina → “mozek“)</a:t>
            </a:r>
          </a:p>
          <a:p>
            <a:pPr lvl="1"/>
            <a:r>
              <a:rPr lang="cs-CZ" sz="2000" dirty="0"/>
              <a:t>na břišní straně těla (břišní nervová páska)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Smyslové orgány:</a:t>
            </a:r>
          </a:p>
          <a:p>
            <a:r>
              <a:rPr lang="cs-CZ" sz="2000" dirty="0" err="1"/>
              <a:t>mechanoreceptory</a:t>
            </a:r>
            <a:r>
              <a:rPr lang="cs-CZ" sz="2000" dirty="0"/>
              <a:t> </a:t>
            </a:r>
          </a:p>
          <a:p>
            <a:r>
              <a:rPr lang="cs-CZ" sz="2000" dirty="0"/>
              <a:t>chemoreceptory</a:t>
            </a:r>
          </a:p>
          <a:p>
            <a:r>
              <a:rPr lang="cs-CZ" sz="2000" dirty="0"/>
              <a:t>oči:</a:t>
            </a:r>
          </a:p>
          <a:p>
            <a:pPr lvl="1"/>
            <a:r>
              <a:rPr lang="cs-CZ" sz="2000" dirty="0"/>
              <a:t>jednoduché - miskovité</a:t>
            </a:r>
          </a:p>
          <a:p>
            <a:pPr lvl="1"/>
            <a:r>
              <a:rPr lang="cs-CZ" sz="2000" dirty="0"/>
              <a:t>složené (fasetové) z omatidií (mozaikové vidění)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90" y="4013581"/>
            <a:ext cx="1777110" cy="18538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487" y="4013581"/>
            <a:ext cx="1961713" cy="18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185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969E72B-009E-457E-ACBC-0BA5B19F9B6C}"/>
              </a:ext>
            </a:extLst>
          </p:cNvPr>
          <p:cNvSpPr txBox="1"/>
          <p:nvPr/>
        </p:nvSpPr>
        <p:spPr>
          <a:xfrm>
            <a:off x="228600" y="381000"/>
            <a:ext cx="8839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cs-CZ" sz="2100" dirty="0">
                <a:ea typeface="Microsoft YaHei" pitchFamily="2"/>
                <a:cs typeface="Lucida Sans" pitchFamily="2"/>
              </a:rPr>
              <a:t>Řád: Stejnonožci</a:t>
            </a:r>
          </a:p>
          <a:p>
            <a:pPr lvl="0" hangingPunct="0"/>
            <a:r>
              <a:rPr lang="cs-CZ" sz="2100" dirty="0">
                <a:ea typeface="Microsoft YaHei" pitchFamily="2"/>
                <a:cs typeface="Lucida Sans" pitchFamily="2"/>
              </a:rPr>
              <a:t>suchozemští, sladkovodní či mořští, končetiny stejného tvaru, chybí pevný štít</a:t>
            </a:r>
          </a:p>
          <a:p>
            <a:pPr lvl="0" hangingPunct="0"/>
            <a:r>
              <a:rPr lang="cs-CZ" sz="2100" dirty="0">
                <a:ea typeface="Microsoft YaHei" pitchFamily="2"/>
                <a:cs typeface="Lucida Sans" pitchFamily="2"/>
              </a:rPr>
              <a:t>často </a:t>
            </a:r>
            <a:r>
              <a:rPr lang="cs-CZ" sz="2100" dirty="0" err="1">
                <a:ea typeface="Microsoft YaHei" pitchFamily="2"/>
                <a:cs typeface="Lucida Sans" pitchFamily="2"/>
              </a:rPr>
              <a:t>synantropní</a:t>
            </a:r>
            <a:endParaRPr lang="cs-CZ" sz="2100" dirty="0">
              <a:ea typeface="Microsoft YaHei" pitchFamily="2"/>
              <a:cs typeface="Lucida Sans" pitchFamily="2"/>
            </a:endParaRPr>
          </a:p>
          <a:p>
            <a:pPr lvl="0" hangingPunct="0"/>
            <a:r>
              <a:rPr lang="cs-CZ" sz="2100" dirty="0">
                <a:ea typeface="Microsoft YaHei" pitchFamily="2"/>
                <a:cs typeface="Lucida Sans" pitchFamily="2"/>
              </a:rPr>
              <a:t>ze 42 druhů je v ČS 7 druhů</a:t>
            </a:r>
          </a:p>
          <a:p>
            <a:pPr lvl="0" hangingPunct="0"/>
            <a:r>
              <a:rPr lang="cs-CZ" sz="2100" dirty="0">
                <a:ea typeface="Microsoft YaHei" pitchFamily="2"/>
                <a:cs typeface="Lucida Sans" pitchFamily="2"/>
              </a:rPr>
              <a:t>beruška vodní (</a:t>
            </a:r>
            <a:r>
              <a:rPr lang="cs-CZ" sz="2100" i="1" dirty="0" err="1">
                <a:ea typeface="Microsoft YaHei" pitchFamily="2"/>
                <a:cs typeface="Lucida Sans" pitchFamily="2"/>
              </a:rPr>
              <a:t>Asellus</a:t>
            </a:r>
            <a:r>
              <a:rPr lang="cs-CZ" sz="2100" i="1" dirty="0">
                <a:ea typeface="Microsoft YaHei" pitchFamily="2"/>
                <a:cs typeface="Lucida Sans" pitchFamily="2"/>
              </a:rPr>
              <a:t> </a:t>
            </a:r>
            <a:r>
              <a:rPr lang="cs-CZ" sz="2100" i="1" dirty="0" err="1">
                <a:ea typeface="Microsoft YaHei" pitchFamily="2"/>
                <a:cs typeface="Lucida Sans" pitchFamily="2"/>
              </a:rPr>
              <a:t>aquaticus</a:t>
            </a:r>
            <a:r>
              <a:rPr lang="cs-CZ" sz="2100" dirty="0">
                <a:ea typeface="Microsoft YaHei" pitchFamily="2"/>
                <a:cs typeface="Lucida Sans" pitchFamily="2"/>
              </a:rPr>
              <a:t>) - sladkovodní, 1 cm, dorzoventrálně zploštělá</a:t>
            </a:r>
          </a:p>
          <a:p>
            <a:pPr lvl="0" hangingPunct="0"/>
            <a:r>
              <a:rPr lang="cs-CZ" sz="2100" dirty="0">
                <a:ea typeface="Microsoft YaHei" pitchFamily="2"/>
                <a:cs typeface="Lucida Sans" pitchFamily="2"/>
              </a:rPr>
              <a:t>stínka zední </a:t>
            </a:r>
            <a:r>
              <a:rPr lang="cs-CZ" sz="2100" dirty="0"/>
              <a:t>(</a:t>
            </a:r>
            <a:r>
              <a:rPr lang="cs-CZ" sz="2100" i="1" dirty="0" err="1"/>
              <a:t>Oniscus</a:t>
            </a:r>
            <a:r>
              <a:rPr lang="cs-CZ" sz="2100" i="1" dirty="0"/>
              <a:t> </a:t>
            </a:r>
            <a:r>
              <a:rPr lang="cs-CZ" sz="2100" i="1" dirty="0" err="1"/>
              <a:t>asellus</a:t>
            </a:r>
            <a:r>
              <a:rPr lang="cs-CZ" sz="2100" dirty="0"/>
              <a:t>) </a:t>
            </a:r>
            <a:r>
              <a:rPr lang="cs-CZ" sz="2100" dirty="0">
                <a:ea typeface="Microsoft YaHei" pitchFamily="2"/>
                <a:cs typeface="Lucida Sans" pitchFamily="2"/>
              </a:rPr>
              <a:t>- suchozemská, dorzoventrálně zploštělá, vlhká místa</a:t>
            </a:r>
          </a:p>
          <a:p>
            <a:pPr lvl="0" hangingPunct="0"/>
            <a:r>
              <a:rPr lang="cs-CZ" sz="2100" dirty="0">
                <a:ea typeface="Microsoft YaHei" pitchFamily="2"/>
                <a:cs typeface="Lucida Sans" pitchFamily="2"/>
              </a:rPr>
              <a:t>svinka obecná </a:t>
            </a:r>
            <a:r>
              <a:rPr lang="cs-CZ" sz="2100" dirty="0"/>
              <a:t>(</a:t>
            </a:r>
            <a:r>
              <a:rPr lang="cs-CZ" sz="2100" i="1" dirty="0" err="1"/>
              <a:t>Armadillidium</a:t>
            </a:r>
            <a:r>
              <a:rPr lang="cs-CZ" sz="2100" i="1" dirty="0"/>
              <a:t> </a:t>
            </a:r>
            <a:r>
              <a:rPr lang="cs-CZ" sz="2100" i="1" dirty="0" err="1"/>
              <a:t>vulgare</a:t>
            </a:r>
            <a:r>
              <a:rPr lang="cs-CZ" sz="2100" dirty="0"/>
              <a:t>) </a:t>
            </a:r>
            <a:r>
              <a:rPr lang="cs-CZ" sz="2100" dirty="0">
                <a:ea typeface="Microsoft YaHei" pitchFamily="2"/>
                <a:cs typeface="Lucida Sans" pitchFamily="2"/>
              </a:rPr>
              <a:t>- sušší stanoviště, silně vyklenuté tělo</a:t>
            </a:r>
          </a:p>
          <a:p>
            <a:endParaRPr lang="cs-CZ" dirty="0"/>
          </a:p>
        </p:txBody>
      </p:sp>
      <p:pic>
        <p:nvPicPr>
          <p:cNvPr id="13314" name="Picture 2" descr="Beruška vodní | Naturfoto.cz">
            <a:extLst>
              <a:ext uri="{FF2B5EF4-FFF2-40B4-BE49-F238E27FC236}">
                <a16:creationId xmlns:a16="http://schemas.microsoft.com/office/drawing/2014/main" id="{E85E7651-880A-43BD-A1B1-B5CC2D95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" y="3148013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3832077-2B85-4C95-8CCF-86D62D44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504761"/>
            <a:ext cx="3500804" cy="25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2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4800" y="152400"/>
            <a:ext cx="8403538" cy="6740307"/>
          </a:xfrm>
        </p:spPr>
        <p:txBody>
          <a:bodyPr/>
          <a:lstStyle/>
          <a:p>
            <a:r>
              <a:rPr lang="cs-CZ" sz="2000" dirty="0"/>
              <a:t>Rozmnožování:</a:t>
            </a:r>
          </a:p>
          <a:p>
            <a:r>
              <a:rPr lang="cs-CZ" sz="2000" dirty="0" err="1"/>
              <a:t>gonochoristé</a:t>
            </a:r>
            <a:endParaRPr lang="cs-CZ" sz="2000" dirty="0"/>
          </a:p>
          <a:p>
            <a:r>
              <a:rPr lang="cs-CZ" sz="2000" dirty="0"/>
              <a:t>vývoj přímý (např. pavouci, raci) i nepřímý (přes larvu)</a:t>
            </a:r>
          </a:p>
          <a:p>
            <a:pPr lvl="1"/>
            <a:r>
              <a:rPr lang="cs-CZ" sz="2000" dirty="0"/>
              <a:t>larva se přeměňuje – metamorfóza</a:t>
            </a:r>
          </a:p>
          <a:p>
            <a:r>
              <a:rPr lang="cs-CZ" sz="2000" dirty="0"/>
              <a:t>oplození vnitřní:</a:t>
            </a:r>
          </a:p>
          <a:p>
            <a:pPr lvl="1"/>
            <a:r>
              <a:rPr lang="cs-CZ" sz="2000" dirty="0"/>
              <a:t>kopulace (po kopulaci někdy kanibalismus)</a:t>
            </a:r>
          </a:p>
          <a:p>
            <a:pPr lvl="1"/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Význam:</a:t>
            </a:r>
          </a:p>
          <a:p>
            <a:r>
              <a:rPr lang="cs-CZ" sz="2000" dirty="0"/>
              <a:t>škůdci (saranče, larvy)</a:t>
            </a:r>
          </a:p>
          <a:p>
            <a:r>
              <a:rPr lang="cs-CZ" sz="2000" dirty="0"/>
              <a:t>přenašeči nemocí (komár, bodalka tse-tse)</a:t>
            </a:r>
          </a:p>
          <a:p>
            <a:r>
              <a:rPr lang="cs-CZ" sz="2000" dirty="0"/>
              <a:t>součást potravních řetězců</a:t>
            </a:r>
          </a:p>
          <a:p>
            <a:r>
              <a:rPr lang="cs-CZ" sz="2000" dirty="0"/>
              <a:t>opylovači</a:t>
            </a:r>
          </a:p>
          <a:p>
            <a:r>
              <a:rPr lang="cs-CZ" sz="2000" dirty="0"/>
              <a:t>průmysl (hedvábí – bourec morušový)</a:t>
            </a:r>
          </a:p>
          <a:p>
            <a:r>
              <a:rPr lang="cs-CZ" sz="2000" dirty="0"/>
              <a:t>potrava – jídlo budoucnosti</a:t>
            </a:r>
          </a:p>
          <a:p>
            <a:endParaRPr lang="cs-CZ" dirty="0"/>
          </a:p>
        </p:txBody>
      </p:sp>
      <p:pic>
        <p:nvPicPr>
          <p:cNvPr id="7170" name="Picture 2" descr="Rozmnožování - Kouman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114" y="2069123"/>
            <a:ext cx="3347224" cy="231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ourec morušový - střední velikost 3-4 cm | ACHETA fa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02" y="2069123"/>
            <a:ext cx="3592254" cy="231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ourec morušový – příprava v přímém přenosu – Brouk na talíř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11815"/>
            <a:ext cx="3298138" cy="18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39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200" y="76200"/>
            <a:ext cx="8632138" cy="6647974"/>
          </a:xfrm>
        </p:spPr>
        <p:txBody>
          <a:bodyPr/>
          <a:lstStyle/>
          <a:p>
            <a:pPr algn="ctr"/>
            <a:r>
              <a:rPr lang="cs-CZ" sz="3200" b="1" dirty="0"/>
              <a:t>kmen ČLENOVCI</a:t>
            </a:r>
          </a:p>
          <a:p>
            <a:endParaRPr lang="cs-CZ" sz="2000" dirty="0"/>
          </a:p>
          <a:p>
            <a:r>
              <a:rPr lang="cs-CZ" sz="2000" dirty="0"/>
              <a:t>podkmeny:   </a:t>
            </a:r>
            <a:r>
              <a:rPr lang="cs-CZ" sz="2000" b="1" dirty="0" err="1"/>
              <a:t>trojlaločnatci</a:t>
            </a:r>
            <a:r>
              <a:rPr lang="cs-CZ" sz="2000" b="1" dirty="0"/>
              <a:t>        </a:t>
            </a:r>
            <a:r>
              <a:rPr lang="cs-CZ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klepítkatci</a:t>
            </a:r>
            <a:r>
              <a:rPr lang="cs-CZ" sz="2000" b="1" dirty="0"/>
              <a:t>             </a:t>
            </a:r>
            <a:r>
              <a:rPr lang="cs-CZ" sz="2000" b="1" dirty="0" err="1">
                <a:solidFill>
                  <a:schemeClr val="accent4"/>
                </a:solidFill>
              </a:rPr>
              <a:t>čelistnatci</a:t>
            </a:r>
            <a:endParaRPr lang="cs-CZ" sz="2000" b="1" dirty="0">
              <a:solidFill>
                <a:schemeClr val="accent6"/>
              </a:solidFill>
            </a:endParaRPr>
          </a:p>
          <a:p>
            <a:endParaRPr lang="cs-CZ" sz="2000" b="1" dirty="0"/>
          </a:p>
          <a:p>
            <a:r>
              <a:rPr lang="cs-CZ" sz="2000" dirty="0"/>
              <a:t>nadtřídy:                                                                        </a:t>
            </a:r>
            <a:r>
              <a:rPr lang="cs-CZ" sz="2000" dirty="0">
                <a:solidFill>
                  <a:schemeClr val="accent6"/>
                </a:solidFill>
              </a:rPr>
              <a:t>stonožkovci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               </a:t>
            </a:r>
            <a:r>
              <a:rPr lang="cs-CZ" sz="2000" dirty="0" err="1">
                <a:solidFill>
                  <a:schemeClr val="accent2">
                    <a:lumMod val="75000"/>
                  </a:schemeClr>
                </a:solidFill>
              </a:rPr>
              <a:t>Pancrustacea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cs-CZ" sz="2000" dirty="0"/>
          </a:p>
          <a:p>
            <a:r>
              <a:rPr lang="cs-CZ" sz="2000" dirty="0"/>
              <a:t>třídy:                   trilobiti             </a:t>
            </a:r>
            <a:r>
              <a:rPr lang="cs-CZ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nohatky</a:t>
            </a:r>
            <a:r>
              <a:rPr lang="cs-CZ" sz="2000" dirty="0"/>
              <a:t>                   </a:t>
            </a:r>
            <a:r>
              <a:rPr lang="cs-CZ" sz="2000" dirty="0">
                <a:solidFill>
                  <a:schemeClr val="accent6"/>
                </a:solidFill>
              </a:rPr>
              <a:t>stonožky</a:t>
            </a:r>
          </a:p>
          <a:p>
            <a:r>
              <a:rPr lang="cs-CZ" sz="2000" dirty="0"/>
              <a:t>                                                      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pavoukovci</a:t>
            </a:r>
            <a:r>
              <a:rPr lang="cs-CZ" sz="2000" dirty="0"/>
              <a:t>             </a:t>
            </a:r>
            <a:r>
              <a:rPr lang="cs-CZ" sz="2000" dirty="0">
                <a:solidFill>
                  <a:schemeClr val="accent6"/>
                </a:solidFill>
              </a:rPr>
              <a:t>mnohonožky</a:t>
            </a:r>
          </a:p>
          <a:p>
            <a:r>
              <a:rPr lang="cs-CZ" sz="2000" dirty="0"/>
              <a:t>                                                                                         </a:t>
            </a:r>
            <a:r>
              <a:rPr lang="cs-CZ" sz="2000" dirty="0" err="1">
                <a:solidFill>
                  <a:schemeClr val="accent2">
                    <a:lumMod val="75000"/>
                  </a:schemeClr>
                </a:solidFill>
              </a:rPr>
              <a:t>Oligostraca</a:t>
            </a:r>
            <a:endParaRPr lang="cs-CZ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                lupenonožci</a:t>
            </a:r>
          </a:p>
          <a:p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					         </a:t>
            </a:r>
            <a:r>
              <a:rPr lang="cs-CZ" sz="2000" dirty="0" err="1">
                <a:solidFill>
                  <a:schemeClr val="accent2">
                    <a:lumMod val="75000"/>
                  </a:schemeClr>
                </a:solidFill>
              </a:rPr>
              <a:t>Multicrustacea</a:t>
            </a:r>
            <a:endParaRPr lang="cs-CZ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2000" dirty="0"/>
              <a:t>                        </a:t>
            </a:r>
          </a:p>
          <a:p>
            <a:r>
              <a:rPr lang="cs-CZ" sz="2000" dirty="0"/>
              <a:t>řády:</a:t>
            </a:r>
            <a:r>
              <a:rPr lang="cs-CZ" sz="2000" b="1" dirty="0"/>
              <a:t>                               	     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štíři</a:t>
            </a:r>
            <a:r>
              <a:rPr lang="cs-CZ" sz="2000" dirty="0"/>
              <a:t>      </a:t>
            </a:r>
          </a:p>
          <a:p>
            <a:r>
              <a:rPr lang="cs-CZ" sz="2000" dirty="0"/>
              <a:t>                                                     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pavouci</a:t>
            </a:r>
            <a:r>
              <a:rPr lang="cs-CZ" sz="2000" dirty="0"/>
              <a:t>  </a:t>
            </a:r>
          </a:p>
          <a:p>
            <a:r>
              <a:rPr lang="cs-CZ" sz="2000" dirty="0"/>
              <a:t>                                                     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štírci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			     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solifugy</a:t>
            </a: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000" dirty="0"/>
              <a:t>                                                     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sekáči</a:t>
            </a:r>
            <a:r>
              <a:rPr lang="cs-CZ" sz="2000" dirty="0"/>
              <a:t> </a:t>
            </a:r>
          </a:p>
          <a:p>
            <a:r>
              <a:rPr lang="cs-CZ" sz="2000" dirty="0"/>
              <a:t>                                                     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roztoči</a:t>
            </a:r>
            <a:r>
              <a:rPr lang="cs-CZ" sz="2000" dirty="0"/>
              <a:t> </a:t>
            </a:r>
          </a:p>
          <a:p>
            <a:r>
              <a:rPr lang="cs-CZ" sz="2000" dirty="0"/>
              <a:t> </a:t>
            </a:r>
          </a:p>
          <a:p>
            <a:r>
              <a:rPr lang="cs-CZ" sz="20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85613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AAD5C27-D68E-410D-970D-4EF5097C0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304800"/>
            <a:ext cx="8272678" cy="6647974"/>
          </a:xfrm>
        </p:spPr>
        <p:txBody>
          <a:bodyPr/>
          <a:lstStyle/>
          <a:p>
            <a:pPr algn="ctr"/>
            <a:r>
              <a:rPr lang="cs-CZ" sz="3600" b="1" dirty="0"/>
              <a:t>ČLENOVCI – SYSTÉM</a:t>
            </a:r>
          </a:p>
          <a:p>
            <a:pPr algn="ctr"/>
            <a:endParaRPr lang="cs-CZ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podkmen: TROJLALOČNATCI  (trilobiti)</a:t>
            </a:r>
          </a:p>
          <a:p>
            <a:r>
              <a:rPr lang="cs-CZ" sz="2000" dirty="0"/>
              <a:t>podkmen: KLEPÍTKATCI (hrotnatci, </a:t>
            </a:r>
            <a:r>
              <a:rPr lang="cs-CZ" sz="2000" b="1" dirty="0"/>
              <a:t>pavouci, štírci, roztoči, štíři, sekáči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podkmen: ČELISTNATCI (st</a:t>
            </a:r>
            <a:r>
              <a:rPr lang="cs-CZ" sz="2000" b="1" dirty="0"/>
              <a:t>onožky, mnohonožky, perloočky, buchanky, listonozi, </a:t>
            </a:r>
            <a:r>
              <a:rPr lang="cs-CZ" sz="2000" b="1" dirty="0" err="1"/>
              <a:t>rakovci</a:t>
            </a:r>
            <a:r>
              <a:rPr lang="cs-CZ" sz="2000" b="1" dirty="0"/>
              <a:t>, chvostoskoci</a:t>
            </a:r>
            <a:r>
              <a:rPr lang="cs-CZ" sz="2000" dirty="0"/>
              <a:t>, hmyz)</a:t>
            </a:r>
          </a:p>
          <a:p>
            <a:pPr algn="l"/>
            <a:endParaRPr lang="cs-CZ" dirty="0"/>
          </a:p>
        </p:txBody>
      </p:sp>
      <p:pic>
        <p:nvPicPr>
          <p:cNvPr id="1026" name="Picture 2" descr="Trilobit - Cheirurus ingricus">
            <a:extLst>
              <a:ext uri="{FF2B5EF4-FFF2-40B4-BE49-F238E27FC236}">
                <a16:creationId xmlns:a16="http://schemas.microsoft.com/office/drawing/2014/main" id="{11A703A5-C7F0-4724-8425-44171087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19372"/>
            <a:ext cx="2819400" cy="21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zabíjejte tento drobný hmyz. Ve vaší domácnosti je velice užitečný • Dům  a zahrada / inStory.cz">
            <a:extLst>
              <a:ext uri="{FF2B5EF4-FFF2-40B4-BE49-F238E27FC236}">
                <a16:creationId xmlns:a16="http://schemas.microsoft.com/office/drawing/2014/main" id="{CCE4E6BD-F000-49D1-88EC-6085AD61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20851"/>
            <a:ext cx="4145922" cy="21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2E6B330-3F92-4580-B017-3C1C16F17E12}"/>
              </a:ext>
            </a:extLst>
          </p:cNvPr>
          <p:cNvCxnSpPr/>
          <p:nvPr/>
        </p:nvCxnSpPr>
        <p:spPr>
          <a:xfrm flipV="1">
            <a:off x="5029200" y="3048000"/>
            <a:ext cx="3810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0" name="Picture 6" descr="Buchanka obecná – Wikipedie">
            <a:extLst>
              <a:ext uri="{FF2B5EF4-FFF2-40B4-BE49-F238E27FC236}">
                <a16:creationId xmlns:a16="http://schemas.microsoft.com/office/drawing/2014/main" id="{57454C4C-B215-4824-8E8F-F1F28B4D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82346"/>
            <a:ext cx="3962400" cy="19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vostoskoci | Škůdci.com - o škůdcích, plísních, plevelech a jak s nimi  bojovat">
            <a:extLst>
              <a:ext uri="{FF2B5EF4-FFF2-40B4-BE49-F238E27FC236}">
                <a16:creationId xmlns:a16="http://schemas.microsoft.com/office/drawing/2014/main" id="{A7B35644-EEDF-4D49-BD26-EC477B145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25321"/>
            <a:ext cx="3042821" cy="202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38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19585</TotalTime>
  <Words>3346</Words>
  <Application>Microsoft Office PowerPoint</Application>
  <PresentationFormat>Předvádění na obrazovce (4:3)</PresentationFormat>
  <Paragraphs>571</Paragraphs>
  <Slides>60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5" baseType="lpstr">
      <vt:lpstr>Microsoft YaHei</vt:lpstr>
      <vt:lpstr>Arial</vt:lpstr>
      <vt:lpstr>Calibri</vt:lpstr>
      <vt:lpstr>Lucida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Pancrustacea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Choanozoa</dc:title>
  <dc:creator>Oldřich Nedvěd</dc:creator>
  <cp:lastModifiedBy>Martin Pudil</cp:lastModifiedBy>
  <cp:revision>125</cp:revision>
  <dcterms:created xsi:type="dcterms:W3CDTF">2021-12-14T07:42:28Z</dcterms:created>
  <dcterms:modified xsi:type="dcterms:W3CDTF">2024-03-13T10:12:17Z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2014-05-27T00:00:00Z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2021-12-14T00:00:00Z</vt:filetime>
  </property>
</Properties>
</file>