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ppt/media/image5.wmf" ContentType="image/x-wm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54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56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57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64.xml" ContentType="application/vnd.openxmlformats-officedocument.presentationml.slide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22.xml" ContentType="application/vnd.openxmlformats-officedocument.presentationml.slide+xml"/>
  <Override PartName="/ppt/slides/slide44.xml" ContentType="application/vnd.openxmlformats-officedocument.presentationml.slide+xml"/>
  <Override PartName="/ppt/slides/slide23.xml" ContentType="application/vnd.openxmlformats-officedocument.presentationml.slide+xml"/>
  <Override PartName="/ppt/slides/slide45.xml" ContentType="application/vnd.openxmlformats-officedocument.presentationml.slide+xml"/>
  <Override PartName="/ppt/slides/slide24.xml" ContentType="application/vnd.openxmlformats-officedocument.presentationml.slide+xml"/>
  <Override PartName="/ppt/slides/slide46.xml" ContentType="application/vnd.openxmlformats-officedocument.presentationml.slide+xml"/>
  <Override PartName="/ppt/slides/slide25.xml" ContentType="application/vnd.openxmlformats-officedocument.presentationml.slide+xml"/>
  <Override PartName="/ppt/slides/slide47.xml" ContentType="application/vnd.openxmlformats-officedocument.presentationml.slide+xml"/>
  <Override PartName="/ppt/slides/slide26.xml" ContentType="application/vnd.openxmlformats-officedocument.presentationml.slide+xml"/>
  <Override PartName="/ppt/slides/slide48.xml" ContentType="application/vnd.openxmlformats-officedocument.presentationml.slide+xml"/>
  <Override PartName="/ppt/slides/slide27.xml" ContentType="application/vnd.openxmlformats-officedocument.presentationml.slide+xml"/>
  <Override PartName="/ppt/slides/slide4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52.xml" ContentType="application/vnd.openxmlformats-officedocument.presentationml.slide+xml"/>
  <Override PartName="/ppt/slides/slide31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62.xml" ContentType="application/vnd.openxmlformats-officedocument.presentationml.slide+xml"/>
  <Override PartName="/ppt/slides/slide41.xml" ContentType="application/vnd.openxmlformats-officedocument.presentationml.slide+xml"/>
  <Override PartName="/ppt/slides/slide63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54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55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56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57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58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59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64.xml.rels" ContentType="application/vnd.openxmlformats-package.relationships+xml"/>
  <Override PartName="/ppt/slides/_rels/slide42.xml.rels" ContentType="application/vnd.openxmlformats-package.relationships+xml"/>
  <Override PartName="/ppt/slides/_rels/slide20.xml.rels" ContentType="application/vnd.openxmlformats-package.relationships+xml"/>
  <Override PartName="/ppt/slides/_rels/slide43.xml.rels" ContentType="application/vnd.openxmlformats-package.relationships+xml"/>
  <Override PartName="/ppt/slides/_rels/slide21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45.xml.rels" ContentType="application/vnd.openxmlformats-package.relationships+xml"/>
  <Override PartName="/ppt/slides/_rels/slide23.xml.rels" ContentType="application/vnd.openxmlformats-package.relationships+xml"/>
  <Override PartName="/ppt/slides/_rels/slide46.xml.rels" ContentType="application/vnd.openxmlformats-package.relationships+xml"/>
  <Override PartName="/ppt/slides/_rels/slide24.xml.rels" ContentType="application/vnd.openxmlformats-package.relationships+xml"/>
  <Override PartName="/ppt/slides/_rels/slide47.xml.rels" ContentType="application/vnd.openxmlformats-package.relationships+xml"/>
  <Override PartName="/ppt/slides/_rels/slide25.xml.rels" ContentType="application/vnd.openxmlformats-package.relationships+xml"/>
  <Override PartName="/ppt/slides/_rels/slide48.xml.rels" ContentType="application/vnd.openxmlformats-package.relationships+xml"/>
  <Override PartName="/ppt/slides/_rels/slide26.xml.rels" ContentType="application/vnd.openxmlformats-package.relationships+xml"/>
  <Override PartName="/ppt/slides/_rels/slide4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52.xml.rels" ContentType="application/vnd.openxmlformats-package.relationships+xml"/>
  <Override PartName="/ppt/slides/_rels/slide30.xml.rels" ContentType="application/vnd.openxmlformats-package.relationships+xml"/>
  <Override PartName="/ppt/slides/_rels/slide53.xml.rels" ContentType="application/vnd.openxmlformats-package.relationships+xml"/>
  <Override PartName="/ppt/slides/_rels/slide31.xml.rels" ContentType="application/vnd.openxmlformats-package.relationships+xml"/>
  <Override PartName="/ppt/slides/_rels/slide62.xml.rels" ContentType="application/vnd.openxmlformats-package.relationships+xml"/>
  <Override PartName="/ppt/slides/_rels/slide40.xml.rels" ContentType="application/vnd.openxmlformats-package.relationships+xml"/>
  <Override PartName="/ppt/slides/_rels/slide63.xml.rels" ContentType="application/vnd.openxmlformats-package.relationships+xml"/>
  <Override PartName="/ppt/slides/_rels/slide41.xml.rels" ContentType="application/vnd.openxmlformats-package.relationships+xml"/>
  <Override PartName="/ppt/slides/_rels/slide50.xml.rels" ContentType="application/vnd.openxmlformats-package.relationships+xml"/>
  <Override PartName="/ppt/slides/_rels/slide51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  <Override PartName="/ppt/slides/_rels/slide70.xml.rels" ContentType="application/vnd.openxmlformats-package.relationships+xml"/>
  <Override PartName="/ppt/slides/_rels/slide71.xml.rels" ContentType="application/vnd.openxmlformats-package.relationships+xml"/>
  <Override PartName="/ppt/slides/_rels/slide72.xml.rels" ContentType="application/vnd.openxmlformats-package.relationships+xml"/>
  <Override PartName="/ppt/slides/_rels/slide73.xml.rels" ContentType="application/vnd.openxmlformats-package.relationships+xml"/>
  <Override PartName="/ppt/slides/_rels/slide74.xml.rels" ContentType="application/vnd.openxmlformats-package.relationships+xml"/>
  <Override PartName="/ppt/slides/_rels/slide75.xml.rels" ContentType="application/vnd.openxmlformats-package.relationships+xml"/>
  <Override PartName="/ppt/slides/_rels/slide76.xml.rels" ContentType="application/vnd.openxmlformats-package.relationships+xml"/>
  <Override PartName="/ppt/slides/_rels/slide77.xml.rels" ContentType="application/vnd.openxmlformats-package.relationships+xml"/>
  <Override PartName="/ppt/slides/_rels/slide78.xml.rels" ContentType="application/vnd.openxmlformats-package.relationships+xml"/>
  <Override PartName="/ppt/slides/_rels/slide79.xml.rels" ContentType="application/vnd.openxmlformats-package.relationships+xml"/>
  <Override PartName="/ppt/slides/_rels/slide80.xml.rels" ContentType="application/vnd.openxmlformats-package.relationships+xml"/>
  <Override PartName="/ppt/slides/_rels/slide81.xml.rels" ContentType="application/vnd.openxmlformats-package.relationships+xml"/>
  <Override PartName="/ppt/slides/_rels/slide82.xml.rels" ContentType="application/vnd.openxmlformats-package.relationships+xml"/>
  <Override PartName="/ppt/slides/_rels/slide83.xml.rels" ContentType="application/vnd.openxmlformats-package.relationships+xml"/>
  <Override PartName="/ppt/slides/_rels/slide84.xml.rels" ContentType="application/vnd.openxmlformats-package.relationships+xml"/>
  <Override PartName="/ppt/slides/_rels/slide85.xml.rels" ContentType="application/vnd.openxmlformats-package.relationships+xml"/>
  <Override PartName="/ppt/slides/_rels/slide86.xml.rels" ContentType="application/vnd.openxmlformats-package.relationships+xml"/>
  <Override PartName="/ppt/slides/_rels/slide87.xml.rels" ContentType="application/vnd.openxmlformats-package.relationships+xml"/>
  <Override PartName="/ppt/slides/_rels/slide88.xml.rels" ContentType="application/vnd.openxmlformats-package.relationships+xml"/>
  <Override PartName="/ppt/slides/_rels/slide89.xml.rels" ContentType="application/vnd.openxmlformats-package.relationships+xml"/>
  <Override PartName="/ppt/slides/_rels/slide90.xml.rels" ContentType="application/vnd.openxmlformats-package.relationships+xml"/>
  <Override PartName="/ppt/slides/_rels/slide91.xml.rels" ContentType="application/vnd.openxmlformats-package.relationships+xml"/>
  <Override PartName="/ppt/slides/_rels/slide92.xml.rels" ContentType="application/vnd.openxmlformats-package.relationships+xml"/>
  <Override PartName="/ppt/slides/_rels/slide93.xml.rels" ContentType="application/vnd.openxmlformats-package.relationships+xml"/>
  <Override PartName="/ppt/slides/_rels/slide94.xml.rels" ContentType="application/vnd.openxmlformats-package.relationships+xml"/>
  <Override PartName="/ppt/slides/_rels/slide95.xml.rels" ContentType="application/vnd.openxmlformats-package.relationships+xml"/>
  <Override PartName="/ppt/slides/_rels/slide96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slide" Target="slides/slide82.xml"/><Relationship Id="rId87" Type="http://schemas.openxmlformats.org/officeDocument/2006/relationships/slide" Target="slides/slide83.xml"/><Relationship Id="rId88" Type="http://schemas.openxmlformats.org/officeDocument/2006/relationships/slide" Target="slides/slide84.xml"/><Relationship Id="rId89" Type="http://schemas.openxmlformats.org/officeDocument/2006/relationships/slide" Target="slides/slide85.xml"/><Relationship Id="rId90" Type="http://schemas.openxmlformats.org/officeDocument/2006/relationships/slide" Target="slides/slide86.xml"/><Relationship Id="rId91" Type="http://schemas.openxmlformats.org/officeDocument/2006/relationships/slide" Target="slides/slide87.xml"/><Relationship Id="rId92" Type="http://schemas.openxmlformats.org/officeDocument/2006/relationships/slide" Target="slides/slide88.xml"/><Relationship Id="rId93" Type="http://schemas.openxmlformats.org/officeDocument/2006/relationships/slide" Target="slides/slide89.xml"/><Relationship Id="rId94" Type="http://schemas.openxmlformats.org/officeDocument/2006/relationships/slide" Target="slides/slide90.xml"/><Relationship Id="rId95" Type="http://schemas.openxmlformats.org/officeDocument/2006/relationships/slide" Target="slides/slide91.xml"/><Relationship Id="rId96" Type="http://schemas.openxmlformats.org/officeDocument/2006/relationships/slide" Target="slides/slide92.xml"/><Relationship Id="rId97" Type="http://schemas.openxmlformats.org/officeDocument/2006/relationships/slide" Target="slides/slide93.xml"/><Relationship Id="rId98" Type="http://schemas.openxmlformats.org/officeDocument/2006/relationships/slide" Target="slides/slide94.xml"/><Relationship Id="rId99" Type="http://schemas.openxmlformats.org/officeDocument/2006/relationships/slide" Target="slides/slide95.xml"/><Relationship Id="rId100" Type="http://schemas.openxmlformats.org/officeDocument/2006/relationships/slide" Target="slides/slide96.xml"/><Relationship Id="rId10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480" cy="7934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3920" cy="10548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480" cy="79344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3673080"/>
            <a:ext cx="9141480" cy="1216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0" y="1440000"/>
            <a:ext cx="9141480" cy="161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Dálkové studium 2. blok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cestovním ruchu - vývoj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5000"/>
          </a:bodyPr>
          <a:p>
            <a:pPr marL="459000" indent="-685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 1989 –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59000" indent="-685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2000 –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59000" indent="-685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Do 1989 – 9 CK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59000" indent="-6854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260187C-621C-4254-9239-456F68EBE89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5"/>
          <p:cNvSpPr/>
          <p:nvPr/>
        </p:nvSpPr>
        <p:spPr>
          <a:xfrm>
            <a:off x="-190080" y="2019240"/>
            <a:ext cx="178920" cy="54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Založení CK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2000"/>
          </a:bodyPr>
          <a:p>
            <a:pPr marL="325080" indent="-486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Nápad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14080" indent="-486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Předložit místně příslušnému živnostenskému úřadu doklady, osoby, která je žadatelem.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14080" indent="-486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Žádost o koncesi schválí příslušný úřad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E9AA550-9FAB-45B5-8F85-34C19305812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Doklady pro začátek podnikání v CK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2000"/>
          </a:bodyPr>
          <a:p>
            <a:pPr marL="550440" indent="-5410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originál smlouvy s pojišťovnou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50440" indent="-5410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podnikatelský záměr,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50440" indent="-5410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prohlášení o předpokládaném datu zahájení činnosti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50440" indent="-5410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čestné prohlášení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, zda v posledních 5 letech nebylo zrušeno živnostenské oprávnění k provozování cestovní kanceláře nebo cestovní agentury z důvodu porušení povinností uložených zákonem nebo z důvodu jejího úpadku</a:t>
            </a:r>
            <a:br>
              <a:rPr sz="1800"/>
            </a:br>
            <a:br>
              <a:rPr sz="1800"/>
            </a:b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Více ve skriptech.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403AB16-7E74-46DE-A0AE-AF96E13E3A8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cestovní agentuře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2000"/>
          </a:bodyPr>
          <a:p>
            <a:pPr marL="446400" indent="-667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označit provozovnu a prospekty slovy …………..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6400" indent="-667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 propagačních materiálech uvádět konkrétní ……………………...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6400" indent="-667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dát vždy najevo, že je pouhým zprostředkovatelem -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6400" indent="-66708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 by měla pečlivě vybírat cestovní kanceláře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6400" indent="-6670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zažádat o podnikání na základě volné živnosti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E6BF21B-0D37-437D-976D-BD2A9ECFDA4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2 typy průvodců dle živnostenského zákona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29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a) horský průvodce – </a:t>
            </a:r>
            <a:br>
              <a:rPr sz="1800"/>
            </a:b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b) průvodce cestovního ruchu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CE2BAEF-D012-43EA-9955-51DD2AB71B5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Vliv CR na HDP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4000"/>
          </a:bodyPr>
          <a:p>
            <a:pPr marL="215280" indent="-3222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tvorba pracovních příležitostí 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15280" indent="-3222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koloběh finančních prostředků 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15280" indent="-3222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příjem do státního rozpočtu 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15280" indent="-3222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záchrana kulturních, uměleckých a historických památek,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15280" indent="-3222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investic do místní infrastruktury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0F6B7E2-92CC-42FB-B674-551A745AACB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322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4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4800" spc="-1" strike="noStrike">
                <a:solidFill>
                  <a:srgbClr val="000000"/>
                </a:solidFill>
                <a:latin typeface="Arial"/>
                <a:ea typeface="DejaVu Sans"/>
              </a:rPr>
              <a:t>Distribuční služby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49CE49D-1821-43FB-B205-2D562E45743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Definice dopravy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2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proces charakterizovaný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pohybem dopravních prostředků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po dopravní cestě“ nebo „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podporovaný pohyb lidí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nebo zboží” (Novák a kol., 2011, s. 16)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9D09B03-66F6-47F0-BD3B-1556910F04B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Doprava a ekonomika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4000"/>
          </a:bodyPr>
          <a:p>
            <a:pPr marL="355320" indent="-348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nepříznivé podmínky pro životní prostředí: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55320" indent="-334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znečištění ovzduší, vody a půdy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55320" indent="-334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hluk a vibrace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55320" indent="-334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nehody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55320" indent="-334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zábor půdy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55320" indent="-334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produkce odpadu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55320" indent="-3340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krize a pandemie.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93171A2-58D3-4ED5-B6BE-E3E043C430F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Definice přeprava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59560" indent="-388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komplex činností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souvisejících s procesem přemísťování hmotného zboží, a to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včetně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samotného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přemístění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“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(Novák a kol., 2011, s. 15).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0760" indent="-388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F24A4CD-6075-4A4B-9D18-649E8BB481D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Obsah přednášky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5000"/>
          </a:bodyPr>
          <a:p>
            <a:pPr marL="308880" indent="-30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CK a CA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08880" indent="-30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Distribuční služby</a:t>
            </a:r>
            <a:br>
              <a:rPr sz="3200"/>
            </a:b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Ubytovací a stravovací služby</a:t>
            </a:r>
            <a:br>
              <a:rPr sz="3200"/>
            </a:b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Finanční služby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0F5236C-122E-47FC-BC65-92177064E42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Dopravce a přepravce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Dopravce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Přepravce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EC5265F-CFC3-45CA-BE65-C92E15E764E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Doplňkové dopravní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5000"/>
          </a:bodyPr>
          <a:p>
            <a:pPr marL="623520" indent="-46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Doprava po silnici + autobus – příklad Student agency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23520" indent="-46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Doprava po železnici –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23520" indent="-46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Vodní doprava -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23520" indent="-465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Letecká doprava -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59A3A32-10DC-4414-A206-576385E8579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26880" indent="-488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? - Opravy ostatních dopravních prostředků a pracovních strojů a Opravy silničních vozidel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26880" indent="-488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? – Provozování autoškoly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26880" indent="-488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? - Výroba jízdních kol, vozíků pro invalidy a jiných nemotorových dopravních prostředků a Potrubní a pozemní doprava (vyjma železniční a silniční motorové dopravy) a Skladování, balení zboží, manipulace s nákladem a technické činnosti v dopravě  a Zasilatelství a zastupování v celním řízení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26880" indent="-488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? – Taxislužba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26880" indent="-488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? – Silniční motorová doprava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D083AFF-E2BB-4495-A463-6B6D35BBD1E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8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Specifické podmínky pro získání živnosti v železniční dopravě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19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1000"/>
          </a:bodyPr>
          <a:p>
            <a:pPr marL="166320" indent="-249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usazen v členském státě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66320" indent="-249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držitelem platné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licence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a osvědčení dopravce -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66320" indent="-249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přidělenu kapacitu dopravní cesty -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66320" indent="-249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má uzavřenu smlouvu s provozovatelem dráhy o provozování drážní dopravy, není-li totožný s provozovatelem dráhy.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66320" indent="-2491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má pojištění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CustomShape 20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7" name="CustomShape 21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F1895AE-BC38-48DD-9B8D-5976BDA8D67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Specifické podmínky pro získání živnosti v dopravních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26880" indent="-4888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silniční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6880" indent="-4888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letecká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6880" indent="-4888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vnitrozemská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vodní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3AE9546-C1B8-424D-9EE5-4D6DC9BF0B5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 – letecká ČSA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za rok 2015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provozní zisk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ve výši 250 milionů korun – celkem zisk 223 mil.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za rok 2014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provozní ztráta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598 milionů korun – celkem  ztráta 631 mil.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93440" indent="-7858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6AC54CD-0A63-440B-9F2B-8D4BFA609A4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Důvody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ČSA současnost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3000"/>
          </a:bodyPr>
          <a:p>
            <a:pPr marL="315360" indent="-236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2019 – zisk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15360" indent="-236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2020 -dobrovolná insolvence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15360" indent="-2365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2021 - ztráta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15360" indent="-2365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2022 – obsluhuje 3 linky, odbaveno více než 10 mil.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15360" indent="-2365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2023 -  úspěšné dokončení reorganizace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15360" indent="-236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2024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-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1536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333360"/>
                <a:tab algn="l" pos="438120"/>
                <a:tab algn="l" pos="887400"/>
                <a:tab algn="l" pos="1336680"/>
                <a:tab algn="l" pos="1785960"/>
                <a:tab algn="l" pos="2235240"/>
                <a:tab algn="l" pos="2684520"/>
                <a:tab algn="l" pos="3133800"/>
                <a:tab algn="l" pos="3583080"/>
                <a:tab algn="l" pos="4032360"/>
                <a:tab algn="l" pos="4481640"/>
                <a:tab algn="l" pos="4930920"/>
                <a:tab algn="l" pos="5380200"/>
                <a:tab algn="l" pos="5829480"/>
                <a:tab algn="l" pos="6278400"/>
                <a:tab algn="l" pos="6727680"/>
                <a:tab algn="l" pos="7176960"/>
                <a:tab algn="l" pos="7626240"/>
                <a:tab algn="l" pos="8075520"/>
                <a:tab algn="l" pos="8524800"/>
                <a:tab algn="l" pos="89740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 – krize v roce 2008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0000"/>
          </a:bodyPr>
          <a:p>
            <a:pPr marL="194400" indent="-194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snaha o snížení mzdových nákladů: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94400" indent="-194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firmy reagují na krizi se zpožděním díky ……………………...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94400" indent="-194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menší investice do vozového parku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94400" indent="-194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snaha o odstranění rizik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94400" indent="-194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snižování stavu zaměstnanců a poptávka po službách například polských řidičů.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94400" indent="-194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7F36CC0-2C36-42E7-A06C-A7A49CDE989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 - trendy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5000"/>
          </a:bodyPr>
          <a:p>
            <a:pPr marL="183600" indent="-1836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větší pohodlí pro zákazníka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83600" indent="-1836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větší zapojení zákazníka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83600" indent="-1836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snaha o rozšíření dopravních služeb za hranice státu a průnik na nové trhy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83600" indent="-1836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obava z investic do vozových parků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83600" indent="-1836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největší obava samozřejmě ze současné situace   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83600" indent="-1836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obtížně predikovatelná výše nákladů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A228F5C-9678-4189-9387-864A5528B18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cestovním ruchu - vývoj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5000"/>
          </a:bodyPr>
          <a:p>
            <a:pPr marL="298080" indent="-44604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První cestovatelé Egypťani, kteří při svých cestách využívali služeb studentů a místních obyvatel.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98080" indent="-44604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První historicky dokázané popisy z cest 450 př. n. l. Herodot.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98080" indent="-44604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Nejznámějším středověkým cestopisem je „Milion“, přeložen do češtiny kolem roku 1400, který napsal Marco Polo.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98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98080" indent="-44604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V novověku patřilo cestování ke společenskému bontonu pouze nejvyšších vrstev evropské šlechty.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98080" indent="-44604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Nový charakter cestování vznikl s rozvojem průmyslu a dopravy v 19. století.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98080" indent="-4460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Začátek novodobého cestovního ruchu 1841Thomas Cook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A347903-ECCE-43B6-970A-FD9A8607D05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 – zasilatelské a kurýrní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6000"/>
          </a:bodyPr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doručování malých kusových zásilek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8680" indent="-4147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8680" indent="-4147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NYNÍ živnost volná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Zasilatelství a zastupování v celním řízení a to bez ohledu na nato, zda se jedná o zasílatelství vnitrostátní či mezinárodní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8680" indent="-4147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8680" indent="-4147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Dříve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60ED409-047D-4CAD-9C12-DC3543C9414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 - logistika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doručení zboží od odběratele na místo určení i s potřebnými informace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živnost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5370A19-82F9-4E7A-9F00-B0F6A0D1BD5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dopravě – speciální druhy dopravy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36468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Doprava informací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6468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Komunikace a telekomunikace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6468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Dopravní telematika - přenos a zpracování logistických dat, např. navigační systém. 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6324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6468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Přenos „doprava“ elektrické energie, poštovní služby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– neboli síťové služby – viz skripta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6468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64680" indent="-3574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B566CC3-FCAF-4040-86C7-7DD5403CDFD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síťových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Oblast energetiky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telekomunikačních sítí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IT – připojení, přenos dat, atd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poštovních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Poštovní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Pošta je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síť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propojující jednotlivé městské a venkovské oblasti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Ztrátové oblasti by měly být hrazeny ziskovými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Nad podnikáním dohlíží Český…………………...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Rušení poboček, snižování počtu zaměstnanců, prodej majetku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Česká pošta měla být již dvakrát obchodní společností, ale vždy z toho sešlo a je to STÁTNÍ PODNIK – rozdělení na ………………….. činnost.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 telekomunikacích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operátorů např. přenos textu či obrázků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 2005 vázaná živnost -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&gt;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Arial"/>
              </a:rPr>
              <a:t>Dohlíží …………..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36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</a:t>
            </a:r>
            <a:r>
              <a:rPr b="0" lang="cs-CZ" sz="3600" spc="-1" strike="noStrike">
                <a:solidFill>
                  <a:srgbClr val="000000"/>
                </a:solidFill>
                <a:latin typeface="Arial"/>
                <a:ea typeface="DejaVu Sans"/>
              </a:rPr>
              <a:t>Finanční služby</a:t>
            </a:r>
            <a:endParaRPr b="0" lang="cs-CZ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2F5A796-5763-430E-9549-82296AAEC51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Zprostředkovatelé finančních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banky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družstevní záložny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společnosti poskytující kreditní karty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pojišťovací instituce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účetní firmy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firmy nabízející spotřební úvěry mikrofinancování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obchodníci s cennými papíry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2ECBC3C-E832-457F-8C2F-0E762C1B92F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bank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zprostředkovatelská činnost –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přijímání vkladů, poskytování úvěrů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uskutečnění platebního styku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odborné poradenství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A???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8A7B09-A852-4DBC-8D7D-1039984FEC5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Podmínky pro založení banky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a. s. se sídlem na území ČR;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přijímá vklady od veřejnosti;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poskytuje úvěry;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k výkonu bankovních činností má bankovní licenci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320" indent="-5713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C586295-6AAA-4211-96EB-C1E16D7D43E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4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Krach nejstarší CK - 2019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ustomShape 15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459000" indent="-686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8040"/>
                <a:tab algn="l" pos="442800"/>
                <a:tab algn="l" pos="892080"/>
                <a:tab algn="l" pos="1341360"/>
                <a:tab algn="l" pos="1790640"/>
                <a:tab algn="l" pos="2239920"/>
                <a:tab algn="l" pos="2689200"/>
                <a:tab algn="l" pos="3138480"/>
                <a:tab algn="l" pos="3587760"/>
                <a:tab algn="l" pos="4037040"/>
                <a:tab algn="l" pos="4486320"/>
                <a:tab algn="l" pos="4935600"/>
                <a:tab algn="l" pos="5384880"/>
                <a:tab algn="l" pos="5834160"/>
                <a:tab algn="l" pos="6283440"/>
                <a:tab algn="l" pos="6732720"/>
                <a:tab algn="l" pos="7182000"/>
                <a:tab algn="l" pos="7631280"/>
                <a:tab algn="l" pos="8080200"/>
                <a:tab algn="l" pos="8529480"/>
                <a:tab algn="l" pos="89787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CustomShape 16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CustomShape 17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F4408B2-71A6-4412-9104-83D003FD491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Podmínky pro udělení bankovní licence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průhledný a nezávadný původ základního kapitálu a jeho dostatečnost;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splacení základního kapitálu v plné výši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odborná způsobilost, důvěryhodnost a zkušenost osob, které jsou navrženy na výkonné nebo řídící funkce;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technické a organizační předpoklady pro výkon navrhovaných činností banky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2B20804-4C68-4F99-A4FB-09AEF632DF9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Postup získání bankovní licence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předložit strategický záměr banky, obchodní plán a analýzu zvoleného trhu;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správní řízení;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banka podléhá dohledu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162E87D-F003-49F4-9A11-61977057866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73440" y="18144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Organizační struktura banky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5ACEEC8-9049-4AE0-B3A4-3CB22FA6462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9" name="" descr=""/>
          <p:cNvPicPr/>
          <p:nvPr/>
        </p:nvPicPr>
        <p:blipFill>
          <a:blip r:embed="rId1"/>
          <a:stretch/>
        </p:blipFill>
        <p:spPr>
          <a:xfrm>
            <a:off x="214560" y="563760"/>
            <a:ext cx="8352360" cy="4462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Cíle bank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76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U ČNB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2720" indent="-3376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2720" indent="-3376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U komerčních bank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F2DCDB8-3C04-4250-BC2C-25F7C154393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Česká národní banka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Dohled nad obchodními bankami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Uděluje licence, registrace a nebo notifikuje jednotné licence Evropského hospodářského prostoru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Půjčuje peníze KB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Spravuje PMR bank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0" y="216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Rozvaha banky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06D03D2-180B-4218-BAD6-90105EE3964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1" name="" descr=""/>
          <p:cNvPicPr/>
          <p:nvPr/>
        </p:nvPicPr>
        <p:blipFill>
          <a:blip r:embed="rId1"/>
          <a:stretch/>
        </p:blipFill>
        <p:spPr>
          <a:xfrm>
            <a:off x="360000" y="1080000"/>
            <a:ext cx="8279280" cy="381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Náklady a výnosy bank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úroky;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poplatky a výnosy z obchodování s cennými papíry;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obchodování s cizí měnou.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C067E93-6C11-4A85-A564-30B5FA8DF89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Rizika v bankovnictví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sílící konkurence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rizika 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snížení provozních nákladů   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riziko od ČNB + riziko vládních opatření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A89D560-27B8-4D2A-933D-B8F8D5DE67F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Rozdíly oproti jiným podnikáním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 marL="209520" indent="-209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velké množství finančních prostředků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09520" indent="-209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jiná rizika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09520" indent="-209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vysoký základní kapitál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09520" indent="-209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inverzní vztah vkladů a úvěrů oproti běžné obchodní společnosti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ECB7D9D-74D6-42C1-99E1-3F112F59D07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Lidé v bankovnictví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 odměn vstupuje i spokojenost zákazníků s bankéřem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často na nižší pozice není třeba praxe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rychlé postupy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nutnost složit zkoušku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hezký příklad přímého a nepřímého kontaktu 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D30587F-C34E-4028-970C-92E187FF574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6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CK a CA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7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412200" indent="-405000" algn="ctr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zprostředkování, organizování a zajišťování služeb, které umožňují obyvatelům, aby se mohli cestovního ruchu zúčastnit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2200" indent="-405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8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4" name="CustomShape 9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79D69E7-7904-4A60-8B3A-792443320DB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v bankovnictví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2000"/>
          </a:bodyPr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snaha o snížení poplatků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nově vznikající banky poznamenaly chování stávajících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poskytování doplňkových služeb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elektronický kontakt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spojování bankovních subjektů –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samozřejmě pandemická a válečná situace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98720" indent="-198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online práce z domova –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ED30BF3-790D-4F4F-B686-8DC7BC32475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Agilita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flexibilně zachytit změny na trhu a snažit se……………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strategie, která umožní firmě přizpůsobit se vnějšímu prostředí a tím udržet krok se změnami a trendy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Agilita v Komerční bance (z přednášky)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Na 1. místě není proces, ale člověk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Zrušili na 100 manažerských míst metodou……………. (především náměstci či zástupci)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Zrušení centrálního marketingu a projektové kanceláře – vznikl tzv.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multidisciplinární tým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ultidisciplinární tým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Na řízení projektů spolupracují lidé z různých oblastí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Inspirovali se u Spotify (lze si dohledat a připravit jako aktualitu)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Bankovnictví a krize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0760" cy="298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1000"/>
          </a:bodyPr>
          <a:p>
            <a:pPr marL="393120" indent="-294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Snížení repo sazby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93120" indent="-294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Snížení lombardní sazby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92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3840" indent="-30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Upravena pravidla likvidity zavedena v roce 2008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3840" indent="-30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Hlídání tzv.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kapitálové přiměřenosti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–  KB má 18,8 %, v Evropě je průměr 13 % a v USA 11%)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3840" indent="-30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Umožnila bankám odložit splátky, pokud budou mít problémy se splácením od klientů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Pojišťovnictví – funkce pojišťoven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2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Zajišťovací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přebírání pojistných rizik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336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336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Zábranná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předcházení nebo zamezení škod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336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336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Poradenská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336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336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405B112-D25A-419F-A07A-5998BE78512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4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200" spc="-1" strike="noStrike">
                <a:solidFill>
                  <a:srgbClr val="000000"/>
                </a:solidFill>
                <a:latin typeface="Arial"/>
                <a:ea typeface="DejaVu Sans"/>
              </a:rPr>
              <a:t>Ubytovací a stravovací služby</a:t>
            </a:r>
            <a:endParaRPr b="0" lang="cs-CZ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10138FE-2FD2-4E37-85D9-A9880534653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ubytovacích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6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životnost volná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- možné poskytovat i snídaně (kapacita je omezena na 10 lůžek).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základní podmínky + označení provozovny jménem odpovědné osoby, provozní dobu, příslušnou kategorií a třídou ubytovacího zařízení.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Právní vztah mezi ubytovatelem a hostem upraven dle NOZ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412E720-D020-4440-B8EE-139384D81E6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ubytovacích službách - rizika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7000"/>
          </a:bodyPr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sezónnost!!!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pandemie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počasí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120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konkurence – přímá a nepřímá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13360" indent="-50364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válka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C8EF2C2-101A-4309-8D78-D37F74625B2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0" name="" descr=""/>
          <p:cNvPicPr/>
          <p:nvPr/>
        </p:nvPicPr>
        <p:blipFill>
          <a:blip r:embed="rId1"/>
          <a:stretch/>
        </p:blipFill>
        <p:spPr>
          <a:xfrm>
            <a:off x="1584000" y="1656000"/>
            <a:ext cx="6785280" cy="2014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ubytovacích službách - konkurence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CF9CB81-D5D2-41C8-8E27-96525B4E2DA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5"/>
          <p:cNvSpPr/>
          <p:nvPr/>
        </p:nvSpPr>
        <p:spPr>
          <a:xfrm>
            <a:off x="225000" y="1440000"/>
            <a:ext cx="9277920" cy="246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  <a:ea typeface="DejaVu Sans"/>
              </a:rPr>
              <a:t>Nepřímá - konkurence mezi odlišnými typy ubytování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  <a:ea typeface="DejaVu Sans"/>
              </a:rPr>
              <a:t>, např. </a:t>
            </a:r>
            <a:br>
              <a:rPr sz="2600"/>
            </a:b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600" spc="-1" strike="noStrike">
                <a:solidFill>
                  <a:srgbClr val="000000"/>
                </a:solidFill>
                <a:latin typeface="Arial"/>
                <a:ea typeface="DejaVu Sans"/>
              </a:rPr>
              <a:t>Přímá - konkurence mezi jednotkami, které patří k témuž typu ubytování</a:t>
            </a:r>
            <a:r>
              <a:rPr b="0" lang="cs-CZ" sz="2600" spc="-1" strike="noStrike">
                <a:solidFill>
                  <a:srgbClr val="000000"/>
                </a:solidFill>
                <a:latin typeface="Arial"/>
                <a:ea typeface="DejaVu Sans"/>
              </a:rPr>
              <a:t>, např. </a:t>
            </a: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Cestovní kancelář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88800" indent="-382320" algn="ctr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Sestavuje zájezdy, nabízí, rezervuje a prodává vlastní zájezdy, zájezdy připravené jinými CK a další služby cestovního ruchu individuálním zájemcům a jiným CK.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71BEA98-6653-494B-A1BB-9FAB4A6D66A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 ubytovacích službách - trendy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9000"/>
          </a:bodyPr>
          <a:p>
            <a:pPr marL="192240" indent="-1922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couchsurfing, AirBnb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92240" indent="-1922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využití sociálních sítí k propagaci –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92240" indent="-1922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mobilní aplikace – </a:t>
            </a:r>
            <a:br>
              <a:rPr sz="3200"/>
            </a:b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92240" indent="-1922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jiná klientela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5440" indent="-409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D32979C-4F25-4DB9-95F7-EA807EBDF50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Stravovací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144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Jaká je to živnost?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výroba, příprava nebo rozvoz pokrmů za účelem jejich podávání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8364090-9EE3-4C9A-A24F-250A9312A47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Stravovací služby - franšíza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3000"/>
          </a:bodyPr>
          <a:p>
            <a:pPr marL="338400" indent="-331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systém distribuce zboží, služeb a technologií, který je založen na těsné a nepřetržité spolupráci mezi právně a finančně samostatnými a nezávislými stranami.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Velmi často ho lze vidět právě v gastronomii. PROČ?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Doučit ke zkoušce výhody a nevýhody...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51DA07A-96E7-42BA-8BEC-7FAC8A01905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Veřejné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Sociální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Zdravotnictví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Školství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21960" indent="-68544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23400" indent="-68544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Dříve než přejdeme k jednotlivých typům veřejných služeb, tak naleznete několik slidů k pochopení problematiky (veřejné služby obecně, veřejný statek, atd.)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23400" indent="-685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1FF3FC1-8269-4C98-8AD0-194610E087D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1"/>
          <p:cNvSpPr/>
          <p:nvPr/>
        </p:nvSpPr>
        <p:spPr>
          <a:xfrm>
            <a:off x="0" y="504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Definice veřejných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CustomShape 2"/>
          <p:cNvSpPr/>
          <p:nvPr/>
        </p:nvSpPr>
        <p:spPr>
          <a:xfrm>
            <a:off x="72000" y="1152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4000"/>
          </a:bodyPr>
          <a:p>
            <a:pPr marL="575640" indent="-5659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Veřejnými službami se rozumí služby vytvořené, organizované nebo regulované orgánem veřejné správy k zajištění, aby byla služba poskytována způsobem, který lze považovat za nezbytný pro uspokojení společenských potřeb při respektování principu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subsidiarity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.“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75640" indent="-5659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75640" indent="-565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Jak si vysvětlujete pojem „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subsidiarita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“? -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Jesle a park X  Univerzita a dálnice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75640" indent="-565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75640" indent="-565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75640" indent="-5659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65D6542-6336-4DF6-ABE5-A066FFB82A6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Veřejný statek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0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nulové…………….. na dodatečnou jednotku;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7120" indent="-5274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7120" indent="-5274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velmi obtížné až nemožné …………….. z využívání veřejného statku.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4600" indent="-5274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7120" indent="-5274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Vysvětlete pojem „černý pasažér ve veřejném prostoru“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37120" indent="-5274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46BA741-2AA6-4219-AD0A-E326C2D7626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Veřejná správa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9000"/>
          </a:bodyPr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Správa lidské společnosti zorganizované ve stát se státním zřízením. NEBOLI Je to správa veřejných záležitostí ve společnosti.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území státu, kraje, obce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věci, ke které má veřejnost vlastnická práva,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veřejných záležitostí,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veřejných financí,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480" indent="-4838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užívání veřejných objektů a zařízení.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1ABA722-A6B5-4BF8-9FA5-6CDBD1DB72A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Dělení veřejných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správní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programy finančních podpor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věcné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- Jaké oblasti veřejných služeb znáte?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7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D0C68DC-2687-4889-9C76-5285648668F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Věcné veřejné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2000"/>
          </a:bodyPr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sociální služby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zdravotnictví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školství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zaměstnanost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kultura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doprava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obrana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životní prostředí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služby technické infrastruktury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informační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052FFFC-B48D-4981-B04A-64A381F47A2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Způsoby financování veřejných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9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vícezdrojový systém –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+ a – a proč?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státní rozpočet;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státní fondy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rozpočty územních samosprávních celků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fondy EU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příspěvky ze soukromých zdrojů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1C5F074-98A7-49AC-993A-DF4FBB63E1F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Cestovní agentura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6000"/>
          </a:bodyPr>
          <a:p>
            <a:pPr marL="328320" indent="-491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prodává zájezdy vytvořené cestovními kancelářemi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28320" indent="-491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zprostředkovatel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 CK.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72160" indent="-49140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prodává věci související s cestovním ruchem, zejména vstupenky, mapy, plány, jízdní řády, tištěné průvodce a upomínkové předměty.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72160" indent="-491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786CE0A-F4A7-4CCC-8770-32B80F2DD6B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Sociální služby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EBD6C0A-C229-43EA-B88E-037D8466188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Co jsou to SS?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pomáhají lidem žít běžným životem -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jsou poskytovány jednotlivcům, rodinám i skupinám obyvatel.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Cíl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zachovávat lidskou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důstojnost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vycházet z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individuálně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určených potřeb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rozvíjet aktivně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schopnosti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zlepšit nebo alespoň zachovat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soběstačnost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poskytovat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v zájmu klientů a v náležité kvalitě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Historie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2000"/>
          </a:bodyPr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první SS v raném středověku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kdo byl poskytovatelem?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18-19 století specializovaná ústavní zařízení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polovina 19 století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–veřejná chudinská péče domovskou obcí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meziválečné období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- ústavní péče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 komunistickém režimu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- garantem a poskytovatelem SS byl v té době stát =&gt;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chyběla odpovědnost, s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ociální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služby nebyly obsaženy v programech politických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stran, zastírání existence problémů a ústavy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 pádu komunismu je primárním poskytovatelem  MPSV,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kraje a obce s rozšířenou působností – trend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deinstitucionalizace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(co to znamená?)- příklad Jedličkův ústav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FAEC784-4BA6-45CA-A812-8E5D4928BCE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MPSV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09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Zřizovatelem pěti specializovaných ústavů sociální péče – např. </a:t>
            </a:r>
            <a:br>
              <a:rPr sz="2400"/>
            </a:b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09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Hlavním úkolem plánování sítě sociálních služeb v krajích a obcích.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09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09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Na podporu neziskovek realizuje dotační řízení 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Kraj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Nejčastějším z…………………….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Vede registr 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 výši příspěvku na péči rozhoduje krajská pobočka ÚP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Druhy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Sociální poradenství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 sociální péče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 sociální prevence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Manažer sociálních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3000"/>
          </a:bodyPr>
          <a:p>
            <a:pPr marL="378720" indent="-371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Manažer by měl být vybaven mimo jiné: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8720" indent="-371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sociální inteligencí (co to je?)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8720" indent="-371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ochotou komunikovat a naslouchat;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8720" indent="-371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schopností nadhledu a odstupu;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8720" indent="-371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schopností udržovat příjemnou atmosféru na pracovišti.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8720" indent="-3718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F5C3AB3-808B-4CFA-A318-E8C07D5B3EC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Sociální pracovník VS pracovník v sociálních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Jaký je mezi nimi rozdíl a čím se oba typy pracovníků zabývají?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D1CB51D-3C34-45AC-8A2B-F369ACC87CD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Sociální pracovník VS pracovník v sociálních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48F9A32-9F64-4298-92F2-55B7DF487D3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Rozdíl mezi CA a CK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29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E0C0B02-7723-4B54-A7DD-08B40069849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Povinnosti poskytovatelů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6000"/>
          </a:bodyPr>
          <a:p>
            <a:pPr marL="164160" indent="-16416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informace a srozumitelnost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64160" indent="-1641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dodržování lidských a občanských práv a zamezení střetů zájmů;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64160" indent="-1641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písemná vnitřní pravidla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64160" indent="-1641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individuální plánování průběhu služby;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64160" indent="-16416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evidence odmítnutých žadatelů –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64160" indent="-1641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smlouva o poskytnutí sociální služby;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64160" indent="-1641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zvláštní ohled na specifické potřeby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2566BDB-481A-4C65-B2F7-F35DF6068E0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</a:t>
            </a:r>
            <a:r>
              <a:rPr b="0" lang="cs-CZ" sz="4000" spc="-1" strike="noStrike">
                <a:solidFill>
                  <a:srgbClr val="000000"/>
                </a:solidFill>
                <a:latin typeface="Arial"/>
                <a:ea typeface="DejaVu Sans"/>
              </a:rPr>
              <a:t>Zdravotnictví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303C4AA-4EAF-47C6-9960-A324E8ABF89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Zdravotní služby - příklady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Poskytování zdravotní péče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Konzultační služby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Zdravotnická dopravní služba</a:t>
            </a: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Protialkoholní záchytná služba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zdravotní péče dle specializace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Primární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Sekundární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Terciární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zdravotních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Lékaři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Nelékařský zdravotnický personál nemocnice nebo jiného zdravotnického zařízení, které má oprávnění krajského úřadu nebo ministerstva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Nemocnice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Zdravotnická zařízení, která mají oprávnění od kraje nebo ministerstva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Hlavní orgány ovlivňující podnikání ve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9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>
              <a:lnSpc>
                <a:spcPct val="8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Ministerstvo zdravotnictví,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Všeobecná zdravotní pojišťovna,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ostatní zdravotní pojišťovny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krajské úřady – 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20920" indent="-51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Majitelem zdravotnických zařízení může být nejen stát, ale také obec, město a v neposlední řadě privátní sektor ambulantních služeb.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1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A2FB8A4-CECD-4030-A94B-8F79C4B7A76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ustomShape 1"/>
          <p:cNvSpPr/>
          <p:nvPr/>
        </p:nvSpPr>
        <p:spPr>
          <a:xfrm>
            <a:off x="38160" y="18216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MZ přímá působnost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CustomShape 2"/>
          <p:cNvSpPr/>
          <p:nvPr/>
        </p:nvSpPr>
        <p:spPr>
          <a:xfrm>
            <a:off x="0" y="900000"/>
            <a:ext cx="9141480" cy="3671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5000"/>
          </a:bodyPr>
          <a:p>
            <a:pPr marL="388800" indent="-38232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Zamyslete se prosím nad tím, zda spadají tato zařízení do přímé působnosti Ministerstva zdravotnictví. Správné odpovědi lze zalézt na stránkách MZV.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Krajská nemocnice v Liberci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ANO/NE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Krajská hygienická stanice v Liberci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ANO/NE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Nemocnice na Homolce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ANO/NE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Obvodní lékař MUDr. Jan Pavelka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ANO/NE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Psychiatrická nemocnice Horní Beřkovice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 algn="ctr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ANO/NE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88800" indent="-382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5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1FF7F5C-1E52-43A9-B71B-823DF93CBA9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Financování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2000"/>
          </a:bodyPr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systém povinného zdravotního pojištění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princip solidarity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účet spravuje VZP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přerozdělení prostředků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smlouvy se zdravotnickými zařízeními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14000" indent="-4086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9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87A468F-DB63-4A6E-B534-764DAA1F383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Financování lékařů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1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Výkonové platby - 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Kapitační platby -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DRG (Diagnosis-related group) –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Další typy plateb viz skripta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3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8C0E7FD-4124-49F4-B76C-2434DC7BBD3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Specializované 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Financování ambulantních specialistů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Zdravotnická záchranná služba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Lůžková péče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a vlivy na podnikání v cestovním ruchu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2000"/>
          </a:bodyPr>
          <a:p>
            <a:pPr marL="21240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krachy a pozastavení činnosti díky pandemii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588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zdražují se pohonné hmoty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588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zaměření se na tuzemský cestovní ruch nebo specifické oblasti –</a:t>
            </a:r>
            <a:br>
              <a:rPr sz="1800"/>
            </a:b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588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oslabující koruna vůči eur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u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588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největší hráči v CK plánují……………………...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588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 místo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nezávislé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činnosti pod větší CK a CA jako ………………….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35880" indent="-3175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transformace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8700E0D-C099-47C3-AC8E-618B38C0F5A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ve zdravotnictví - vlivy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8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6000"/>
          </a:bodyPr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platy lékařů nižší než v Německu – </a:t>
            </a:r>
            <a:br>
              <a:rPr sz="3200"/>
            </a:b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příliš široké spektrum plně hrazených služeb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potřeba určitých reforem a změn.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úroveň zdravotnictví jednotlivých států byla dobře vidět díky pandemické situaci.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9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0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3319870-9016-4251-B6F5-1FDFDD21119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2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Školství   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3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4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7C41FA9-D62C-4524-8F6C-C7D83B4E751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Školství - orgány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6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Ministerstvo školství mládeže a tělovýchovy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Česká školní inspekce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a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Akreditační komise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orgány kraje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orgány obcí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soukromá fyzická či právnická osoba.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7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8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20FEFC5-423B-46A2-9633-53BEA0FE3B8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CustomShape 1"/>
          <p:cNvSpPr/>
          <p:nvPr/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Typy vysokých škol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0" name="CustomShape 2"/>
          <p:cNvSpPr/>
          <p:nvPr/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Veřejné X státní X soukromé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366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366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Jaký je mezi jednotlivými typy vysokých škol rozdíl? A jaké znáte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státní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vysoké školy?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CustomShape 3"/>
          <p:cNvSpPr/>
          <p:nvPr/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2" name="CustomShape 4"/>
          <p:cNvSpPr/>
          <p:nvPr/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40009E8-9036-4FDD-935A-B4C50561B2A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Vznik (založení) nové školy – 2 fáze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Ustavení a vznik právnické osoby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Zápis školy, jejíž činnost bude tato právnická osoba vykonávat, do školského rejstříku.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Zřizovatelé škol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7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Veřejní zřizovatelé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Neveřejní zřizovatelé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CustomShape 1"/>
          <p:cNvSpPr/>
          <p:nvPr/>
        </p:nvSpPr>
        <p:spPr>
          <a:xfrm>
            <a:off x="0" y="1440000"/>
            <a:ext cx="9141480" cy="1617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" name="CustomShape 2"/>
          <p:cNvSpPr/>
          <p:nvPr/>
        </p:nvSpPr>
        <p:spPr>
          <a:xfrm>
            <a:off x="0" y="3673080"/>
            <a:ext cx="9141480" cy="1216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2024-04-04T17:50:02Z</dcterms:modified>
  <cp:revision>175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