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57" r:id="rId3"/>
    <p:sldId id="260" r:id="rId4"/>
    <p:sldId id="261" r:id="rId5"/>
    <p:sldId id="263" r:id="rId6"/>
    <p:sldId id="313" r:id="rId7"/>
    <p:sldId id="316" r:id="rId8"/>
    <p:sldId id="259" r:id="rId9"/>
    <p:sldId id="317" r:id="rId10"/>
    <p:sldId id="318" r:id="rId11"/>
    <p:sldId id="319" r:id="rId12"/>
    <p:sldId id="320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2" r:id="rId21"/>
    <p:sldId id="273" r:id="rId22"/>
    <p:sldId id="322" r:id="rId23"/>
    <p:sldId id="326" r:id="rId24"/>
    <p:sldId id="275" r:id="rId25"/>
    <p:sldId id="276" r:id="rId26"/>
    <p:sldId id="277" r:id="rId27"/>
    <p:sldId id="279" r:id="rId28"/>
    <p:sldId id="324" r:id="rId29"/>
    <p:sldId id="283" r:id="rId30"/>
    <p:sldId id="327" r:id="rId31"/>
    <p:sldId id="284" r:id="rId32"/>
    <p:sldId id="285" r:id="rId33"/>
    <p:sldId id="328" r:id="rId34"/>
    <p:sldId id="286" r:id="rId35"/>
    <p:sldId id="287" r:id="rId36"/>
    <p:sldId id="288" r:id="rId37"/>
    <p:sldId id="289" r:id="rId38"/>
    <p:sldId id="329" r:id="rId39"/>
    <p:sldId id="291" r:id="rId40"/>
    <p:sldId id="330" r:id="rId41"/>
    <p:sldId id="292" r:id="rId42"/>
    <p:sldId id="293" r:id="rId43"/>
    <p:sldId id="331" r:id="rId44"/>
    <p:sldId id="332" r:id="rId45"/>
    <p:sldId id="295" r:id="rId46"/>
    <p:sldId id="333" r:id="rId47"/>
    <p:sldId id="321" r:id="rId48"/>
    <p:sldId id="302" r:id="rId49"/>
    <p:sldId id="303" r:id="rId50"/>
    <p:sldId id="304" r:id="rId51"/>
    <p:sldId id="334" r:id="rId52"/>
    <p:sldId id="305" r:id="rId5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28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F50553-AB29-4C5D-BA6B-BA69CA6DED1D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347A7-DCBB-4EA6-A0E5-45720F78A2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761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>
            <a:extLst>
              <a:ext uri="{FF2B5EF4-FFF2-40B4-BE49-F238E27FC236}">
                <a16:creationId xmlns:a16="http://schemas.microsoft.com/office/drawing/2014/main" id="{B49ED753-3E63-4034-90F1-71481A626C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695325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D74AA56E-A56E-41B4-872D-87D2E5EAB1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>
            <a:extLst>
              <a:ext uri="{FF2B5EF4-FFF2-40B4-BE49-F238E27FC236}">
                <a16:creationId xmlns:a16="http://schemas.microsoft.com/office/drawing/2014/main" id="{A5516491-39F3-428A-B072-AB8012F3C1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695325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EA1B7A1C-4C30-4AFC-A625-0B8E2ABDE5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>
            <a:extLst>
              <a:ext uri="{FF2B5EF4-FFF2-40B4-BE49-F238E27FC236}">
                <a16:creationId xmlns:a16="http://schemas.microsoft.com/office/drawing/2014/main" id="{A799221C-60A1-435E-94FB-A376E2BF68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695325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37979974-F6A1-45BF-B7A1-4AB23BC830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>
            <a:extLst>
              <a:ext uri="{FF2B5EF4-FFF2-40B4-BE49-F238E27FC236}">
                <a16:creationId xmlns:a16="http://schemas.microsoft.com/office/drawing/2014/main" id="{787205B1-8F7F-4A6C-A4C6-C7FBB7C70D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695325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9EC7823E-20BF-410D-9FF0-7DD7FF560F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>
            <a:extLst>
              <a:ext uri="{FF2B5EF4-FFF2-40B4-BE49-F238E27FC236}">
                <a16:creationId xmlns:a16="http://schemas.microsoft.com/office/drawing/2014/main" id="{76314CAF-5AE1-4086-B0FF-C792A622E3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695325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E7D48654-2C30-41C2-BD9C-34E0D3D134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>
            <a:extLst>
              <a:ext uri="{FF2B5EF4-FFF2-40B4-BE49-F238E27FC236}">
                <a16:creationId xmlns:a16="http://schemas.microsoft.com/office/drawing/2014/main" id="{72093408-FA98-467B-863A-68A6443D440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0" y="695325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9CC0F6D5-B0C8-4B96-90BA-22B2ABC4CB3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>
            <a:extLst>
              <a:ext uri="{FF2B5EF4-FFF2-40B4-BE49-F238E27FC236}">
                <a16:creationId xmlns:a16="http://schemas.microsoft.com/office/drawing/2014/main" id="{711184DD-FE25-4858-9704-198E10AA75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695325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8CA5FF08-4F80-44D4-AD4E-BEE068EE4D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>
            <a:extLst>
              <a:ext uri="{FF2B5EF4-FFF2-40B4-BE49-F238E27FC236}">
                <a16:creationId xmlns:a16="http://schemas.microsoft.com/office/drawing/2014/main" id="{38C94B4E-93D4-414E-B8CC-A7A4172469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695325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5D7FD50B-002A-4699-A00B-69D906F255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>
            <a:extLst>
              <a:ext uri="{FF2B5EF4-FFF2-40B4-BE49-F238E27FC236}">
                <a16:creationId xmlns:a16="http://schemas.microsoft.com/office/drawing/2014/main" id="{724F8E2A-0AD6-4247-8894-B7730CBBB0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695325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F974B81C-2370-4225-9C41-9E5D29EE35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>
            <a:extLst>
              <a:ext uri="{FF2B5EF4-FFF2-40B4-BE49-F238E27FC236}">
                <a16:creationId xmlns:a16="http://schemas.microsoft.com/office/drawing/2014/main" id="{1C76A0ED-8382-441B-8397-9890534812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695325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095CE373-6724-42DD-B036-408326CAAC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>
            <a:extLst>
              <a:ext uri="{FF2B5EF4-FFF2-40B4-BE49-F238E27FC236}">
                <a16:creationId xmlns:a16="http://schemas.microsoft.com/office/drawing/2014/main" id="{19651097-5D28-4520-A28B-1A8AD62799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695325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512B4F3D-BDA0-4EBD-A02B-460147312E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>
            <a:extLst>
              <a:ext uri="{FF2B5EF4-FFF2-40B4-BE49-F238E27FC236}">
                <a16:creationId xmlns:a16="http://schemas.microsoft.com/office/drawing/2014/main" id="{3E7BD688-05AE-4965-A6A5-BE421A6D5E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695325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AD77F215-1E7D-4656-AB49-70B0D228ED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">
            <a:extLst>
              <a:ext uri="{FF2B5EF4-FFF2-40B4-BE49-F238E27FC236}">
                <a16:creationId xmlns:a16="http://schemas.microsoft.com/office/drawing/2014/main" id="{6D27C3A7-CA5C-4288-BE7B-88672B3CD9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695325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9EA19C99-0E27-4E9C-83BC-07229DEF7D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">
            <a:extLst>
              <a:ext uri="{FF2B5EF4-FFF2-40B4-BE49-F238E27FC236}">
                <a16:creationId xmlns:a16="http://schemas.microsoft.com/office/drawing/2014/main" id="{D1CD8A64-AB46-47EE-B8EB-3731EBB47F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695325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953C84E1-1F7A-462A-9C55-5BC4822726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>
            <a:extLst>
              <a:ext uri="{FF2B5EF4-FFF2-40B4-BE49-F238E27FC236}">
                <a16:creationId xmlns:a16="http://schemas.microsoft.com/office/drawing/2014/main" id="{A15C739A-C3A1-4BC0-BC29-4B2D6BC11C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695325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151DA7F1-74AB-4AD2-B6C5-FA0EBE3A8E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>
            <a:extLst>
              <a:ext uri="{FF2B5EF4-FFF2-40B4-BE49-F238E27FC236}">
                <a16:creationId xmlns:a16="http://schemas.microsoft.com/office/drawing/2014/main" id="{F7FD96B7-6A7D-409C-8F1F-6C0EE1225C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695325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7B46DE12-9AD7-4B08-8E24-37A7E1553E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">
            <a:extLst>
              <a:ext uri="{FF2B5EF4-FFF2-40B4-BE49-F238E27FC236}">
                <a16:creationId xmlns:a16="http://schemas.microsoft.com/office/drawing/2014/main" id="{6F943E0E-95E6-4035-9BBF-A31588B68C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695325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CF11AE57-BE4C-413A-A0FE-620C9E6F03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">
            <a:extLst>
              <a:ext uri="{FF2B5EF4-FFF2-40B4-BE49-F238E27FC236}">
                <a16:creationId xmlns:a16="http://schemas.microsoft.com/office/drawing/2014/main" id="{90E1E782-37BA-4C2C-95CD-431BE08410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695325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F0F7B9D1-C1CB-49FC-93F6-291011CB50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">
            <a:extLst>
              <a:ext uri="{FF2B5EF4-FFF2-40B4-BE49-F238E27FC236}">
                <a16:creationId xmlns:a16="http://schemas.microsoft.com/office/drawing/2014/main" id="{517B5A28-AAF3-4C6A-9F91-B2A45FD9B2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695325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69AEA629-2A37-45E7-AE02-E92769D4E0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">
            <a:extLst>
              <a:ext uri="{FF2B5EF4-FFF2-40B4-BE49-F238E27FC236}">
                <a16:creationId xmlns:a16="http://schemas.microsoft.com/office/drawing/2014/main" id="{29A8196D-365A-4D09-BF18-9BFFEB5D9D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695325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9C8E66D9-AFCA-4CD4-9502-3729D66DB9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">
            <a:extLst>
              <a:ext uri="{FF2B5EF4-FFF2-40B4-BE49-F238E27FC236}">
                <a16:creationId xmlns:a16="http://schemas.microsoft.com/office/drawing/2014/main" id="{AFDC02B2-5FA5-4028-ABD2-DA4832CEAE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695325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id="{1DF2BF46-104C-4F78-B856-8D5C44481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">
            <a:extLst>
              <a:ext uri="{FF2B5EF4-FFF2-40B4-BE49-F238E27FC236}">
                <a16:creationId xmlns:a16="http://schemas.microsoft.com/office/drawing/2014/main" id="{34B3E892-A454-4DDF-AFBA-E6FCBC7B59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695325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21FFE616-21CA-4E3D-9D92-91684D16D7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id="{DDD53FD5-B564-47C1-AEA5-2675595D66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695325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32F479E0-FF16-46F6-A5A1-6AD3C89C24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">
            <a:extLst>
              <a:ext uri="{FF2B5EF4-FFF2-40B4-BE49-F238E27FC236}">
                <a16:creationId xmlns:a16="http://schemas.microsoft.com/office/drawing/2014/main" id="{C977D9C1-0C0A-4567-B035-F751D571F9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695325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B1D1D50F-DEC9-4F7B-A289-6DA69B028B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">
            <a:extLst>
              <a:ext uri="{FF2B5EF4-FFF2-40B4-BE49-F238E27FC236}">
                <a16:creationId xmlns:a16="http://schemas.microsoft.com/office/drawing/2014/main" id="{C857EEA9-8257-4196-BDB2-99CC5F24B5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695325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id="{D4ED294D-80D8-47BA-8143-3DD27653A3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">
            <a:extLst>
              <a:ext uri="{FF2B5EF4-FFF2-40B4-BE49-F238E27FC236}">
                <a16:creationId xmlns:a16="http://schemas.microsoft.com/office/drawing/2014/main" id="{D6600A52-46E9-44EC-BB07-A5CB83ED6D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695325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7" name="Rectangle 2">
            <a:extLst>
              <a:ext uri="{FF2B5EF4-FFF2-40B4-BE49-F238E27FC236}">
                <a16:creationId xmlns:a16="http://schemas.microsoft.com/office/drawing/2014/main" id="{6504D8F6-ECBA-4A32-B516-B0E4113734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">
            <a:extLst>
              <a:ext uri="{FF2B5EF4-FFF2-40B4-BE49-F238E27FC236}">
                <a16:creationId xmlns:a16="http://schemas.microsoft.com/office/drawing/2014/main" id="{06F2EC56-2A8D-4064-B4EB-07E1C642E0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695325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3" name="Rectangle 2">
            <a:extLst>
              <a:ext uri="{FF2B5EF4-FFF2-40B4-BE49-F238E27FC236}">
                <a16:creationId xmlns:a16="http://schemas.microsoft.com/office/drawing/2014/main" id="{014C3392-3476-4717-BF31-8CBBBA620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">
            <a:extLst>
              <a:ext uri="{FF2B5EF4-FFF2-40B4-BE49-F238E27FC236}">
                <a16:creationId xmlns:a16="http://schemas.microsoft.com/office/drawing/2014/main" id="{C44F4B2E-ED89-4F55-A483-B283956CAA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695325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1" name="Rectangle 2">
            <a:extLst>
              <a:ext uri="{FF2B5EF4-FFF2-40B4-BE49-F238E27FC236}">
                <a16:creationId xmlns:a16="http://schemas.microsoft.com/office/drawing/2014/main" id="{550CF8ED-E72C-4D9B-B7D5-6474B37BC3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1">
            <a:extLst>
              <a:ext uri="{FF2B5EF4-FFF2-40B4-BE49-F238E27FC236}">
                <a16:creationId xmlns:a16="http://schemas.microsoft.com/office/drawing/2014/main" id="{99862AF7-1C31-49C7-9089-21C67A8E11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695325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1BF39997-05B0-4E52-94EE-77EB718CAA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1">
            <a:extLst>
              <a:ext uri="{FF2B5EF4-FFF2-40B4-BE49-F238E27FC236}">
                <a16:creationId xmlns:a16="http://schemas.microsoft.com/office/drawing/2014/main" id="{FEE8282D-610A-437F-B6A3-FD81509848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695325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8307" name="Rectangle 2">
            <a:extLst>
              <a:ext uri="{FF2B5EF4-FFF2-40B4-BE49-F238E27FC236}">
                <a16:creationId xmlns:a16="http://schemas.microsoft.com/office/drawing/2014/main" id="{81910D18-E990-422D-A30B-3CF387EEF9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">
            <a:extLst>
              <a:ext uri="{FF2B5EF4-FFF2-40B4-BE49-F238E27FC236}">
                <a16:creationId xmlns:a16="http://schemas.microsoft.com/office/drawing/2014/main" id="{224CC911-7242-4EC1-B53B-C5681566B7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695325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4451" name="Rectangle 2">
            <a:extLst>
              <a:ext uri="{FF2B5EF4-FFF2-40B4-BE49-F238E27FC236}">
                <a16:creationId xmlns:a16="http://schemas.microsoft.com/office/drawing/2014/main" id="{7BF4A534-C1C1-4E3A-B0C4-AC41B3FC73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1">
            <a:extLst>
              <a:ext uri="{FF2B5EF4-FFF2-40B4-BE49-F238E27FC236}">
                <a16:creationId xmlns:a16="http://schemas.microsoft.com/office/drawing/2014/main" id="{607C734E-9651-401B-859A-29A8609A45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695325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6499" name="Rectangle 2">
            <a:extLst>
              <a:ext uri="{FF2B5EF4-FFF2-40B4-BE49-F238E27FC236}">
                <a16:creationId xmlns:a16="http://schemas.microsoft.com/office/drawing/2014/main" id="{781C97DD-4555-4E51-BB64-38260AD875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1">
            <a:extLst>
              <a:ext uri="{FF2B5EF4-FFF2-40B4-BE49-F238E27FC236}">
                <a16:creationId xmlns:a16="http://schemas.microsoft.com/office/drawing/2014/main" id="{427F5247-2929-4DD8-A3B9-308736CCE7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695325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8547" name="Rectangle 2">
            <a:extLst>
              <a:ext uri="{FF2B5EF4-FFF2-40B4-BE49-F238E27FC236}">
                <a16:creationId xmlns:a16="http://schemas.microsoft.com/office/drawing/2014/main" id="{EBEFEBC1-7BED-42E8-BB90-A1A7A11C7A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>
            <a:extLst>
              <a:ext uri="{FF2B5EF4-FFF2-40B4-BE49-F238E27FC236}">
                <a16:creationId xmlns:a16="http://schemas.microsoft.com/office/drawing/2014/main" id="{FB386689-59E7-4D34-9D5F-FEA84FD85D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695325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B05AA6FE-9750-4A65-A5B2-517DA501CD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">
            <a:extLst>
              <a:ext uri="{FF2B5EF4-FFF2-40B4-BE49-F238E27FC236}">
                <a16:creationId xmlns:a16="http://schemas.microsoft.com/office/drawing/2014/main" id="{0CE47F7C-3A43-4C18-B2D3-C86634F182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695325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0595" name="Rectangle 2">
            <a:extLst>
              <a:ext uri="{FF2B5EF4-FFF2-40B4-BE49-F238E27FC236}">
                <a16:creationId xmlns:a16="http://schemas.microsoft.com/office/drawing/2014/main" id="{C693676B-F815-4FE2-B181-2B96465403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">
            <a:extLst>
              <a:ext uri="{FF2B5EF4-FFF2-40B4-BE49-F238E27FC236}">
                <a16:creationId xmlns:a16="http://schemas.microsoft.com/office/drawing/2014/main" id="{1BB9FEB2-87CA-4D13-A09F-CC32AB5585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695325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43" name="Rectangle 2">
            <a:extLst>
              <a:ext uri="{FF2B5EF4-FFF2-40B4-BE49-F238E27FC236}">
                <a16:creationId xmlns:a16="http://schemas.microsoft.com/office/drawing/2014/main" id="{A872A60E-BEAC-4779-B4F8-529191554F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1">
            <a:extLst>
              <a:ext uri="{FF2B5EF4-FFF2-40B4-BE49-F238E27FC236}">
                <a16:creationId xmlns:a16="http://schemas.microsoft.com/office/drawing/2014/main" id="{9A96E4A3-BC13-49A9-95AA-52AF6A6952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695325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4691" name="Rectangle 2">
            <a:extLst>
              <a:ext uri="{FF2B5EF4-FFF2-40B4-BE49-F238E27FC236}">
                <a16:creationId xmlns:a16="http://schemas.microsoft.com/office/drawing/2014/main" id="{BA9E650A-CC85-491D-8A1C-F5DC50FAC3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>
            <a:extLst>
              <a:ext uri="{FF2B5EF4-FFF2-40B4-BE49-F238E27FC236}">
                <a16:creationId xmlns:a16="http://schemas.microsoft.com/office/drawing/2014/main" id="{58D34DEE-04AA-4AA0-9E28-383BDDA686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695325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59526F40-4B04-47AD-933C-2DBA71DCC4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>
            <a:extLst>
              <a:ext uri="{FF2B5EF4-FFF2-40B4-BE49-F238E27FC236}">
                <a16:creationId xmlns:a16="http://schemas.microsoft.com/office/drawing/2014/main" id="{7701F1FA-20C5-4AE4-9578-708F8FD700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695325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3F130E8B-EC31-4268-9DA5-E04B5B646E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>
            <a:extLst>
              <a:ext uri="{FF2B5EF4-FFF2-40B4-BE49-F238E27FC236}">
                <a16:creationId xmlns:a16="http://schemas.microsoft.com/office/drawing/2014/main" id="{39E63BD0-A18F-4B03-9216-3B2ECF7D4B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695325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A4E6BBA5-6F89-4593-9277-3D76FA689B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>
            <a:extLst>
              <a:ext uri="{FF2B5EF4-FFF2-40B4-BE49-F238E27FC236}">
                <a16:creationId xmlns:a16="http://schemas.microsoft.com/office/drawing/2014/main" id="{FCB79F29-CECC-4D49-A2BA-15187E631E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695325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2DACE9A8-E7F7-46B2-A1C4-384D55B730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>
            <a:extLst>
              <a:ext uri="{FF2B5EF4-FFF2-40B4-BE49-F238E27FC236}">
                <a16:creationId xmlns:a16="http://schemas.microsoft.com/office/drawing/2014/main" id="{C8402098-E386-4D29-BE47-8949A8BBBB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695325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E15C023C-F7BF-43D6-BF2D-EFD8396B4A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52C31-7212-433C-8DE6-02AB19F43597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F15B6-B5EF-4E8C-8554-54BE208068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9343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52C31-7212-433C-8DE6-02AB19F43597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F15B6-B5EF-4E8C-8554-54BE208068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4750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52C31-7212-433C-8DE6-02AB19F43597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F15B6-B5EF-4E8C-8554-54BE208068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4782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BCBE57-2475-4815-9327-6EFDD8D01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128589"/>
            <a:ext cx="10968567" cy="14319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DD4CF08-73AA-4951-82EA-704F0C504E5D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1" y="1600200"/>
            <a:ext cx="5382684" cy="45227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AEE25588-B0CC-4A3A-86FF-7C00B409D6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5484" y="1600200"/>
            <a:ext cx="5382683" cy="45227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8D6453D-C765-40DD-ABA0-BC2BA74B94F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0D088FE-7312-4EE9-AD00-DCB39F8CA7F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1C90ACF-4FCA-4BEC-AC91-A7C9D6E3351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62BBD-EC91-48CB-A76D-07A20D75242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345047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A2B158-9E40-4059-9375-B61AD960F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128589"/>
            <a:ext cx="10968567" cy="14319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13D8E0A-D66B-48EA-AB57-EF25E2101AE6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1" y="1600200"/>
            <a:ext cx="5382684" cy="45227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AB20CB5-90B5-4BAD-8E23-499F65A1056A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5484" y="1600200"/>
            <a:ext cx="5382683" cy="21844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1247FD3E-AAB3-416E-B929-42CB271E5CE9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195484" y="3937000"/>
            <a:ext cx="5382683" cy="21859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0667007-1C62-4ADB-AE09-599741F3CBD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AAE4A9B-6094-410C-AB57-63ED174C499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CE2A134-017F-45BB-8641-A158F8F3EE6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C8903-8046-427D-A355-D4B5261EB61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37697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034A4C-AAF3-4DAF-9E1D-60353F60F4A3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1" y="128589"/>
            <a:ext cx="10968567" cy="14319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E1A4356-8ECA-4F18-83B8-C5EBA76B9E9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1" y="1600200"/>
            <a:ext cx="5382684" cy="21844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CC068CA1-F14C-44E3-9539-EE99A6307995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5484" y="1600200"/>
            <a:ext cx="5382683" cy="21844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BDA088E-60E5-40B2-8E41-CC5E01F3B4DA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1" y="3937000"/>
            <a:ext cx="5382684" cy="21859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385C672E-E859-4223-9460-562075F803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5484" y="3937000"/>
            <a:ext cx="5382683" cy="21859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4D64C5F-C49B-4F7B-A49D-9C289CDCD0C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4977244-5996-4C52-91CC-2D78B9E9248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4C42281E-9EFA-438E-AEF0-68FAC32F6FD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C7733B-FD2B-40EF-9C7A-136E7BF0C80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88421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52C31-7212-433C-8DE6-02AB19F43597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F15B6-B5EF-4E8C-8554-54BE208068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361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52C31-7212-433C-8DE6-02AB19F43597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F15B6-B5EF-4E8C-8554-54BE208068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7111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52C31-7212-433C-8DE6-02AB19F43597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F15B6-B5EF-4E8C-8554-54BE208068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2245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52C31-7212-433C-8DE6-02AB19F43597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F15B6-B5EF-4E8C-8554-54BE208068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1007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52C31-7212-433C-8DE6-02AB19F43597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F15B6-B5EF-4E8C-8554-54BE208068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9591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52C31-7212-433C-8DE6-02AB19F43597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F15B6-B5EF-4E8C-8554-54BE208068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947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52C31-7212-433C-8DE6-02AB19F43597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F15B6-B5EF-4E8C-8554-54BE208068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6634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52C31-7212-433C-8DE6-02AB19F43597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F15B6-B5EF-4E8C-8554-54BE208068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7034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52C31-7212-433C-8DE6-02AB19F43597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F15B6-B5EF-4E8C-8554-54BE208068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5601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6.jpe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3.png"/><Relationship Id="rId4" Type="http://schemas.openxmlformats.org/officeDocument/2006/relationships/image" Target="../media/image11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jpeg"/><Relationship Id="rId4" Type="http://schemas.openxmlformats.org/officeDocument/2006/relationships/image" Target="../media/image12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6.jpeg"/><Relationship Id="rId4" Type="http://schemas.openxmlformats.org/officeDocument/2006/relationships/image" Target="../media/image13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527901"/>
            <a:ext cx="9144000" cy="763524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Kruhoústí (</a:t>
            </a:r>
            <a:r>
              <a:rPr lang="cs-CZ" b="1" dirty="0" err="1"/>
              <a:t>Cyclostomata</a:t>
            </a:r>
            <a:r>
              <a:rPr lang="cs-CZ" b="1" dirty="0"/>
              <a:t>)</a:t>
            </a:r>
          </a:p>
        </p:txBody>
      </p:sp>
      <p:pic>
        <p:nvPicPr>
          <p:cNvPr id="1026" name="Picture 2" descr="Zvířata Archivy - Strana 3 z 9 - Kabinet Kurioz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295" y="1593130"/>
            <a:ext cx="4669410" cy="466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705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>
            <a:extLst>
              <a:ext uri="{FF2B5EF4-FFF2-40B4-BE49-F238E27FC236}">
                <a16:creationId xmlns:a16="http://schemas.microsoft.com/office/drawing/2014/main" id="{D7AC7F2C-6D90-4836-89DC-0FFC3138A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693" y="1726855"/>
            <a:ext cx="9077496" cy="4862945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5" name="Text Box 3">
            <a:extLst>
              <a:ext uri="{FF2B5EF4-FFF2-40B4-BE49-F238E27FC236}">
                <a16:creationId xmlns:a16="http://schemas.microsoft.com/office/drawing/2014/main" id="{21CB4770-3BB0-4B13-996E-2AB6967E1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095" y="258418"/>
            <a:ext cx="5634038" cy="146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páteř z obratlů, žebra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lebka z velkého počtu kostí, skřele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kostra končetin – pletence ploutví + ploutve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kůstky ve svalech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>
            <a:extLst>
              <a:ext uri="{FF2B5EF4-FFF2-40B4-BE49-F238E27FC236}">
                <a16:creationId xmlns:a16="http://schemas.microsoft.com/office/drawing/2014/main" id="{EFF516F5-33E1-4EEF-85DE-A275179DAE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8037" y="177803"/>
            <a:ext cx="8228013" cy="779462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4000">
                <a:latin typeface="Calibri" panose="020F0502020204030204" pitchFamily="34" charset="0"/>
                <a:cs typeface="Calibri" panose="020F0502020204030204" pitchFamily="34" charset="0"/>
              </a:rPr>
              <a:t>Svalstvo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55524A7A-C477-41B4-A018-8DF3D3F363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68037" y="977627"/>
            <a:ext cx="4835525" cy="4524375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metamerie</a:t>
            </a:r>
          </a:p>
          <a:p>
            <a:pPr marL="741363" lvl="1" indent="-284163">
              <a:lnSpc>
                <a:spcPct val="100000"/>
              </a:lnSpc>
              <a:buFont typeface="Times New Roman" panose="02020603050405020304" pitchFamily="18" charset="0"/>
              <a:buChar char="–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dvě řady kuželovitých </a:t>
            </a:r>
            <a:r>
              <a:rPr lang="cs-CZ" alt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myomer</a:t>
            </a:r>
            <a:endParaRPr lang="cs-CZ" alt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lnSpc>
                <a:spcPct val="100000"/>
              </a:lnSpc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cs-CZ" alt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osifikace vazivové tkáně</a:t>
            </a:r>
          </a:p>
          <a:p>
            <a:pPr marL="741363" lvl="1" indent="-284163">
              <a:lnSpc>
                <a:spcPct val="100000"/>
              </a:lnSpc>
              <a:buFont typeface="Times New Roman" panose="02020603050405020304" pitchFamily="18" charset="0"/>
              <a:buChar char="–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kůstky nespojené s kostrou</a:t>
            </a:r>
          </a:p>
          <a:p>
            <a:pPr marL="0" indent="0">
              <a:lnSpc>
                <a:spcPct val="100000"/>
              </a:lnSpc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elektrické orgány</a:t>
            </a:r>
          </a:p>
        </p:txBody>
      </p:sp>
      <p:pic>
        <p:nvPicPr>
          <p:cNvPr id="15365" name="Picture 4">
            <a:extLst>
              <a:ext uri="{FF2B5EF4-FFF2-40B4-BE49-F238E27FC236}">
                <a16:creationId xmlns:a16="http://schemas.microsoft.com/office/drawing/2014/main" id="{64D5D00F-D463-46F8-A8E5-B96ECD632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574" y="3299169"/>
            <a:ext cx="5073360" cy="3381028"/>
          </a:xfrm>
          <a:prstGeom prst="rect">
            <a:avLst/>
          </a:prstGeom>
          <a:noFill/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2" name="Picture 1">
            <a:extLst>
              <a:ext uri="{FF2B5EF4-FFF2-40B4-BE49-F238E27FC236}">
                <a16:creationId xmlns:a16="http://schemas.microsoft.com/office/drawing/2014/main" id="{7FF8F5ED-9931-4C23-AC99-FEA1F9798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951" y="185898"/>
            <a:ext cx="6340580" cy="331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>
            <a:extLst>
              <a:ext uri="{FF2B5EF4-FFF2-40B4-BE49-F238E27FC236}">
                <a16:creationId xmlns:a16="http://schemas.microsoft.com/office/drawing/2014/main" id="{6B53350E-AAAC-441A-A484-F36781A16D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5979" y="111963"/>
            <a:ext cx="8228013" cy="1003300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4000" dirty="0">
                <a:latin typeface="Calibri" panose="020F0502020204030204" pitchFamily="34" charset="0"/>
                <a:cs typeface="Calibri" panose="020F0502020204030204" pitchFamily="34" charset="0"/>
              </a:rPr>
              <a:t>Cévní soustava</a:t>
            </a:r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B9F94801-4F0D-4CBA-87A6-F410C17F83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25979" y="998536"/>
            <a:ext cx="5975350" cy="4992688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uzavřená</a:t>
            </a:r>
          </a:p>
          <a:p>
            <a:pPr marL="0" indent="0">
              <a:lnSpc>
                <a:spcPct val="100000"/>
              </a:lnSpc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venózní srdce</a:t>
            </a:r>
          </a:p>
          <a:p>
            <a:pPr marL="0" indent="0">
              <a:lnSpc>
                <a:spcPct val="100000"/>
              </a:lnSpc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1 komora + 1 předsíň</a:t>
            </a:r>
          </a:p>
          <a:p>
            <a:pPr marL="0" indent="0">
              <a:lnSpc>
                <a:spcPct val="100000"/>
              </a:lnSpc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jednoduchý krevní oběh</a:t>
            </a:r>
          </a:p>
          <a:p>
            <a:pPr marL="0" indent="0">
              <a:lnSpc>
                <a:spcPct val="100000"/>
              </a:lnSpc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červené krvinky</a:t>
            </a:r>
          </a:p>
          <a:p>
            <a:pPr marL="741363" lvl="1" indent="-284163">
              <a:lnSpc>
                <a:spcPct val="100000"/>
              </a:lnSpc>
              <a:buFont typeface="Times New Roman" panose="02020603050405020304" pitchFamily="18" charset="0"/>
              <a:buChar char="–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oválné</a:t>
            </a:r>
          </a:p>
          <a:p>
            <a:pPr marL="741363" lvl="1" indent="-284163">
              <a:lnSpc>
                <a:spcPct val="100000"/>
              </a:lnSpc>
              <a:buFont typeface="Times New Roman" panose="02020603050405020304" pitchFamily="18" charset="0"/>
              <a:buChar char="–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s jádrem</a:t>
            </a:r>
          </a:p>
        </p:txBody>
      </p:sp>
      <p:pic>
        <p:nvPicPr>
          <p:cNvPr id="17412" name="Picture 3">
            <a:extLst>
              <a:ext uri="{FF2B5EF4-FFF2-40B4-BE49-F238E27FC236}">
                <a16:creationId xmlns:a16="http://schemas.microsoft.com/office/drawing/2014/main" id="{EEBCA20A-5C92-4C66-93D4-0047C62D6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815" y="4256116"/>
            <a:ext cx="4170339" cy="2489921"/>
          </a:xfrm>
          <a:prstGeom prst="rect">
            <a:avLst/>
          </a:prstGeom>
          <a:noFill/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3" name="Obrázek 1">
            <a:extLst>
              <a:ext uri="{FF2B5EF4-FFF2-40B4-BE49-F238E27FC236}">
                <a16:creationId xmlns:a16="http://schemas.microsoft.com/office/drawing/2014/main" id="{C3CAF453-422E-49D1-A13B-22BCBA95C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070" y="194775"/>
            <a:ext cx="4872498" cy="55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EF985210-AF7C-413C-A2C5-C595BE9A5D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6598" y="128589"/>
            <a:ext cx="8228013" cy="792162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4000" dirty="0">
                <a:latin typeface="Calibri" panose="020F0502020204030204" pitchFamily="34" charset="0"/>
                <a:cs typeface="Calibri" panose="020F0502020204030204" pitchFamily="34" charset="0"/>
              </a:rPr>
              <a:t>Dýchací soustava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B52D29E5-1A91-4BC5-AFC7-2D3D9DCDD9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76598" y="967915"/>
            <a:ext cx="5045075" cy="4524375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žábry</a:t>
            </a:r>
          </a:p>
          <a:p>
            <a:pPr marL="741363" lvl="1" indent="-284163">
              <a:lnSpc>
                <a:spcPct val="100000"/>
              </a:lnSpc>
              <a:buFont typeface="Times New Roman" panose="02020603050405020304" pitchFamily="18" charset="0"/>
              <a:buChar char="–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4 žaberní oblouky</a:t>
            </a:r>
          </a:p>
          <a:p>
            <a:pPr marL="741363" lvl="1" indent="-284163">
              <a:lnSpc>
                <a:spcPct val="100000"/>
              </a:lnSpc>
              <a:buFont typeface="Times New Roman" panose="02020603050405020304" pitchFamily="18" charset="0"/>
              <a:buChar char="–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žaberní lupínky</a:t>
            </a:r>
          </a:p>
          <a:p>
            <a:pPr marL="741363" lvl="1" indent="-284163">
              <a:lnSpc>
                <a:spcPct val="100000"/>
              </a:lnSpc>
              <a:buFont typeface="Times New Roman" panose="02020603050405020304" pitchFamily="18" charset="0"/>
              <a:buChar char="–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žaberní víčka (skřele)</a:t>
            </a:r>
          </a:p>
          <a:p>
            <a:pPr marL="0" indent="0">
              <a:lnSpc>
                <a:spcPct val="100000"/>
              </a:lnSpc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přídatné dýchání</a:t>
            </a:r>
          </a:p>
          <a:p>
            <a:pPr marL="741363" lvl="1" indent="-284163">
              <a:lnSpc>
                <a:spcPct val="100000"/>
              </a:lnSpc>
              <a:buFont typeface="Times New Roman" panose="02020603050405020304" pitchFamily="18" charset="0"/>
              <a:buChar char="–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plynový měchýř vs. plicní vaky (dvojdyšní - bahníci)</a:t>
            </a:r>
          </a:p>
        </p:txBody>
      </p:sp>
      <p:pic>
        <p:nvPicPr>
          <p:cNvPr id="19460" name="Picture 4">
            <a:extLst>
              <a:ext uri="{FF2B5EF4-FFF2-40B4-BE49-F238E27FC236}">
                <a16:creationId xmlns:a16="http://schemas.microsoft.com/office/drawing/2014/main" id="{5801932F-83DE-4981-BEDD-C57209ECE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076" y="174625"/>
            <a:ext cx="4705146" cy="3081966"/>
          </a:xfrm>
          <a:prstGeom prst="rect">
            <a:avLst/>
          </a:prstGeom>
          <a:noFill/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2" name="Picture 6">
            <a:extLst>
              <a:ext uri="{FF2B5EF4-FFF2-40B4-BE49-F238E27FC236}">
                <a16:creationId xmlns:a16="http://schemas.microsoft.com/office/drawing/2014/main" id="{7C9981FF-E844-4D86-8AC5-337CF4F33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762" y="3429000"/>
            <a:ext cx="4296121" cy="3220543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1" name="Picture 5">
            <a:extLst>
              <a:ext uri="{FF2B5EF4-FFF2-40B4-BE49-F238E27FC236}">
                <a16:creationId xmlns:a16="http://schemas.microsoft.com/office/drawing/2014/main" id="{A0A3E7BC-0DF5-435D-930D-93686E9DB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826" y="3601410"/>
            <a:ext cx="3366076" cy="2907574"/>
          </a:xfrm>
          <a:prstGeom prst="rect">
            <a:avLst/>
          </a:prstGeom>
          <a:noFill/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>
            <a:extLst>
              <a:ext uri="{FF2B5EF4-FFF2-40B4-BE49-F238E27FC236}">
                <a16:creationId xmlns:a16="http://schemas.microsoft.com/office/drawing/2014/main" id="{9D825335-882E-492E-A889-E05A56A50B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2852" y="127001"/>
            <a:ext cx="8228013" cy="852487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4000" dirty="0">
                <a:latin typeface="Calibri" panose="020F0502020204030204" pitchFamily="34" charset="0"/>
                <a:cs typeface="Calibri" panose="020F0502020204030204" pitchFamily="34" charset="0"/>
              </a:rPr>
              <a:t>Trávící soustava</a:t>
            </a:r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B3B20BC7-95BC-4D4A-B312-136D90122B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42852" y="979488"/>
            <a:ext cx="4037013" cy="4524375"/>
          </a:xfrm>
        </p:spPr>
        <p:txBody>
          <a:bodyPr/>
          <a:lstStyle/>
          <a:p>
            <a:pPr indent="-341313">
              <a:lnSpc>
                <a:spcPct val="73000"/>
              </a:lnSpc>
              <a:spcBef>
                <a:spcPts val="700"/>
              </a:spcBef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endParaRPr lang="cs-CZ" altLang="cs-CZ" dirty="0"/>
          </a:p>
          <a:p>
            <a:pPr marL="1588" indent="0">
              <a:lnSpc>
                <a:spcPct val="73000"/>
              </a:lnSpc>
              <a:spcBef>
                <a:spcPts val="700"/>
              </a:spcBef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ústní dutina</a:t>
            </a:r>
          </a:p>
          <a:p>
            <a:pPr marL="1588" indent="0">
              <a:lnSpc>
                <a:spcPct val="73000"/>
              </a:lnSpc>
              <a:spcBef>
                <a:spcPts val="700"/>
              </a:spcBef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zuby</a:t>
            </a:r>
          </a:p>
          <a:p>
            <a:pPr marL="741363" lvl="1" indent="-284163">
              <a:lnSpc>
                <a:spcPct val="73000"/>
              </a:lnSpc>
              <a:spcBef>
                <a:spcPts val="600"/>
              </a:spcBef>
              <a:buFont typeface="Times New Roman" panose="02020603050405020304" pitchFamily="18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mohou chybět</a:t>
            </a:r>
          </a:p>
          <a:p>
            <a:pPr marL="741363" lvl="1" indent="-284163">
              <a:lnSpc>
                <a:spcPct val="73000"/>
              </a:lnSpc>
              <a:spcBef>
                <a:spcPts val="600"/>
              </a:spcBef>
              <a:buFont typeface="Times New Roman" panose="02020603050405020304" pitchFamily="18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požerákové zuby (5.žab.oblouk)</a:t>
            </a:r>
          </a:p>
          <a:p>
            <a:pPr lvl="3" indent="-227013">
              <a:lnSpc>
                <a:spcPct val="73000"/>
              </a:lnSpc>
              <a:spcBef>
                <a:spcPts val="450"/>
              </a:spcBef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8" indent="0">
              <a:lnSpc>
                <a:spcPct val="73000"/>
              </a:lnSpc>
              <a:spcBef>
                <a:spcPts val="700"/>
              </a:spcBef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hltan, jícen, žaludek</a:t>
            </a:r>
          </a:p>
          <a:p>
            <a:pPr marL="341313" indent="-339725">
              <a:lnSpc>
                <a:spcPct val="73000"/>
              </a:lnSpc>
              <a:spcBef>
                <a:spcPts val="70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8" indent="0">
              <a:lnSpc>
                <a:spcPct val="73000"/>
              </a:lnSpc>
              <a:spcBef>
                <a:spcPts val="700"/>
              </a:spcBef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střevo, řitní otvor</a:t>
            </a:r>
          </a:p>
          <a:p>
            <a:pPr marL="741363" lvl="1" indent="-284163">
              <a:lnSpc>
                <a:spcPct val="73000"/>
              </a:lnSpc>
              <a:spcBef>
                <a:spcPts val="600"/>
              </a:spcBef>
              <a:buFont typeface="Times New Roman" panose="02020603050405020304" pitchFamily="18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oddělen od vývodů močopohlavních</a:t>
            </a:r>
          </a:p>
          <a:p>
            <a:pPr marL="741363" lvl="1" indent="-284163">
              <a:lnSpc>
                <a:spcPct val="73000"/>
              </a:lnSpc>
              <a:spcBef>
                <a:spcPts val="600"/>
              </a:spcBef>
              <a:buFont typeface="Times New Roman" panose="02020603050405020304" pitchFamily="18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kloaka chybí</a:t>
            </a:r>
          </a:p>
          <a:p>
            <a:pPr marL="341313" indent="-339725">
              <a:lnSpc>
                <a:spcPct val="73000"/>
              </a:lnSpc>
              <a:spcBef>
                <a:spcPts val="60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endParaRPr lang="cs-CZ" altLang="cs-CZ" sz="2400" dirty="0"/>
          </a:p>
        </p:txBody>
      </p:sp>
      <p:pic>
        <p:nvPicPr>
          <p:cNvPr id="21508" name="Picture 4">
            <a:extLst>
              <a:ext uri="{FF2B5EF4-FFF2-40B4-BE49-F238E27FC236}">
                <a16:creationId xmlns:a16="http://schemas.microsoft.com/office/drawing/2014/main" id="{3300B9F3-1EE5-4785-8CE8-C542867BD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441" y="3657599"/>
            <a:ext cx="6144952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DE50AE80-8053-4295-B637-8AFC287C1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475" y="160920"/>
            <a:ext cx="4436052" cy="3458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>
            <a:extLst>
              <a:ext uri="{FF2B5EF4-FFF2-40B4-BE49-F238E27FC236}">
                <a16:creationId xmlns:a16="http://schemas.microsoft.com/office/drawing/2014/main" id="{595BDF74-EB04-43D1-A885-DA08E53E5FF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570836" y="258330"/>
            <a:ext cx="4037012" cy="4524375"/>
          </a:xfrm>
        </p:spPr>
        <p:txBody>
          <a:bodyPr anchor="t"/>
          <a:lstStyle/>
          <a:p>
            <a:pPr>
              <a:spcBef>
                <a:spcPts val="800"/>
              </a:spcBef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plynový měchýř</a:t>
            </a:r>
          </a:p>
          <a:p>
            <a:pPr marL="741363" lvl="1" indent="-284163" algn="l">
              <a:lnSpc>
                <a:spcPct val="90000"/>
              </a:lnSpc>
              <a:spcBef>
                <a:spcPts val="700"/>
              </a:spcBef>
              <a:buFont typeface="Times New Roman" panose="02020603050405020304" pitchFamily="18" charset="0"/>
              <a:buChar char="–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vychlípenina jícnu</a:t>
            </a:r>
          </a:p>
          <a:p>
            <a:pPr marL="741363" lvl="1" indent="-284163" algn="l">
              <a:lnSpc>
                <a:spcPct val="90000"/>
              </a:lnSpc>
              <a:spcBef>
                <a:spcPts val="700"/>
              </a:spcBef>
              <a:buFont typeface="Times New Roman" panose="02020603050405020304" pitchFamily="18" charset="0"/>
              <a:buChar char="–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hydrostatická funkce</a:t>
            </a:r>
          </a:p>
          <a:p>
            <a:pPr marL="741363" lvl="1" indent="-284163" algn="l">
              <a:lnSpc>
                <a:spcPct val="90000"/>
              </a:lnSpc>
              <a:spcBef>
                <a:spcPts val="700"/>
              </a:spcBef>
              <a:buFont typeface="Times New Roman" panose="02020603050405020304" pitchFamily="18" charset="0"/>
              <a:buChar char="–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některé ryby ho nemají </a:t>
            </a:r>
          </a:p>
          <a:p>
            <a:pPr marL="341313" indent="-341313">
              <a:spcBef>
                <a:spcPts val="800"/>
              </a:spcBef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cs-CZ" altLang="cs-CZ" sz="3200" dirty="0"/>
          </a:p>
          <a:p>
            <a:pPr marL="341313" indent="-341313">
              <a:spcBef>
                <a:spcPts val="800"/>
              </a:spcBef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cs-CZ" altLang="cs-CZ" sz="3200" dirty="0"/>
          </a:p>
          <a:p>
            <a:pPr marL="341313" indent="-341313">
              <a:spcBef>
                <a:spcPts val="800"/>
              </a:spcBef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cs-CZ" altLang="cs-CZ" sz="3200" dirty="0"/>
          </a:p>
        </p:txBody>
      </p:sp>
      <p:pic>
        <p:nvPicPr>
          <p:cNvPr id="23555" name="Picture 4">
            <a:extLst>
              <a:ext uri="{FF2B5EF4-FFF2-40B4-BE49-F238E27FC236}">
                <a16:creationId xmlns:a16="http://schemas.microsoft.com/office/drawing/2014/main" id="{5A3B94A5-C3EC-44B6-A8AE-1260CA014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3" t="2939" r="302" b="27925"/>
          <a:stretch>
            <a:fillRect/>
          </a:stretch>
        </p:blipFill>
        <p:spPr bwMode="auto">
          <a:xfrm>
            <a:off x="4679316" y="1454727"/>
            <a:ext cx="6520847" cy="4687745"/>
          </a:xfrm>
          <a:prstGeom prst="rect">
            <a:avLst/>
          </a:prstGeom>
          <a:noFill/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1143" t="2939" r="302" b="27925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>
            <a:extLst>
              <a:ext uri="{FF2B5EF4-FFF2-40B4-BE49-F238E27FC236}">
                <a16:creationId xmlns:a16="http://schemas.microsoft.com/office/drawing/2014/main" id="{7F35E038-46BA-4BD4-A384-092139F2C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165" y="1123257"/>
            <a:ext cx="6053459" cy="2700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3" name="Rectangle 2">
            <a:extLst>
              <a:ext uri="{FF2B5EF4-FFF2-40B4-BE49-F238E27FC236}">
                <a16:creationId xmlns:a16="http://schemas.microsoft.com/office/drawing/2014/main" id="{0A1BE25D-D3A7-402F-A7D5-2D40C1BB29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8161" y="87025"/>
            <a:ext cx="8228013" cy="852487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4000" dirty="0">
                <a:latin typeface="Calibri" panose="020F0502020204030204" pitchFamily="34" charset="0"/>
                <a:cs typeface="Calibri" panose="020F0502020204030204" pitchFamily="34" charset="0"/>
              </a:rPr>
              <a:t>Vylučovací soustava</a:t>
            </a:r>
          </a:p>
        </p:txBody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7186C049-46DD-4E14-9472-83B0B2C6B2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18161" y="939512"/>
            <a:ext cx="7920038" cy="5472113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ledviny</a:t>
            </a:r>
          </a:p>
          <a:p>
            <a:pPr marL="741363" lvl="1" indent="-284163">
              <a:lnSpc>
                <a:spcPct val="100000"/>
              </a:lnSpc>
              <a:buFont typeface="Times New Roman" panose="02020603050405020304" pitchFamily="18" charset="0"/>
              <a:buChar char="–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mezi páteří a plynovým měchýřem</a:t>
            </a:r>
          </a:p>
          <a:p>
            <a:pPr marL="741363" lvl="1" indent="-284163">
              <a:lnSpc>
                <a:spcPct val="100000"/>
              </a:lnSpc>
              <a:buFont typeface="Times New Roman" panose="02020603050405020304" pitchFamily="18" charset="0"/>
              <a:buChar char="–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osmoregulace</a:t>
            </a:r>
          </a:p>
          <a:p>
            <a:pPr marL="741363" lvl="1" indent="-284163">
              <a:lnSpc>
                <a:spcPct val="100000"/>
              </a:lnSpc>
              <a:buFont typeface="Times New Roman" panose="02020603050405020304" pitchFamily="18" charset="0"/>
              <a:buChar char="–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sladkovodní ryby</a:t>
            </a:r>
          </a:p>
          <a:p>
            <a:pPr lvl="2">
              <a:lnSpc>
                <a:spcPct val="100000"/>
              </a:lnSpc>
              <a:buFont typeface="Times New Roman" panose="02020603050405020304" pitchFamily="18" charset="0"/>
              <a:buChar char="•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nepolykají vodu</a:t>
            </a:r>
          </a:p>
          <a:p>
            <a:pPr lvl="2">
              <a:lnSpc>
                <a:spcPct val="100000"/>
              </a:lnSpc>
              <a:buFont typeface="Times New Roman" panose="02020603050405020304" pitchFamily="18" charset="0"/>
              <a:buChar char="•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vysoce funkční ledviny</a:t>
            </a:r>
          </a:p>
          <a:p>
            <a:pPr lvl="2">
              <a:lnSpc>
                <a:spcPct val="100000"/>
              </a:lnSpc>
              <a:buFont typeface="Times New Roman" panose="02020603050405020304" pitchFamily="18" charset="0"/>
              <a:buChar char="•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žaberním epitelem přijímají soli</a:t>
            </a:r>
          </a:p>
          <a:p>
            <a:pPr marL="741363" lvl="1" indent="-284163">
              <a:lnSpc>
                <a:spcPct val="100000"/>
              </a:lnSpc>
              <a:buFont typeface="Times New Roman" panose="02020603050405020304" pitchFamily="18" charset="0"/>
              <a:buChar char="–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mořské ryby</a:t>
            </a:r>
          </a:p>
          <a:p>
            <a:pPr lvl="2">
              <a:lnSpc>
                <a:spcPct val="100000"/>
              </a:lnSpc>
              <a:buFont typeface="Times New Roman" panose="02020603050405020304" pitchFamily="18" charset="0"/>
              <a:buChar char="•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polykají vodu</a:t>
            </a:r>
          </a:p>
          <a:p>
            <a:pPr lvl="2">
              <a:lnSpc>
                <a:spcPct val="100000"/>
              </a:lnSpc>
              <a:buFont typeface="Times New Roman" panose="02020603050405020304" pitchFamily="18" charset="0"/>
              <a:buChar char="•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zakrnělé ledviny</a:t>
            </a:r>
          </a:p>
          <a:p>
            <a:pPr lvl="2">
              <a:lnSpc>
                <a:spcPct val="100000"/>
              </a:lnSpc>
              <a:buFont typeface="Times New Roman" panose="02020603050405020304" pitchFamily="18" charset="0"/>
              <a:buChar char="•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žaberním epitelem soli vylučují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C25E5AD0-3E66-4C29-A3EC-59E6400E3A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3076" y="187326"/>
            <a:ext cx="8228013" cy="779462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4000" dirty="0">
                <a:latin typeface="Calibri" panose="020F0502020204030204" pitchFamily="34" charset="0"/>
                <a:cs typeface="Calibri" panose="020F0502020204030204" pitchFamily="34" charset="0"/>
              </a:rPr>
              <a:t>Nervová a smyslová soustava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D3D9CB1C-B283-425B-B655-6E31AE5984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73076" y="1150217"/>
            <a:ext cx="7993063" cy="564356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700"/>
              </a:spcBef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mozek</a:t>
            </a:r>
          </a:p>
          <a:p>
            <a:pPr marL="741363" lvl="1" indent="-284163">
              <a:lnSpc>
                <a:spcPct val="100000"/>
              </a:lnSpc>
              <a:spcBef>
                <a:spcPts val="600"/>
              </a:spcBef>
              <a:buFont typeface="Times New Roman" panose="02020603050405020304" pitchFamily="18" charset="0"/>
              <a:buChar char="–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5 částí, 10 párů mozkových (hlavových) nervů</a:t>
            </a:r>
          </a:p>
          <a:p>
            <a:pPr marL="741363" lvl="1" indent="-284163">
              <a:lnSpc>
                <a:spcPct val="100000"/>
              </a:lnSpc>
              <a:spcBef>
                <a:spcPts val="600"/>
              </a:spcBef>
              <a:buFont typeface="Times New Roman" panose="02020603050405020304" pitchFamily="18" charset="0"/>
              <a:buChar char="–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dominuje střední mozek, mozeček</a:t>
            </a:r>
          </a:p>
          <a:p>
            <a:pPr marL="0" indent="0">
              <a:lnSpc>
                <a:spcPct val="100000"/>
              </a:lnSpc>
              <a:spcBef>
                <a:spcPts val="700"/>
              </a:spcBef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oko</a:t>
            </a:r>
          </a:p>
          <a:p>
            <a:pPr marL="741363" lvl="1" indent="-284163">
              <a:lnSpc>
                <a:spcPct val="100000"/>
              </a:lnSpc>
              <a:spcBef>
                <a:spcPts val="600"/>
              </a:spcBef>
              <a:buFont typeface="Times New Roman" panose="02020603050405020304" pitchFamily="18" charset="0"/>
              <a:buChar char="–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komorové, kulovitá čočka, akomodace posunem </a:t>
            </a:r>
          </a:p>
          <a:p>
            <a:pPr marL="0" indent="0">
              <a:lnSpc>
                <a:spcPct val="100000"/>
              </a:lnSpc>
              <a:spcBef>
                <a:spcPts val="700"/>
              </a:spcBef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sluchové ústrojí</a:t>
            </a:r>
          </a:p>
          <a:p>
            <a:pPr marL="741363" lvl="1" indent="-284163">
              <a:lnSpc>
                <a:spcPct val="100000"/>
              </a:lnSpc>
              <a:spcBef>
                <a:spcPts val="600"/>
              </a:spcBef>
              <a:buFont typeface="Times New Roman" panose="02020603050405020304" pitchFamily="18" charset="0"/>
              <a:buChar char="–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vnitřní ucho, spojeno s ústrojím rovnováhy</a:t>
            </a:r>
          </a:p>
          <a:p>
            <a:pPr marL="741363" lvl="1" indent="-284163">
              <a:lnSpc>
                <a:spcPct val="100000"/>
              </a:lnSpc>
              <a:spcBef>
                <a:spcPts val="600"/>
              </a:spcBef>
              <a:buFont typeface="Times New Roman" panose="02020603050405020304" pitchFamily="18" charset="0"/>
              <a:buChar char="–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Weberovo ústrojí</a:t>
            </a:r>
          </a:p>
          <a:p>
            <a:pPr lvl="2">
              <a:lnSpc>
                <a:spcPct val="100000"/>
              </a:lnSpc>
              <a:buFont typeface="Times New Roman" panose="02020603050405020304" pitchFamily="18" charset="0"/>
              <a:buChar char="•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soustava kůstek</a:t>
            </a:r>
          </a:p>
          <a:p>
            <a:pPr lvl="2">
              <a:lnSpc>
                <a:spcPct val="100000"/>
              </a:lnSpc>
              <a:buFont typeface="Times New Roman" panose="02020603050405020304" pitchFamily="18" charset="0"/>
              <a:buChar char="•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spojeno s plynovým měchýřem </a:t>
            </a:r>
          </a:p>
          <a:p>
            <a:pPr lvl="2">
              <a:lnSpc>
                <a:spcPct val="100000"/>
              </a:lnSpc>
              <a:buFont typeface="Times New Roman" panose="02020603050405020304" pitchFamily="18" charset="0"/>
              <a:buChar char="•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vnímání změny tlaku ve vodě</a:t>
            </a:r>
          </a:p>
        </p:txBody>
      </p:sp>
      <p:pic>
        <p:nvPicPr>
          <p:cNvPr id="27652" name="Picture 5" descr="File:Fish brain.png - Wikimedia Commons">
            <a:extLst>
              <a:ext uri="{FF2B5EF4-FFF2-40B4-BE49-F238E27FC236}">
                <a16:creationId xmlns:a16="http://schemas.microsoft.com/office/drawing/2014/main" id="{C6EA4363-3EE7-4308-A746-413428BE5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847" y="700231"/>
            <a:ext cx="3381880" cy="590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>
            <a:extLst>
              <a:ext uri="{FF2B5EF4-FFF2-40B4-BE49-F238E27FC236}">
                <a16:creationId xmlns:a16="http://schemas.microsoft.com/office/drawing/2014/main" id="{1FDBFE11-6325-433F-BEE1-052157B15A7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378518" y="296861"/>
            <a:ext cx="10270086" cy="6034087"/>
          </a:xfrm>
        </p:spPr>
        <p:txBody>
          <a:bodyPr anchor="t"/>
          <a:lstStyle/>
          <a:p>
            <a:pPr marL="342900" indent="-341313">
              <a:lnSpc>
                <a:spcPct val="83000"/>
              </a:lnSpc>
              <a:spcBef>
                <a:spcPts val="80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cs-CZ" altLang="cs-CZ" sz="3200" dirty="0"/>
              <a:t> 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chemoreceptory</a:t>
            </a:r>
          </a:p>
          <a:p>
            <a:pPr marL="741363" lvl="1" indent="-284163" algn="l">
              <a:lnSpc>
                <a:spcPct val="83000"/>
              </a:lnSpc>
              <a:spcBef>
                <a:spcPts val="700"/>
              </a:spcBef>
              <a:buFont typeface="Times New Roman" panose="02020603050405020304" pitchFamily="18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v ústech</a:t>
            </a:r>
          </a:p>
          <a:p>
            <a:pPr marL="741363" lvl="1" indent="-284163" algn="l">
              <a:lnSpc>
                <a:spcPct val="83000"/>
              </a:lnSpc>
              <a:spcBef>
                <a:spcPts val="700"/>
              </a:spcBef>
              <a:buFont typeface="Times New Roman" panose="02020603050405020304" pitchFamily="18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nozdrách</a:t>
            </a:r>
          </a:p>
          <a:p>
            <a:pPr marL="1143000" lvl="2" indent="-228600" algn="l">
              <a:lnSpc>
                <a:spcPct val="83000"/>
              </a:lnSpc>
              <a:spcBef>
                <a:spcPts val="600"/>
              </a:spcBef>
              <a:buFont typeface="Times New Roman" panose="02020603050405020304" pitchFamily="18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u většiny končí slepě</a:t>
            </a:r>
          </a:p>
          <a:p>
            <a:pPr marL="741363" lvl="1" indent="-284163" algn="l">
              <a:lnSpc>
                <a:spcPct val="83000"/>
              </a:lnSpc>
              <a:spcBef>
                <a:spcPts val="700"/>
              </a:spcBef>
              <a:buFont typeface="Times New Roman" panose="02020603050405020304" pitchFamily="18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některé ryby vynikající čich</a:t>
            </a:r>
          </a:p>
          <a:p>
            <a:pPr marL="1143000" lvl="2" indent="-228600" algn="l">
              <a:lnSpc>
                <a:spcPct val="83000"/>
              </a:lnSpc>
              <a:spcBef>
                <a:spcPts val="600"/>
              </a:spcBef>
              <a:buFont typeface="Times New Roman" panose="02020603050405020304" pitchFamily="18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úhoř, losos, piraňa</a:t>
            </a:r>
          </a:p>
          <a:p>
            <a:pPr marL="741363" lvl="1" indent="-282575" algn="l">
              <a:lnSpc>
                <a:spcPct val="83000"/>
              </a:lnSpc>
              <a:spcBef>
                <a:spcPts val="80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cs-CZ" alt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hmatová tělíska (zejména hmatové vousy)</a:t>
            </a:r>
          </a:p>
          <a:p>
            <a:pPr marL="741363" lvl="1" indent="-282575" algn="l">
              <a:lnSpc>
                <a:spcPct val="83000"/>
              </a:lnSpc>
              <a:spcBef>
                <a:spcPts val="80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cs-CZ" alt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postranní čára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mechanoreceptory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neuromasty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- vnímání vlnění vody)</a:t>
            </a:r>
          </a:p>
        </p:txBody>
      </p:sp>
      <p:pic>
        <p:nvPicPr>
          <p:cNvPr id="29699" name="Picture 3">
            <a:extLst>
              <a:ext uri="{FF2B5EF4-FFF2-40B4-BE49-F238E27FC236}">
                <a16:creationId xmlns:a16="http://schemas.microsoft.com/office/drawing/2014/main" id="{2DDC6512-1EF4-4892-A2B5-9FB13C0C1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162" y="3864446"/>
            <a:ext cx="3595688" cy="2411413"/>
          </a:xfrm>
          <a:prstGeom prst="rect">
            <a:avLst/>
          </a:prstGeom>
          <a:noFill/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0" name="Picture 4">
            <a:extLst>
              <a:ext uri="{FF2B5EF4-FFF2-40B4-BE49-F238E27FC236}">
                <a16:creationId xmlns:a16="http://schemas.microsoft.com/office/drawing/2014/main" id="{B7809FFD-658C-43E0-A926-EB055A27C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444692"/>
            <a:ext cx="5255808" cy="1760347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1" name="Picture 6" descr="Ouklejka pruhovaná">
            <a:extLst>
              <a:ext uri="{FF2B5EF4-FFF2-40B4-BE49-F238E27FC236}">
                <a16:creationId xmlns:a16="http://schemas.microsoft.com/office/drawing/2014/main" id="{E46401FF-D1D1-4CBF-86D5-F4A2E901B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47" y="3864447"/>
            <a:ext cx="5974477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>
            <a:extLst>
              <a:ext uri="{FF2B5EF4-FFF2-40B4-BE49-F238E27FC236}">
                <a16:creationId xmlns:a16="http://schemas.microsoft.com/office/drawing/2014/main" id="{9B0D32AD-21AA-4CD8-84FC-B0998C4D1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960" y="5277225"/>
            <a:ext cx="3035818" cy="129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7" name="Rectangle 2">
            <a:extLst>
              <a:ext uri="{FF2B5EF4-FFF2-40B4-BE49-F238E27FC236}">
                <a16:creationId xmlns:a16="http://schemas.microsoft.com/office/drawing/2014/main" id="{8AFF8C58-6F28-47C3-9759-A2DFB6BE53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1" y="163512"/>
            <a:ext cx="8226425" cy="504825"/>
          </a:xfrm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4000" dirty="0">
                <a:latin typeface="Calibri" panose="020F0502020204030204" pitchFamily="34" charset="0"/>
                <a:cs typeface="Calibri" panose="020F0502020204030204" pitchFamily="34" charset="0"/>
              </a:rPr>
              <a:t>Rozmnožování</a:t>
            </a:r>
          </a:p>
        </p:txBody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5785375E-4BB5-40EA-A930-FCDCD08C10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1" y="933450"/>
            <a:ext cx="8207375" cy="592455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80000"/>
              </a:lnSpc>
              <a:spcBef>
                <a:spcPts val="700"/>
              </a:spcBef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gonochoristi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, mimotělní oplození</a:t>
            </a:r>
          </a:p>
          <a:p>
            <a:pPr marL="741363" lvl="1" indent="-284163">
              <a:lnSpc>
                <a:spcPct val="80000"/>
              </a:lnSpc>
              <a:spcBef>
                <a:spcPts val="600"/>
              </a:spcBef>
              <a:buFont typeface="Times New Roman" panose="02020603050405020304" pitchFamily="18" charset="0"/>
              <a:buChar char="–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jikry, mlíčí</a:t>
            </a:r>
          </a:p>
          <a:p>
            <a:pPr marL="0" indent="0">
              <a:lnSpc>
                <a:spcPct val="80000"/>
              </a:lnSpc>
              <a:spcBef>
                <a:spcPts val="700"/>
              </a:spcBef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vnitřní oplození vzácné</a:t>
            </a:r>
          </a:p>
          <a:p>
            <a:pPr marL="741363" lvl="1" indent="-284163">
              <a:lnSpc>
                <a:spcPct val="80000"/>
              </a:lnSpc>
              <a:spcBef>
                <a:spcPts val="600"/>
              </a:spcBef>
              <a:buFont typeface="Times New Roman" panose="02020603050405020304" pitchFamily="18" charset="0"/>
              <a:buChar char="–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„živorodky“</a:t>
            </a:r>
          </a:p>
          <a:p>
            <a:pPr lvl="2">
              <a:lnSpc>
                <a:spcPct val="80000"/>
              </a:lnSpc>
              <a:buFont typeface="Times New Roman" panose="02020603050405020304" pitchFamily="18" charset="0"/>
              <a:buChar char="•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kopulační orgán u samců z řitní ploutve</a:t>
            </a:r>
          </a:p>
          <a:p>
            <a:pPr marL="0" indent="0">
              <a:lnSpc>
                <a:spcPct val="80000"/>
              </a:lnSpc>
              <a:spcBef>
                <a:spcPts val="700"/>
              </a:spcBef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počet jiker</a:t>
            </a:r>
          </a:p>
          <a:p>
            <a:pPr marL="741363" lvl="1" indent="-284163">
              <a:lnSpc>
                <a:spcPct val="80000"/>
              </a:lnSpc>
              <a:spcBef>
                <a:spcPts val="600"/>
              </a:spcBef>
              <a:buFont typeface="Times New Roman" panose="02020603050405020304" pitchFamily="18" charset="0"/>
              <a:buChar char="–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ryby nestarající se o jikry a plůdek</a:t>
            </a:r>
          </a:p>
          <a:p>
            <a:pPr lvl="2">
              <a:lnSpc>
                <a:spcPct val="80000"/>
              </a:lnSpc>
              <a:buFont typeface="Times New Roman" panose="02020603050405020304" pitchFamily="18" charset="0"/>
              <a:buChar char="•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velký počet </a:t>
            </a:r>
          </a:p>
          <a:p>
            <a:pPr lvl="2">
              <a:lnSpc>
                <a:spcPct val="80000"/>
              </a:lnSpc>
              <a:buFont typeface="Times New Roman" panose="02020603050405020304" pitchFamily="18" charset="0"/>
              <a:buChar char="•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úhoř 10 000 000, kapr 1 000 000</a:t>
            </a:r>
          </a:p>
          <a:p>
            <a:pPr marL="741363" lvl="1" indent="-284163">
              <a:lnSpc>
                <a:spcPct val="80000"/>
              </a:lnSpc>
              <a:spcBef>
                <a:spcPts val="600"/>
              </a:spcBef>
              <a:buFont typeface="Times New Roman" panose="02020603050405020304" pitchFamily="18" charset="0"/>
              <a:buChar char="–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ryby starající se o potomstvo</a:t>
            </a:r>
          </a:p>
          <a:p>
            <a:pPr lvl="2">
              <a:lnSpc>
                <a:spcPct val="80000"/>
              </a:lnSpc>
              <a:buFont typeface="Times New Roman" panose="02020603050405020304" pitchFamily="18" charset="0"/>
              <a:buChar char="•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nízký počet</a:t>
            </a:r>
          </a:p>
          <a:p>
            <a:pPr lvl="3">
              <a:lnSpc>
                <a:spcPct val="80000"/>
              </a:lnSpc>
              <a:spcBef>
                <a:spcPts val="450"/>
              </a:spcBef>
              <a:buFont typeface="Times New Roman" panose="02020603050405020304" pitchFamily="18" charset="0"/>
              <a:buChar char="–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lososovité</a:t>
            </a:r>
          </a:p>
          <a:p>
            <a:pPr lvl="4">
              <a:lnSpc>
                <a:spcPct val="80000"/>
              </a:lnSpc>
              <a:spcBef>
                <a:spcPts val="450"/>
              </a:spcBef>
              <a:buFont typeface="Times New Roman" panose="02020603050405020304" pitchFamily="18" charset="0"/>
              <a:buChar char="»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zahrabávání jiker do písku</a:t>
            </a:r>
          </a:p>
          <a:p>
            <a:pPr lvl="3">
              <a:lnSpc>
                <a:spcPct val="80000"/>
              </a:lnSpc>
              <a:spcBef>
                <a:spcPts val="450"/>
              </a:spcBef>
              <a:buFont typeface="Times New Roman" panose="02020603050405020304" pitchFamily="18" charset="0"/>
              <a:buChar char="–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koljuška</a:t>
            </a:r>
          </a:p>
          <a:p>
            <a:pPr lvl="4">
              <a:lnSpc>
                <a:spcPct val="80000"/>
              </a:lnSpc>
              <a:spcBef>
                <a:spcPts val="450"/>
              </a:spcBef>
              <a:buFont typeface="Times New Roman" panose="02020603050405020304" pitchFamily="18" charset="0"/>
              <a:buChar char="»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hnízda</a:t>
            </a:r>
          </a:p>
          <a:p>
            <a:pPr lvl="4">
              <a:lnSpc>
                <a:spcPct val="80000"/>
              </a:lnSpc>
              <a:spcBef>
                <a:spcPts val="450"/>
              </a:spcBef>
              <a:buFont typeface="Times New Roman" panose="02020603050405020304" pitchFamily="18" charset="0"/>
              <a:buChar char="»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samec hlídá jikry</a:t>
            </a:r>
          </a:p>
          <a:p>
            <a:pPr lvl="3">
              <a:lnSpc>
                <a:spcPct val="80000"/>
              </a:lnSpc>
              <a:spcBef>
                <a:spcPts val="450"/>
              </a:spcBef>
              <a:buFont typeface="Times New Roman" panose="02020603050405020304" pitchFamily="18" charset="0"/>
              <a:buChar char="–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hořavka</a:t>
            </a:r>
          </a:p>
          <a:p>
            <a:pPr lvl="4">
              <a:lnSpc>
                <a:spcPct val="80000"/>
              </a:lnSpc>
              <a:spcBef>
                <a:spcPts val="450"/>
              </a:spcBef>
              <a:buFont typeface="Times New Roman" panose="02020603050405020304" pitchFamily="18" charset="0"/>
              <a:buChar char="»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škeble</a:t>
            </a: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dirty="0"/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dirty="0"/>
          </a:p>
        </p:txBody>
      </p:sp>
      <p:pic>
        <p:nvPicPr>
          <p:cNvPr id="31749" name="Picture 5">
            <a:extLst>
              <a:ext uri="{FF2B5EF4-FFF2-40B4-BE49-F238E27FC236}">
                <a16:creationId xmlns:a16="http://schemas.microsoft.com/office/drawing/2014/main" id="{5532286D-754F-40ED-81BC-35CC65715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1820" y="2935356"/>
            <a:ext cx="2684129" cy="3725159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50" name="Picture 6">
            <a:extLst>
              <a:ext uri="{FF2B5EF4-FFF2-40B4-BE49-F238E27FC236}">
                <a16:creationId xmlns:a16="http://schemas.microsoft.com/office/drawing/2014/main" id="{810FF21B-B148-47D4-951F-038C940DA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149" y="197485"/>
            <a:ext cx="2746086" cy="2059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51" name="Picture 7">
            <a:extLst>
              <a:ext uri="{FF2B5EF4-FFF2-40B4-BE49-F238E27FC236}">
                <a16:creationId xmlns:a16="http://schemas.microsoft.com/office/drawing/2014/main" id="{DB5F0C05-413C-4F0F-9480-705C9F3F1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018" y="1152324"/>
            <a:ext cx="2746086" cy="206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7251" y="340518"/>
            <a:ext cx="10957498" cy="6176963"/>
          </a:xfrm>
        </p:spPr>
        <p:txBody>
          <a:bodyPr/>
          <a:lstStyle/>
          <a:p>
            <a:pPr marL="0" indent="0">
              <a:buNone/>
            </a:pPr>
            <a:r>
              <a:rPr lang="cs-CZ" sz="2400" dirty="0"/>
              <a:t>vodní obratlovci s jednoduchou tělní organizací – bez čelistí a bez párových končetin</a:t>
            </a:r>
          </a:p>
          <a:p>
            <a:pPr marL="0" indent="0">
              <a:buNone/>
            </a:pPr>
            <a:r>
              <a:rPr lang="cs-CZ" sz="2400" dirty="0"/>
              <a:t>protáhlý tvar těla</a:t>
            </a:r>
          </a:p>
          <a:p>
            <a:pPr marL="0" indent="0">
              <a:buNone/>
            </a:pPr>
            <a:r>
              <a:rPr lang="cs-CZ" sz="2400" dirty="0"/>
              <a:t>nepárový ploutevní lem (pohyb)</a:t>
            </a:r>
          </a:p>
          <a:p>
            <a:pPr marL="0" indent="0">
              <a:buNone/>
            </a:pPr>
            <a:r>
              <a:rPr lang="cs-CZ" sz="2400" dirty="0"/>
              <a:t>živí se filtrací nasávané vody nebo paraziticky (dravě)</a:t>
            </a:r>
          </a:p>
          <a:p>
            <a:pPr marL="0" indent="0">
              <a:buNone/>
            </a:pPr>
            <a:r>
              <a:rPr lang="cs-CZ" sz="2400" dirty="0"/>
              <a:t>chorda zachovaná</a:t>
            </a:r>
          </a:p>
          <a:p>
            <a:pPr marL="0" indent="0">
              <a:buNone/>
            </a:pPr>
            <a:r>
              <a:rPr lang="cs-CZ" sz="2400" dirty="0"/>
              <a:t>tzv. </a:t>
            </a:r>
            <a:r>
              <a:rPr lang="cs-CZ" sz="2400" dirty="0" err="1"/>
              <a:t>pololebka</a:t>
            </a:r>
            <a:r>
              <a:rPr lang="cs-CZ" sz="2400" dirty="0"/>
              <a:t> – mozek shora kryt pouze vazivovou blánou</a:t>
            </a:r>
          </a:p>
          <a:p>
            <a:pPr marL="0" indent="0">
              <a:buNone/>
            </a:pPr>
            <a:r>
              <a:rPr lang="cs-CZ" sz="2400" dirty="0"/>
              <a:t>cévní soustava - uzavřená </a:t>
            </a:r>
          </a:p>
          <a:p>
            <a:pPr marL="0" indent="0">
              <a:buNone/>
            </a:pPr>
            <a:r>
              <a:rPr lang="cs-CZ" sz="2400" dirty="0"/>
              <a:t>žilné (venózní) srdce: žilní splav, předsíň, komora, srdeční násadec </a:t>
            </a:r>
          </a:p>
          <a:p>
            <a:endParaRPr lang="cs-CZ" dirty="0"/>
          </a:p>
        </p:txBody>
      </p:sp>
      <p:pic>
        <p:nvPicPr>
          <p:cNvPr id="1026" name="Picture 2" descr="Cyclostomes: Origin and Habitat | Vertebrates | Chordata | Zoology">
            <a:extLst>
              <a:ext uri="{FF2B5EF4-FFF2-40B4-BE49-F238E27FC236}">
                <a16:creationId xmlns:a16="http://schemas.microsoft.com/office/drawing/2014/main" id="{A8449AD7-1B38-4F89-8623-8FCD0FA62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461" y="4064924"/>
            <a:ext cx="9055595" cy="245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9204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>
            <a:extLst>
              <a:ext uri="{FF2B5EF4-FFF2-40B4-BE49-F238E27FC236}">
                <a16:creationId xmlns:a16="http://schemas.microsoft.com/office/drawing/2014/main" id="{D11F6C57-F449-4E09-8AA0-76DF45D200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8408" y="128587"/>
            <a:ext cx="8228013" cy="779462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Ekologie ryb</a:t>
            </a:r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0E758BA1-4F97-4797-8C1F-404305E64D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18408" y="1069371"/>
            <a:ext cx="8893175" cy="5113337"/>
          </a:xfrm>
        </p:spPr>
        <p:txBody>
          <a:bodyPr>
            <a:normAutofit lnSpcReduction="10000"/>
          </a:bodyPr>
          <a:lstStyle/>
          <a:p>
            <a:pPr marL="341313" indent="-341313">
              <a:lnSpc>
                <a:spcPct val="80000"/>
              </a:lnSpc>
              <a:spcBef>
                <a:spcPts val="600"/>
              </a:spcBef>
              <a:buFont typeface="Times New Roman" panose="02020603050405020304" pitchFamily="18" charset="0"/>
              <a:buChar char="•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ryby pelagické </a:t>
            </a:r>
          </a:p>
          <a:p>
            <a:pPr marL="741363" lvl="1" indent="-284163">
              <a:lnSpc>
                <a:spcPct val="80000"/>
              </a:lnSpc>
              <a:buFont typeface="Times New Roman" panose="02020603050405020304" pitchFamily="18" charset="0"/>
              <a:buChar char="–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sleď, kapr, okoun atd.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Font typeface="Times New Roman" panose="02020603050405020304" pitchFamily="18" charset="0"/>
              <a:buChar char="•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ryby bentické</a:t>
            </a:r>
          </a:p>
          <a:p>
            <a:pPr marL="741363" lvl="1" indent="-284163">
              <a:lnSpc>
                <a:spcPct val="80000"/>
              </a:lnSpc>
              <a:buFont typeface="Times New Roman" panose="02020603050405020304" pitchFamily="18" charset="0"/>
              <a:buChar char="–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sumec, platýs, vranka atd.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Font typeface="Times New Roman" panose="02020603050405020304" pitchFamily="18" charset="0"/>
              <a:buChar char="•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migrující ryby</a:t>
            </a:r>
          </a:p>
          <a:p>
            <a:pPr marL="741363" lvl="1" indent="-284163">
              <a:lnSpc>
                <a:spcPct val="80000"/>
              </a:lnSpc>
              <a:buFont typeface="Times New Roman" panose="02020603050405020304" pitchFamily="18" charset="0"/>
              <a:buChar char="–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anadromně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tažné</a:t>
            </a:r>
          </a:p>
          <a:p>
            <a:pPr lvl="2">
              <a:lnSpc>
                <a:spcPct val="80000"/>
              </a:lnSpc>
              <a:spcBef>
                <a:spcPts val="450"/>
              </a:spcBef>
              <a:buFont typeface="Times New Roman" panose="02020603050405020304" pitchFamily="18" charset="0"/>
              <a:buChar char="•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třou se ve sladkých vodách</a:t>
            </a:r>
          </a:p>
          <a:p>
            <a:pPr lvl="3">
              <a:lnSpc>
                <a:spcPct val="80000"/>
              </a:lnSpc>
              <a:spcBef>
                <a:spcPts val="400"/>
              </a:spcBef>
              <a:buFont typeface="Times New Roman" panose="02020603050405020304" pitchFamily="18" charset="0"/>
              <a:buChar char="–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losos </a:t>
            </a:r>
          </a:p>
          <a:p>
            <a:pPr lvl="3">
              <a:lnSpc>
                <a:spcPct val="80000"/>
              </a:lnSpc>
              <a:spcBef>
                <a:spcPts val="400"/>
              </a:spcBef>
              <a:buFont typeface="Times New Roman" panose="02020603050405020304" pitchFamily="18" charset="0"/>
              <a:buChar char="–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jeseteři</a:t>
            </a:r>
          </a:p>
          <a:p>
            <a:pPr marL="741363" lvl="1" indent="-284163">
              <a:lnSpc>
                <a:spcPct val="80000"/>
              </a:lnSpc>
              <a:buFont typeface="Times New Roman" panose="02020603050405020304" pitchFamily="18" charset="0"/>
              <a:buChar char="–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katadromně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tažné</a:t>
            </a:r>
          </a:p>
          <a:p>
            <a:pPr lvl="2">
              <a:lnSpc>
                <a:spcPct val="80000"/>
              </a:lnSpc>
              <a:buFont typeface="Times New Roman" panose="02020603050405020304" pitchFamily="18" charset="0"/>
              <a:buChar char="•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třou se v mořích</a:t>
            </a:r>
          </a:p>
          <a:p>
            <a:pPr lvl="3">
              <a:lnSpc>
                <a:spcPct val="80000"/>
              </a:lnSpc>
              <a:spcBef>
                <a:spcPts val="450"/>
              </a:spcBef>
              <a:buFont typeface="Times New Roman" panose="02020603050405020304" pitchFamily="18" charset="0"/>
              <a:buChar char="–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úhoř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Font typeface="Times New Roman" panose="02020603050405020304" pitchFamily="18" charset="0"/>
              <a:buChar char="•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říční pásma</a:t>
            </a:r>
          </a:p>
          <a:p>
            <a:pPr marL="741363" lvl="1" indent="-284163">
              <a:lnSpc>
                <a:spcPct val="80000"/>
              </a:lnSpc>
              <a:buFont typeface="Times New Roman" panose="02020603050405020304" pitchFamily="18" charset="0"/>
              <a:buChar char="–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pstruhové</a:t>
            </a:r>
          </a:p>
          <a:p>
            <a:pPr marL="741363" lvl="1" indent="-284163">
              <a:lnSpc>
                <a:spcPct val="80000"/>
              </a:lnSpc>
              <a:buFont typeface="Times New Roman" panose="02020603050405020304" pitchFamily="18" charset="0"/>
              <a:buChar char="–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lipanové</a:t>
            </a:r>
          </a:p>
          <a:p>
            <a:pPr marL="741363" lvl="1" indent="-284163">
              <a:lnSpc>
                <a:spcPct val="80000"/>
              </a:lnSpc>
              <a:buFont typeface="Times New Roman" panose="02020603050405020304" pitchFamily="18" charset="0"/>
              <a:buChar char="–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parmové</a:t>
            </a:r>
          </a:p>
          <a:p>
            <a:pPr marL="741363" lvl="1" indent="-284163">
              <a:lnSpc>
                <a:spcPct val="80000"/>
              </a:lnSpc>
              <a:buFont typeface="Times New Roman" panose="02020603050405020304" pitchFamily="18" charset="0"/>
              <a:buChar char="–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cejnové</a:t>
            </a: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2000" dirty="0"/>
          </a:p>
        </p:txBody>
      </p:sp>
      <p:pic>
        <p:nvPicPr>
          <p:cNvPr id="36868" name="Picture 5">
            <a:extLst>
              <a:ext uri="{FF2B5EF4-FFF2-40B4-BE49-F238E27FC236}">
                <a16:creationId xmlns:a16="http://schemas.microsoft.com/office/drawing/2014/main" id="{0621D28D-08C9-42B3-B428-8ED92B77D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607" y="336681"/>
            <a:ext cx="3484785" cy="2285742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70" name="Picture 7" descr="Titel cz 080708.indd">
            <a:extLst>
              <a:ext uri="{FF2B5EF4-FFF2-40B4-BE49-F238E27FC236}">
                <a16:creationId xmlns:a16="http://schemas.microsoft.com/office/drawing/2014/main" id="{A562F963-A4BB-485F-BFD6-EAA530101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531" y="304048"/>
            <a:ext cx="3918334" cy="275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707A6196-2816-4949-8192-A95CC3EFB1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4285" y="3142211"/>
            <a:ext cx="5816943" cy="365022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6BBE5B4E-67FC-430B-B3ED-9F6E888F15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5033" y="130967"/>
            <a:ext cx="8228013" cy="852487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Rybolov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23397E29-FF4C-4E54-AA22-0C2E00D184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35033" y="1000600"/>
            <a:ext cx="4546600" cy="4524375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hlavně v mořích</a:t>
            </a:r>
          </a:p>
          <a:p>
            <a:pPr marL="0" indent="0">
              <a:lnSpc>
                <a:spcPct val="100000"/>
              </a:lnSpc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umělé chovy</a:t>
            </a:r>
          </a:p>
          <a:p>
            <a:pPr marL="741363" lvl="1" indent="-284163">
              <a:lnSpc>
                <a:spcPct val="100000"/>
              </a:lnSpc>
              <a:buFont typeface="Times New Roman" panose="02020603050405020304" pitchFamily="18" charset="0"/>
              <a:buChar char="–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až 1/3 produkce</a:t>
            </a:r>
          </a:p>
          <a:p>
            <a:pPr marL="457200" lvl="1" indent="0">
              <a:lnSpc>
                <a:spcPct val="100000"/>
              </a:lnSpc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cs-CZ" alt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lnSpc>
                <a:spcPct val="100000"/>
              </a:lnSpc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ČR tradiční rybníkářství</a:t>
            </a:r>
          </a:p>
          <a:p>
            <a:pPr marL="741363" lvl="1" indent="-284163">
              <a:lnSpc>
                <a:spcPct val="100000"/>
              </a:lnSpc>
              <a:buFont typeface="Times New Roman" panose="02020603050405020304" pitchFamily="18" charset="0"/>
              <a:buChar char="–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dříve </a:t>
            </a:r>
            <a:r>
              <a:rPr lang="cs-CZ" alt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kaprokachní</a:t>
            </a: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 systém</a:t>
            </a:r>
          </a:p>
          <a:p>
            <a:pPr marL="741363" lvl="1" indent="-282575">
              <a:lnSpc>
                <a:spcPct val="100000"/>
              </a:lnSpc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cs-CZ" altLang="cs-CZ" dirty="0"/>
          </a:p>
          <a:p>
            <a:pPr marL="741363" lvl="1" indent="-284163">
              <a:lnSpc>
                <a:spcPct val="100000"/>
              </a:lnSpc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cs-CZ" altLang="cs-CZ" dirty="0"/>
          </a:p>
        </p:txBody>
      </p:sp>
      <p:pic>
        <p:nvPicPr>
          <p:cNvPr id="33796" name="Picture 5">
            <a:extLst>
              <a:ext uri="{FF2B5EF4-FFF2-40B4-BE49-F238E27FC236}">
                <a16:creationId xmlns:a16="http://schemas.microsoft.com/office/drawing/2014/main" id="{59F18C08-9E03-4445-8649-DAD84813A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838" y="311940"/>
            <a:ext cx="4071141" cy="2609852"/>
          </a:xfrm>
          <a:prstGeom prst="rect">
            <a:avLst/>
          </a:prstGeom>
          <a:noFill/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7" name="Obrázek 1">
            <a:extLst>
              <a:ext uri="{FF2B5EF4-FFF2-40B4-BE49-F238E27FC236}">
                <a16:creationId xmlns:a16="http://schemas.microsoft.com/office/drawing/2014/main" id="{76C1D183-1F72-40D2-9581-F14E9C663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859" y="3785134"/>
            <a:ext cx="4071141" cy="307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7" descr="https://www.taneco.cz/media/1303/snimek-obrazovky-2019-10-04-v-110825.png?width=500&amp;height=315.0800336983993">
            <a:extLst>
              <a:ext uri="{FF2B5EF4-FFF2-40B4-BE49-F238E27FC236}">
                <a16:creationId xmlns:a16="http://schemas.microsoft.com/office/drawing/2014/main" id="{9FF89865-C438-4E17-9368-0A3FFD94D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732" y="2909447"/>
            <a:ext cx="6059660" cy="3817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text 2">
            <a:extLst>
              <a:ext uri="{FF2B5EF4-FFF2-40B4-BE49-F238E27FC236}">
                <a16:creationId xmlns:a16="http://schemas.microsoft.com/office/drawing/2014/main" id="{77B7A21D-5503-4429-B979-54A5DE3FA4F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15938" y="156370"/>
            <a:ext cx="3384550" cy="5646738"/>
          </a:xfrm>
        </p:spPr>
        <p:txBody>
          <a:bodyPr/>
          <a:lstStyle/>
          <a:p>
            <a:pPr marL="0" indent="0"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techniky rybolovu:</a:t>
            </a:r>
          </a:p>
          <a:p>
            <a:pPr marL="0" indent="0"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vlečné sítě</a:t>
            </a:r>
          </a:p>
          <a:p>
            <a:pPr marL="0" indent="0"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dlouhé lovné šnůry</a:t>
            </a:r>
          </a:p>
        </p:txBody>
      </p:sp>
      <p:pic>
        <p:nvPicPr>
          <p:cNvPr id="35843" name="Obrázek 6">
            <a:extLst>
              <a:ext uri="{FF2B5EF4-FFF2-40B4-BE49-F238E27FC236}">
                <a16:creationId xmlns:a16="http://schemas.microsoft.com/office/drawing/2014/main" id="{64782892-34FD-4701-B768-2C6EF6211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4" y="174624"/>
            <a:ext cx="4953395" cy="2789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 descr="Longlining And The Devastating Effects On Sharks - We Love Sharks!">
            <a:extLst>
              <a:ext uri="{FF2B5EF4-FFF2-40B4-BE49-F238E27FC236}">
                <a16:creationId xmlns:a16="http://schemas.microsoft.com/office/drawing/2014/main" id="{D2C6D507-D606-4868-A75E-970C1119E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849" y="3648953"/>
            <a:ext cx="4468813" cy="311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6" descr="Longlining | Australian Fisheries Management Authority">
            <a:extLst>
              <a:ext uri="{FF2B5EF4-FFF2-40B4-BE49-F238E27FC236}">
                <a16:creationId xmlns:a16="http://schemas.microsoft.com/office/drawing/2014/main" id="{629EEA77-EC12-44CC-9A80-D19D714C0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27" y="2755295"/>
            <a:ext cx="5440911" cy="3845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7" descr="Rybárske ýstroje">
            <a:extLst>
              <a:ext uri="{FF2B5EF4-FFF2-40B4-BE49-F238E27FC236}">
                <a16:creationId xmlns:a16="http://schemas.microsoft.com/office/drawing/2014/main" id="{BA3EA2E0-7AEF-438E-A1A3-948A97A1F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7255" y="1116403"/>
            <a:ext cx="2776075" cy="2789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iskeredskaper – Store norske leksikon">
            <a:extLst>
              <a:ext uri="{FF2B5EF4-FFF2-40B4-BE49-F238E27FC236}">
                <a16:creationId xmlns:a16="http://schemas.microsoft.com/office/drawing/2014/main" id="{ED1C1F38-A999-4D20-AAEA-CFE5710BB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145" y="1620837"/>
            <a:ext cx="4632325" cy="36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4" descr="Hjelper ringnotfiskere i jakten på det perfekte kast - SINTEF">
            <a:extLst>
              <a:ext uri="{FF2B5EF4-FFF2-40B4-BE49-F238E27FC236}">
                <a16:creationId xmlns:a16="http://schemas.microsoft.com/office/drawing/2014/main" id="{A2B8A5E5-0875-4FAF-A7F2-DC4117E4E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206374"/>
            <a:ext cx="6758640" cy="3700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6" descr="Palangre: Un elemento de la pesca artesanal | blogdepesca.com">
            <a:extLst>
              <a:ext uri="{FF2B5EF4-FFF2-40B4-BE49-F238E27FC236}">
                <a16:creationId xmlns:a16="http://schemas.microsoft.com/office/drawing/2014/main" id="{9317AF17-BEDF-47D5-9EF4-2A5A802FA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083" y="4035238"/>
            <a:ext cx="3785062" cy="273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>
            <a:extLst>
              <a:ext uri="{FF2B5EF4-FFF2-40B4-BE49-F238E27FC236}">
                <a16:creationId xmlns:a16="http://schemas.microsoft.com/office/drawing/2014/main" id="{FF16EAD0-5D10-4F6C-BBCC-1A5C508C45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9150" y="163976"/>
            <a:ext cx="7794625" cy="719137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Chondrostei</a:t>
            </a:r>
            <a:r>
              <a:rPr lang="cs-CZ" altLang="cs-CZ" sz="4000" b="1" dirty="0">
                <a:latin typeface="Calibri" panose="020F0502020204030204" pitchFamily="34" charset="0"/>
                <a:cs typeface="Calibri" panose="020F0502020204030204" pitchFamily="34" charset="0"/>
              </a:rPr>
              <a:t> (chrupavčití)</a:t>
            </a:r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2EF7FD11-3E99-4E9F-B1EB-A444D958A8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79150" y="1133621"/>
            <a:ext cx="8435975" cy="5229225"/>
          </a:xfrm>
        </p:spPr>
        <p:txBody>
          <a:bodyPr/>
          <a:lstStyle/>
          <a:p>
            <a:pPr marL="0" indent="0">
              <a:lnSpc>
                <a:spcPct val="83000"/>
              </a:lnSpc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řád jeseteři (</a:t>
            </a:r>
            <a:r>
              <a:rPr lang="cs-CZ" altLang="cs-CZ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Acipenseriformes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lnSpc>
                <a:spcPct val="8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cs-CZ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83000"/>
              </a:lnSpc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chrupavčitá kostra</a:t>
            </a:r>
          </a:p>
          <a:p>
            <a:pPr marL="0" indent="0">
              <a:lnSpc>
                <a:spcPct val="83000"/>
              </a:lnSpc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rostrum, spodní ústa</a:t>
            </a:r>
          </a:p>
          <a:p>
            <a:pPr marL="0" indent="0">
              <a:lnSpc>
                <a:spcPct val="83000"/>
              </a:lnSpc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heterocerkní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ocasní ploutev</a:t>
            </a:r>
          </a:p>
          <a:p>
            <a:pPr marL="0" indent="0">
              <a:lnSpc>
                <a:spcPct val="83000"/>
              </a:lnSpc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bentičtí, masožraví</a:t>
            </a:r>
          </a:p>
          <a:p>
            <a:pPr marL="0" indent="0">
              <a:lnSpc>
                <a:spcPct val="83000"/>
              </a:lnSpc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před ústy 4 hmatové vousky</a:t>
            </a:r>
          </a:p>
          <a:p>
            <a:pPr marL="0" indent="0">
              <a:lnSpc>
                <a:spcPct val="83000"/>
              </a:lnSpc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na těle 5 řad kostěných štítků</a:t>
            </a:r>
          </a:p>
          <a:p>
            <a:pPr marL="0" indent="0">
              <a:lnSpc>
                <a:spcPct val="83000"/>
              </a:lnSpc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ganoidní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šupiny</a:t>
            </a:r>
          </a:p>
          <a:p>
            <a:pPr marL="339725" indent="-339725">
              <a:lnSpc>
                <a:spcPct val="83000"/>
              </a:lnSpc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cs-CZ" altLang="cs-CZ" dirty="0"/>
          </a:p>
          <a:p>
            <a:pPr marL="339725" indent="-339725">
              <a:lnSpc>
                <a:spcPct val="83000"/>
              </a:lnSpc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cs-CZ" altLang="cs-CZ" dirty="0"/>
          </a:p>
        </p:txBody>
      </p:sp>
      <p:pic>
        <p:nvPicPr>
          <p:cNvPr id="37892" name="Picture 4">
            <a:extLst>
              <a:ext uri="{FF2B5EF4-FFF2-40B4-BE49-F238E27FC236}">
                <a16:creationId xmlns:a16="http://schemas.microsoft.com/office/drawing/2014/main" id="{DF46AAC7-B16D-413D-B74B-AA69444C6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26275"/>
            <a:ext cx="5250880" cy="3934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D96397C6-997C-49D0-8198-711DA02AC1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2401" y="119063"/>
            <a:ext cx="8228012" cy="1433512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jeseter malý (</a:t>
            </a:r>
            <a:r>
              <a:rPr lang="cs-CZ" altLang="cs-CZ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Acipenser</a:t>
            </a:r>
            <a:r>
              <a:rPr lang="cs-CZ" altLang="cs-CZ" sz="3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ruthenus</a:t>
            </a:r>
            <a:r>
              <a:rPr lang="cs-CZ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br>
              <a:rPr lang="cs-CZ" altLang="cs-CZ" sz="4000" dirty="0"/>
            </a:br>
            <a:endParaRPr lang="cs-CZ" altLang="cs-CZ" sz="4000" dirty="0"/>
          </a:p>
        </p:txBody>
      </p:sp>
      <p:pic>
        <p:nvPicPr>
          <p:cNvPr id="39939" name="Picture 3">
            <a:extLst>
              <a:ext uri="{FF2B5EF4-FFF2-40B4-BE49-F238E27FC236}">
                <a16:creationId xmlns:a16="http://schemas.microsoft.com/office/drawing/2014/main" id="{8AAD0D6F-F5D3-4260-995C-8520CE29A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01" y="1103313"/>
            <a:ext cx="4872037" cy="218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40" name="Picture 4">
            <a:extLst>
              <a:ext uri="{FF2B5EF4-FFF2-40B4-BE49-F238E27FC236}">
                <a16:creationId xmlns:a16="http://schemas.microsoft.com/office/drawing/2014/main" id="{CE933B0B-8188-41D8-9F8B-4348E1E74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065" y="974927"/>
            <a:ext cx="5078534" cy="3911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41" name="Picture 5">
            <a:extLst>
              <a:ext uri="{FF2B5EF4-FFF2-40B4-BE49-F238E27FC236}">
                <a16:creationId xmlns:a16="http://schemas.microsoft.com/office/drawing/2014/main" id="{6CEA4042-9177-4570-A45F-574ACE11F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31" y="3598863"/>
            <a:ext cx="3281363" cy="218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42" name="Picture 6">
            <a:extLst>
              <a:ext uri="{FF2B5EF4-FFF2-40B4-BE49-F238E27FC236}">
                <a16:creationId xmlns:a16="http://schemas.microsoft.com/office/drawing/2014/main" id="{2129C4BC-7083-4EE6-A1D1-DC434E08E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857" y="4691856"/>
            <a:ext cx="4038600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A1CDAFFC-CDF3-43A0-AB56-EF34BFF02C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6146" y="203995"/>
            <a:ext cx="8228012" cy="936625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jeseter velký (</a:t>
            </a:r>
            <a:r>
              <a:rPr lang="cs-CZ" altLang="cs-CZ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Acipenser</a:t>
            </a:r>
            <a:r>
              <a:rPr lang="cs-CZ" altLang="cs-CZ" sz="3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sturio</a:t>
            </a:r>
            <a:r>
              <a:rPr lang="cs-CZ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41987" name="Picture 3">
            <a:extLst>
              <a:ext uri="{FF2B5EF4-FFF2-40B4-BE49-F238E27FC236}">
                <a16:creationId xmlns:a16="http://schemas.microsoft.com/office/drawing/2014/main" id="{50B578D3-0BE4-48F1-9E43-16BCBE4C1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1412876"/>
            <a:ext cx="4037013" cy="211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88" name="Picture 4">
            <a:extLst>
              <a:ext uri="{FF2B5EF4-FFF2-40B4-BE49-F238E27FC236}">
                <a16:creationId xmlns:a16="http://schemas.microsoft.com/office/drawing/2014/main" id="{95A52187-02E2-4D60-A267-185F70C73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688" y="1600200"/>
            <a:ext cx="2838450" cy="218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89" name="Picture 6">
            <a:extLst>
              <a:ext uri="{FF2B5EF4-FFF2-40B4-BE49-F238E27FC236}">
                <a16:creationId xmlns:a16="http://schemas.microsoft.com/office/drawing/2014/main" id="{F9A7B060-8097-4F6E-8D7E-8A86F4BE4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4076700"/>
            <a:ext cx="4005262" cy="2185988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90" name="Obrázek 3">
            <a:extLst>
              <a:ext uri="{FF2B5EF4-FFF2-40B4-BE49-F238E27FC236}">
                <a16:creationId xmlns:a16="http://schemas.microsoft.com/office/drawing/2014/main" id="{5A53519F-2F91-44CC-953B-3A6A46F669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4437064"/>
            <a:ext cx="3832225" cy="14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>
            <a:extLst>
              <a:ext uri="{FF2B5EF4-FFF2-40B4-BE49-F238E27FC236}">
                <a16:creationId xmlns:a16="http://schemas.microsoft.com/office/drawing/2014/main" id="{D466A9C7-1F10-4326-BA23-6FC8470C6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488" y="2879725"/>
            <a:ext cx="3886200" cy="179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083" name="Rectangle 2">
            <a:extLst>
              <a:ext uri="{FF2B5EF4-FFF2-40B4-BE49-F238E27FC236}">
                <a16:creationId xmlns:a16="http://schemas.microsoft.com/office/drawing/2014/main" id="{C0D23C49-7A69-44FB-9E5E-D7B7C87B51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1013" y="111125"/>
            <a:ext cx="8228012" cy="1135063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Teleostei</a:t>
            </a:r>
            <a:r>
              <a:rPr lang="cs-CZ" altLang="cs-CZ" sz="4000" b="1" dirty="0">
                <a:latin typeface="Calibri" panose="020F0502020204030204" pitchFamily="34" charset="0"/>
                <a:cs typeface="Calibri" panose="020F0502020204030204" pitchFamily="34" charset="0"/>
              </a:rPr>
              <a:t> (kostnatí)</a:t>
            </a:r>
          </a:p>
        </p:txBody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2691301E-A83B-4748-B2FA-E26BECA052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1013" y="1246188"/>
            <a:ext cx="7272337" cy="1909762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kostěná kostra</a:t>
            </a:r>
          </a:p>
          <a:p>
            <a:pPr marL="0" indent="0">
              <a:lnSpc>
                <a:spcPct val="100000"/>
              </a:lnSpc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ocasní ploutev častěji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homocerkní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většina druhů</a:t>
            </a:r>
          </a:p>
          <a:p>
            <a:pPr marL="341313" indent="-341313">
              <a:lnSpc>
                <a:spcPct val="100000"/>
              </a:lnSpc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dirty="0"/>
          </a:p>
        </p:txBody>
      </p:sp>
      <p:pic>
        <p:nvPicPr>
          <p:cNvPr id="46085" name="Picture 5">
            <a:extLst>
              <a:ext uri="{FF2B5EF4-FFF2-40B4-BE49-F238E27FC236}">
                <a16:creationId xmlns:a16="http://schemas.microsoft.com/office/drawing/2014/main" id="{AF34C9C6-C5E1-4F3A-B2DD-8596FDAC6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3130550"/>
            <a:ext cx="3194050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6" name="Picture 6">
            <a:extLst>
              <a:ext uri="{FF2B5EF4-FFF2-40B4-BE49-F238E27FC236}">
                <a16:creationId xmlns:a16="http://schemas.microsoft.com/office/drawing/2014/main" id="{3F144234-3751-4AC8-9F15-D3CCE3536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4365625"/>
            <a:ext cx="39052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7" name="Picture 8" descr="Ryby">
            <a:extLst>
              <a:ext uri="{FF2B5EF4-FFF2-40B4-BE49-F238E27FC236}">
                <a16:creationId xmlns:a16="http://schemas.microsoft.com/office/drawing/2014/main" id="{EFCA1FEC-FF26-4CB0-BD6B-C8EEA3A60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4" y="1054101"/>
            <a:ext cx="2587625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2EB0DDFB-A5AF-472E-AA46-9FADBEF8C0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756" y="88900"/>
            <a:ext cx="8228013" cy="863600"/>
          </a:xfrm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>
                <a:latin typeface="+mn-lt"/>
              </a:rPr>
              <a:t>úhoř říční (</a:t>
            </a:r>
            <a:r>
              <a:rPr lang="cs-CZ" altLang="cs-CZ" sz="3600" i="1" dirty="0">
                <a:latin typeface="+mn-lt"/>
              </a:rPr>
              <a:t>Anguilla </a:t>
            </a:r>
            <a:r>
              <a:rPr lang="cs-CZ" altLang="cs-CZ" sz="3600" i="1" dirty="0" err="1">
                <a:latin typeface="+mn-lt"/>
              </a:rPr>
              <a:t>anguilla</a:t>
            </a:r>
            <a:r>
              <a:rPr lang="cs-CZ" altLang="cs-CZ" sz="3600" dirty="0">
                <a:latin typeface="+mn-lt"/>
              </a:rPr>
              <a:t>)</a:t>
            </a:r>
            <a:br>
              <a:rPr lang="cs-CZ" altLang="cs-CZ" sz="3600" dirty="0">
                <a:latin typeface="+mn-lt"/>
              </a:rPr>
            </a:br>
            <a:r>
              <a:rPr lang="cs-CZ" altLang="cs-CZ" sz="2700" dirty="0">
                <a:latin typeface="+mn-lt"/>
              </a:rPr>
              <a:t>ČS - EW</a:t>
            </a:r>
          </a:p>
        </p:txBody>
      </p:sp>
      <p:pic>
        <p:nvPicPr>
          <p:cNvPr id="50179" name="Picture 3">
            <a:extLst>
              <a:ext uri="{FF2B5EF4-FFF2-40B4-BE49-F238E27FC236}">
                <a16:creationId xmlns:a16="http://schemas.microsoft.com/office/drawing/2014/main" id="{5E44CE2F-3889-442B-9AA3-0BB1BDC25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48" y="1130531"/>
            <a:ext cx="5311369" cy="2962045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0180" name="Picture 5">
            <a:extLst>
              <a:ext uri="{FF2B5EF4-FFF2-40B4-BE49-F238E27FC236}">
                <a16:creationId xmlns:a16="http://schemas.microsoft.com/office/drawing/2014/main" id="{111D5043-738C-4D64-8849-9BF845712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187" y="4092576"/>
            <a:ext cx="5530429" cy="2389737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0181" name="Picture 4">
            <a:extLst>
              <a:ext uri="{FF2B5EF4-FFF2-40B4-BE49-F238E27FC236}">
                <a16:creationId xmlns:a16="http://schemas.microsoft.com/office/drawing/2014/main" id="{B0542ED1-F0DB-4213-805C-6E91DD725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134" y="222249"/>
            <a:ext cx="3845358" cy="3191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0182" name="Obrázek 1">
            <a:extLst>
              <a:ext uri="{FF2B5EF4-FFF2-40B4-BE49-F238E27FC236}">
                <a16:creationId xmlns:a16="http://schemas.microsoft.com/office/drawing/2014/main" id="{0247C0C3-E90E-4A0B-8DD5-9F60BFABFB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671" y="3568257"/>
            <a:ext cx="4129981" cy="3129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FD7F0BD2-1003-4F6E-A12F-00FBD17766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2524" y="270409"/>
            <a:ext cx="8228012" cy="1027113"/>
          </a:xfrm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losos obecný (</a:t>
            </a:r>
            <a:r>
              <a:rPr lang="cs-CZ" altLang="cs-CZ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Salmo</a:t>
            </a:r>
            <a:r>
              <a:rPr lang="cs-CZ" altLang="cs-CZ" sz="3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salar</a:t>
            </a:r>
            <a:r>
              <a:rPr lang="cs-CZ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br>
              <a:rPr lang="cs-CZ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ČS - CR</a:t>
            </a:r>
          </a:p>
        </p:txBody>
      </p:sp>
      <p:pic>
        <p:nvPicPr>
          <p:cNvPr id="60419" name="Picture 3">
            <a:extLst>
              <a:ext uri="{FF2B5EF4-FFF2-40B4-BE49-F238E27FC236}">
                <a16:creationId xmlns:a16="http://schemas.microsoft.com/office/drawing/2014/main" id="{8C88B705-E9D5-4D64-A4C9-B5A9ACE43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24" y="1603058"/>
            <a:ext cx="5472112" cy="209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0420" name="Picture 4">
            <a:extLst>
              <a:ext uri="{FF2B5EF4-FFF2-40B4-BE49-F238E27FC236}">
                <a16:creationId xmlns:a16="http://schemas.microsoft.com/office/drawing/2014/main" id="{BFFC82AC-AB7E-4F52-98BC-4BF329C9E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823" y="3570222"/>
            <a:ext cx="4772342" cy="3287778"/>
          </a:xfrm>
          <a:prstGeom prst="rect">
            <a:avLst/>
          </a:prstGeom>
          <a:noFill/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0421" name="Picture 5">
            <a:extLst>
              <a:ext uri="{FF2B5EF4-FFF2-40B4-BE49-F238E27FC236}">
                <a16:creationId xmlns:a16="http://schemas.microsoft.com/office/drawing/2014/main" id="{D1D0A2C4-3E56-45A5-894D-26AE67036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282" y="842812"/>
            <a:ext cx="5644718" cy="2421850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0422" name="Picture 7" descr="Salmo salar">
            <a:extLst>
              <a:ext uri="{FF2B5EF4-FFF2-40B4-BE49-F238E27FC236}">
                <a16:creationId xmlns:a16="http://schemas.microsoft.com/office/drawing/2014/main" id="{C5C0FD85-D601-40E8-9706-8C00D2F51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76" y="4304868"/>
            <a:ext cx="4568825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8887" y="440028"/>
            <a:ext cx="10904913" cy="3724469"/>
          </a:xfrm>
        </p:spPr>
        <p:txBody>
          <a:bodyPr/>
          <a:lstStyle/>
          <a:p>
            <a:pPr marL="0" indent="0">
              <a:buNone/>
            </a:pPr>
            <a:r>
              <a:rPr lang="cs-CZ" dirty="0" err="1"/>
              <a:t>Petromyzontida</a:t>
            </a:r>
            <a:r>
              <a:rPr lang="cs-CZ" dirty="0"/>
              <a:t> (mihule)</a:t>
            </a:r>
          </a:p>
          <a:p>
            <a:pPr marL="0" indent="0">
              <a:buNone/>
            </a:pPr>
            <a:r>
              <a:rPr lang="cs-CZ" sz="2400" dirty="0"/>
              <a:t>vývoj nepřímý</a:t>
            </a:r>
          </a:p>
          <a:p>
            <a:pPr marL="0" indent="0">
              <a:buNone/>
            </a:pPr>
            <a:r>
              <a:rPr lang="cs-CZ" sz="2400" dirty="0"/>
              <a:t>larva (</a:t>
            </a:r>
            <a:r>
              <a:rPr lang="cs-CZ" sz="2400" dirty="0" err="1"/>
              <a:t>minoha</a:t>
            </a:r>
            <a:r>
              <a:rPr lang="cs-CZ" sz="2400" dirty="0"/>
              <a:t>) se živí filtrováním detritu (cca 4 roky)</a:t>
            </a:r>
          </a:p>
          <a:p>
            <a:pPr marL="0" indent="0">
              <a:buNone/>
            </a:pPr>
            <a:r>
              <a:rPr lang="cs-CZ" sz="2400" dirty="0"/>
              <a:t>v dospělosti nepřijímají potravu nebo jsou parazité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098" name="Picture 2" descr="mihule mořská – Seznam.cz">
            <a:extLst>
              <a:ext uri="{FF2B5EF4-FFF2-40B4-BE49-F238E27FC236}">
                <a16:creationId xmlns:a16="http://schemas.microsoft.com/office/drawing/2014/main" id="{59ED2963-59BC-4793-A8EA-1A3F13BE0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81" y="2693503"/>
            <a:ext cx="4749231" cy="320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207B5BA-E091-4059-BF3A-F53EBA54E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693503"/>
            <a:ext cx="4714122" cy="320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5653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Rybí fauna - IKSE">
            <a:extLst>
              <a:ext uri="{FF2B5EF4-FFF2-40B4-BE49-F238E27FC236}">
                <a16:creationId xmlns:a16="http://schemas.microsoft.com/office/drawing/2014/main" id="{F1A3E192-89E6-437D-BEAA-294693267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588" y="303214"/>
            <a:ext cx="4157662" cy="312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4" descr="Masarykovo zdymadlo Střekov – migrační bariéra i po roce 2020?">
            <a:extLst>
              <a:ext uri="{FF2B5EF4-FFF2-40B4-BE49-F238E27FC236}">
                <a16:creationId xmlns:a16="http://schemas.microsoft.com/office/drawing/2014/main" id="{6E04BBE0-27EC-4F16-8750-EE54C3787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563" y="303213"/>
            <a:ext cx="4424362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6" descr="Řeka nebo moře? Všudypřítomný losos obecný | Tvorové.cz">
            <a:extLst>
              <a:ext uri="{FF2B5EF4-FFF2-40B4-BE49-F238E27FC236}">
                <a16:creationId xmlns:a16="http://schemas.microsoft.com/office/drawing/2014/main" id="{44B1994E-BAFA-45D6-8573-9707E5ABD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563" y="3603626"/>
            <a:ext cx="4424362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8" descr="Kartáčové rybí přechody – PlastikaPipes">
            <a:extLst>
              <a:ext uri="{FF2B5EF4-FFF2-40B4-BE49-F238E27FC236}">
                <a16:creationId xmlns:a16="http://schemas.microsoft.com/office/drawing/2014/main" id="{81A4C3F4-8514-4F29-9AFF-E5DBEC9B0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663" y="3459163"/>
            <a:ext cx="2449512" cy="326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54401558-F19D-4349-AC60-9E6383646B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3223" y="115887"/>
            <a:ext cx="8228013" cy="877887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pstruh obecný (</a:t>
            </a:r>
            <a:r>
              <a:rPr lang="cs-CZ" altLang="cs-CZ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Salmo</a:t>
            </a:r>
            <a:r>
              <a:rPr lang="cs-CZ" altLang="cs-CZ" sz="3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trutta</a:t>
            </a:r>
            <a:r>
              <a:rPr lang="cs-CZ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63491" name="Picture 3">
            <a:extLst>
              <a:ext uri="{FF2B5EF4-FFF2-40B4-BE49-F238E27FC236}">
                <a16:creationId xmlns:a16="http://schemas.microsoft.com/office/drawing/2014/main" id="{2D8BAA18-42D7-4D03-A65F-2A8BFC367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470" y="1196974"/>
            <a:ext cx="4953232" cy="2881293"/>
          </a:xfrm>
          <a:prstGeom prst="rect">
            <a:avLst/>
          </a:prstGeom>
          <a:noFill/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3492" name="Picture 4">
            <a:extLst>
              <a:ext uri="{FF2B5EF4-FFF2-40B4-BE49-F238E27FC236}">
                <a16:creationId xmlns:a16="http://schemas.microsoft.com/office/drawing/2014/main" id="{93BE6B71-9238-4217-9DB8-69E7AF97F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796" y="2884187"/>
            <a:ext cx="3062248" cy="3857926"/>
          </a:xfrm>
          <a:prstGeom prst="rect">
            <a:avLst/>
          </a:prstGeom>
          <a:noFill/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3493" name="Picture 5">
            <a:extLst>
              <a:ext uri="{FF2B5EF4-FFF2-40B4-BE49-F238E27FC236}">
                <a16:creationId xmlns:a16="http://schemas.microsoft.com/office/drawing/2014/main" id="{DF2CE0D2-4628-4504-946F-476BFFE87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461" y="675856"/>
            <a:ext cx="4743450" cy="2173288"/>
          </a:xfrm>
          <a:prstGeom prst="rect">
            <a:avLst/>
          </a:prstGeom>
          <a:noFill/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3494" name="Picture 6">
            <a:extLst>
              <a:ext uri="{FF2B5EF4-FFF2-40B4-BE49-F238E27FC236}">
                <a16:creationId xmlns:a16="http://schemas.microsoft.com/office/drawing/2014/main" id="{EB123E17-0033-4E11-8801-DF177FFD6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95" y="4553521"/>
            <a:ext cx="2976563" cy="2100262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F59B2749-55FA-4EDE-850F-AE70631A67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8078" y="100014"/>
            <a:ext cx="8228013" cy="1009650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pstruh duhový (</a:t>
            </a:r>
            <a:r>
              <a:rPr lang="cs-CZ" altLang="cs-CZ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Salmo</a:t>
            </a:r>
            <a:r>
              <a:rPr lang="cs-CZ" altLang="cs-CZ" sz="3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gairdneri</a:t>
            </a:r>
            <a:r>
              <a:rPr lang="cs-CZ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65539" name="Picture 4">
            <a:extLst>
              <a:ext uri="{FF2B5EF4-FFF2-40B4-BE49-F238E27FC236}">
                <a16:creationId xmlns:a16="http://schemas.microsoft.com/office/drawing/2014/main" id="{8F05296B-7457-4472-A7BD-BA227259E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42" y="1607677"/>
            <a:ext cx="3970078" cy="4206692"/>
          </a:xfrm>
          <a:prstGeom prst="rect">
            <a:avLst/>
          </a:prstGeom>
          <a:noFill/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5540" name="Picture 5">
            <a:extLst>
              <a:ext uri="{FF2B5EF4-FFF2-40B4-BE49-F238E27FC236}">
                <a16:creationId xmlns:a16="http://schemas.microsoft.com/office/drawing/2014/main" id="{6C6E0CD9-2C2F-4CDA-B04F-B76BCC0FA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585" y="995759"/>
            <a:ext cx="6756940" cy="2715264"/>
          </a:xfrm>
          <a:prstGeom prst="rect">
            <a:avLst/>
          </a:prstGeom>
          <a:noFill/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5541" name="Picture 7" descr="Bezplatný obrázek: duhový, pstruh, ryby, salmo, gairdneri">
            <a:extLst>
              <a:ext uri="{FF2B5EF4-FFF2-40B4-BE49-F238E27FC236}">
                <a16:creationId xmlns:a16="http://schemas.microsoft.com/office/drawing/2014/main" id="{3A8E727B-0C8A-4D08-B303-89F1424D8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084" y="3429000"/>
            <a:ext cx="2740025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76FF4ED0-A754-4596-A075-549C65C52A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576" y="8313"/>
            <a:ext cx="8228013" cy="1009650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siven americký (</a:t>
            </a:r>
            <a:r>
              <a:rPr lang="cs-CZ" altLang="cs-CZ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Salvelinus</a:t>
            </a:r>
            <a:r>
              <a:rPr lang="cs-CZ" altLang="cs-CZ" sz="3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fontinalis</a:t>
            </a:r>
            <a:r>
              <a:rPr lang="cs-CZ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67587" name="Picture 2" descr="Salvelinus fontinalis (Brook Trout) | BioLib.cz">
            <a:extLst>
              <a:ext uri="{FF2B5EF4-FFF2-40B4-BE49-F238E27FC236}">
                <a16:creationId xmlns:a16="http://schemas.microsoft.com/office/drawing/2014/main" id="{C473E912-7CBA-448C-9CC0-1964DC0AD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18" y="836612"/>
            <a:ext cx="6901272" cy="3619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4" descr="Siven americký (Salvelinus fontinalis) - Atlas ryb - Chytej.cz">
            <a:extLst>
              <a:ext uri="{FF2B5EF4-FFF2-40B4-BE49-F238E27FC236}">
                <a16:creationId xmlns:a16="http://schemas.microsoft.com/office/drawing/2014/main" id="{82268329-E8CD-4701-9FBD-5D44193BB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195" y="2795176"/>
            <a:ext cx="5655193" cy="381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">
            <a:extLst>
              <a:ext uri="{FF2B5EF4-FFF2-40B4-BE49-F238E27FC236}">
                <a16:creationId xmlns:a16="http://schemas.microsoft.com/office/drawing/2014/main" id="{D3821E6F-8879-49C8-B8BF-A490335204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29" y="308379"/>
            <a:ext cx="8228012" cy="1141413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lipan podhorní (</a:t>
            </a:r>
            <a:r>
              <a:rPr lang="cs-CZ" altLang="cs-CZ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Thymallus</a:t>
            </a:r>
            <a:r>
              <a:rPr lang="cs-CZ" altLang="cs-CZ" sz="3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thymallus</a:t>
            </a:r>
            <a:r>
              <a:rPr lang="cs-CZ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br>
              <a:rPr lang="cs-CZ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ČS - VU</a:t>
            </a:r>
          </a:p>
        </p:txBody>
      </p:sp>
      <p:pic>
        <p:nvPicPr>
          <p:cNvPr id="69635" name="Picture 3">
            <a:extLst>
              <a:ext uri="{FF2B5EF4-FFF2-40B4-BE49-F238E27FC236}">
                <a16:creationId xmlns:a16="http://schemas.microsoft.com/office/drawing/2014/main" id="{6FA18067-BF02-42C7-AF8D-DAFE02F7B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071" y="3549535"/>
            <a:ext cx="6093993" cy="3000086"/>
          </a:xfrm>
          <a:prstGeom prst="rect">
            <a:avLst/>
          </a:prstGeom>
          <a:noFill/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9636" name="Picture 7" descr="Grayling - Farnham Angling Society">
            <a:extLst>
              <a:ext uri="{FF2B5EF4-FFF2-40B4-BE49-F238E27FC236}">
                <a16:creationId xmlns:a16="http://schemas.microsoft.com/office/drawing/2014/main" id="{0730761C-BC35-4E2D-82C4-C1DDDBBD5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36" y="1071795"/>
            <a:ext cx="7159335" cy="287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0F81211A-CEA5-47F5-9F56-29DDB455F1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0543" y="227807"/>
            <a:ext cx="8228013" cy="852487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štika obecná (</a:t>
            </a:r>
            <a:r>
              <a:rPr lang="cs-CZ" altLang="cs-CZ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Esox</a:t>
            </a:r>
            <a:r>
              <a:rPr lang="cs-CZ" altLang="cs-CZ" sz="3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lucius</a:t>
            </a:r>
            <a:r>
              <a:rPr lang="cs-CZ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71683" name="Picture 3">
            <a:extLst>
              <a:ext uri="{FF2B5EF4-FFF2-40B4-BE49-F238E27FC236}">
                <a16:creationId xmlns:a16="http://schemas.microsoft.com/office/drawing/2014/main" id="{2305CC12-D39C-456F-8ECC-0EFEA5805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297" y="1596043"/>
            <a:ext cx="5282586" cy="2804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684" name="Picture 4">
            <a:extLst>
              <a:ext uri="{FF2B5EF4-FFF2-40B4-BE49-F238E27FC236}">
                <a16:creationId xmlns:a16="http://schemas.microsoft.com/office/drawing/2014/main" id="{8564D00F-CA31-49C8-BFCB-195A87541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201" y="4021138"/>
            <a:ext cx="2303462" cy="2603500"/>
          </a:xfrm>
          <a:prstGeom prst="rect">
            <a:avLst/>
          </a:prstGeom>
          <a:noFill/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685" name="Picture 5">
            <a:extLst>
              <a:ext uri="{FF2B5EF4-FFF2-40B4-BE49-F238E27FC236}">
                <a16:creationId xmlns:a16="http://schemas.microsoft.com/office/drawing/2014/main" id="{175A848C-3F92-435A-AD8D-5D6439FBA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66" y="1341437"/>
            <a:ext cx="5282586" cy="2420623"/>
          </a:xfrm>
          <a:prstGeom prst="rect">
            <a:avLst/>
          </a:prstGeom>
          <a:noFill/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686" name="Picture 7" descr="Soubor:Distribution map of Esox lucius.png – Wikipedie">
            <a:extLst>
              <a:ext uri="{FF2B5EF4-FFF2-40B4-BE49-F238E27FC236}">
                <a16:creationId xmlns:a16="http://schemas.microsoft.com/office/drawing/2014/main" id="{D110F93F-D120-42C9-9E32-D6301946D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4508500"/>
            <a:ext cx="4573588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E58A663B-9B0F-4AFC-B9D5-1CFCFD07AF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0837" y="188912"/>
            <a:ext cx="8228012" cy="936625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4000" b="1" dirty="0">
                <a:latin typeface="Calibri" panose="020F0502020204030204" pitchFamily="34" charset="0"/>
                <a:cs typeface="Calibri" panose="020F0502020204030204" pitchFamily="34" charset="0"/>
              </a:rPr>
              <a:t>řád máloostní (</a:t>
            </a:r>
            <a:r>
              <a:rPr lang="cs-CZ" altLang="cs-CZ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Cypriniformes</a:t>
            </a:r>
            <a:r>
              <a:rPr lang="cs-CZ" altLang="cs-CZ" sz="40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cs-CZ" altLang="cs-CZ" sz="4000" b="1" dirty="0"/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21B82E98-75A5-4ACB-AAC6-74A88AA097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70837" y="1125537"/>
            <a:ext cx="5338762" cy="2592387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ploutevní paprsky tvrdé i měkké</a:t>
            </a:r>
          </a:p>
          <a:p>
            <a:pPr marL="0" indent="0">
              <a:lnSpc>
                <a:spcPct val="100000"/>
              </a:lnSpc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šupiny cykloidní</a:t>
            </a:r>
          </a:p>
          <a:p>
            <a:pPr marL="0" indent="0">
              <a:lnSpc>
                <a:spcPct val="100000"/>
              </a:lnSpc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většinou sladkovodní</a:t>
            </a:r>
          </a:p>
          <a:p>
            <a:pPr marL="0" indent="0">
              <a:lnSpc>
                <a:spcPct val="100000"/>
              </a:lnSpc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Weberovo ústrojí</a:t>
            </a:r>
          </a:p>
        </p:txBody>
      </p:sp>
      <p:pic>
        <p:nvPicPr>
          <p:cNvPr id="73732" name="Picture 4">
            <a:extLst>
              <a:ext uri="{FF2B5EF4-FFF2-40B4-BE49-F238E27FC236}">
                <a16:creationId xmlns:a16="http://schemas.microsoft.com/office/drawing/2014/main" id="{6ABB1927-AFEC-49BC-AF24-6D41CBB4A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1354975"/>
            <a:ext cx="4326606" cy="2293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3733" name="Picture 5">
            <a:extLst>
              <a:ext uri="{FF2B5EF4-FFF2-40B4-BE49-F238E27FC236}">
                <a16:creationId xmlns:a16="http://schemas.microsoft.com/office/drawing/2014/main" id="{F3E86514-17EC-4A5D-8371-EC86820E2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46" y="3487675"/>
            <a:ext cx="4822905" cy="2333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3734" name="Picture 6">
            <a:extLst>
              <a:ext uri="{FF2B5EF4-FFF2-40B4-BE49-F238E27FC236}">
                <a16:creationId xmlns:a16="http://schemas.microsoft.com/office/drawing/2014/main" id="{BD62C50D-71C2-4EA7-B393-CEBCC7459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975" y="4067174"/>
            <a:ext cx="5065256" cy="2482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ED250597-ECCC-4C6C-9DEB-A2F1120B44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5649" y="150351"/>
            <a:ext cx="8228013" cy="908050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kapr obecný (</a:t>
            </a:r>
            <a:r>
              <a:rPr lang="cs-CZ" altLang="cs-CZ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Cyprinus</a:t>
            </a:r>
            <a:r>
              <a:rPr lang="cs-CZ" altLang="cs-CZ" sz="3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carpio</a:t>
            </a:r>
            <a:r>
              <a:rPr lang="cs-CZ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75779" name="Picture 3">
            <a:extLst>
              <a:ext uri="{FF2B5EF4-FFF2-40B4-BE49-F238E27FC236}">
                <a16:creationId xmlns:a16="http://schemas.microsoft.com/office/drawing/2014/main" id="{FC777463-A585-4A19-ADBB-0587D54DD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49" y="1178358"/>
            <a:ext cx="4788272" cy="2402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5781" name="Picture 5">
            <a:extLst>
              <a:ext uri="{FF2B5EF4-FFF2-40B4-BE49-F238E27FC236}">
                <a16:creationId xmlns:a16="http://schemas.microsoft.com/office/drawing/2014/main" id="{90DBBAA4-F41B-4ED1-9D02-454B67819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538" y="204208"/>
            <a:ext cx="4457813" cy="445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5782" name="Obrázek 3">
            <a:extLst>
              <a:ext uri="{FF2B5EF4-FFF2-40B4-BE49-F238E27FC236}">
                <a16:creationId xmlns:a16="http://schemas.microsoft.com/office/drawing/2014/main" id="{B8E89A1E-2CC8-4E29-A245-0362E007DD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41" y="4152813"/>
            <a:ext cx="5164944" cy="2220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4">
            <a:extLst>
              <a:ext uri="{FF2B5EF4-FFF2-40B4-BE49-F238E27FC236}">
                <a16:creationId xmlns:a16="http://schemas.microsoft.com/office/drawing/2014/main" id="{A5C956B8-C5A8-4DCF-ABDF-5E33AD88C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623" y="4521661"/>
            <a:ext cx="3565525" cy="2185988"/>
          </a:xfrm>
          <a:prstGeom prst="rect">
            <a:avLst/>
          </a:prstGeom>
          <a:noFill/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Obrázek 6">
            <a:extLst>
              <a:ext uri="{FF2B5EF4-FFF2-40B4-BE49-F238E27FC236}">
                <a16:creationId xmlns:a16="http://schemas.microsoft.com/office/drawing/2014/main" id="{3E6A9E74-CD39-4D8E-AF9D-814889B74E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15" y="160251"/>
            <a:ext cx="5427663" cy="425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2" descr="Snahu o čistou vodu v rybnících komplikují invazní druhy – i z akvárií -  Ekolist.cz">
            <a:extLst>
              <a:ext uri="{FF2B5EF4-FFF2-40B4-BE49-F238E27FC236}">
                <a16:creationId xmlns:a16="http://schemas.microsoft.com/office/drawing/2014/main" id="{95A12402-67E6-40FB-A101-4DEABEEEA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180" y="3216908"/>
            <a:ext cx="4512888" cy="338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4" descr="Václavský rybník zrcadlí Přimdu - Horydoly.cz - Outdoor Generation">
            <a:extLst>
              <a:ext uri="{FF2B5EF4-FFF2-40B4-BE49-F238E27FC236}">
                <a16:creationId xmlns:a16="http://schemas.microsoft.com/office/drawing/2014/main" id="{BE75DED2-A332-4BA5-BE8E-C887B6328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5444"/>
            <a:ext cx="4687218" cy="281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6" descr="Duras a Potužák: Kvalita vody v rybnících a legislativa – neradostné  vyprávění - Ekolist.cz">
            <a:extLst>
              <a:ext uri="{FF2B5EF4-FFF2-40B4-BE49-F238E27FC236}">
                <a16:creationId xmlns:a16="http://schemas.microsoft.com/office/drawing/2014/main" id="{ABD8CE1B-9A18-43B4-A240-2537DCD32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919" y="4290550"/>
            <a:ext cx="3287712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75074F79-BD0F-43C2-B861-FCD4EFCD84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2895" y="228137"/>
            <a:ext cx="8228012" cy="1052513"/>
          </a:xfrm>
        </p:spPr>
        <p:txBody>
          <a:bodyPr>
            <a:norm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karas obecný (</a:t>
            </a:r>
            <a:r>
              <a:rPr lang="cs-CZ" altLang="cs-CZ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Carassius</a:t>
            </a:r>
            <a:r>
              <a:rPr lang="cs-CZ" altLang="cs-CZ" sz="3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carassius</a:t>
            </a:r>
            <a:r>
              <a:rPr lang="cs-CZ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br>
              <a:rPr lang="cs-CZ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700" dirty="0">
                <a:latin typeface="Calibri" panose="020F0502020204030204" pitchFamily="34" charset="0"/>
                <a:cs typeface="Calibri" panose="020F0502020204030204" pitchFamily="34" charset="0"/>
              </a:rPr>
              <a:t>ČS - CR</a:t>
            </a:r>
            <a:endParaRPr lang="cs-CZ" altLang="cs-CZ" sz="2700" dirty="0"/>
          </a:p>
        </p:txBody>
      </p:sp>
      <p:pic>
        <p:nvPicPr>
          <p:cNvPr id="80899" name="Picture 7" descr="Pomáháme přežít českému karasovi">
            <a:extLst>
              <a:ext uri="{FF2B5EF4-FFF2-40B4-BE49-F238E27FC236}">
                <a16:creationId xmlns:a16="http://schemas.microsoft.com/office/drawing/2014/main" id="{483782FB-C901-4CC0-A43B-96755AEC8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89" y="1452243"/>
            <a:ext cx="5941581" cy="3338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7" descr="Karas obecný (Carassius carassius) » Rybářský rozcestník">
            <a:extLst>
              <a:ext uri="{FF2B5EF4-FFF2-40B4-BE49-F238E27FC236}">
                <a16:creationId xmlns:a16="http://schemas.microsoft.com/office/drawing/2014/main" id="{5F51E410-B2F3-49D7-BBE7-9B37CFF15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641" y="3121342"/>
            <a:ext cx="5959468" cy="3508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1257" y="67246"/>
            <a:ext cx="10515600" cy="1325563"/>
          </a:xfrm>
        </p:spPr>
        <p:txBody>
          <a:bodyPr>
            <a:normAutofit/>
          </a:bodyPr>
          <a:lstStyle/>
          <a:p>
            <a:r>
              <a:rPr lang="cs-CZ" sz="2800" dirty="0"/>
              <a:t>mihule potoční (</a:t>
            </a:r>
            <a:r>
              <a:rPr lang="cs-CZ" sz="2800" i="1" dirty="0" err="1"/>
              <a:t>Lampetra</a:t>
            </a:r>
            <a:r>
              <a:rPr lang="cs-CZ" sz="2800" i="1" dirty="0"/>
              <a:t> </a:t>
            </a:r>
            <a:r>
              <a:rPr lang="cs-CZ" sz="2800" i="1" dirty="0" err="1"/>
              <a:t>planeri</a:t>
            </a:r>
            <a:r>
              <a:rPr lang="cs-CZ" sz="2800" dirty="0"/>
              <a:t>)</a:t>
            </a:r>
          </a:p>
        </p:txBody>
      </p:sp>
      <p:pic>
        <p:nvPicPr>
          <p:cNvPr id="3074" name="Picture 2" descr="Mihule potoční (Lampetra planeri) European Brook Lamprey – Magická hlubi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247" y="3220536"/>
            <a:ext cx="5305753" cy="353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oznávačka Zoologie - ryby (zápočet MENDELU) Flashcards | Quizlet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671" y="977161"/>
            <a:ext cx="5388260" cy="354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Obrázek - Lampetra planeri (mihule potoční) | BioLib.c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89" y="3744798"/>
            <a:ext cx="4150936" cy="311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6454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D3BBBCEE-3636-432C-B65E-443E0FCF54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8782" y="41564"/>
            <a:ext cx="8228012" cy="1052513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karas stříbřitý (</a:t>
            </a:r>
            <a:r>
              <a:rPr lang="cs-CZ" altLang="cs-CZ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Carassius</a:t>
            </a:r>
            <a:r>
              <a:rPr lang="cs-CZ" altLang="cs-CZ" sz="3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gibelio</a:t>
            </a:r>
            <a:r>
              <a:rPr lang="cs-CZ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cs-CZ" altLang="cs-CZ" sz="3600" dirty="0"/>
          </a:p>
        </p:txBody>
      </p:sp>
      <p:pic>
        <p:nvPicPr>
          <p:cNvPr id="82947" name="Picture 2" descr="Atlas ryb - Karas stříbřitý (Carassius auratus) | MRK.cz">
            <a:extLst>
              <a:ext uri="{FF2B5EF4-FFF2-40B4-BE49-F238E27FC236}">
                <a16:creationId xmlns:a16="http://schemas.microsoft.com/office/drawing/2014/main" id="{5D690A14-7888-4357-A55C-A28E0B8B4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036" y="2634414"/>
            <a:ext cx="5383415" cy="4037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4" descr="Carassius gibelio (karas stříbřitý) | BioLib.cz">
            <a:extLst>
              <a:ext uri="{FF2B5EF4-FFF2-40B4-BE49-F238E27FC236}">
                <a16:creationId xmlns:a16="http://schemas.microsoft.com/office/drawing/2014/main" id="{9D64CF43-D1E1-4A94-829A-CB0A99AD6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16" y="1094077"/>
            <a:ext cx="6162236" cy="3740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>
            <a:extLst>
              <a:ext uri="{FF2B5EF4-FFF2-40B4-BE49-F238E27FC236}">
                <a16:creationId xmlns:a16="http://schemas.microsoft.com/office/drawing/2014/main" id="{5D297027-6584-4468-AD57-C05C9AECE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769" y="233150"/>
            <a:ext cx="4114405" cy="4114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4995" name="Rectangle 3">
            <a:extLst>
              <a:ext uri="{FF2B5EF4-FFF2-40B4-BE49-F238E27FC236}">
                <a16:creationId xmlns:a16="http://schemas.microsoft.com/office/drawing/2014/main" id="{FA3E76E5-C4C6-46E5-A02F-710F901588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6557" y="42068"/>
            <a:ext cx="8228012" cy="1008063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cejn velký (</a:t>
            </a:r>
            <a:r>
              <a:rPr lang="cs-CZ" altLang="cs-CZ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Abramis</a:t>
            </a:r>
            <a:r>
              <a:rPr lang="cs-CZ" altLang="cs-CZ" sz="3600" i="1" dirty="0">
                <a:latin typeface="Calibri" panose="020F0502020204030204" pitchFamily="34" charset="0"/>
                <a:cs typeface="Calibri" panose="020F0502020204030204" pitchFamily="34" charset="0"/>
              </a:rPr>
              <a:t> brama</a:t>
            </a:r>
            <a:r>
              <a:rPr lang="cs-CZ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84997" name="Picture 5">
            <a:extLst>
              <a:ext uri="{FF2B5EF4-FFF2-40B4-BE49-F238E27FC236}">
                <a16:creationId xmlns:a16="http://schemas.microsoft.com/office/drawing/2014/main" id="{D5BAA067-122E-485A-91F1-1DEC53F40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11" y="1239485"/>
            <a:ext cx="6585719" cy="3017901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4996" name="Picture 4">
            <a:extLst>
              <a:ext uri="{FF2B5EF4-FFF2-40B4-BE49-F238E27FC236}">
                <a16:creationId xmlns:a16="http://schemas.microsoft.com/office/drawing/2014/main" id="{06364122-18F3-4346-B5FD-1F77FC5B4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840" y="3883255"/>
            <a:ext cx="4422083" cy="2834818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797FCEF7-C7E8-48E8-AB58-361F4D4922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2770" y="415650"/>
            <a:ext cx="8228012" cy="1052513"/>
          </a:xfrm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parma obecná (</a:t>
            </a:r>
            <a:r>
              <a:rPr lang="cs-CZ" altLang="cs-CZ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Barbus</a:t>
            </a:r>
            <a:r>
              <a:rPr lang="cs-CZ" altLang="cs-CZ" sz="3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barbus</a:t>
            </a:r>
            <a:r>
              <a:rPr lang="cs-CZ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br>
              <a:rPr lang="cs-CZ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cs-CZ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700" dirty="0">
                <a:latin typeface="Calibri" panose="020F0502020204030204" pitchFamily="34" charset="0"/>
                <a:cs typeface="Calibri" panose="020F0502020204030204" pitchFamily="34" charset="0"/>
              </a:rPr>
              <a:t>ČS - NT</a:t>
            </a:r>
          </a:p>
        </p:txBody>
      </p:sp>
      <p:pic>
        <p:nvPicPr>
          <p:cNvPr id="87043" name="Picture 3">
            <a:extLst>
              <a:ext uri="{FF2B5EF4-FFF2-40B4-BE49-F238E27FC236}">
                <a16:creationId xmlns:a16="http://schemas.microsoft.com/office/drawing/2014/main" id="{6ACBD2C8-BA3D-4331-B8EC-6B9425243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66" y="2016529"/>
            <a:ext cx="5494512" cy="4120343"/>
          </a:xfrm>
          <a:prstGeom prst="rect">
            <a:avLst/>
          </a:prstGeom>
          <a:noFill/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7044" name="Picture 4">
            <a:extLst>
              <a:ext uri="{FF2B5EF4-FFF2-40B4-BE49-F238E27FC236}">
                <a16:creationId xmlns:a16="http://schemas.microsoft.com/office/drawing/2014/main" id="{17891CF8-F139-4F35-A1A4-941BF1164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333" y="919798"/>
            <a:ext cx="6588899" cy="2509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7045" name="Picture 5">
            <a:extLst>
              <a:ext uri="{FF2B5EF4-FFF2-40B4-BE49-F238E27FC236}">
                <a16:creationId xmlns:a16="http://schemas.microsoft.com/office/drawing/2014/main" id="{248E8A84-1A2E-46A7-9754-592983064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965" y="3633212"/>
            <a:ext cx="4428085" cy="2915084"/>
          </a:xfrm>
          <a:prstGeom prst="rect">
            <a:avLst/>
          </a:prstGeom>
          <a:noFill/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23FE37B5-B10C-448B-9D58-6E111F6B95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1455" y="83127"/>
            <a:ext cx="8228012" cy="908050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střevle potoční (</a:t>
            </a:r>
            <a:r>
              <a:rPr lang="cs-CZ" altLang="cs-CZ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Phoxinus</a:t>
            </a:r>
            <a:r>
              <a:rPr lang="cs-CZ" altLang="cs-CZ" sz="3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phoxinus</a:t>
            </a:r>
            <a:r>
              <a:rPr lang="cs-CZ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91139" name="Picture 2" descr="Střevle na Vysočině">
            <a:extLst>
              <a:ext uri="{FF2B5EF4-FFF2-40B4-BE49-F238E27FC236}">
                <a16:creationId xmlns:a16="http://schemas.microsoft.com/office/drawing/2014/main" id="{BF96EB1D-176B-4722-8AE5-0DAC484F1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50" y="1117159"/>
            <a:ext cx="6174855" cy="41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0" name="Picture 4" descr="Střevle potoční | Zachytáme.cz">
            <a:extLst>
              <a:ext uri="{FF2B5EF4-FFF2-40B4-BE49-F238E27FC236}">
                <a16:creationId xmlns:a16="http://schemas.microsoft.com/office/drawing/2014/main" id="{CA38B3B9-2552-4109-BD1E-34DF604FB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311" y="0"/>
            <a:ext cx="4971646" cy="3662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EC7749B1-C816-47F3-A7B2-A0EC830D8B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99682"/>
            <a:ext cx="5920850" cy="390611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8C589ED5-4A62-4180-B883-EC2FA64B2C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6517" y="385761"/>
            <a:ext cx="8228012" cy="908050"/>
          </a:xfrm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hořavka hořká (</a:t>
            </a:r>
            <a:r>
              <a:rPr lang="cs-CZ" altLang="cs-CZ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Rhodeus</a:t>
            </a:r>
            <a:r>
              <a:rPr lang="cs-CZ" altLang="cs-CZ" sz="3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amarus</a:t>
            </a:r>
            <a:r>
              <a:rPr lang="cs-CZ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br>
              <a:rPr lang="cs-CZ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cs-CZ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ČS - NT</a:t>
            </a:r>
            <a:endParaRPr lang="cs-CZ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3187" name="Picture 4" descr="Rhodeus sericeus amarus Bitterling Горчивка">
            <a:extLst>
              <a:ext uri="{FF2B5EF4-FFF2-40B4-BE49-F238E27FC236}">
                <a16:creationId xmlns:a16="http://schemas.microsoft.com/office/drawing/2014/main" id="{8A0D8CD1-012A-41B6-8AE9-7DCF043EB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405" y="613123"/>
            <a:ext cx="6065678" cy="4525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94006B8-35B9-49B4-8E29-F3CD531760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5754"/>
            <a:ext cx="6576268" cy="433851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E7483B7C-2714-47F8-A028-1E9AEF83E1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5437" y="182561"/>
            <a:ext cx="8228013" cy="852487"/>
          </a:xfrm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b="1" dirty="0">
                <a:latin typeface="Calibri" panose="020F0502020204030204" pitchFamily="34" charset="0"/>
                <a:cs typeface="Calibri" panose="020F0502020204030204" pitchFamily="34" charset="0"/>
              </a:rPr>
              <a:t>sumci (</a:t>
            </a:r>
            <a:r>
              <a:rPr lang="cs-CZ" altLang="cs-CZ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Siluriformes</a:t>
            </a:r>
            <a:r>
              <a:rPr lang="cs-CZ" altLang="cs-CZ" sz="36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br>
              <a:rPr lang="cs-CZ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sumec velký (</a:t>
            </a:r>
            <a:r>
              <a:rPr lang="cs-CZ" altLang="cs-CZ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Silurus</a:t>
            </a:r>
            <a:r>
              <a:rPr lang="cs-CZ" altLang="cs-CZ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glanis</a:t>
            </a:r>
            <a:r>
              <a:rPr lang="cs-CZ" alt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95235" name="Picture 4">
            <a:extLst>
              <a:ext uri="{FF2B5EF4-FFF2-40B4-BE49-F238E27FC236}">
                <a16:creationId xmlns:a16="http://schemas.microsoft.com/office/drawing/2014/main" id="{43EB750A-A19F-4525-9E54-61E2FE81D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77" y="1135699"/>
            <a:ext cx="4666643" cy="2916652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5236" name="Picture 5">
            <a:extLst>
              <a:ext uri="{FF2B5EF4-FFF2-40B4-BE49-F238E27FC236}">
                <a16:creationId xmlns:a16="http://schemas.microsoft.com/office/drawing/2014/main" id="{57FE79F0-4773-4264-B5DF-312DE279A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213" y="930675"/>
            <a:ext cx="4278976" cy="5630232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5237" name="Obrázek 1">
            <a:extLst>
              <a:ext uri="{FF2B5EF4-FFF2-40B4-BE49-F238E27FC236}">
                <a16:creationId xmlns:a16="http://schemas.microsoft.com/office/drawing/2014/main" id="{ADD90BDA-B0A7-4A89-87F9-E4182F5B23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180" y="3593553"/>
            <a:ext cx="420052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7A819DDE-8C37-40C9-B2A7-FBEE4DD9C6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9848" y="186778"/>
            <a:ext cx="8228013" cy="852487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800">
                <a:latin typeface="Calibri" panose="020F0502020204030204" pitchFamily="34" charset="0"/>
                <a:cs typeface="Calibri" panose="020F0502020204030204" pitchFamily="34" charset="0"/>
              </a:rPr>
              <a:t>sumeček americký (</a:t>
            </a:r>
            <a:r>
              <a:rPr lang="cs-CZ" altLang="cs-CZ" sz="2800" i="1">
                <a:latin typeface="Calibri" panose="020F0502020204030204" pitchFamily="34" charset="0"/>
                <a:cs typeface="Calibri" panose="020F0502020204030204" pitchFamily="34" charset="0"/>
              </a:rPr>
              <a:t>Ameiurus nebulosus</a:t>
            </a:r>
            <a:r>
              <a:rPr lang="cs-CZ" altLang="cs-CZ" sz="280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97283" name="Picture 2" descr="Ameiurus nebulosus Brown bullhead Американский">
            <a:extLst>
              <a:ext uri="{FF2B5EF4-FFF2-40B4-BE49-F238E27FC236}">
                <a16:creationId xmlns:a16="http://schemas.microsoft.com/office/drawing/2014/main" id="{7EFCEEB7-FEB0-40F2-9E4D-482F9B74D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93" y="900864"/>
            <a:ext cx="8505368" cy="4577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A4FA27E-1088-4DD1-9AAB-EF22E7D741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865" y="3345873"/>
            <a:ext cx="5197642" cy="3429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2D2218C4-3433-411C-A740-99CAB894B0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5269" y="307571"/>
            <a:ext cx="8228012" cy="1870364"/>
          </a:xfrm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4000" b="1" dirty="0" err="1"/>
              <a:t>Gadiformes</a:t>
            </a:r>
            <a:r>
              <a:rPr lang="cs-CZ" altLang="cs-CZ" sz="4000" b="1" dirty="0"/>
              <a:t> (</a:t>
            </a:r>
            <a:r>
              <a:rPr lang="cs-CZ" altLang="cs-CZ" sz="4000" b="1" dirty="0" err="1"/>
              <a:t>hrdloploutví</a:t>
            </a:r>
            <a:r>
              <a:rPr lang="cs-CZ" altLang="cs-CZ" sz="4000" b="1" dirty="0"/>
              <a:t>)</a:t>
            </a:r>
            <a:br>
              <a:rPr lang="cs-CZ" altLang="cs-CZ" sz="4000" b="1" dirty="0"/>
            </a:br>
            <a:br>
              <a:rPr lang="cs-CZ" altLang="cs-CZ" sz="4000" b="1" dirty="0">
                <a:latin typeface="+mn-lt"/>
              </a:rPr>
            </a:br>
            <a:r>
              <a:rPr lang="cs-CZ" altLang="cs-CZ" sz="2800" dirty="0">
                <a:latin typeface="+mn-lt"/>
              </a:rPr>
              <a:t>mník jednovousý (</a:t>
            </a:r>
            <a:r>
              <a:rPr lang="cs-CZ" altLang="cs-CZ" sz="2800" i="1" dirty="0">
                <a:latin typeface="+mn-lt"/>
              </a:rPr>
              <a:t>Lota lota</a:t>
            </a:r>
            <a:r>
              <a:rPr lang="cs-CZ" altLang="cs-CZ" sz="2800" dirty="0">
                <a:latin typeface="+mn-lt"/>
              </a:rPr>
              <a:t>)</a:t>
            </a:r>
            <a:br>
              <a:rPr lang="cs-CZ" altLang="cs-CZ" sz="2800" dirty="0">
                <a:latin typeface="+mn-lt"/>
              </a:rPr>
            </a:br>
            <a:br>
              <a:rPr lang="cs-CZ" altLang="cs-CZ" sz="2400" dirty="0">
                <a:latin typeface="+mn-lt"/>
              </a:rPr>
            </a:br>
            <a:r>
              <a:rPr lang="cs-CZ" altLang="cs-CZ" sz="2400" dirty="0">
                <a:latin typeface="+mn-lt"/>
              </a:rPr>
              <a:t>ČS - NT</a:t>
            </a:r>
            <a:br>
              <a:rPr lang="cs-CZ" altLang="cs-CZ" sz="2800" dirty="0">
                <a:latin typeface="+mn-lt"/>
              </a:rPr>
            </a:br>
            <a:endParaRPr lang="cs-CZ" altLang="cs-CZ" sz="2800" dirty="0">
              <a:latin typeface="+mn-lt"/>
            </a:endParaRPr>
          </a:p>
        </p:txBody>
      </p:sp>
      <p:pic>
        <p:nvPicPr>
          <p:cNvPr id="103427" name="Picture 6" descr="Burbot (Lota lota) | adriaticnature">
            <a:extLst>
              <a:ext uri="{FF2B5EF4-FFF2-40B4-BE49-F238E27FC236}">
                <a16:creationId xmlns:a16="http://schemas.microsoft.com/office/drawing/2014/main" id="{872617E2-53C6-4017-B7DC-DBB0ACA59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233" y="193852"/>
            <a:ext cx="6550281" cy="3530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8" name="Obrázek 9">
            <a:extLst>
              <a:ext uri="{FF2B5EF4-FFF2-40B4-BE49-F238E27FC236}">
                <a16:creationId xmlns:a16="http://schemas.microsoft.com/office/drawing/2014/main" id="{9C81D373-0B97-477A-A4EE-FDE87D35CC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8" y="2177935"/>
            <a:ext cx="5044184" cy="29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9" name="Picture 2" descr="Areál rozšíření">
            <a:extLst>
              <a:ext uri="{FF2B5EF4-FFF2-40B4-BE49-F238E27FC236}">
                <a16:creationId xmlns:a16="http://schemas.microsoft.com/office/drawing/2014/main" id="{34ED6344-F4BE-473A-913A-77C054676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163" y="4346995"/>
            <a:ext cx="3001070" cy="2317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063DB2C-C855-4C9B-98DE-A50DB99407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564" y="3324030"/>
            <a:ext cx="5506158" cy="363253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223142C5-8B85-4D50-B58C-A8DDE101C5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6020" y="50799"/>
            <a:ext cx="8228013" cy="1368425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4000" b="1" dirty="0" err="1"/>
              <a:t>Perciformes</a:t>
            </a:r>
            <a:r>
              <a:rPr lang="cs-CZ" altLang="cs-CZ" sz="4000" b="1" dirty="0"/>
              <a:t> (ostnoploutví)</a:t>
            </a:r>
          </a:p>
        </p:txBody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7499B3FF-AE1D-4426-9B85-FCFE20914F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76020" y="1152036"/>
            <a:ext cx="8308975" cy="2376487"/>
          </a:xfrm>
        </p:spPr>
        <p:txBody>
          <a:bodyPr/>
          <a:lstStyle/>
          <a:p>
            <a:pPr marL="0" indent="0"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2600" dirty="0"/>
              <a:t>nejpočetnější řád recentních ryb</a:t>
            </a:r>
          </a:p>
          <a:p>
            <a:pPr marL="0" indent="0"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2600" dirty="0"/>
              <a:t>šupiny obvykle </a:t>
            </a:r>
            <a:r>
              <a:rPr lang="cs-CZ" altLang="cs-CZ" sz="2600" dirty="0" err="1"/>
              <a:t>ktenoidní</a:t>
            </a:r>
            <a:endParaRPr lang="cs-CZ" altLang="cs-CZ" sz="2600" dirty="0"/>
          </a:p>
          <a:p>
            <a:pPr marL="0" indent="0"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2600" dirty="0"/>
              <a:t>v některých ploutvích kostěné trny</a:t>
            </a:r>
          </a:p>
          <a:p>
            <a:pPr marL="0" indent="0"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2600" dirty="0"/>
              <a:t>často chybí plynový měchýř</a:t>
            </a:r>
          </a:p>
          <a:p>
            <a:pPr marL="339725" indent="-339725"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cs-CZ" altLang="cs-CZ" dirty="0"/>
          </a:p>
        </p:txBody>
      </p:sp>
      <p:pic>
        <p:nvPicPr>
          <p:cNvPr id="105476" name="Picture 4">
            <a:extLst>
              <a:ext uri="{FF2B5EF4-FFF2-40B4-BE49-F238E27FC236}">
                <a16:creationId xmlns:a16="http://schemas.microsoft.com/office/drawing/2014/main" id="{A87A25A4-B29F-474D-A2A1-74BE2A595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38" y="3860801"/>
            <a:ext cx="3973512" cy="230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5477" name="Picture 5">
            <a:extLst>
              <a:ext uri="{FF2B5EF4-FFF2-40B4-BE49-F238E27FC236}">
                <a16:creationId xmlns:a16="http://schemas.microsoft.com/office/drawing/2014/main" id="{22C1802B-8956-4CEF-9A78-A43AEC4EA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75" y="3849688"/>
            <a:ext cx="4027488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2E39316C-6895-4C78-97BC-B6A8804A47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7833" y="222164"/>
            <a:ext cx="8228012" cy="792162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/>
              <a:t>okoun říční (</a:t>
            </a:r>
            <a:r>
              <a:rPr lang="cs-CZ" altLang="cs-CZ" sz="3600" i="1" dirty="0" err="1"/>
              <a:t>Perca</a:t>
            </a:r>
            <a:r>
              <a:rPr lang="cs-CZ" altLang="cs-CZ" sz="3600" i="1" dirty="0"/>
              <a:t> </a:t>
            </a:r>
            <a:r>
              <a:rPr lang="cs-CZ" altLang="cs-CZ" sz="3600" i="1" dirty="0" err="1"/>
              <a:t>fluviatilis</a:t>
            </a:r>
            <a:r>
              <a:rPr lang="cs-CZ" altLang="cs-CZ" sz="3600" dirty="0"/>
              <a:t>)</a:t>
            </a:r>
          </a:p>
        </p:txBody>
      </p:sp>
      <p:pic>
        <p:nvPicPr>
          <p:cNvPr id="107523" name="Picture 3">
            <a:extLst>
              <a:ext uri="{FF2B5EF4-FFF2-40B4-BE49-F238E27FC236}">
                <a16:creationId xmlns:a16="http://schemas.microsoft.com/office/drawing/2014/main" id="{F3541D3D-5BB5-4A2E-8EC2-FE8322D56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77" y="1188243"/>
            <a:ext cx="4846665" cy="3359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7524" name="Picture 4">
            <a:extLst>
              <a:ext uri="{FF2B5EF4-FFF2-40B4-BE49-F238E27FC236}">
                <a16:creationId xmlns:a16="http://schemas.microsoft.com/office/drawing/2014/main" id="{914D6C8D-A951-4642-80C8-E9A577080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416" y="556202"/>
            <a:ext cx="4942690" cy="3699914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7525" name="Picture 5">
            <a:extLst>
              <a:ext uri="{FF2B5EF4-FFF2-40B4-BE49-F238E27FC236}">
                <a16:creationId xmlns:a16="http://schemas.microsoft.com/office/drawing/2014/main" id="{2895DF94-E84D-4C72-BB4C-4B5281DE5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342" y="3932728"/>
            <a:ext cx="2849128" cy="2653982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7078" y="397565"/>
            <a:ext cx="10876722" cy="577939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potoky a menší řeky s dostatečnou vrstvou detritu</a:t>
            </a:r>
          </a:p>
          <a:p>
            <a:pPr marL="0" indent="0">
              <a:buNone/>
            </a:pPr>
            <a:r>
              <a:rPr lang="cs-CZ" dirty="0"/>
              <a:t>neznečištěné</a:t>
            </a:r>
          </a:p>
          <a:p>
            <a:pPr marL="0" indent="0">
              <a:buNone/>
            </a:pPr>
            <a:r>
              <a:rPr lang="cs-CZ" dirty="0"/>
              <a:t>ČS - VU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500" y="1078602"/>
            <a:ext cx="8261023" cy="5386409"/>
          </a:xfrm>
          <a:prstGeom prst="rect">
            <a:avLst/>
          </a:prstGeom>
        </p:spPr>
      </p:pic>
      <p:pic>
        <p:nvPicPr>
          <p:cNvPr id="1026" name="Picture 2" descr="Výskyt mihulí v ČR a jejich životní nároky">
            <a:extLst>
              <a:ext uri="{FF2B5EF4-FFF2-40B4-BE49-F238E27FC236}">
                <a16:creationId xmlns:a16="http://schemas.microsoft.com/office/drawing/2014/main" id="{3C71EEBA-E4E0-487E-BA24-13CDCDAF2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55" y="1849661"/>
            <a:ext cx="3037076" cy="401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1045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">
            <a:extLst>
              <a:ext uri="{FF2B5EF4-FFF2-40B4-BE49-F238E27FC236}">
                <a16:creationId xmlns:a16="http://schemas.microsoft.com/office/drawing/2014/main" id="{3BA387CE-D2B1-4753-96E1-285D6F0E60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1167" y="115886"/>
            <a:ext cx="8445500" cy="1152525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/>
              <a:t>candát obecný (</a:t>
            </a:r>
            <a:r>
              <a:rPr lang="cs-CZ" altLang="cs-CZ" sz="3600" i="1" dirty="0" err="1"/>
              <a:t>Stizostedion</a:t>
            </a:r>
            <a:r>
              <a:rPr lang="cs-CZ" altLang="cs-CZ" sz="3600" i="1" dirty="0"/>
              <a:t> </a:t>
            </a:r>
            <a:r>
              <a:rPr lang="cs-CZ" altLang="cs-CZ" sz="3600" i="1" dirty="0" err="1"/>
              <a:t>lucioperca</a:t>
            </a:r>
            <a:r>
              <a:rPr lang="cs-CZ" altLang="cs-CZ" sz="3600" dirty="0"/>
              <a:t>)</a:t>
            </a:r>
          </a:p>
        </p:txBody>
      </p:sp>
      <p:pic>
        <p:nvPicPr>
          <p:cNvPr id="109571" name="Picture 2">
            <a:extLst>
              <a:ext uri="{FF2B5EF4-FFF2-40B4-BE49-F238E27FC236}">
                <a16:creationId xmlns:a16="http://schemas.microsoft.com/office/drawing/2014/main" id="{C7A0E920-4B45-4D2B-9ED5-A46563F6A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62" y="1268411"/>
            <a:ext cx="5320838" cy="4822810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9572" name="Picture 3">
            <a:extLst>
              <a:ext uri="{FF2B5EF4-FFF2-40B4-BE49-F238E27FC236}">
                <a16:creationId xmlns:a16="http://schemas.microsoft.com/office/drawing/2014/main" id="{ABA099AC-B2DE-4C17-9F94-84138687F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186" y="1986742"/>
            <a:ext cx="5393687" cy="3041650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">
            <a:extLst>
              <a:ext uri="{FF2B5EF4-FFF2-40B4-BE49-F238E27FC236}">
                <a16:creationId xmlns:a16="http://schemas.microsoft.com/office/drawing/2014/main" id="{073B32F5-D6A4-446A-AF99-02F33EE9AA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3101" y="165765"/>
            <a:ext cx="8445500" cy="1152525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/>
              <a:t>slunečnice pestrá (</a:t>
            </a:r>
            <a:r>
              <a:rPr lang="cs-CZ" altLang="cs-CZ" sz="3600" i="1" dirty="0" err="1"/>
              <a:t>Lepomis</a:t>
            </a:r>
            <a:r>
              <a:rPr lang="cs-CZ" altLang="cs-CZ" sz="3600" i="1" dirty="0"/>
              <a:t> </a:t>
            </a:r>
            <a:r>
              <a:rPr lang="cs-CZ" altLang="cs-CZ" sz="3600" i="1" dirty="0" err="1"/>
              <a:t>gibbosus</a:t>
            </a:r>
            <a:r>
              <a:rPr lang="cs-CZ" altLang="cs-CZ" sz="3600" dirty="0"/>
              <a:t>)</a:t>
            </a:r>
          </a:p>
        </p:txBody>
      </p:sp>
      <p:pic>
        <p:nvPicPr>
          <p:cNvPr id="111619" name="Picture 2" descr="Obrázek - Lepomis gibbosus (slunečnice pestrá) | BioLib.cz">
            <a:extLst>
              <a:ext uri="{FF2B5EF4-FFF2-40B4-BE49-F238E27FC236}">
                <a16:creationId xmlns:a16="http://schemas.microsoft.com/office/drawing/2014/main" id="{2038B378-A129-4CF1-89F6-FF5C49653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17" y="1004613"/>
            <a:ext cx="6862429" cy="4575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C59D14F-22EA-4A17-BC61-C9268D0A09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647" y="3130954"/>
            <a:ext cx="5632353" cy="371578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F97F12E-EAFA-403B-8C27-56249872C8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263" y="2678635"/>
            <a:ext cx="6198525" cy="4089305"/>
          </a:xfrm>
          <a:prstGeom prst="rect">
            <a:avLst/>
          </a:prstGeom>
        </p:spPr>
      </p:pic>
      <p:sp>
        <p:nvSpPr>
          <p:cNvPr id="113666" name="Rectangle 2">
            <a:extLst>
              <a:ext uri="{FF2B5EF4-FFF2-40B4-BE49-F238E27FC236}">
                <a16:creationId xmlns:a16="http://schemas.microsoft.com/office/drawing/2014/main" id="{452B67C9-4E8A-4CC3-9F5F-078AE37BCE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205" y="418486"/>
            <a:ext cx="8228012" cy="1081087"/>
          </a:xfrm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>
                <a:latin typeface="+mn-lt"/>
              </a:rPr>
              <a:t>vranka obecná (</a:t>
            </a:r>
            <a:r>
              <a:rPr lang="cs-CZ" altLang="cs-CZ" sz="3600" i="1" dirty="0" err="1">
                <a:latin typeface="+mn-lt"/>
              </a:rPr>
              <a:t>Cottus</a:t>
            </a:r>
            <a:r>
              <a:rPr lang="cs-CZ" altLang="cs-CZ" sz="3600" i="1" dirty="0">
                <a:latin typeface="+mn-lt"/>
              </a:rPr>
              <a:t> </a:t>
            </a:r>
            <a:r>
              <a:rPr lang="cs-CZ" altLang="cs-CZ" sz="3600" i="1" dirty="0" err="1">
                <a:latin typeface="+mn-lt"/>
              </a:rPr>
              <a:t>gobio</a:t>
            </a:r>
            <a:r>
              <a:rPr lang="cs-CZ" altLang="cs-CZ" sz="3600" dirty="0">
                <a:latin typeface="+mn-lt"/>
              </a:rPr>
              <a:t>)</a:t>
            </a:r>
            <a:br>
              <a:rPr lang="cs-CZ" altLang="cs-CZ" sz="3600" dirty="0">
                <a:latin typeface="+mn-lt"/>
              </a:rPr>
            </a:br>
            <a:br>
              <a:rPr lang="cs-CZ" altLang="cs-CZ" sz="3600" dirty="0">
                <a:latin typeface="+mn-lt"/>
              </a:rPr>
            </a:br>
            <a:r>
              <a:rPr lang="cs-CZ" altLang="cs-CZ" sz="2700" dirty="0">
                <a:latin typeface="+mn-lt"/>
              </a:rPr>
              <a:t>ČS - NT</a:t>
            </a:r>
          </a:p>
        </p:txBody>
      </p:sp>
      <p:pic>
        <p:nvPicPr>
          <p:cNvPr id="113667" name="Picture 3">
            <a:extLst>
              <a:ext uri="{FF2B5EF4-FFF2-40B4-BE49-F238E27FC236}">
                <a16:creationId xmlns:a16="http://schemas.microsoft.com/office/drawing/2014/main" id="{6680723F-F07A-45BF-A345-F26C1E89F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152" y="268446"/>
            <a:ext cx="5928129" cy="267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3669" name="Picture 5">
            <a:extLst>
              <a:ext uri="{FF2B5EF4-FFF2-40B4-BE49-F238E27FC236}">
                <a16:creationId xmlns:a16="http://schemas.microsoft.com/office/drawing/2014/main" id="{5442D7D9-B5F6-4774-8F1B-5A309C1FF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87" y="2153630"/>
            <a:ext cx="3715127" cy="3703266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59F74831-B4B3-4B34-A44A-651A36BBD2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260351"/>
            <a:ext cx="8226425" cy="1431925"/>
          </a:xfrm>
        </p:spPr>
        <p:txBody>
          <a:bodyPr>
            <a:normAutofit/>
          </a:bodyPr>
          <a:lstStyle/>
          <a:p>
            <a:pPr algn="ctr"/>
            <a:r>
              <a:rPr lang="cs-CZ" altLang="cs-CZ" b="1" dirty="0">
                <a:latin typeface="Calibri" panose="020F0502020204030204" pitchFamily="34" charset="0"/>
                <a:cs typeface="Calibri" panose="020F0502020204030204" pitchFamily="34" charset="0"/>
              </a:rPr>
              <a:t>Třída </a:t>
            </a:r>
            <a:r>
              <a:rPr lang="cs-CZ" altLang="cs-CZ" b="1" dirty="0" err="1">
                <a:latin typeface="Calibri" panose="020F0502020204030204" pitchFamily="34" charset="0"/>
                <a:cs typeface="Calibri" panose="020F0502020204030204" pitchFamily="34" charset="0"/>
              </a:rPr>
              <a:t>Actinopterygii</a:t>
            </a:r>
            <a:r>
              <a:rPr lang="cs-CZ" altLang="cs-CZ" b="1" dirty="0">
                <a:latin typeface="Calibri" panose="020F0502020204030204" pitchFamily="34" charset="0"/>
                <a:cs typeface="Calibri" panose="020F0502020204030204" pitchFamily="34" charset="0"/>
              </a:rPr>
              <a:t> (ryby)</a:t>
            </a:r>
            <a:endParaRPr lang="cs-CZ" altLang="cs-CZ" dirty="0"/>
          </a:p>
        </p:txBody>
      </p:sp>
      <p:pic>
        <p:nvPicPr>
          <p:cNvPr id="3075" name="Picture 2" descr="České dravé ryby v obchodech chybí - Vitalia.cz">
            <a:extLst>
              <a:ext uri="{FF2B5EF4-FFF2-40B4-BE49-F238E27FC236}">
                <a16:creationId xmlns:a16="http://schemas.microsoft.com/office/drawing/2014/main" id="{C0175E7F-E019-4FB3-A6F6-0426A6A6A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01" y="1989138"/>
            <a:ext cx="7667625" cy="448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>
            <a:extLst>
              <a:ext uri="{FF2B5EF4-FFF2-40B4-BE49-F238E27FC236}">
                <a16:creationId xmlns:a16="http://schemas.microsoft.com/office/drawing/2014/main" id="{471320ED-AC85-4407-AF4C-C2B098B5EE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56727" y="215900"/>
            <a:ext cx="5545137" cy="4524375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700"/>
              </a:spcBef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nejpočetnější třída  (34 000 druhů)</a:t>
            </a:r>
          </a:p>
          <a:p>
            <a:pPr marL="0" indent="0">
              <a:lnSpc>
                <a:spcPct val="100000"/>
              </a:lnSpc>
              <a:spcBef>
                <a:spcPts val="700"/>
              </a:spcBef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původně sladkovodní</a:t>
            </a:r>
          </a:p>
          <a:p>
            <a:pPr marL="0" indent="0">
              <a:lnSpc>
                <a:spcPct val="100000"/>
              </a:lnSpc>
              <a:spcBef>
                <a:spcPts val="700"/>
              </a:spcBef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hlava + trup + ploutve</a:t>
            </a:r>
          </a:p>
          <a:p>
            <a:pPr marL="0" indent="0">
              <a:lnSpc>
                <a:spcPct val="100000"/>
              </a:lnSpc>
              <a:spcBef>
                <a:spcPts val="700"/>
              </a:spcBef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šupiny kostěného původu</a:t>
            </a:r>
          </a:p>
          <a:p>
            <a:pPr marL="0" indent="0">
              <a:lnSpc>
                <a:spcPct val="100000"/>
              </a:lnSpc>
              <a:spcBef>
                <a:spcPts val="700"/>
              </a:spcBef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kostra kostěná (jeseteři chrupavčitá)</a:t>
            </a:r>
          </a:p>
          <a:p>
            <a:pPr marL="0" indent="0">
              <a:lnSpc>
                <a:spcPct val="100000"/>
              </a:lnSpc>
              <a:spcBef>
                <a:spcPts val="700"/>
              </a:spcBef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nediferencované obratle</a:t>
            </a:r>
          </a:p>
          <a:p>
            <a:pPr marL="0" indent="0">
              <a:lnSpc>
                <a:spcPct val="100000"/>
              </a:lnSpc>
              <a:spcBef>
                <a:spcPts val="700"/>
              </a:spcBef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lebka z velkého počtu kostí</a:t>
            </a:r>
          </a:p>
          <a:p>
            <a:pPr marL="0" indent="0">
              <a:lnSpc>
                <a:spcPct val="100000"/>
              </a:lnSpc>
              <a:spcBef>
                <a:spcPts val="700"/>
              </a:spcBef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mozek – dominuje střední mozek, mozeček</a:t>
            </a:r>
          </a:p>
          <a:p>
            <a:pPr marL="0" indent="0">
              <a:lnSpc>
                <a:spcPct val="100000"/>
              </a:lnSpc>
              <a:spcBef>
                <a:spcPts val="700"/>
              </a:spcBef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venózní srdce</a:t>
            </a:r>
          </a:p>
          <a:p>
            <a:pPr marL="0" indent="0">
              <a:lnSpc>
                <a:spcPct val="100000"/>
              </a:lnSpc>
              <a:spcBef>
                <a:spcPts val="700"/>
              </a:spcBef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700"/>
              </a:spcBef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700"/>
              </a:spcBef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1363" lvl="1" indent="-282575">
              <a:lnSpc>
                <a:spcPct val="100000"/>
              </a:lnSpc>
              <a:spcBef>
                <a:spcPts val="600"/>
              </a:spcBef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cs-CZ" altLang="cs-CZ" dirty="0"/>
          </a:p>
          <a:p>
            <a:pPr marL="741363" lvl="1" indent="-282575">
              <a:lnSpc>
                <a:spcPct val="100000"/>
              </a:lnSpc>
              <a:spcBef>
                <a:spcPts val="600"/>
              </a:spcBef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cs-CZ" altLang="cs-CZ" dirty="0"/>
          </a:p>
          <a:p>
            <a:pPr marL="741363" lvl="1" indent="-282575">
              <a:lnSpc>
                <a:spcPct val="100000"/>
              </a:lnSpc>
              <a:spcBef>
                <a:spcPts val="600"/>
              </a:spcBef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cs-CZ" altLang="cs-CZ" dirty="0"/>
          </a:p>
          <a:p>
            <a:pPr marL="341313" indent="-341313">
              <a:lnSpc>
                <a:spcPct val="100000"/>
              </a:lnSpc>
              <a:spcBef>
                <a:spcPts val="600"/>
              </a:spcBef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cs-CZ" altLang="cs-CZ" sz="2400" dirty="0"/>
          </a:p>
        </p:txBody>
      </p:sp>
      <p:pic>
        <p:nvPicPr>
          <p:cNvPr id="7171" name="Obrázek 1">
            <a:extLst>
              <a:ext uri="{FF2B5EF4-FFF2-40B4-BE49-F238E27FC236}">
                <a16:creationId xmlns:a16="http://schemas.microsoft.com/office/drawing/2014/main" id="{CEC19E7B-ABAA-45B2-8B33-CF1E5AC10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215900"/>
            <a:ext cx="4888720" cy="3516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1">
            <a:extLst>
              <a:ext uri="{FF2B5EF4-FFF2-40B4-BE49-F238E27FC236}">
                <a16:creationId xmlns:a16="http://schemas.microsoft.com/office/drawing/2014/main" id="{2BAC778D-3353-455C-B9B1-14F2E0DE0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922" y="3856822"/>
            <a:ext cx="5545136" cy="2969948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>
            <a:extLst>
              <a:ext uri="{FF2B5EF4-FFF2-40B4-BE49-F238E27FC236}">
                <a16:creationId xmlns:a16="http://schemas.microsoft.com/office/drawing/2014/main" id="{BF996B99-18B9-45A9-88B0-41ABB19442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5157" y="140332"/>
            <a:ext cx="8228013" cy="779462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4000" dirty="0"/>
              <a:t>Integument (tělní pokryv)</a:t>
            </a: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90781DBA-93A2-4602-A102-E6F05FD47E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79397" y="1117226"/>
            <a:ext cx="7848600" cy="5399087"/>
          </a:xfrm>
        </p:spPr>
        <p:txBody>
          <a:bodyPr/>
          <a:lstStyle/>
          <a:p>
            <a:pPr marL="0" indent="0">
              <a:lnSpc>
                <a:spcPct val="83000"/>
              </a:lnSpc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mnohovrstevná epidermis</a:t>
            </a:r>
          </a:p>
          <a:p>
            <a:pPr marL="741363" lvl="1" indent="-284163">
              <a:lnSpc>
                <a:spcPct val="83000"/>
              </a:lnSpc>
              <a:buFont typeface="Times New Roman" panose="02020603050405020304" pitchFamily="18" charset="0"/>
              <a:buChar char="–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slizové žlázy</a:t>
            </a:r>
          </a:p>
          <a:p>
            <a:pPr lvl="2">
              <a:lnSpc>
                <a:spcPct val="83000"/>
              </a:lnSpc>
              <a:buFont typeface="Times New Roman" panose="02020603050405020304" pitchFamily="18" charset="0"/>
              <a:buChar char="•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ochrana</a:t>
            </a:r>
          </a:p>
          <a:p>
            <a:pPr lvl="2">
              <a:lnSpc>
                <a:spcPct val="83000"/>
              </a:lnSpc>
              <a:buFont typeface="Times New Roman" panose="02020603050405020304" pitchFamily="18" charset="0"/>
              <a:buChar char="•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snížení tření</a:t>
            </a:r>
          </a:p>
          <a:p>
            <a:pPr marL="0" indent="0">
              <a:lnSpc>
                <a:spcPct val="83000"/>
              </a:lnSpc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škára</a:t>
            </a:r>
          </a:p>
          <a:p>
            <a:pPr marL="741363" lvl="1" indent="-284163">
              <a:lnSpc>
                <a:spcPct val="83000"/>
              </a:lnSpc>
              <a:buFont typeface="Times New Roman" panose="02020603050405020304" pitchFamily="18" charset="0"/>
              <a:buChar char="–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chromatofory</a:t>
            </a:r>
          </a:p>
          <a:p>
            <a:pPr marL="741363" lvl="1" indent="-284163">
              <a:lnSpc>
                <a:spcPct val="83000"/>
              </a:lnSpc>
              <a:buFont typeface="Times New Roman" panose="02020603050405020304" pitchFamily="18" charset="0"/>
              <a:buChar char="–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šupiny kostěného původu</a:t>
            </a:r>
          </a:p>
          <a:p>
            <a:pPr lvl="2">
              <a:lnSpc>
                <a:spcPct val="83000"/>
              </a:lnSpc>
              <a:buFont typeface="Times New Roman" panose="02020603050405020304" pitchFamily="18" charset="0"/>
              <a:buChar char="•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kosmoidní</a:t>
            </a: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 (u vyhynulých)</a:t>
            </a:r>
          </a:p>
          <a:p>
            <a:pPr lvl="2">
              <a:lnSpc>
                <a:spcPct val="83000"/>
              </a:lnSpc>
              <a:buFont typeface="Times New Roman" panose="02020603050405020304" pitchFamily="18" charset="0"/>
              <a:buChar char="•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ganoidní</a:t>
            </a: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 (jeseter)</a:t>
            </a:r>
          </a:p>
          <a:p>
            <a:pPr lvl="2">
              <a:lnSpc>
                <a:spcPct val="83000"/>
              </a:lnSpc>
              <a:buFont typeface="Times New Roman" panose="02020603050405020304" pitchFamily="18" charset="0"/>
              <a:buChar char="•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cykloidní (kapr)</a:t>
            </a:r>
          </a:p>
          <a:p>
            <a:pPr lvl="2">
              <a:lnSpc>
                <a:spcPct val="83000"/>
              </a:lnSpc>
              <a:buFont typeface="Times New Roman" panose="02020603050405020304" pitchFamily="18" charset="0"/>
              <a:buChar char="•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ktenoidní</a:t>
            </a: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 (okoun)</a:t>
            </a:r>
          </a:p>
          <a:p>
            <a:pPr marL="0" indent="0">
              <a:lnSpc>
                <a:spcPct val="83000"/>
              </a:lnSpc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jedové žlázy napojené na kostěné trny</a:t>
            </a:r>
          </a:p>
        </p:txBody>
      </p:sp>
      <p:pic>
        <p:nvPicPr>
          <p:cNvPr id="9220" name="Picture 3">
            <a:extLst>
              <a:ext uri="{FF2B5EF4-FFF2-40B4-BE49-F238E27FC236}">
                <a16:creationId xmlns:a16="http://schemas.microsoft.com/office/drawing/2014/main" id="{D44604AF-BA75-46E9-AC64-48A8D6616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344" y="3485988"/>
            <a:ext cx="3745834" cy="3227757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1D68094F-6788-4FF6-815B-E5095B2D7E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4740" y="341687"/>
            <a:ext cx="5114925" cy="310515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>
            <a:extLst>
              <a:ext uri="{FF2B5EF4-FFF2-40B4-BE49-F238E27FC236}">
                <a16:creationId xmlns:a16="http://schemas.microsoft.com/office/drawing/2014/main" id="{9F58B6AA-02F7-4CDF-82AA-8DFD70DE4A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281" y="0"/>
            <a:ext cx="8228013" cy="779463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4000">
                <a:latin typeface="Calibri" panose="020F0502020204030204" pitchFamily="34" charset="0"/>
                <a:cs typeface="Calibri" panose="020F0502020204030204" pitchFamily="34" charset="0"/>
              </a:rPr>
              <a:t>Kostra</a:t>
            </a: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EDD2EA19-6404-47C1-BB97-0C95C39925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35281" y="779463"/>
            <a:ext cx="5184775" cy="4524375"/>
          </a:xfrm>
        </p:spPr>
        <p:txBody>
          <a:bodyPr/>
          <a:lstStyle/>
          <a:p>
            <a:pPr marL="0" indent="0"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kostěná</a:t>
            </a:r>
          </a:p>
          <a:p>
            <a:pPr marL="741363" lvl="1" indent="-284163">
              <a:buFont typeface="Times New Roman" panose="02020603050405020304" pitchFamily="18" charset="0"/>
              <a:buChar char="–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většina ryb</a:t>
            </a:r>
          </a:p>
          <a:p>
            <a:pPr marL="0" indent="0"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chrupavčitá</a:t>
            </a:r>
          </a:p>
          <a:p>
            <a:pPr marL="741363" lvl="1" indent="-284163">
              <a:buFont typeface="Times New Roman" panose="02020603050405020304" pitchFamily="18" charset="0"/>
              <a:buChar char="–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jeseteři</a:t>
            </a:r>
          </a:p>
          <a:p>
            <a:pPr marL="741363" lvl="1" indent="-284163">
              <a:buFont typeface="Times New Roman" panose="02020603050405020304" pitchFamily="18" charset="0"/>
              <a:buChar char="–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cs-CZ" altLang="cs-CZ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cs-CZ" altLang="cs-CZ" b="1" dirty="0">
                <a:latin typeface="Calibri" panose="020F0502020204030204" pitchFamily="34" charset="0"/>
                <a:cs typeface="Calibri" panose="020F0502020204030204" pitchFamily="34" charset="0"/>
              </a:rPr>
              <a:t>nediferencované obratle</a:t>
            </a:r>
          </a:p>
          <a:p>
            <a:pPr marL="741363" lvl="1" indent="-282575"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chorda plně zachována jen výjimečně (dvojdyšní, jeseteři)</a:t>
            </a:r>
          </a:p>
          <a:p>
            <a:pPr marL="341313" indent="-341313"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cs-CZ" altLang="cs-CZ" dirty="0"/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FEC4E2C7-DBDA-4E0E-BE46-BB2C913CA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30" y="485859"/>
            <a:ext cx="7173548" cy="1725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9" name="Obrázek 2">
            <a:extLst>
              <a:ext uri="{FF2B5EF4-FFF2-40B4-BE49-F238E27FC236}">
                <a16:creationId xmlns:a16="http://schemas.microsoft.com/office/drawing/2014/main" id="{0FFDBE28-17C2-468D-92D9-97BCA2B9A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022" y="2801390"/>
            <a:ext cx="6388977" cy="3423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1864</TotalTime>
  <Words>851</Words>
  <Application>Microsoft Office PowerPoint</Application>
  <PresentationFormat>Širokoúhlá obrazovka</PresentationFormat>
  <Paragraphs>222</Paragraphs>
  <Slides>52</Slides>
  <Notes>42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58" baseType="lpstr">
      <vt:lpstr>Microsoft YaHei</vt:lpstr>
      <vt:lpstr>Arial</vt:lpstr>
      <vt:lpstr>Calibri</vt:lpstr>
      <vt:lpstr>Calibri Light</vt:lpstr>
      <vt:lpstr>Times New Roman</vt:lpstr>
      <vt:lpstr>Motiv Office</vt:lpstr>
      <vt:lpstr>Kruhoústí (Cyclostomata)</vt:lpstr>
      <vt:lpstr>Prezentace aplikace PowerPoint</vt:lpstr>
      <vt:lpstr>Prezentace aplikace PowerPoint</vt:lpstr>
      <vt:lpstr>mihule potoční (Lampetra planeri)</vt:lpstr>
      <vt:lpstr>Prezentace aplikace PowerPoint</vt:lpstr>
      <vt:lpstr>Třída Actinopterygii (ryby)</vt:lpstr>
      <vt:lpstr>Prezentace aplikace PowerPoint</vt:lpstr>
      <vt:lpstr>Integument (tělní pokryv)</vt:lpstr>
      <vt:lpstr>Kostra</vt:lpstr>
      <vt:lpstr>Prezentace aplikace PowerPoint</vt:lpstr>
      <vt:lpstr>Svalstvo</vt:lpstr>
      <vt:lpstr>Cévní soustava</vt:lpstr>
      <vt:lpstr>Dýchací soustava</vt:lpstr>
      <vt:lpstr>Trávící soustava</vt:lpstr>
      <vt:lpstr>Prezentace aplikace PowerPoint</vt:lpstr>
      <vt:lpstr>Vylučovací soustava</vt:lpstr>
      <vt:lpstr>Nervová a smyslová soustava</vt:lpstr>
      <vt:lpstr>Prezentace aplikace PowerPoint</vt:lpstr>
      <vt:lpstr>Rozmnožování</vt:lpstr>
      <vt:lpstr>Ekologie ryb</vt:lpstr>
      <vt:lpstr>Rybolov</vt:lpstr>
      <vt:lpstr>Prezentace aplikace PowerPoint</vt:lpstr>
      <vt:lpstr>Prezentace aplikace PowerPoint</vt:lpstr>
      <vt:lpstr>Chondrostei (chrupavčití)</vt:lpstr>
      <vt:lpstr>jeseter malý (Acipenser ruthenus) </vt:lpstr>
      <vt:lpstr>jeseter velký (Acipenser sturio)</vt:lpstr>
      <vt:lpstr>Teleostei (kostnatí)</vt:lpstr>
      <vt:lpstr>úhoř říční (Anguilla anguilla) ČS - EW</vt:lpstr>
      <vt:lpstr>losos obecný (Salmo salar) ČS - CR</vt:lpstr>
      <vt:lpstr>Prezentace aplikace PowerPoint</vt:lpstr>
      <vt:lpstr>pstruh obecný (Salmo trutta)</vt:lpstr>
      <vt:lpstr>pstruh duhový (Salmo gairdneri)</vt:lpstr>
      <vt:lpstr>siven americký (Salvelinus fontinalis)</vt:lpstr>
      <vt:lpstr>lipan podhorní (Thymallus thymallus) ČS - VU</vt:lpstr>
      <vt:lpstr>štika obecná (Esox lucius)</vt:lpstr>
      <vt:lpstr>řád máloostní (Cypriniformes)</vt:lpstr>
      <vt:lpstr>kapr obecný (Cyprinus carpio)</vt:lpstr>
      <vt:lpstr>Prezentace aplikace PowerPoint</vt:lpstr>
      <vt:lpstr>karas obecný (Carassius carassius) ČS - CR</vt:lpstr>
      <vt:lpstr>karas stříbřitý (Carassius gibelio)</vt:lpstr>
      <vt:lpstr>cejn velký (Abramis brama)</vt:lpstr>
      <vt:lpstr>parma obecná (Barbus barbus)  ČS - NT</vt:lpstr>
      <vt:lpstr>střevle potoční (Phoxinus phoxinus)</vt:lpstr>
      <vt:lpstr>hořavka hořká (Rhodeus amarus)  ČS - NT</vt:lpstr>
      <vt:lpstr>sumci (Siluriformes) sumec velký (Silurus glanis)</vt:lpstr>
      <vt:lpstr>sumeček americký (Ameiurus nebulosus)</vt:lpstr>
      <vt:lpstr>Gadiformes (hrdloploutví)  mník jednovousý (Lota lota)  ČS - NT </vt:lpstr>
      <vt:lpstr>Perciformes (ostnoploutví)</vt:lpstr>
      <vt:lpstr>okoun říční (Perca fluviatilis)</vt:lpstr>
      <vt:lpstr>candát obecný (Stizostedion lucioperca)</vt:lpstr>
      <vt:lpstr>slunečnice pestrá (Lepomis gibbosus)</vt:lpstr>
      <vt:lpstr>vranka obecná (Cottus gobio)  ČS - 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Kruhoústí (Cyclostomata)</dc:title>
  <dc:creator>Martin Pudil</dc:creator>
  <cp:lastModifiedBy>Martin Pudil</cp:lastModifiedBy>
  <cp:revision>22</cp:revision>
  <dcterms:created xsi:type="dcterms:W3CDTF">2021-10-05T07:40:11Z</dcterms:created>
  <dcterms:modified xsi:type="dcterms:W3CDTF">2024-03-27T11:29:10Z</dcterms:modified>
</cp:coreProperties>
</file>