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5" r:id="rId8"/>
    <p:sldId id="266" r:id="rId9"/>
    <p:sldId id="264" r:id="rId10"/>
    <p:sldId id="263" r:id="rId11"/>
    <p:sldId id="258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5" r:id="rId22"/>
    <p:sldId id="279" r:id="rId23"/>
    <p:sldId id="274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4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89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74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25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0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8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5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4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2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8E89-5E14-499C-BBB8-481A998D370F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5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Potřeby člověka klasifikace, hierarchie naplnění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552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Klasifikace potřeb</a:t>
            </a: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0932"/>
            <a:ext cx="5721422" cy="468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10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Rozbor pyramidy potřeb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3000" b="1" dirty="0">
                <a:cs typeface="Arial" pitchFamily="34" charset="0"/>
              </a:rPr>
              <a:t>Fyziologické potřeby </a:t>
            </a:r>
            <a:r>
              <a:rPr lang="cs-CZ" sz="3000" dirty="0">
                <a:cs typeface="Arial" pitchFamily="34" charset="0"/>
              </a:rPr>
              <a:t>- vyjadřují potřeby organismu, slouží k přežití. </a:t>
            </a:r>
          </a:p>
          <a:p>
            <a:pPr>
              <a:lnSpc>
                <a:spcPct val="150000"/>
              </a:lnSpc>
            </a:pPr>
            <a:r>
              <a:rPr lang="cs-CZ" sz="3000" b="1" dirty="0">
                <a:cs typeface="Arial" pitchFamily="34" charset="0"/>
              </a:rPr>
              <a:t>Potřeba jistoty a bezpečí </a:t>
            </a:r>
            <a:r>
              <a:rPr lang="cs-CZ" sz="3000" dirty="0">
                <a:cs typeface="Arial" pitchFamily="34" charset="0"/>
              </a:rPr>
              <a:t>- je potřebou vyvarovat se ohrožení a nebezpečí  - vyjadřuje touhu po důvěře, spolehlivosti, stabilitě </a:t>
            </a:r>
          </a:p>
          <a:p>
            <a:pPr>
              <a:lnSpc>
                <a:spcPct val="150000"/>
              </a:lnSpc>
            </a:pPr>
            <a:r>
              <a:rPr lang="cs-CZ" sz="3000" b="1" dirty="0">
                <a:cs typeface="Arial" pitchFamily="34" charset="0"/>
              </a:rPr>
              <a:t>Potřeba lásky a sounáležitosti </a:t>
            </a:r>
            <a:r>
              <a:rPr lang="cs-CZ" sz="3000" dirty="0">
                <a:cs typeface="Arial" pitchFamily="34" charset="0"/>
              </a:rPr>
              <a:t>= afiliační potřeby - potřeba náklonosti, sociální integrace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22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Rozbor pyramidy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600" b="1" dirty="0">
                <a:cs typeface="Arial" pitchFamily="34" charset="0"/>
              </a:rPr>
              <a:t>Potřeba uznání, sebeúcty </a:t>
            </a:r>
            <a:r>
              <a:rPr lang="cs-CZ" sz="3600" dirty="0"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3600" dirty="0">
                <a:cs typeface="Arial" pitchFamily="34" charset="0"/>
              </a:rPr>
              <a:t>vyjadřuje touhu po respektu druhých, prestiže v sociální skupině, </a:t>
            </a:r>
          </a:p>
          <a:p>
            <a:pPr>
              <a:lnSpc>
                <a:spcPct val="150000"/>
              </a:lnSpc>
            </a:pPr>
            <a:r>
              <a:rPr lang="cs-CZ" sz="3600" dirty="0">
                <a:cs typeface="Arial" pitchFamily="34" charset="0"/>
              </a:rPr>
              <a:t>vzniká v situaci ztráty respektu, kompetence, důvěry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600" b="1" dirty="0">
                <a:cs typeface="Arial" pitchFamily="34" charset="0"/>
              </a:rPr>
              <a:t>Potřeba seberealizace, sebeaktualizace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600" b="1" dirty="0">
                <a:cs typeface="Arial" pitchFamily="34" charset="0"/>
              </a:rPr>
              <a:t> </a:t>
            </a:r>
            <a:r>
              <a:rPr lang="cs-CZ" sz="3600" dirty="0">
                <a:cs typeface="Arial" pitchFamily="34" charset="0"/>
              </a:rPr>
              <a:t>• vyvstává jako tendence realizovat své schopnosti </a:t>
            </a:r>
            <a:br>
              <a:rPr lang="cs-CZ" sz="3600" dirty="0">
                <a:cs typeface="Arial" pitchFamily="34" charset="0"/>
              </a:rPr>
            </a:br>
            <a:r>
              <a:rPr lang="cs-CZ" sz="3600" dirty="0">
                <a:cs typeface="Arial" pitchFamily="34" charset="0"/>
              </a:rPr>
              <a:t>   a záměry.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600" dirty="0">
                <a:cs typeface="Arial" pitchFamily="34" charset="0"/>
              </a:rPr>
              <a:t> • člověk chce být tím, kým podle svého mínění může být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188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Hierarchie potřeb je dána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cs typeface="Arial" pitchFamily="34" charset="0"/>
              </a:rPr>
              <a:t>věkem </a:t>
            </a:r>
          </a:p>
          <a:p>
            <a:r>
              <a:rPr lang="cs-CZ" sz="2800" dirty="0">
                <a:cs typeface="Arial" pitchFamily="34" charset="0"/>
              </a:rPr>
              <a:t> pohlavím </a:t>
            </a:r>
          </a:p>
          <a:p>
            <a:r>
              <a:rPr lang="cs-CZ" sz="2800" dirty="0">
                <a:cs typeface="Arial" pitchFamily="34" charset="0"/>
              </a:rPr>
              <a:t> adaptačními schopnostmi </a:t>
            </a:r>
          </a:p>
          <a:p>
            <a:r>
              <a:rPr lang="cs-CZ" sz="2800" dirty="0">
                <a:cs typeface="Arial" pitchFamily="34" charset="0"/>
              </a:rPr>
              <a:t> sociálním zajištěním </a:t>
            </a:r>
          </a:p>
          <a:p>
            <a:r>
              <a:rPr lang="cs-CZ" sz="2800" dirty="0">
                <a:cs typeface="Arial" pitchFamily="34" charset="0"/>
              </a:rPr>
              <a:t> psychickým stavem </a:t>
            </a:r>
          </a:p>
          <a:p>
            <a:r>
              <a:rPr lang="cs-CZ" sz="2800" dirty="0">
                <a:cs typeface="Arial" pitchFamily="34" charset="0"/>
              </a:rPr>
              <a:t> nemocí (akutní, chronická) </a:t>
            </a:r>
          </a:p>
          <a:p>
            <a:r>
              <a:rPr lang="cs-CZ" sz="2800" dirty="0">
                <a:cs typeface="Arial" pitchFamily="34" charset="0"/>
              </a:rPr>
              <a:t> léčebným režimem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789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naplnění potřeb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cs-CZ" sz="4000" b="1" dirty="0">
                <a:cs typeface="Arial" pitchFamily="34" charset="0"/>
              </a:rPr>
              <a:t>Objektivní faktory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4000" b="1" dirty="0">
                <a:cs typeface="Arial" pitchFamily="34" charset="0"/>
              </a:rPr>
              <a:t> </a:t>
            </a:r>
            <a:r>
              <a:rPr lang="cs-CZ" sz="4000" dirty="0">
                <a:cs typeface="Arial" pitchFamily="34" charset="0"/>
              </a:rPr>
              <a:t>• vývojové stadium člověka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4000" dirty="0">
                <a:cs typeface="Arial" pitchFamily="34" charset="0"/>
              </a:rPr>
              <a:t>• sociální prostředí jedince (rodina, vzdělání…)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4000" dirty="0">
                <a:cs typeface="Arial" pitchFamily="34" charset="0"/>
              </a:rPr>
              <a:t>• omezení (nevidomí…)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4000" b="1" dirty="0">
                <a:cs typeface="Arial" pitchFamily="34" charset="0"/>
              </a:rPr>
              <a:t>Subjektivní faktory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4000" dirty="0">
                <a:cs typeface="Arial" pitchFamily="34" charset="0"/>
              </a:rPr>
              <a:t>• individualita člověka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4000" dirty="0">
                <a:cs typeface="Arial" pitchFamily="34" charset="0"/>
              </a:rPr>
              <a:t>• mezilidské vztahy,(objektivní hodnocení)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4000" dirty="0">
                <a:cs typeface="Arial" pitchFamily="34" charset="0"/>
              </a:rPr>
              <a:t> • pocit zdraví a nemoci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95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Způsoby naplnění potřeb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cs typeface="Arial" pitchFamily="34" charset="0"/>
              </a:rPr>
              <a:t>Zdravé naplnění potřeb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cs typeface="Arial" pitchFamily="34" charset="0"/>
              </a:rPr>
              <a:t>• neškodí jedinci ani jinému člověku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cs typeface="Arial" pitchFamily="34" charset="0"/>
              </a:rPr>
              <a:t>• je v souladu se sociálně-kulturními hodnotami jedince • neporušují zákonné meze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cs typeface="Arial" pitchFamily="34" charset="0"/>
              </a:rPr>
              <a:t>Nezdravé naplnění potřeb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cs typeface="Arial" pitchFamily="34" charset="0"/>
              </a:rPr>
              <a:t>• mohou poškodit jedince nebo druhé osoby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cs typeface="Arial" pitchFamily="34" charset="0"/>
              </a:rPr>
              <a:t>• nejsou v souladu se sociálně-kulturními hodnotami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cs typeface="Arial" pitchFamily="34" charset="0"/>
              </a:rPr>
              <a:t>• přestupují meze zákona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cs typeface="Arial" pitchFamily="34" charset="0"/>
              </a:rPr>
              <a:t>• přinášejí jedinci neklid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815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Schéma naplnění potřeb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800" dirty="0">
                <a:cs typeface="Arial" pitchFamily="34" charset="0"/>
              </a:rPr>
              <a:t>Potřeba Podmínky (objektivní, subjektivní) 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Arial" pitchFamily="34" charset="0"/>
              </a:rPr>
              <a:t>Motivace 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Arial" pitchFamily="34" charset="0"/>
              </a:rPr>
              <a:t>Aktivita 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Arial" pitchFamily="34" charset="0"/>
              </a:rPr>
              <a:t>Uspokojení potřeby 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Arial" pitchFamily="34" charset="0"/>
              </a:rPr>
              <a:t>Nová potřeba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1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naplnění potřeb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s-CZ" sz="3300" b="1" dirty="0">
                <a:cs typeface="Arial" pitchFamily="34" charset="0"/>
              </a:rPr>
              <a:t>Prahové naplnění potřeb </a:t>
            </a:r>
            <a:r>
              <a:rPr lang="cs-CZ" sz="3300" dirty="0">
                <a:cs typeface="Arial" pitchFamily="34" charset="0"/>
              </a:rPr>
              <a:t>= uspokojení, přinášející vyrovnanost a pohodu, pocit životního optima </a:t>
            </a:r>
          </a:p>
          <a:p>
            <a:pPr>
              <a:lnSpc>
                <a:spcPct val="150000"/>
              </a:lnSpc>
            </a:pPr>
            <a:r>
              <a:rPr lang="cs-CZ" sz="3300" dirty="0">
                <a:cs typeface="Arial" pitchFamily="34" charset="0"/>
              </a:rPr>
              <a:t> </a:t>
            </a:r>
            <a:r>
              <a:rPr lang="cs-CZ" sz="3300" b="1" dirty="0" err="1">
                <a:cs typeface="Arial" pitchFamily="34" charset="0"/>
              </a:rPr>
              <a:t>Nadprahové</a:t>
            </a:r>
            <a:r>
              <a:rPr lang="cs-CZ" sz="3300" b="1" dirty="0">
                <a:cs typeface="Arial" pitchFamily="34" charset="0"/>
              </a:rPr>
              <a:t> naplnění potřeb </a:t>
            </a:r>
            <a:r>
              <a:rPr lang="cs-CZ" sz="3300" dirty="0">
                <a:cs typeface="Arial" pitchFamily="34" charset="0"/>
              </a:rPr>
              <a:t>= projev </a:t>
            </a:r>
            <a:r>
              <a:rPr lang="cs-CZ" sz="3300" dirty="0" err="1">
                <a:cs typeface="Arial" pitchFamily="34" charset="0"/>
              </a:rPr>
              <a:t>hyperprotektivní</a:t>
            </a:r>
            <a:r>
              <a:rPr lang="cs-CZ" sz="3300" dirty="0">
                <a:cs typeface="Arial" pitchFamily="34" charset="0"/>
              </a:rPr>
              <a:t> péče pocity přílišné kontroly, nesvobody (přehnaná péče rodičů, partnera) </a:t>
            </a:r>
          </a:p>
          <a:p>
            <a:pPr>
              <a:lnSpc>
                <a:spcPct val="150000"/>
              </a:lnSpc>
            </a:pPr>
            <a:r>
              <a:rPr lang="cs-CZ" sz="3300" dirty="0">
                <a:cs typeface="Arial" pitchFamily="34" charset="0"/>
              </a:rPr>
              <a:t> </a:t>
            </a:r>
            <a:r>
              <a:rPr lang="cs-CZ" sz="3300" b="1" dirty="0">
                <a:cs typeface="Arial" pitchFamily="34" charset="0"/>
              </a:rPr>
              <a:t>Podprahové naplnění potřeb </a:t>
            </a:r>
            <a:r>
              <a:rPr lang="cs-CZ" sz="3300" dirty="0">
                <a:cs typeface="Arial" pitchFamily="34" charset="0"/>
              </a:rPr>
              <a:t>= může vést k pocitům frustrace, stresu, deprivaci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374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/>
          <a:p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Projevy chování při nenaplnění potřeb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3000" b="1" dirty="0">
                <a:cs typeface="Arial" pitchFamily="34" charset="0"/>
              </a:rPr>
              <a:t>Frustrace</a:t>
            </a:r>
            <a:r>
              <a:rPr lang="cs-CZ" sz="3000" dirty="0">
                <a:cs typeface="Arial" pitchFamily="34" charset="0"/>
              </a:rPr>
              <a:t> – pocity zklamaní, psychický i fyzický </a:t>
            </a:r>
            <a:r>
              <a:rPr lang="cs-CZ" sz="3000" dirty="0" err="1" smtClean="0">
                <a:cs typeface="Arial" pitchFamily="34" charset="0"/>
              </a:rPr>
              <a:t>dyskomfort</a:t>
            </a:r>
            <a:r>
              <a:rPr lang="cs-CZ" sz="3000" dirty="0">
                <a:cs typeface="Arial" pitchFamily="34" charset="0"/>
              </a:rPr>
              <a:t>. Dlouhodobá frustrace zdravotní potíže (změny TK, onemocnění zažívacího traktu) </a:t>
            </a:r>
          </a:p>
          <a:p>
            <a:pPr algn="just"/>
            <a:r>
              <a:rPr lang="cs-CZ" sz="3000" dirty="0">
                <a:cs typeface="Arial" pitchFamily="34" charset="0"/>
              </a:rPr>
              <a:t> </a:t>
            </a:r>
            <a:r>
              <a:rPr lang="cs-CZ" sz="3000" b="1" dirty="0">
                <a:cs typeface="Arial" pitchFamily="34" charset="0"/>
              </a:rPr>
              <a:t>Stres</a:t>
            </a:r>
            <a:r>
              <a:rPr lang="cs-CZ" sz="3000" dirty="0">
                <a:cs typeface="Arial" pitchFamily="34" charset="0"/>
              </a:rPr>
              <a:t> – obecná odezva organizmu na jakoukoliv zátěž, tělesnou nebo duševní. Charakteristické projevy – prohloubené dýchání, tachykardie, pocení… </a:t>
            </a:r>
          </a:p>
          <a:p>
            <a:pPr algn="just"/>
            <a:r>
              <a:rPr lang="cs-CZ" sz="3000" dirty="0">
                <a:cs typeface="Arial" pitchFamily="34" charset="0"/>
              </a:rPr>
              <a:t> </a:t>
            </a:r>
            <a:r>
              <a:rPr lang="cs-CZ" sz="3000" b="1" dirty="0">
                <a:cs typeface="Arial" pitchFamily="34" charset="0"/>
              </a:rPr>
              <a:t>Deprivace </a:t>
            </a:r>
            <a:r>
              <a:rPr lang="cs-CZ" sz="3000" dirty="0">
                <a:cs typeface="Arial" pitchFamily="34" charset="0"/>
              </a:rPr>
              <a:t>– nedostatečné uspokojování citových </a:t>
            </a:r>
            <a:r>
              <a:rPr lang="cs-CZ" sz="3000" dirty="0" smtClean="0">
                <a:cs typeface="Arial" pitchFamily="34" charset="0"/>
              </a:rPr>
              <a:t/>
            </a:r>
            <a:br>
              <a:rPr lang="cs-CZ" sz="3000" dirty="0" smtClean="0">
                <a:cs typeface="Arial" pitchFamily="34" charset="0"/>
              </a:rPr>
            </a:br>
            <a:r>
              <a:rPr lang="cs-CZ" sz="3000" dirty="0" smtClean="0">
                <a:cs typeface="Arial" pitchFamily="34" charset="0"/>
              </a:rPr>
              <a:t>a </a:t>
            </a:r>
            <a:r>
              <a:rPr lang="cs-CZ" sz="3000" dirty="0">
                <a:cs typeface="Arial" pitchFamily="34" charset="0"/>
              </a:rPr>
              <a:t>smyslových potřeb pocity opuštěnosti, vyprahlosti, somatické problémy (bolesti hlavy, zažívací obtíže)</a:t>
            </a:r>
          </a:p>
          <a:p>
            <a:pPr algn="just"/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324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Bariéry v naplňování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300" b="1" dirty="0">
                <a:cs typeface="Arial" pitchFamily="34" charset="0"/>
              </a:rPr>
              <a:t>Osobní bariéra </a:t>
            </a:r>
            <a:r>
              <a:rPr lang="cs-CZ" sz="3300" dirty="0">
                <a:cs typeface="Arial" pitchFamily="34" charset="0"/>
              </a:rPr>
              <a:t>– ostych, pocit nedůvěry, obavy ze zklamání </a:t>
            </a:r>
          </a:p>
          <a:p>
            <a:r>
              <a:rPr lang="cs-CZ" sz="3300" dirty="0">
                <a:cs typeface="Arial" pitchFamily="34" charset="0"/>
              </a:rPr>
              <a:t> </a:t>
            </a:r>
            <a:r>
              <a:rPr lang="cs-CZ" sz="3300" b="1" dirty="0">
                <a:cs typeface="Arial" pitchFamily="34" charset="0"/>
              </a:rPr>
              <a:t>Psychická bariéra </a:t>
            </a:r>
            <a:r>
              <a:rPr lang="cs-CZ" sz="3300" dirty="0">
                <a:cs typeface="Arial" pitchFamily="34" charset="0"/>
              </a:rPr>
              <a:t>– neschopnost přijmout pomoc druhých </a:t>
            </a:r>
          </a:p>
          <a:p>
            <a:r>
              <a:rPr lang="cs-CZ" sz="3300" dirty="0">
                <a:cs typeface="Arial" pitchFamily="34" charset="0"/>
              </a:rPr>
              <a:t> </a:t>
            </a:r>
            <a:r>
              <a:rPr lang="cs-CZ" sz="3300" b="1" dirty="0">
                <a:cs typeface="Arial" pitchFamily="34" charset="0"/>
              </a:rPr>
              <a:t>Jazyková bariéra </a:t>
            </a:r>
            <a:r>
              <a:rPr lang="cs-CZ" sz="3300" dirty="0">
                <a:cs typeface="Arial" pitchFamily="34" charset="0"/>
              </a:rPr>
              <a:t>– vzájemné neporozumění (nesrozumitelná slova) </a:t>
            </a:r>
          </a:p>
          <a:p>
            <a:r>
              <a:rPr lang="cs-CZ" sz="3300" dirty="0">
                <a:cs typeface="Arial" pitchFamily="34" charset="0"/>
              </a:rPr>
              <a:t> </a:t>
            </a:r>
            <a:r>
              <a:rPr lang="cs-CZ" sz="3300" b="1" dirty="0">
                <a:cs typeface="Arial" pitchFamily="34" charset="0"/>
              </a:rPr>
              <a:t>Fyziologická bariéra </a:t>
            </a:r>
            <a:r>
              <a:rPr lang="cs-CZ" sz="3300" dirty="0">
                <a:cs typeface="Arial" pitchFamily="34" charset="0"/>
              </a:rPr>
              <a:t>– tělesný </a:t>
            </a:r>
            <a:r>
              <a:rPr lang="cs-CZ" sz="3300" dirty="0" err="1">
                <a:cs typeface="Arial" pitchFamily="34" charset="0"/>
              </a:rPr>
              <a:t>dyskomfort</a:t>
            </a:r>
            <a:r>
              <a:rPr lang="cs-CZ" sz="3300" dirty="0">
                <a:cs typeface="Arial" pitchFamily="34" charset="0"/>
              </a:rPr>
              <a:t>… </a:t>
            </a:r>
          </a:p>
          <a:p>
            <a:r>
              <a:rPr lang="cs-CZ" sz="3300" dirty="0">
                <a:cs typeface="Arial" pitchFamily="34" charset="0"/>
              </a:rPr>
              <a:t> </a:t>
            </a:r>
            <a:r>
              <a:rPr lang="cs-CZ" sz="3300" b="1" dirty="0">
                <a:cs typeface="Arial" pitchFamily="34" charset="0"/>
              </a:rPr>
              <a:t>Bariéra prostředí </a:t>
            </a:r>
            <a:r>
              <a:rPr lang="cs-CZ" sz="3300" dirty="0">
                <a:cs typeface="Arial" pitchFamily="34" charset="0"/>
              </a:rPr>
              <a:t>– nemocniční prostředí… </a:t>
            </a:r>
          </a:p>
          <a:p>
            <a:r>
              <a:rPr lang="cs-CZ" sz="3300" dirty="0">
                <a:cs typeface="Arial" pitchFamily="34" charset="0"/>
              </a:rPr>
              <a:t> </a:t>
            </a:r>
            <a:r>
              <a:rPr lang="cs-CZ" sz="3300" b="1" dirty="0">
                <a:cs typeface="Arial" pitchFamily="34" charset="0"/>
              </a:rPr>
              <a:t>Neporozumění sdělovanému </a:t>
            </a:r>
            <a:r>
              <a:rPr lang="cs-CZ" sz="3300" dirty="0">
                <a:cs typeface="Arial" pitchFamily="34" charset="0"/>
              </a:rPr>
              <a:t>– ostych znovu se ptát… </a:t>
            </a:r>
          </a:p>
          <a:p>
            <a:r>
              <a:rPr lang="cs-CZ" sz="3300" dirty="0">
                <a:cs typeface="Arial" pitchFamily="34" charset="0"/>
              </a:rPr>
              <a:t> </a:t>
            </a:r>
            <a:r>
              <a:rPr lang="cs-CZ" sz="3300" b="1" dirty="0">
                <a:cs typeface="Arial" pitchFamily="34" charset="0"/>
              </a:rPr>
              <a:t>Méně časté bariéry </a:t>
            </a:r>
            <a:r>
              <a:rPr lang="cs-CZ" sz="3300" dirty="0">
                <a:cs typeface="Arial" pitchFamily="34" charset="0"/>
              </a:rPr>
              <a:t>– vyslovení a přijetí omluvy, kritiky, pochvaly…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2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cs typeface="Arial" pitchFamily="34" charset="0"/>
              </a:rPr>
              <a:t>Lidská potřeba je stav organizmu, charakterizovaný napětím, dynamickou silou, která vzniká při nedostatku nebo přebytku v oblasti biologické, psychologické, sociální a duchovní </a:t>
            </a:r>
          </a:p>
          <a:p>
            <a:pPr>
              <a:lnSpc>
                <a:spcPct val="150000"/>
              </a:lnSpc>
            </a:pPr>
            <a:r>
              <a:rPr lang="cs-CZ" dirty="0">
                <a:cs typeface="Arial" pitchFamily="34" charset="0"/>
              </a:rPr>
              <a:t> Naplnění potřeby směřuje k vyrovnání a obnovení změněné homeostázy organizmu </a:t>
            </a:r>
          </a:p>
          <a:p>
            <a:pPr>
              <a:lnSpc>
                <a:spcPct val="150000"/>
              </a:lnSpc>
            </a:pPr>
            <a:r>
              <a:rPr lang="cs-CZ" dirty="0">
                <a:cs typeface="Arial" pitchFamily="34" charset="0"/>
              </a:rPr>
              <a:t> Potřeba je stavem interakce mezi organismem </a:t>
            </a:r>
            <a:br>
              <a:rPr lang="cs-CZ" dirty="0">
                <a:cs typeface="Arial" pitchFamily="34" charset="0"/>
              </a:rPr>
            </a:br>
            <a:r>
              <a:rPr lang="cs-CZ" dirty="0">
                <a:cs typeface="Arial" pitchFamily="34" charset="0"/>
              </a:rPr>
              <a:t>a prostředím, mezi subjektem a objektem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65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/>
          <a:p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 teorie potřeb v ošetřovatelství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cs-CZ" sz="3300" b="1" dirty="0">
                <a:cs typeface="Arial" pitchFamily="34" charset="0"/>
              </a:rPr>
              <a:t>Poznání a uspokojení </a:t>
            </a:r>
            <a:r>
              <a:rPr lang="cs-CZ" sz="3300" dirty="0">
                <a:cs typeface="Arial" pitchFamily="34" charset="0"/>
              </a:rPr>
              <a:t>vlastních potřeb </a:t>
            </a:r>
          </a:p>
          <a:p>
            <a:pPr>
              <a:lnSpc>
                <a:spcPct val="150000"/>
              </a:lnSpc>
            </a:pPr>
            <a:r>
              <a:rPr lang="cs-CZ" sz="3300" dirty="0">
                <a:cs typeface="Arial" pitchFamily="34" charset="0"/>
              </a:rPr>
              <a:t> </a:t>
            </a:r>
            <a:r>
              <a:rPr lang="cs-CZ" sz="3300" b="1" dirty="0">
                <a:cs typeface="Arial" pitchFamily="34" charset="0"/>
              </a:rPr>
              <a:t>Pochopení potřeb druhých </a:t>
            </a:r>
            <a:r>
              <a:rPr lang="cs-CZ" sz="3300" dirty="0">
                <a:cs typeface="Arial" pitchFamily="34" charset="0"/>
              </a:rPr>
              <a:t>(opakované používání signalizačního zařízení) </a:t>
            </a:r>
          </a:p>
          <a:p>
            <a:pPr>
              <a:lnSpc>
                <a:spcPct val="150000"/>
              </a:lnSpc>
            </a:pPr>
            <a:r>
              <a:rPr lang="cs-CZ" sz="3300" dirty="0">
                <a:cs typeface="Arial" pitchFamily="34" charset="0"/>
              </a:rPr>
              <a:t> </a:t>
            </a:r>
            <a:r>
              <a:rPr lang="cs-CZ" sz="3300" b="1" dirty="0">
                <a:cs typeface="Arial" pitchFamily="34" charset="0"/>
              </a:rPr>
              <a:t>Základ pro ošetřovatelský proces </a:t>
            </a:r>
            <a:r>
              <a:rPr lang="cs-CZ" sz="3300" dirty="0">
                <a:cs typeface="Arial" pitchFamily="34" charset="0"/>
              </a:rPr>
              <a:t>(hodnocení nemocného, plánování intervencí) </a:t>
            </a:r>
          </a:p>
          <a:p>
            <a:pPr>
              <a:lnSpc>
                <a:spcPct val="150000"/>
              </a:lnSpc>
            </a:pPr>
            <a:r>
              <a:rPr lang="cs-CZ" sz="3300" dirty="0">
                <a:cs typeface="Arial" pitchFamily="34" charset="0"/>
              </a:rPr>
              <a:t> </a:t>
            </a:r>
            <a:r>
              <a:rPr lang="cs-CZ" sz="3300" b="1" dirty="0">
                <a:cs typeface="Arial" pitchFamily="34" charset="0"/>
              </a:rPr>
              <a:t>Využití v edukaci </a:t>
            </a:r>
            <a:r>
              <a:rPr lang="cs-CZ" sz="3300" dirty="0">
                <a:cs typeface="Arial" pitchFamily="34" charset="0"/>
              </a:rPr>
              <a:t>(pomoc při nalezení cesty uspokojování potřeb)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774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Potřeby v nemoci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1" dirty="0">
                <a:cs typeface="Arial" pitchFamily="34" charset="0"/>
              </a:rPr>
              <a:t>Faktory modifikující naplnění potřeb</a:t>
            </a:r>
          </a:p>
          <a:p>
            <a:pPr algn="just"/>
            <a:r>
              <a:rPr lang="cs-CZ" dirty="0">
                <a:cs typeface="Arial" pitchFamily="34" charset="0"/>
              </a:rPr>
              <a:t> </a:t>
            </a:r>
            <a:r>
              <a:rPr lang="cs-CZ" b="1" i="1" dirty="0">
                <a:cs typeface="Arial" pitchFamily="34" charset="0"/>
              </a:rPr>
              <a:t>Nemoc</a:t>
            </a:r>
            <a:r>
              <a:rPr lang="cs-CZ" dirty="0">
                <a:cs typeface="Arial" pitchFamily="34" charset="0"/>
              </a:rPr>
              <a:t> – často brání v uspokojování potřeb, mění vyjádření a možnosti jejich uspokojení </a:t>
            </a:r>
          </a:p>
          <a:p>
            <a:pPr algn="just"/>
            <a:r>
              <a:rPr lang="cs-CZ" dirty="0">
                <a:cs typeface="Arial" pitchFamily="34" charset="0"/>
              </a:rPr>
              <a:t> </a:t>
            </a:r>
            <a:r>
              <a:rPr lang="cs-CZ" b="1" i="1" dirty="0">
                <a:cs typeface="Arial" pitchFamily="34" charset="0"/>
              </a:rPr>
              <a:t>Osobnost člověka </a:t>
            </a:r>
            <a:r>
              <a:rPr lang="cs-CZ" dirty="0">
                <a:cs typeface="Arial" pitchFamily="34" charset="0"/>
              </a:rPr>
              <a:t>– osobnostní vlastnosti určují způsob vyjádření, uspokojování i psychickou odezvu. Určující je typologie člověka (introvert…) </a:t>
            </a:r>
          </a:p>
          <a:p>
            <a:pPr algn="just"/>
            <a:r>
              <a:rPr lang="cs-CZ" dirty="0">
                <a:cs typeface="Arial" pitchFamily="34" charset="0"/>
              </a:rPr>
              <a:t> </a:t>
            </a:r>
            <a:r>
              <a:rPr lang="cs-CZ" b="1" i="1" dirty="0">
                <a:cs typeface="Arial" pitchFamily="34" charset="0"/>
              </a:rPr>
              <a:t>Mezilidské vztahy </a:t>
            </a:r>
            <a:r>
              <a:rPr lang="cs-CZ" dirty="0">
                <a:cs typeface="Arial" pitchFamily="34" charset="0"/>
              </a:rPr>
              <a:t>– vztahy k příbuzným a blízkým narušují uspokojování potřeb nebo lze prostřednictvím těchto vztahů navodit zdravý způsob jejich uspokojení</a:t>
            </a:r>
          </a:p>
          <a:p>
            <a:pPr algn="just"/>
            <a:r>
              <a:rPr lang="cs-CZ" dirty="0">
                <a:cs typeface="Arial" pitchFamily="34" charset="0"/>
              </a:rPr>
              <a:t> </a:t>
            </a:r>
            <a:r>
              <a:rPr lang="cs-CZ" b="1" i="1" dirty="0">
                <a:cs typeface="Arial" pitchFamily="34" charset="0"/>
              </a:rPr>
              <a:t>Vývojové stadium člověka </a:t>
            </a:r>
            <a:r>
              <a:rPr lang="cs-CZ" dirty="0">
                <a:cs typeface="Arial" pitchFamily="34" charset="0"/>
              </a:rPr>
              <a:t>– modifikuje signalizaci </a:t>
            </a:r>
            <a:r>
              <a:rPr lang="cs-CZ" dirty="0" smtClean="0">
                <a:cs typeface="Arial" pitchFamily="34" charset="0"/>
              </a:rPr>
              <a:t/>
            </a:r>
            <a:br>
              <a:rPr lang="cs-CZ" dirty="0" smtClean="0">
                <a:cs typeface="Arial" pitchFamily="34" charset="0"/>
              </a:rPr>
            </a:br>
            <a:r>
              <a:rPr lang="cs-CZ" dirty="0" smtClean="0">
                <a:cs typeface="Arial" pitchFamily="34" charset="0"/>
              </a:rPr>
              <a:t>a </a:t>
            </a:r>
            <a:r>
              <a:rPr lang="cs-CZ" dirty="0">
                <a:cs typeface="Arial" pitchFamily="34" charset="0"/>
              </a:rPr>
              <a:t>způsob uspokojování potřeb i jejich psychickou odezvu.</a:t>
            </a:r>
          </a:p>
          <a:p>
            <a:pPr algn="just"/>
            <a:r>
              <a:rPr lang="cs-CZ" dirty="0">
                <a:cs typeface="Arial" pitchFamily="34" charset="0"/>
              </a:rPr>
              <a:t> </a:t>
            </a:r>
            <a:r>
              <a:rPr lang="cs-CZ" b="1" i="1" dirty="0">
                <a:cs typeface="Arial" pitchFamily="34" charset="0"/>
              </a:rPr>
              <a:t>Okolnosti, za kterých nemoc vznikla </a:t>
            </a:r>
            <a:r>
              <a:rPr lang="cs-CZ" dirty="0">
                <a:cs typeface="Arial" pitchFamily="34" charset="0"/>
              </a:rPr>
              <a:t>– ohled na specifické situace (onemocnění matky dítěte)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64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Naplnění potřeb v nemocnici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3000" dirty="0">
                <a:cs typeface="Arial" pitchFamily="34" charset="0"/>
              </a:rPr>
              <a:t>Povinnost poskytovatele zdravotnické </a:t>
            </a:r>
            <a:br>
              <a:rPr lang="cs-CZ" sz="3000" dirty="0">
                <a:cs typeface="Arial" pitchFamily="34" charset="0"/>
              </a:rPr>
            </a:br>
            <a:r>
              <a:rPr lang="cs-CZ" sz="3000" dirty="0">
                <a:cs typeface="Arial" pitchFamily="34" charset="0"/>
              </a:rPr>
              <a:t>a ošetřovatelské péče je vyhledávat způsoby uspokojení základních biologických potřeb (nabízet tekutiny, vhodné prostředí ke spánku…) </a:t>
            </a:r>
          </a:p>
          <a:p>
            <a:pPr>
              <a:lnSpc>
                <a:spcPct val="120000"/>
              </a:lnSpc>
            </a:pPr>
            <a:r>
              <a:rPr lang="cs-CZ" sz="3000" dirty="0">
                <a:cs typeface="Arial" pitchFamily="34" charset="0"/>
              </a:rPr>
              <a:t> Ošetřovatelský proces je prostředek </a:t>
            </a:r>
            <a:br>
              <a:rPr lang="cs-CZ" sz="3000" dirty="0">
                <a:cs typeface="Arial" pitchFamily="34" charset="0"/>
              </a:rPr>
            </a:br>
            <a:r>
              <a:rPr lang="cs-CZ" sz="3000" dirty="0">
                <a:cs typeface="Arial" pitchFamily="34" charset="0"/>
              </a:rPr>
              <a:t>k uspokojování základních potřeb pacienta. </a:t>
            </a:r>
          </a:p>
          <a:p>
            <a:pPr>
              <a:lnSpc>
                <a:spcPct val="120000"/>
              </a:lnSpc>
            </a:pPr>
            <a:r>
              <a:rPr lang="cs-CZ" sz="3000" dirty="0">
                <a:cs typeface="Arial" pitchFamily="34" charset="0"/>
              </a:rPr>
              <a:t> ADL (</a:t>
            </a:r>
            <a:r>
              <a:rPr lang="cs-CZ" sz="3000" dirty="0" err="1">
                <a:cs typeface="Arial" pitchFamily="34" charset="0"/>
              </a:rPr>
              <a:t>activity</a:t>
            </a:r>
            <a:r>
              <a:rPr lang="cs-CZ" sz="3000" dirty="0">
                <a:cs typeface="Arial" pitchFamily="34" charset="0"/>
              </a:rPr>
              <a:t> </a:t>
            </a:r>
            <a:r>
              <a:rPr lang="cs-CZ" sz="3000" dirty="0" err="1">
                <a:cs typeface="Arial" pitchFamily="34" charset="0"/>
              </a:rPr>
              <a:t>daily</a:t>
            </a:r>
            <a:r>
              <a:rPr lang="cs-CZ" sz="3000" dirty="0">
                <a:cs typeface="Arial" pitchFamily="34" charset="0"/>
              </a:rPr>
              <a:t> </a:t>
            </a:r>
            <a:r>
              <a:rPr lang="cs-CZ" sz="3000" dirty="0" err="1">
                <a:cs typeface="Arial" pitchFamily="34" charset="0"/>
              </a:rPr>
              <a:t>living</a:t>
            </a:r>
            <a:r>
              <a:rPr lang="cs-CZ" sz="3000" dirty="0">
                <a:cs typeface="Arial" pitchFamily="34" charset="0"/>
              </a:rPr>
              <a:t>) = aktivity denního života (hygiena, oblékání, výživa…) </a:t>
            </a:r>
          </a:p>
          <a:p>
            <a:pPr>
              <a:lnSpc>
                <a:spcPct val="120000"/>
              </a:lnSpc>
            </a:pPr>
            <a:r>
              <a:rPr lang="cs-CZ" sz="3000" dirty="0">
                <a:cs typeface="Arial" pitchFamily="34" charset="0"/>
              </a:rPr>
              <a:t> Zdravý člověk zvládá denní aktivity sám.</a:t>
            </a:r>
          </a:p>
          <a:p>
            <a:pPr>
              <a:lnSpc>
                <a:spcPct val="120000"/>
              </a:lnSpc>
            </a:pPr>
            <a:r>
              <a:rPr lang="cs-CZ" sz="3000" dirty="0">
                <a:cs typeface="Arial" pitchFamily="34" charset="0"/>
              </a:rPr>
              <a:t> V nemoci je člověk limitován – posuzujeme zdravotní stav pacienta</a:t>
            </a:r>
            <a:r>
              <a:rPr lang="cs-CZ" sz="3000" dirty="0"/>
              <a:t>.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698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Sebepéče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soběstačnost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cs typeface="Arial" pitchFamily="34" charset="0"/>
              </a:rPr>
              <a:t>Základem ošetřovatelské péče </a:t>
            </a:r>
            <a:r>
              <a:rPr lang="cs-CZ" dirty="0">
                <a:cs typeface="Arial" pitchFamily="34" charset="0"/>
              </a:rPr>
              <a:t>je hodnocení soběstačnosti a </a:t>
            </a:r>
            <a:r>
              <a:rPr lang="cs-CZ" dirty="0" err="1">
                <a:cs typeface="Arial" pitchFamily="34" charset="0"/>
              </a:rPr>
              <a:t>sebepéče</a:t>
            </a:r>
            <a:r>
              <a:rPr lang="cs-CZ" dirty="0">
                <a:cs typeface="Arial" pitchFamily="34" charset="0"/>
              </a:rPr>
              <a:t> pacienta </a:t>
            </a:r>
          </a:p>
          <a:p>
            <a:r>
              <a:rPr lang="cs-CZ" dirty="0">
                <a:cs typeface="Arial" pitchFamily="34" charset="0"/>
              </a:rPr>
              <a:t> </a:t>
            </a:r>
            <a:r>
              <a:rPr lang="cs-CZ" b="1" dirty="0" err="1">
                <a:cs typeface="Arial" pitchFamily="34" charset="0"/>
              </a:rPr>
              <a:t>Sebepéče</a:t>
            </a:r>
            <a:r>
              <a:rPr lang="cs-CZ" dirty="0">
                <a:cs typeface="Arial" pitchFamily="34" charset="0"/>
              </a:rPr>
              <a:t> – samostatné vykonávání denních aktivit (stravování, oblékání…) </a:t>
            </a:r>
          </a:p>
          <a:p>
            <a:r>
              <a:rPr lang="cs-CZ" dirty="0">
                <a:cs typeface="Arial" pitchFamily="34" charset="0"/>
              </a:rPr>
              <a:t> </a:t>
            </a:r>
            <a:r>
              <a:rPr lang="cs-CZ" b="1" dirty="0">
                <a:cs typeface="Arial" pitchFamily="34" charset="0"/>
              </a:rPr>
              <a:t>Soběstačnost</a:t>
            </a:r>
            <a:r>
              <a:rPr lang="cs-CZ" dirty="0">
                <a:cs typeface="Arial" pitchFamily="34" charset="0"/>
              </a:rPr>
              <a:t> – míra samostatnosti při vykonávání denních aktivit </a:t>
            </a:r>
          </a:p>
          <a:p>
            <a:r>
              <a:rPr lang="cs-CZ" dirty="0">
                <a:cs typeface="Arial" pitchFamily="34" charset="0"/>
              </a:rPr>
              <a:t> </a:t>
            </a:r>
            <a:r>
              <a:rPr lang="cs-CZ" b="1" dirty="0">
                <a:cs typeface="Arial" pitchFamily="34" charset="0"/>
              </a:rPr>
              <a:t>Určení stupně závislosti nemocného </a:t>
            </a:r>
            <a:r>
              <a:rPr lang="cs-CZ" dirty="0">
                <a:cs typeface="Arial" pitchFamily="34" charset="0"/>
              </a:rPr>
              <a:t>(hodnocení ADL) - </a:t>
            </a:r>
            <a:r>
              <a:rPr lang="cs-CZ" dirty="0" err="1">
                <a:cs typeface="Arial" pitchFamily="34" charset="0"/>
              </a:rPr>
              <a:t>Barthelův</a:t>
            </a:r>
            <a:r>
              <a:rPr lang="cs-CZ" dirty="0">
                <a:cs typeface="Arial" pitchFamily="34" charset="0"/>
              </a:rPr>
              <a:t> test </a:t>
            </a:r>
          </a:p>
          <a:p>
            <a:r>
              <a:rPr lang="cs-CZ" dirty="0">
                <a:cs typeface="Arial" pitchFamily="34" charset="0"/>
              </a:rPr>
              <a:t> </a:t>
            </a:r>
            <a:r>
              <a:rPr lang="cs-CZ" b="1" dirty="0">
                <a:cs typeface="Arial" pitchFamily="34" charset="0"/>
              </a:rPr>
              <a:t>Hodnocení ADL </a:t>
            </a:r>
            <a:r>
              <a:rPr lang="cs-CZ" dirty="0">
                <a:cs typeface="Arial" pitchFamily="34" charset="0"/>
              </a:rPr>
              <a:t>v ošetřovatelských modelech:</a:t>
            </a:r>
          </a:p>
          <a:p>
            <a:r>
              <a:rPr lang="cs-CZ" b="1" dirty="0">
                <a:cs typeface="Arial" pitchFamily="34" charset="0"/>
              </a:rPr>
              <a:t> V. Hendersonové </a:t>
            </a:r>
            <a:r>
              <a:rPr lang="cs-CZ" dirty="0">
                <a:cs typeface="Arial" pitchFamily="34" charset="0"/>
              </a:rPr>
              <a:t>– model „14 lidských potřeb“ </a:t>
            </a:r>
          </a:p>
          <a:p>
            <a:r>
              <a:rPr lang="cs-CZ" dirty="0">
                <a:cs typeface="Arial" pitchFamily="34" charset="0"/>
              </a:rPr>
              <a:t> </a:t>
            </a:r>
            <a:r>
              <a:rPr lang="cs-CZ" b="1" dirty="0">
                <a:cs typeface="Arial" pitchFamily="34" charset="0"/>
              </a:rPr>
              <a:t>M. Gordonové </a:t>
            </a:r>
            <a:r>
              <a:rPr lang="cs-CZ" dirty="0">
                <a:cs typeface="Arial" pitchFamily="34" charset="0"/>
              </a:rPr>
              <a:t>– model „fungujícího zdraví“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5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 pojmu potřeba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cs typeface="Arial" pitchFamily="34" charset="0"/>
              </a:rPr>
              <a:t>Biologický – vyjadřuje stav narušené fyziologické rovnováhy (homeostázy) </a:t>
            </a:r>
          </a:p>
          <a:p>
            <a:pPr>
              <a:lnSpc>
                <a:spcPct val="150000"/>
              </a:lnSpc>
            </a:pPr>
            <a:r>
              <a:rPr lang="cs-CZ" dirty="0">
                <a:cs typeface="Arial" pitchFamily="34" charset="0"/>
              </a:rPr>
              <a:t> Ekonomický – vyjadřuje nutnost nebo žádost vlastnit nebo užívat nějaký předmět (např. boty) </a:t>
            </a:r>
          </a:p>
          <a:p>
            <a:pPr>
              <a:lnSpc>
                <a:spcPct val="150000"/>
              </a:lnSpc>
            </a:pPr>
            <a:r>
              <a:rPr lang="cs-CZ" dirty="0">
                <a:cs typeface="Arial" pitchFamily="34" charset="0"/>
              </a:rPr>
              <a:t> Psychologický – vyjadřuje psychický stav odrážející nějaký nedostatek. Je spojen s významem sociálním, vyjadřujícím nedostatky v sociálním životě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8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 motivace a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cs typeface="Arial" pitchFamily="34" charset="0"/>
              </a:rPr>
              <a:t>Množství a intenzita potřeb závisí na</a:t>
            </a:r>
            <a:r>
              <a:rPr lang="cs-CZ" dirty="0">
                <a:cs typeface="Arial" pitchFamily="34" charset="0"/>
              </a:rPr>
              <a:t>: </a:t>
            </a:r>
          </a:p>
          <a:p>
            <a:r>
              <a:rPr lang="cs-CZ" dirty="0">
                <a:cs typeface="Arial" pitchFamily="34" charset="0"/>
              </a:rPr>
              <a:t> pohlaví </a:t>
            </a:r>
          </a:p>
          <a:p>
            <a:r>
              <a:rPr lang="cs-CZ" dirty="0">
                <a:cs typeface="Arial" pitchFamily="34" charset="0"/>
              </a:rPr>
              <a:t> věku </a:t>
            </a:r>
          </a:p>
          <a:p>
            <a:r>
              <a:rPr lang="cs-CZ" dirty="0">
                <a:cs typeface="Arial" pitchFamily="34" charset="0"/>
              </a:rPr>
              <a:t> prostředí, ve kterém jedinec vyrůstal </a:t>
            </a:r>
          </a:p>
          <a:p>
            <a:r>
              <a:rPr lang="cs-CZ" dirty="0">
                <a:cs typeface="Arial" pitchFamily="34" charset="0"/>
              </a:rPr>
              <a:t> inteligenci </a:t>
            </a:r>
          </a:p>
          <a:p>
            <a:r>
              <a:rPr lang="cs-CZ" dirty="0">
                <a:cs typeface="Arial" pitchFamily="34" charset="0"/>
              </a:rPr>
              <a:t> kulturní a společenské úrovni </a:t>
            </a:r>
          </a:p>
          <a:p>
            <a:r>
              <a:rPr lang="cs-CZ" dirty="0">
                <a:cs typeface="Arial" pitchFamily="34" charset="0"/>
              </a:rPr>
              <a:t> zdravotním stavu </a:t>
            </a:r>
          </a:p>
          <a:p>
            <a:r>
              <a:rPr lang="cs-CZ" dirty="0">
                <a:cs typeface="Arial" pitchFamily="34" charset="0"/>
              </a:rPr>
              <a:t> životních zkušenostech </a:t>
            </a:r>
          </a:p>
          <a:p>
            <a:r>
              <a:rPr lang="cs-CZ" dirty="0">
                <a:cs typeface="Arial" pitchFamily="34" charset="0"/>
              </a:rPr>
              <a:t>V průběhu života se potřeby jedince mění jak z hlediska kvantity, tak kvality.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 motivace a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dirty="0">
                <a:cs typeface="Arial" pitchFamily="34" charset="0"/>
              </a:rPr>
              <a:t>Potřeba jako projev nedostatku či přebytku vyjadřuje stav organizmu, který startuje proces motivace – motivační napětí </a:t>
            </a:r>
          </a:p>
          <a:p>
            <a:pPr algn="just"/>
            <a:r>
              <a:rPr lang="cs-CZ" sz="2800" dirty="0">
                <a:cs typeface="Arial" pitchFamily="34" charset="0"/>
              </a:rPr>
              <a:t> Motivace (lat. </a:t>
            </a:r>
            <a:r>
              <a:rPr lang="cs-CZ" sz="2800" dirty="0" err="1">
                <a:cs typeface="Arial" pitchFamily="34" charset="0"/>
              </a:rPr>
              <a:t>moveo</a:t>
            </a:r>
            <a:r>
              <a:rPr lang="cs-CZ" sz="2800" dirty="0">
                <a:cs typeface="Arial" pitchFamily="34" charset="0"/>
              </a:rPr>
              <a:t>) – hýbám </a:t>
            </a:r>
          </a:p>
          <a:p>
            <a:pPr algn="just"/>
            <a:r>
              <a:rPr lang="cs-CZ" sz="2800" dirty="0">
                <a:cs typeface="Arial" pitchFamily="34" charset="0"/>
              </a:rPr>
              <a:t> Motivace je proces, který určuje směr, sílu</a:t>
            </a:r>
            <a:br>
              <a:rPr lang="cs-CZ" sz="2800" dirty="0">
                <a:cs typeface="Arial" pitchFamily="34" charset="0"/>
              </a:rPr>
            </a:br>
            <a:r>
              <a:rPr lang="cs-CZ" sz="2800" dirty="0">
                <a:cs typeface="Arial" pitchFamily="34" charset="0"/>
              </a:rPr>
              <a:t> a trvání určitého chování a jednání </a:t>
            </a:r>
          </a:p>
          <a:p>
            <a:pPr algn="just"/>
            <a:r>
              <a:rPr lang="cs-CZ" sz="2800" dirty="0">
                <a:cs typeface="Arial" pitchFamily="34" charset="0"/>
              </a:rPr>
              <a:t> Motivace – vnitřní (vnitřní pohnutky člověka, uspokojování vlastních zájmů a potřeb) </a:t>
            </a:r>
          </a:p>
          <a:p>
            <a:pPr marL="0" indent="0" algn="just">
              <a:buNone/>
            </a:pPr>
            <a:r>
              <a:rPr lang="cs-CZ" sz="2800" dirty="0">
                <a:cs typeface="Arial" pitchFamily="34" charset="0"/>
              </a:rPr>
              <a:t>                    - vnější (je dána okolním prostředím, které </a:t>
            </a:r>
            <a:r>
              <a:rPr lang="cs-CZ" sz="2800" dirty="0" err="1">
                <a:cs typeface="Arial" pitchFamily="34" charset="0"/>
              </a:rPr>
              <a:t>směrňuje</a:t>
            </a:r>
            <a:r>
              <a:rPr lang="cs-CZ" sz="2800" dirty="0">
                <a:cs typeface="Arial" pitchFamily="34" charset="0"/>
              </a:rPr>
              <a:t> člověka a klade na něj nároky, jenž se snaží uspokojit)</a:t>
            </a:r>
          </a:p>
          <a:p>
            <a:endParaRPr lang="cs-CZ" sz="2800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39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Vědomá a nevědomá motivace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3000" b="1" dirty="0">
                <a:cs typeface="Arial" pitchFamily="34" charset="0"/>
              </a:rPr>
              <a:t>Vědomá motivace </a:t>
            </a:r>
            <a:r>
              <a:rPr lang="cs-CZ" sz="3000" dirty="0">
                <a:cs typeface="Arial" pitchFamily="34" charset="0"/>
              </a:rPr>
              <a:t>– stav, kdy si jedinec plně uvědomuje motivy svého chování (kariéra) </a:t>
            </a:r>
          </a:p>
          <a:p>
            <a:pPr algn="just"/>
            <a:r>
              <a:rPr lang="cs-CZ" sz="3000" dirty="0">
                <a:cs typeface="Arial" pitchFamily="34" charset="0"/>
              </a:rPr>
              <a:t> </a:t>
            </a:r>
            <a:r>
              <a:rPr lang="cs-CZ" sz="3000" b="1" dirty="0">
                <a:cs typeface="Arial" pitchFamily="34" charset="0"/>
              </a:rPr>
              <a:t>Nevědomá motivace </a:t>
            </a:r>
            <a:r>
              <a:rPr lang="cs-CZ" sz="3000" dirty="0">
                <a:cs typeface="Arial" pitchFamily="34" charset="0"/>
              </a:rPr>
              <a:t>– hybná síla jedince aniž by tento jedinec si byl vědom motivů svého chování (nevíme proč se usmějeme na člověka, který nám připomíná někoho jiného aniž by jsem si to v danou chvíli uvědomili) </a:t>
            </a:r>
          </a:p>
          <a:p>
            <a:pPr algn="just"/>
            <a:r>
              <a:rPr lang="cs-CZ" sz="3000" dirty="0">
                <a:cs typeface="Arial" pitchFamily="34" charset="0"/>
              </a:rPr>
              <a:t> </a:t>
            </a:r>
            <a:r>
              <a:rPr lang="cs-CZ" sz="3000" b="1" dirty="0">
                <a:cs typeface="Arial" pitchFamily="34" charset="0"/>
              </a:rPr>
              <a:t>Substituce motivů </a:t>
            </a:r>
            <a:r>
              <a:rPr lang="cs-CZ" sz="3000" dirty="0">
                <a:cs typeface="Arial" pitchFamily="34" charset="0"/>
              </a:rPr>
              <a:t>– potřeba vyvolává chování, které není typické pro danou potřebu, je náhradní (nadměrné jedení nemusí být motivováno hladem, ale osamělostí nebo jinými zdroji úzkosti)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56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Schéma motivace a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2800" b="1" dirty="0">
                <a:cs typeface="Arial" pitchFamily="34" charset="0"/>
              </a:rPr>
              <a:t>Motivační napětí  </a:t>
            </a:r>
            <a:r>
              <a:rPr lang="cs-CZ" sz="2800" dirty="0">
                <a:cs typeface="Arial" pitchFamily="34" charset="0"/>
              </a:rPr>
              <a:t>(potřeba)-  pocit hladu, ospalost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b="1" dirty="0">
                <a:cs typeface="Arial" pitchFamily="34" charset="0"/>
              </a:rPr>
              <a:t>Činnost</a:t>
            </a:r>
            <a:r>
              <a:rPr lang="cs-CZ" sz="2800" dirty="0">
                <a:cs typeface="Arial" pitchFamily="34" charset="0"/>
              </a:rPr>
              <a:t> – jedení, spánek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b="1" dirty="0">
                <a:cs typeface="Arial" pitchFamily="34" charset="0"/>
              </a:rPr>
              <a:t>Uspokojení – </a:t>
            </a:r>
            <a:r>
              <a:rPr lang="cs-CZ" sz="2800" dirty="0">
                <a:cs typeface="Arial" pitchFamily="34" charset="0"/>
              </a:rPr>
              <a:t>nasycení, osvěžení</a:t>
            </a:r>
            <a:endParaRPr lang="cs-CZ" sz="2800" b="1" dirty="0">
              <a:cs typeface="Arial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7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Klasifikace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>
                <a:cs typeface="Arial" pitchFamily="34" charset="0"/>
              </a:rPr>
              <a:t>Dle významu potřeby pro život </a:t>
            </a:r>
          </a:p>
          <a:p>
            <a:pPr algn="just"/>
            <a:r>
              <a:rPr lang="cs-CZ" sz="2800" dirty="0">
                <a:cs typeface="Arial" pitchFamily="34" charset="0"/>
              </a:rPr>
              <a:t> </a:t>
            </a:r>
            <a:r>
              <a:rPr lang="cs-CZ" sz="2800" b="1" dirty="0">
                <a:cs typeface="Arial" pitchFamily="34" charset="0"/>
              </a:rPr>
              <a:t>primární (nižší) </a:t>
            </a:r>
            <a:r>
              <a:rPr lang="cs-CZ" sz="2800" dirty="0">
                <a:cs typeface="Arial" pitchFamily="34" charset="0"/>
              </a:rPr>
              <a:t>– potřeby biologické (uspokojení hladu, dostatek vzduchu…) </a:t>
            </a:r>
          </a:p>
          <a:p>
            <a:pPr algn="just"/>
            <a:r>
              <a:rPr lang="cs-CZ" sz="2800" b="1" dirty="0">
                <a:cs typeface="Arial" pitchFamily="34" charset="0"/>
              </a:rPr>
              <a:t>sekundární (vyšší) </a:t>
            </a:r>
            <a:r>
              <a:rPr lang="cs-CZ" sz="2800" dirty="0">
                <a:cs typeface="Arial" pitchFamily="34" charset="0"/>
              </a:rPr>
              <a:t>– získané, sociální, kulturní, společenské potřeby (potřeba blízkosti druhého člověka, úspěchu, přátelství) </a:t>
            </a:r>
          </a:p>
          <a:p>
            <a:pPr algn="just"/>
            <a:r>
              <a:rPr lang="cs-CZ" sz="2800" dirty="0">
                <a:cs typeface="Arial" pitchFamily="34" charset="0"/>
              </a:rPr>
              <a:t>Dle podstaty člověka - fyziologické - kulturní - psychické - sebevyjádření - sociální - estetické - spirituální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161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Maslowova</a:t>
            </a:r>
            <a:r>
              <a:rPr lang="cs-CZ" b="1" dirty="0"/>
              <a:t> pyramida lidských potřeb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Abraham Harold </a:t>
            </a:r>
            <a:r>
              <a:rPr lang="cs-CZ" dirty="0" err="1"/>
              <a:t>Maslow</a:t>
            </a:r>
            <a:r>
              <a:rPr lang="cs-CZ" dirty="0"/>
              <a:t> (1908 – 1970) </a:t>
            </a:r>
          </a:p>
          <a:p>
            <a:pPr marL="0" indent="0">
              <a:buNone/>
            </a:pPr>
            <a:r>
              <a:rPr lang="cs-CZ" dirty="0" smtClean="0"/>
              <a:t>     americký </a:t>
            </a:r>
            <a:r>
              <a:rPr lang="cs-CZ" dirty="0"/>
              <a:t>psycholog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pic>
        <p:nvPicPr>
          <p:cNvPr id="5" name="Picture 4" descr="http://communicationtheory.org/wp-content/uploads/2011/01/abraham_harold_mas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40968"/>
            <a:ext cx="1968154" cy="275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568528"/>
            <a:ext cx="4869080" cy="3944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17987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1072</Words>
  <Application>Microsoft Office PowerPoint</Application>
  <PresentationFormat>Předvádění na obrazovce (4:3)</PresentationFormat>
  <Paragraphs>149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Potřeby člověka klasifikace, hierarchie naplnění</vt:lpstr>
      <vt:lpstr>Definice </vt:lpstr>
      <vt:lpstr>Význam pojmu potřeba </vt:lpstr>
      <vt:lpstr>Vztah motivace a potřeb</vt:lpstr>
      <vt:lpstr>Vztah motivace a potřeb</vt:lpstr>
      <vt:lpstr>Vědomá a nevědomá motivace </vt:lpstr>
      <vt:lpstr>Schéma motivace a chování</vt:lpstr>
      <vt:lpstr>Klasifikace potřeb</vt:lpstr>
      <vt:lpstr>Maslowova pyramida lidských potřeb </vt:lpstr>
      <vt:lpstr>Klasifikace potřeb</vt:lpstr>
      <vt:lpstr>Rozbor pyramidy potřeb </vt:lpstr>
      <vt:lpstr>Rozbor pyramidy potřeb</vt:lpstr>
      <vt:lpstr>Hierarchie potřeb je dána</vt:lpstr>
      <vt:lpstr>Faktory ovlivňující naplnění potřeb </vt:lpstr>
      <vt:lpstr>Způsoby naplnění potřeb </vt:lpstr>
      <vt:lpstr>Schéma naplnění potřeb </vt:lpstr>
      <vt:lpstr>Míra naplnění potřeb </vt:lpstr>
      <vt:lpstr>Projevy chování při nenaplnění potřeb </vt:lpstr>
      <vt:lpstr>Bariéry v naplňování potřeb</vt:lpstr>
      <vt:lpstr>Význam teorie potřeb v ošetřovatelství</vt:lpstr>
      <vt:lpstr>Potřeby v nemoci </vt:lpstr>
      <vt:lpstr>Naplnění potřeb v nemocnici</vt:lpstr>
      <vt:lpstr>Sebepéče a soběstačnost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bianca.tomiskova</dc:creator>
  <cp:lastModifiedBy>dell</cp:lastModifiedBy>
  <cp:revision>7</cp:revision>
  <dcterms:created xsi:type="dcterms:W3CDTF">2016-06-21T07:27:36Z</dcterms:created>
  <dcterms:modified xsi:type="dcterms:W3CDTF">2020-10-01T19:17:08Z</dcterms:modified>
</cp:coreProperties>
</file>