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15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58081EF-11F3-4414-9038-D29A2CAC7FB4}"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8F8382-FC43-4B6D-B699-EC26892ADCC3}" type="slidenum">
              <a:rPr lang="cs-CZ" smtClean="0"/>
              <a:t>‹#›</a:t>
            </a:fld>
            <a:endParaRPr lang="cs-CZ"/>
          </a:p>
        </p:txBody>
      </p:sp>
    </p:spTree>
    <p:extLst>
      <p:ext uri="{BB962C8B-B14F-4D97-AF65-F5344CB8AC3E}">
        <p14:creationId xmlns:p14="http://schemas.microsoft.com/office/powerpoint/2010/main" val="1381148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58081EF-11F3-4414-9038-D29A2CAC7FB4}"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8F8382-FC43-4B6D-B699-EC26892ADCC3}" type="slidenum">
              <a:rPr lang="cs-CZ" smtClean="0"/>
              <a:t>‹#›</a:t>
            </a:fld>
            <a:endParaRPr lang="cs-CZ"/>
          </a:p>
        </p:txBody>
      </p:sp>
    </p:spTree>
    <p:extLst>
      <p:ext uri="{BB962C8B-B14F-4D97-AF65-F5344CB8AC3E}">
        <p14:creationId xmlns:p14="http://schemas.microsoft.com/office/powerpoint/2010/main" val="1427769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58081EF-11F3-4414-9038-D29A2CAC7FB4}"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8F8382-FC43-4B6D-B699-EC26892ADCC3}" type="slidenum">
              <a:rPr lang="cs-CZ" smtClean="0"/>
              <a:t>‹#›</a:t>
            </a:fld>
            <a:endParaRPr lang="cs-CZ"/>
          </a:p>
        </p:txBody>
      </p:sp>
    </p:spTree>
    <p:extLst>
      <p:ext uri="{BB962C8B-B14F-4D97-AF65-F5344CB8AC3E}">
        <p14:creationId xmlns:p14="http://schemas.microsoft.com/office/powerpoint/2010/main" val="2531059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UL - text">
    <p:spTree>
      <p:nvGrpSpPr>
        <p:cNvPr id="1" name=""/>
        <p:cNvGrpSpPr/>
        <p:nvPr/>
      </p:nvGrpSpPr>
      <p:grpSpPr>
        <a:xfrm>
          <a:off x="0" y="0"/>
          <a:ext cx="0" cy="0"/>
          <a:chOff x="0" y="0"/>
          <a:chExt cx="0" cy="0"/>
        </a:xfrm>
      </p:grpSpPr>
      <p:sp>
        <p:nvSpPr>
          <p:cNvPr id="7" name="Nadpis 6"/>
          <p:cNvSpPr>
            <a:spLocks noGrp="1"/>
          </p:cNvSpPr>
          <p:nvPr>
            <p:ph type="title" hasCustomPrompt="1"/>
          </p:nvPr>
        </p:nvSpPr>
        <p:spPr>
          <a:xfrm>
            <a:off x="719403" y="908720"/>
            <a:ext cx="10753195" cy="720080"/>
          </a:xfrm>
        </p:spPr>
        <p:txBody>
          <a:bodyPr>
            <a:normAutofit/>
          </a:bodyPr>
          <a:lstStyle>
            <a:lvl1pPr>
              <a:defRPr sz="4000"/>
            </a:lvl1pPr>
          </a:lstStyle>
          <a:p>
            <a:r>
              <a:rPr lang="cs-CZ" dirty="0" smtClean="0"/>
              <a:t>Klepnutím vložíte nadpis</a:t>
            </a:r>
            <a:endParaRPr lang="cs-CZ" dirty="0"/>
          </a:p>
        </p:txBody>
      </p:sp>
      <p:sp>
        <p:nvSpPr>
          <p:cNvPr id="11" name="Zástupný symbol pro obsah 10"/>
          <p:cNvSpPr>
            <a:spLocks noGrp="1"/>
          </p:cNvSpPr>
          <p:nvPr>
            <p:ph sz="quarter" idx="10" hasCustomPrompt="1"/>
          </p:nvPr>
        </p:nvSpPr>
        <p:spPr>
          <a:xfrm>
            <a:off x="719667" y="1844825"/>
            <a:ext cx="10752667" cy="4392613"/>
          </a:xfrm>
        </p:spPr>
        <p:txBody>
          <a:bodyPr>
            <a:normAutofit/>
          </a:bodyPr>
          <a:lstStyle>
            <a:lvl1pPr>
              <a:buNone/>
              <a:defRPr sz="2800"/>
            </a:lvl1pPr>
          </a:lstStyle>
          <a:p>
            <a:pPr lvl="0"/>
            <a:r>
              <a:rPr lang="cs-CZ" dirty="0" smtClean="0"/>
              <a:t>Klepnutím vložíte text</a:t>
            </a:r>
            <a:endParaRPr lang="cs-CZ" dirty="0"/>
          </a:p>
        </p:txBody>
      </p:sp>
    </p:spTree>
    <p:extLst>
      <p:ext uri="{BB962C8B-B14F-4D97-AF65-F5344CB8AC3E}">
        <p14:creationId xmlns:p14="http://schemas.microsoft.com/office/powerpoint/2010/main" val="356430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58081EF-11F3-4414-9038-D29A2CAC7FB4}"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8F8382-FC43-4B6D-B699-EC26892ADCC3}" type="slidenum">
              <a:rPr lang="cs-CZ" smtClean="0"/>
              <a:t>‹#›</a:t>
            </a:fld>
            <a:endParaRPr lang="cs-CZ"/>
          </a:p>
        </p:txBody>
      </p:sp>
    </p:spTree>
    <p:extLst>
      <p:ext uri="{BB962C8B-B14F-4D97-AF65-F5344CB8AC3E}">
        <p14:creationId xmlns:p14="http://schemas.microsoft.com/office/powerpoint/2010/main" val="265404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58081EF-11F3-4414-9038-D29A2CAC7FB4}"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8F8382-FC43-4B6D-B699-EC26892ADCC3}" type="slidenum">
              <a:rPr lang="cs-CZ" smtClean="0"/>
              <a:t>‹#›</a:t>
            </a:fld>
            <a:endParaRPr lang="cs-CZ"/>
          </a:p>
        </p:txBody>
      </p:sp>
    </p:spTree>
    <p:extLst>
      <p:ext uri="{BB962C8B-B14F-4D97-AF65-F5344CB8AC3E}">
        <p14:creationId xmlns:p14="http://schemas.microsoft.com/office/powerpoint/2010/main" val="2956726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58081EF-11F3-4414-9038-D29A2CAC7FB4}"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8F8382-FC43-4B6D-B699-EC26892ADCC3}" type="slidenum">
              <a:rPr lang="cs-CZ" smtClean="0"/>
              <a:t>‹#›</a:t>
            </a:fld>
            <a:endParaRPr lang="cs-CZ"/>
          </a:p>
        </p:txBody>
      </p:sp>
    </p:spTree>
    <p:extLst>
      <p:ext uri="{BB962C8B-B14F-4D97-AF65-F5344CB8AC3E}">
        <p14:creationId xmlns:p14="http://schemas.microsoft.com/office/powerpoint/2010/main" val="116288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58081EF-11F3-4414-9038-D29A2CAC7FB4}" type="datetimeFigureOut">
              <a:rPr lang="cs-CZ" smtClean="0"/>
              <a:t>29.8.2023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B8F8382-FC43-4B6D-B699-EC26892ADCC3}" type="slidenum">
              <a:rPr lang="cs-CZ" smtClean="0"/>
              <a:t>‹#›</a:t>
            </a:fld>
            <a:endParaRPr lang="cs-CZ"/>
          </a:p>
        </p:txBody>
      </p:sp>
    </p:spTree>
    <p:extLst>
      <p:ext uri="{BB962C8B-B14F-4D97-AF65-F5344CB8AC3E}">
        <p14:creationId xmlns:p14="http://schemas.microsoft.com/office/powerpoint/2010/main" val="3148678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58081EF-11F3-4414-9038-D29A2CAC7FB4}" type="datetimeFigureOut">
              <a:rPr lang="cs-CZ" smtClean="0"/>
              <a:t>29.8.2023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B8F8382-FC43-4B6D-B699-EC26892ADCC3}" type="slidenum">
              <a:rPr lang="cs-CZ" smtClean="0"/>
              <a:t>‹#›</a:t>
            </a:fld>
            <a:endParaRPr lang="cs-CZ"/>
          </a:p>
        </p:txBody>
      </p:sp>
    </p:spTree>
    <p:extLst>
      <p:ext uri="{BB962C8B-B14F-4D97-AF65-F5344CB8AC3E}">
        <p14:creationId xmlns:p14="http://schemas.microsoft.com/office/powerpoint/2010/main" val="344986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58081EF-11F3-4414-9038-D29A2CAC7FB4}" type="datetimeFigureOut">
              <a:rPr lang="cs-CZ" smtClean="0"/>
              <a:t>29.8.2023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B8F8382-FC43-4B6D-B699-EC26892ADCC3}" type="slidenum">
              <a:rPr lang="cs-CZ" smtClean="0"/>
              <a:t>‹#›</a:t>
            </a:fld>
            <a:endParaRPr lang="cs-CZ"/>
          </a:p>
        </p:txBody>
      </p:sp>
    </p:spTree>
    <p:extLst>
      <p:ext uri="{BB962C8B-B14F-4D97-AF65-F5344CB8AC3E}">
        <p14:creationId xmlns:p14="http://schemas.microsoft.com/office/powerpoint/2010/main" val="2277812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58081EF-11F3-4414-9038-D29A2CAC7FB4}"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8F8382-FC43-4B6D-B699-EC26892ADCC3}" type="slidenum">
              <a:rPr lang="cs-CZ" smtClean="0"/>
              <a:t>‹#›</a:t>
            </a:fld>
            <a:endParaRPr lang="cs-CZ"/>
          </a:p>
        </p:txBody>
      </p:sp>
    </p:spTree>
    <p:extLst>
      <p:ext uri="{BB962C8B-B14F-4D97-AF65-F5344CB8AC3E}">
        <p14:creationId xmlns:p14="http://schemas.microsoft.com/office/powerpoint/2010/main" val="708873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58081EF-11F3-4414-9038-D29A2CAC7FB4}"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8F8382-FC43-4B6D-B699-EC26892ADCC3}" type="slidenum">
              <a:rPr lang="cs-CZ" smtClean="0"/>
              <a:t>‹#›</a:t>
            </a:fld>
            <a:endParaRPr lang="cs-CZ"/>
          </a:p>
        </p:txBody>
      </p:sp>
    </p:spTree>
    <p:extLst>
      <p:ext uri="{BB962C8B-B14F-4D97-AF65-F5344CB8AC3E}">
        <p14:creationId xmlns:p14="http://schemas.microsoft.com/office/powerpoint/2010/main" val="106844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081EF-11F3-4414-9038-D29A2CAC7FB4}" type="datetimeFigureOut">
              <a:rPr lang="cs-CZ" smtClean="0"/>
              <a:t>29.8.2023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F8382-FC43-4B6D-B699-EC26892ADCC3}" type="slidenum">
              <a:rPr lang="cs-CZ" smtClean="0"/>
              <a:t>‹#›</a:t>
            </a:fld>
            <a:endParaRPr lang="cs-CZ"/>
          </a:p>
        </p:txBody>
      </p:sp>
    </p:spTree>
    <p:extLst>
      <p:ext uri="{BB962C8B-B14F-4D97-AF65-F5344CB8AC3E}">
        <p14:creationId xmlns:p14="http://schemas.microsoft.com/office/powerpoint/2010/main" val="2876693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8" Type="http://schemas.openxmlformats.org/officeDocument/2006/relationships/hyperlink" Target="http://old.easyproject.cz/projektova-organizace" TargetMode="External"/><Relationship Id="rId13" Type="http://schemas.openxmlformats.org/officeDocument/2006/relationships/hyperlink" Target="http://www.ipma.cz/web/files/DCP-nastroje-a-techniky-technicke-a-kontextove.pdf" TargetMode="External"/><Relationship Id="rId18" Type="http://schemas.openxmlformats.org/officeDocument/2006/relationships/hyperlink" Target="http://www.probermeto.cz/clanky/chyby-v-rozhodovani-tymu-groupshift-a-reseni-pomoci-ngt-2-dil" TargetMode="External"/><Relationship Id="rId26" Type="http://schemas.openxmlformats.org/officeDocument/2006/relationships/hyperlink" Target="http://www.jakpodnikat.cz/dohoda-provedeni-prace.php" TargetMode="External"/><Relationship Id="rId3" Type="http://schemas.openxmlformats.org/officeDocument/2006/relationships/hyperlink" Target="http://cs.wikipedia.org/wiki/%C5%98%C3%ADzen%C3%AD_projekt%C5%AF#Pl.C3.A1nov.C3.A1n.C3.AD_projektu" TargetMode="External"/><Relationship Id="rId21" Type="http://schemas.openxmlformats.org/officeDocument/2006/relationships/hyperlink" Target="http://www.vlastnicesta.cz/metody-1/swot-analyza" TargetMode="External"/><Relationship Id="rId7" Type="http://schemas.openxmlformats.org/officeDocument/2006/relationships/hyperlink" Target="http://www.businessinfo.cz/cs/clanky/zivotni-cyklus-a-faze-projektu-2865.html" TargetMode="External"/><Relationship Id="rId12" Type="http://schemas.openxmlformats.org/officeDocument/2006/relationships/hyperlink" Target="http://www.ipma.cz/dokumenty_spr/narodni_standard_kompentenci_projektoveho_rizeni.pdf" TargetMode="External"/><Relationship Id="rId17" Type="http://schemas.openxmlformats.org/officeDocument/2006/relationships/hyperlink" Target="http://www.ctenarska-gramotnost.cz/projektove-vyucovani/pv-metody/metody-1" TargetMode="External"/><Relationship Id="rId25" Type="http://schemas.openxmlformats.org/officeDocument/2006/relationships/hyperlink" Target="http://www.tcbs.cz/weblog/balanced-scorecard" TargetMode="External"/><Relationship Id="rId2" Type="http://schemas.openxmlformats.org/officeDocument/2006/relationships/hyperlink" Target="http://rizeni-projektu.cz/view.php?cisloclanku=2005091201" TargetMode="External"/><Relationship Id="rId16" Type="http://schemas.openxmlformats.org/officeDocument/2006/relationships/hyperlink" Target="http://www.mira-vlach.cz/logicka-ramcova-matice-definice" TargetMode="External"/><Relationship Id="rId20" Type="http://schemas.openxmlformats.org/officeDocument/2006/relationships/hyperlink" Target="http://www.ripran.cz/" TargetMode="External"/><Relationship Id="rId29" Type="http://schemas.openxmlformats.org/officeDocument/2006/relationships/hyperlink" Target="http://www.mpsv.cz/ppropo.php?ID=IPB011" TargetMode="External"/><Relationship Id="rId1" Type="http://schemas.openxmlformats.org/officeDocument/2006/relationships/slideLayout" Target="../slideLayouts/slideLayout1.xml"/><Relationship Id="rId6" Type="http://schemas.openxmlformats.org/officeDocument/2006/relationships/hyperlink" Target="http://rizeni-projektu.cz/view.php?cisloclanku=2005091901" TargetMode="External"/><Relationship Id="rId11" Type="http://schemas.openxmlformats.org/officeDocument/2006/relationships/hyperlink" Target="http://www.ipma.cz/" TargetMode="External"/><Relationship Id="rId24" Type="http://schemas.openxmlformats.org/officeDocument/2006/relationships/hyperlink" Target="http://www.systemonline.cz/business-intelligence/balanced-scorecard-jak-dosahnout-podnikovych-ambici.htm" TargetMode="External"/><Relationship Id="rId5" Type="http://schemas.openxmlformats.org/officeDocument/2006/relationships/hyperlink" Target="http://managementmania.com/cs/program" TargetMode="External"/><Relationship Id="rId15" Type="http://schemas.openxmlformats.org/officeDocument/2006/relationships/hyperlink" Target="http://cs.wikipedia.org/wiki/SMART_metoda#cite_note-1" TargetMode="External"/><Relationship Id="rId23" Type="http://schemas.openxmlformats.org/officeDocument/2006/relationships/hyperlink" Target="https://managementmania.com/cs/matice-bcg" TargetMode="External"/><Relationship Id="rId28" Type="http://schemas.openxmlformats.org/officeDocument/2006/relationships/hyperlink" Target="http://www.jakpodnikat.cz/dohoda-pracovni-cinnosti.php" TargetMode="External"/><Relationship Id="rId10" Type="http://schemas.openxmlformats.org/officeDocument/2006/relationships/hyperlink" Target="http://www.mbpconsulting.cz/cs/knowhow/competences/" TargetMode="External"/><Relationship Id="rId19" Type="http://schemas.openxmlformats.org/officeDocument/2006/relationships/hyperlink" Target="http://www.businessinfo.cz/cs/clanky/kreativita-techniky-2812.html#!&amp;chapter=2" TargetMode="External"/><Relationship Id="rId4" Type="http://schemas.openxmlformats.org/officeDocument/2006/relationships/hyperlink" Target="http://www.bw.edu/academics/cpd/project/kerzner/" TargetMode="External"/><Relationship Id="rId9" Type="http://schemas.openxmlformats.org/officeDocument/2006/relationships/hyperlink" Target="http://ekonomika-managment.studentske.cz/2009/02/maticove-organizacni-struktury.html" TargetMode="External"/><Relationship Id="rId14" Type="http://schemas.openxmlformats.org/officeDocument/2006/relationships/hyperlink" Target="http://www.ipma.cz/web/files/DCP-nastroje-a-techniky-behavioralni.pdf" TargetMode="External"/><Relationship Id="rId22" Type="http://schemas.openxmlformats.org/officeDocument/2006/relationships/hyperlink" Target="http://halek.info/www/prezentace/marketing-prednasky5/mprp5-print.php?projection&amp;l=03" TargetMode="External"/><Relationship Id="rId27" Type="http://schemas.openxmlformats.org/officeDocument/2006/relationships/hyperlink" Target="http://www.epravo.cz/top/clanky/dohoda-o-provedeni-prace-nove-od-1-1-2012-79929.html" TargetMode="External"/><Relationship Id="rId30" Type="http://schemas.openxmlformats.org/officeDocument/2006/relationships/hyperlink" Target="http://www.czech.cz/cz/Podnikani/Jak-to-tu-funguje/Smlouva-o-dil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hyperlink" Target="http://books.google.cz/books?id=miRg6nZeMHEC&amp;pg=PA183&amp;lpg=PA183&amp;dq=t%C5%99%C3%AD%C4%8D%C3%ADseln%C3%BD+odhad&amp;source=bl&amp;ots=lUbFRKy0Ua&amp;sig=110DycK5nz_Asdy0crVixjdfZWI&amp;hl=cs&amp;sa=X&amp;ei=7fyeULVHhcO0BvTDgdAM&amp;ved=0CCYQ6AEwAQ#v=onepage&amp;q&amp;f=false" TargetMode="External"/><Relationship Id="rId13" Type="http://schemas.openxmlformats.org/officeDocument/2006/relationships/hyperlink" Target="https://managementmania.com/cs/vedeni-a-komunikovani" TargetMode="External"/><Relationship Id="rId18" Type="http://schemas.openxmlformats.org/officeDocument/2006/relationships/hyperlink" Target="https://managementmania.com/cs/zmocneni" TargetMode="External"/><Relationship Id="rId3" Type="http://schemas.openxmlformats.org/officeDocument/2006/relationships/hyperlink" Target="https://managementmania.com/cs/metody-sitove-analyzy" TargetMode="External"/><Relationship Id="rId21" Type="http://schemas.openxmlformats.org/officeDocument/2006/relationships/hyperlink" Target="https://managementmania.com/cs/mcgregorova-teorie-xy" TargetMode="External"/><Relationship Id="rId7" Type="http://schemas.openxmlformats.org/officeDocument/2006/relationships/hyperlink" Target="http://en.wikipedia.org/wiki/Beta_distribution" TargetMode="External"/><Relationship Id="rId12" Type="http://schemas.openxmlformats.org/officeDocument/2006/relationships/hyperlink" Target="http://www.mira-vlach.cz/role-projektoveho-manazera" TargetMode="External"/><Relationship Id="rId17" Type="http://schemas.openxmlformats.org/officeDocument/2006/relationships/hyperlink" Target="https://managementmania.com/cs/manazerska-mrizka" TargetMode="External"/><Relationship Id="rId2" Type="http://schemas.openxmlformats.org/officeDocument/2006/relationships/hyperlink" Target="https://managementmania.com/cs/work-breakdown-structure" TargetMode="External"/><Relationship Id="rId16" Type="http://schemas.openxmlformats.org/officeDocument/2006/relationships/hyperlink" Target="https://managementmania.com/cs/styl-rizeni-styl-vedeni" TargetMode="External"/><Relationship Id="rId20" Type="http://schemas.openxmlformats.org/officeDocument/2006/relationships/hyperlink" Target="https://managementmania.com/cs/motivace-a-motivovani" TargetMode="External"/><Relationship Id="rId1" Type="http://schemas.openxmlformats.org/officeDocument/2006/relationships/slideLayout" Target="../slideLayouts/slideLayout1.xml"/><Relationship Id="rId6" Type="http://schemas.openxmlformats.org/officeDocument/2006/relationships/hyperlink" Target="https://managementmania.com/cs/metoda-pert" TargetMode="External"/><Relationship Id="rId11" Type="http://schemas.openxmlformats.org/officeDocument/2006/relationships/hyperlink" Target="https://managementmania.com/cs/matice-odpovednosti-rasci" TargetMode="External"/><Relationship Id="rId5" Type="http://schemas.openxmlformats.org/officeDocument/2006/relationships/hyperlink" Target="https://managementmania.com/cs/metoda-ccm" TargetMode="External"/><Relationship Id="rId15" Type="http://schemas.openxmlformats.org/officeDocument/2006/relationships/hyperlink" Target="http://www.ipodnikatel.cz/Personalni-management/firemni-porada-zaklad-interni-firemni-komunikace.html" TargetMode="External"/><Relationship Id="rId10" Type="http://schemas.openxmlformats.org/officeDocument/2006/relationships/hyperlink" Target="https://managementmania.com/cs/matice-odpovednosti-raci" TargetMode="External"/><Relationship Id="rId19" Type="http://schemas.openxmlformats.org/officeDocument/2006/relationships/hyperlink" Target="http://www.vedeme.cz/pro-vedeni/kapitoly-vedeni/65-teorie-motivace/85-teorie-motivace.html" TargetMode="External"/><Relationship Id="rId4" Type="http://schemas.openxmlformats.org/officeDocument/2006/relationships/hyperlink" Target="https://managementmania.com/cs/metoda-cpm" TargetMode="External"/><Relationship Id="rId9" Type="http://schemas.openxmlformats.org/officeDocument/2006/relationships/hyperlink" Target="https://managementmania.com/cs/matice-odpovednosti" TargetMode="External"/><Relationship Id="rId14" Type="http://schemas.openxmlformats.org/officeDocument/2006/relationships/hyperlink" Target="https://managementmania.com/cs/briefing" TargetMode="External"/><Relationship Id="rId22" Type="http://schemas.openxmlformats.org/officeDocument/2006/relationships/hyperlink" Target="http://www.belbin.cz/"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564780" y="3234750"/>
            <a:ext cx="6980664" cy="746883"/>
          </a:xfrm>
        </p:spPr>
        <p:txBody>
          <a:bodyPr>
            <a:normAutofit/>
          </a:bodyPr>
          <a:lstStyle/>
          <a:p>
            <a:r>
              <a:rPr lang="cs-CZ" b="1">
                <a:solidFill>
                  <a:srgbClr val="7030A0"/>
                </a:solidFill>
              </a:rPr>
              <a:t>P</a:t>
            </a:r>
            <a:r>
              <a:rPr lang="cs-CZ" b="1" smtClean="0">
                <a:solidFill>
                  <a:srgbClr val="7030A0"/>
                </a:solidFill>
              </a:rPr>
              <a:t>lánování a řízení projektů – </a:t>
            </a:r>
            <a:r>
              <a:rPr lang="cs-CZ" b="1" smtClean="0">
                <a:solidFill>
                  <a:srgbClr val="7030A0"/>
                </a:solidFill>
              </a:rPr>
              <a:t>motivace</a:t>
            </a:r>
            <a:endParaRPr lang="cs-CZ" dirty="0">
              <a:solidFill>
                <a:srgbClr val="7030A0"/>
              </a:solidFill>
            </a:endParaRPr>
          </a:p>
        </p:txBody>
      </p:sp>
      <p:sp>
        <p:nvSpPr>
          <p:cNvPr id="6" name="Podnadpis 2"/>
          <p:cNvSpPr txBox="1">
            <a:spLocks/>
          </p:cNvSpPr>
          <p:nvPr/>
        </p:nvSpPr>
        <p:spPr>
          <a:xfrm>
            <a:off x="2939344" y="4480599"/>
            <a:ext cx="6400800" cy="494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cs-CZ" sz="2000">
                <a:solidFill>
                  <a:schemeClr val="tx1"/>
                </a:solidFill>
              </a:rPr>
              <a:t>d</a:t>
            </a:r>
            <a:r>
              <a:rPr lang="cs-CZ" sz="2000" smtClean="0">
                <a:solidFill>
                  <a:schemeClr val="tx1"/>
                </a:solidFill>
              </a:rPr>
              <a:t>oc. Ing. Petr Lepšík, Ph.D.</a:t>
            </a:r>
            <a:endParaRPr lang="cs-CZ" sz="2000" dirty="0">
              <a:solidFill>
                <a:schemeClr val="tx1"/>
              </a:solidFill>
            </a:endParaRPr>
          </a:p>
        </p:txBody>
      </p:sp>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9" name="Obráze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65" y="2221878"/>
            <a:ext cx="838200" cy="295275"/>
          </a:xfrm>
          <a:prstGeom prst="rect">
            <a:avLst/>
          </a:prstGeom>
        </p:spPr>
      </p:pic>
      <p:pic>
        <p:nvPicPr>
          <p:cNvPr id="12" name="Picture 1"/>
          <p:cNvPicPr/>
          <p:nvPr/>
        </p:nvPicPr>
        <p:blipFill>
          <a:blip r:embed="rId3"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sp>
        <p:nvSpPr>
          <p:cNvPr id="13" name="TextovéPole 12"/>
          <p:cNvSpPr txBox="1"/>
          <p:nvPr/>
        </p:nvSpPr>
        <p:spPr>
          <a:xfrm>
            <a:off x="1990288" y="1309667"/>
            <a:ext cx="7395024" cy="1477328"/>
          </a:xfrm>
          <a:prstGeom prst="rect">
            <a:avLst/>
          </a:prstGeom>
          <a:noFill/>
        </p:spPr>
        <p:txBody>
          <a:bodyPr wrap="square" rtlCol="0">
            <a:spAutoFit/>
          </a:bodyPr>
          <a:lstStyle/>
          <a:p>
            <a:pPr algn="ctr"/>
            <a:r>
              <a:rPr lang="cs-CZ" b="1" dirty="0"/>
              <a:t>Nové možnosti rozvoje vzdělávání na Technické univerzitě v Liberci</a:t>
            </a:r>
          </a:p>
          <a:p>
            <a:pPr algn="ctr"/>
            <a:endParaRPr lang="cs-CZ" sz="800" dirty="0"/>
          </a:p>
          <a:p>
            <a:pPr algn="ctr"/>
            <a:r>
              <a:rPr lang="cs-CZ" sz="1400" b="1" u="sng" dirty="0"/>
              <a:t>Specifický cíl A3:Tvorba nových profesně zaměřených studijních programů</a:t>
            </a:r>
          </a:p>
          <a:p>
            <a:pPr algn="ctr"/>
            <a:endParaRPr lang="cs-CZ" sz="1400" b="1" u="sng" dirty="0"/>
          </a:p>
          <a:p>
            <a:pPr algn="ctr"/>
            <a:r>
              <a:rPr lang="cs-CZ" b="1" dirty="0"/>
              <a:t>NPO_TUL_MSMT-16598/2022</a:t>
            </a:r>
          </a:p>
          <a:p>
            <a:endParaRPr lang="cs-CZ" dirty="0"/>
          </a:p>
        </p:txBody>
      </p:sp>
      <p:graphicFrame>
        <p:nvGraphicFramePr>
          <p:cNvPr id="4" name="Tabulka 3"/>
          <p:cNvGraphicFramePr>
            <a:graphicFrameLocks noGrp="1"/>
          </p:cNvGraphicFramePr>
          <p:nvPr/>
        </p:nvGraphicFramePr>
        <p:xfrm>
          <a:off x="3233420" y="3771741"/>
          <a:ext cx="5725160" cy="182880"/>
        </p:xfrm>
        <a:graphic>
          <a:graphicData uri="http://schemas.openxmlformats.org/drawingml/2006/table">
            <a:tbl>
              <a:tblPr firstRow="1" firstCol="1" bandRow="1">
                <a:tableStyleId>{5C22544A-7EE6-4342-B048-85BDC9FD1C3A}</a:tableStyleId>
              </a:tblPr>
              <a:tblGrid>
                <a:gridCol w="1908175">
                  <a:extLst>
                    <a:ext uri="{9D8B030D-6E8A-4147-A177-3AD203B41FA5}">
                      <a16:colId xmlns:a16="http://schemas.microsoft.com/office/drawing/2014/main" xmlns="" val="222842396"/>
                    </a:ext>
                  </a:extLst>
                </a:gridCol>
                <a:gridCol w="1908175">
                  <a:extLst>
                    <a:ext uri="{9D8B030D-6E8A-4147-A177-3AD203B41FA5}">
                      <a16:colId xmlns:a16="http://schemas.microsoft.com/office/drawing/2014/main" xmlns="" val="4242503758"/>
                    </a:ext>
                  </a:extLst>
                </a:gridCol>
                <a:gridCol w="1908810">
                  <a:extLst>
                    <a:ext uri="{9D8B030D-6E8A-4147-A177-3AD203B41FA5}">
                      <a16:colId xmlns:a16="http://schemas.microsoft.com/office/drawing/2014/main" xmlns="" val="3883100167"/>
                    </a:ext>
                  </a:extLst>
                </a:gridCol>
              </a:tblGrid>
              <a:tr h="0">
                <a:tc>
                  <a:txBody>
                    <a:bodyPr/>
                    <a:lstStyle/>
                    <a:p>
                      <a:pPr>
                        <a:spcAft>
                          <a:spcPts val="0"/>
                        </a:spcAft>
                      </a:pPr>
                      <a:endParaRPr lang="cs-CZ"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endParaRPr lang="cs-CZ"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endParaRPr lang="cs-CZ"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43787227"/>
                  </a:ext>
                </a:extLst>
              </a:tr>
            </a:tbl>
          </a:graphicData>
        </a:graphic>
      </p:graphicFrame>
      <p:pic>
        <p:nvPicPr>
          <p:cNvPr id="1027" name="Obrázek 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0594" y="5880252"/>
            <a:ext cx="1619250" cy="4381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Obrázek 3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60680" y="5880253"/>
            <a:ext cx="962025" cy="4286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Obrázek 33" descr="Foto / Photo: Logo MŠM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83539" y="5880253"/>
            <a:ext cx="866775" cy="42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255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5.1	</a:t>
            </a:r>
            <a:r>
              <a:rPr lang="en-US" sz="2400" dirty="0" err="1">
                <a:solidFill>
                  <a:prstClr val="black"/>
                </a:solidFill>
                <a:latin typeface="Arial" panose="020B0604020202020204" pitchFamily="34" charset="0"/>
                <a:cs typeface="Arial" panose="020B0604020202020204" pitchFamily="34" charset="0"/>
              </a:rPr>
              <a:t>Vedení</a:t>
            </a:r>
            <a:r>
              <a:rPr lang="en-US" sz="2400" dirty="0">
                <a:solidFill>
                  <a:prstClr val="black"/>
                </a:solidFill>
                <a:latin typeface="Arial" panose="020B0604020202020204" pitchFamily="34" charset="0"/>
                <a:cs typeface="Arial" panose="020B0604020202020204" pitchFamily="34" charset="0"/>
              </a:rPr>
              <a:t> a </a:t>
            </a:r>
            <a:r>
              <a:rPr lang="en-US" sz="2400" dirty="0" err="1">
                <a:solidFill>
                  <a:prstClr val="black"/>
                </a:solidFill>
                <a:latin typeface="Arial" panose="020B0604020202020204" pitchFamily="34" charset="0"/>
                <a:cs typeface="Arial" panose="020B0604020202020204" pitchFamily="34" charset="0"/>
              </a:rPr>
              <a:t>komunikování</a:t>
            </a:r>
            <a:r>
              <a:rPr lang="en-US" sz="2400" dirty="0">
                <a:solidFill>
                  <a:prstClr val="black"/>
                </a:solidFill>
                <a:latin typeface="Arial" panose="020B0604020202020204" pitchFamily="34" charset="0"/>
                <a:cs typeface="Arial" panose="020B0604020202020204" pitchFamily="34" charset="0"/>
              </a:rPr>
              <a:t> (Leadership &amp; Communicating)</a:t>
            </a:r>
            <a:endParaRPr lang="cs-CZ" sz="2400" dirty="0">
              <a:solidFill>
                <a:prstClr val="black"/>
              </a:solidFill>
              <a:latin typeface="Calibri" pitchFamily="34" charset="0"/>
              <a:cs typeface="Arial" charset="0"/>
            </a:endParaRPr>
          </a:p>
        </p:txBody>
      </p:sp>
      <p:sp>
        <p:nvSpPr>
          <p:cNvPr id="4" name="Obdélník 3"/>
          <p:cNvSpPr/>
          <p:nvPr/>
        </p:nvSpPr>
        <p:spPr>
          <a:xfrm>
            <a:off x="1775520" y="6309320"/>
            <a:ext cx="8064896"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4"/>
            <a:ext cx="8263328" cy="5816977"/>
          </a:xfrm>
          <a:prstGeom prst="rect">
            <a:avLst/>
          </a:prstGeom>
        </p:spPr>
        <p:txBody>
          <a:bodyPr wrap="square">
            <a:spAutoFit/>
          </a:bodyPr>
          <a:lstStyle/>
          <a:p>
            <a:r>
              <a:rPr lang="cs-CZ" sz="2000" b="1" dirty="0"/>
              <a:t>5.1.4	Motivace</a:t>
            </a:r>
            <a:endParaRPr lang="cs-CZ" sz="800" dirty="0"/>
          </a:p>
          <a:p>
            <a:endParaRPr lang="cs-CZ" sz="800" dirty="0"/>
          </a:p>
          <a:p>
            <a:r>
              <a:rPr lang="cs-CZ" sz="1600" b="1" dirty="0" err="1"/>
              <a:t>Adamsova</a:t>
            </a:r>
            <a:r>
              <a:rPr lang="cs-CZ" sz="1600" b="1" dirty="0"/>
              <a:t> teorie rovnováhy</a:t>
            </a:r>
            <a:r>
              <a:rPr lang="cs-CZ" sz="1600" b="1" dirty="0"/>
              <a:t/>
            </a:r>
            <a:br>
              <a:rPr lang="cs-CZ" sz="1600" b="1" dirty="0"/>
            </a:br>
            <a:endParaRPr lang="cs-CZ" sz="800" dirty="0"/>
          </a:p>
          <a:p>
            <a:r>
              <a:rPr lang="cs-CZ" sz="1600" dirty="0"/>
              <a:t>John </a:t>
            </a:r>
            <a:r>
              <a:rPr lang="cs-CZ" sz="1600" dirty="0" err="1"/>
              <a:t>Stacey</a:t>
            </a:r>
            <a:r>
              <a:rPr lang="cs-CZ" sz="1600" dirty="0"/>
              <a:t> Adams uvedl tuto teorii pracovní motivace v roce 1963. Podle této teorie si pracovníci podle srovnatelných tržních měřítek porovnávají, co do práce vkládají s tím, co z ní získávají. Vkládají svůj čas, úsilí, loajalitu, toleranci, flexibilitu, angažovanost, spolehlivost, duši i srdce a získávají finanční odměny, benefity, jistotu, uznání ocenění, odpovědnost, pocit rozvoj a růstu, zábavu atd. Pokud mají pocit, že jejich vstupy nejsou patřičně vyváženy s výstupy, stávají se demotivovanými a hledají změnu, nebo zlepšení, nebo snižují své vklady do práce. Pokud mají pocit, že vyváženy jsou, jsou motivováni pokračovat na stejné úrovni vstupů. Bude-li mít pracovník pocit, že je přeceněn, může zvýšit své pracovní úsilí, avšak také může vnitřně přehodnotit hodnotu svých vstupů směrem nahoru bez současného zvýšení vnějšího projevu - reálných vstupů do práce.</a:t>
            </a:r>
          </a:p>
          <a:p>
            <a:endParaRPr lang="cs-CZ" sz="1600" dirty="0"/>
          </a:p>
          <a:p>
            <a:r>
              <a:rPr lang="cs-CZ" sz="1600" dirty="0"/>
              <a:t>Podle teorie pracovníci vstupy a výstupy sčítají, to jest, jednu méně uspokojivou část (například pocit odpovědnosti) lze nahradit přidáním druhé (například jistoty).</a:t>
            </a:r>
          </a:p>
          <a:p>
            <a:endParaRPr lang="cs-CZ" sz="1600" dirty="0"/>
          </a:p>
          <a:p>
            <a:r>
              <a:rPr lang="cs-CZ" sz="1600" dirty="0"/>
              <a:t>Je třeba též podotknout, že vnímání vstupů a výstupů je obyčejně individuální, a to podle toho, jaké mají pracovníci hodnoty. Zrovna tak je mohou nesprávně vnímat z důvodů, že nemají správné informace. Například bude-li pracovník přesvědčen, že firemní automobil je nároková věc, bude jeho vnímání jistě jiné od toho pracovníka, který bude přesvědčen, že to je forma ocenění pracovního výkonu. </a:t>
            </a:r>
          </a:p>
          <a:p>
            <a:endParaRPr lang="cs-CZ" sz="1600" dirty="0"/>
          </a:p>
        </p:txBody>
      </p:sp>
    </p:spTree>
    <p:extLst>
      <p:ext uri="{BB962C8B-B14F-4D97-AF65-F5344CB8AC3E}">
        <p14:creationId xmlns:p14="http://schemas.microsoft.com/office/powerpoint/2010/main" val="636394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5.1	</a:t>
            </a:r>
            <a:r>
              <a:rPr lang="en-US" sz="2400" dirty="0" err="1">
                <a:solidFill>
                  <a:prstClr val="black"/>
                </a:solidFill>
                <a:latin typeface="Arial" panose="020B0604020202020204" pitchFamily="34" charset="0"/>
                <a:cs typeface="Arial" panose="020B0604020202020204" pitchFamily="34" charset="0"/>
              </a:rPr>
              <a:t>Vedení</a:t>
            </a:r>
            <a:r>
              <a:rPr lang="en-US" sz="2400" dirty="0">
                <a:solidFill>
                  <a:prstClr val="black"/>
                </a:solidFill>
                <a:latin typeface="Arial" panose="020B0604020202020204" pitchFamily="34" charset="0"/>
                <a:cs typeface="Arial" panose="020B0604020202020204" pitchFamily="34" charset="0"/>
              </a:rPr>
              <a:t> a </a:t>
            </a:r>
            <a:r>
              <a:rPr lang="en-US" sz="2400" dirty="0" err="1">
                <a:solidFill>
                  <a:prstClr val="black"/>
                </a:solidFill>
                <a:latin typeface="Arial" panose="020B0604020202020204" pitchFamily="34" charset="0"/>
                <a:cs typeface="Arial" panose="020B0604020202020204" pitchFamily="34" charset="0"/>
              </a:rPr>
              <a:t>komunikování</a:t>
            </a:r>
            <a:r>
              <a:rPr lang="en-US" sz="2400" dirty="0">
                <a:solidFill>
                  <a:prstClr val="black"/>
                </a:solidFill>
                <a:latin typeface="Arial" panose="020B0604020202020204" pitchFamily="34" charset="0"/>
                <a:cs typeface="Arial" panose="020B0604020202020204" pitchFamily="34" charset="0"/>
              </a:rPr>
              <a:t> (Leadership &amp; Communicating)</a:t>
            </a:r>
            <a:endParaRPr lang="cs-CZ" sz="2400" dirty="0">
              <a:solidFill>
                <a:prstClr val="black"/>
              </a:solidFill>
              <a:latin typeface="Calibri" pitchFamily="34" charset="0"/>
              <a:cs typeface="Arial" charset="0"/>
            </a:endParaRPr>
          </a:p>
        </p:txBody>
      </p:sp>
      <p:sp>
        <p:nvSpPr>
          <p:cNvPr id="4" name="Obdélník 3"/>
          <p:cNvSpPr/>
          <p:nvPr/>
        </p:nvSpPr>
        <p:spPr>
          <a:xfrm>
            <a:off x="1775520" y="6309320"/>
            <a:ext cx="835292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3"/>
            <a:ext cx="8263328" cy="5509200"/>
          </a:xfrm>
          <a:prstGeom prst="rect">
            <a:avLst/>
          </a:prstGeom>
        </p:spPr>
        <p:txBody>
          <a:bodyPr wrap="square">
            <a:spAutoFit/>
          </a:bodyPr>
          <a:lstStyle/>
          <a:p>
            <a:r>
              <a:rPr lang="cs-CZ" sz="2000" b="1" dirty="0"/>
              <a:t>5.1.4	Motivace</a:t>
            </a:r>
            <a:endParaRPr lang="cs-CZ" sz="800" dirty="0"/>
          </a:p>
          <a:p>
            <a:endParaRPr lang="cs-CZ" sz="700" dirty="0"/>
          </a:p>
          <a:p>
            <a:r>
              <a:rPr lang="cs-CZ" sz="1600" b="1" dirty="0" err="1"/>
              <a:t>Skinnerova</a:t>
            </a:r>
            <a:r>
              <a:rPr lang="cs-CZ" sz="1600" b="1" dirty="0"/>
              <a:t> teorie pozitivního posílení</a:t>
            </a:r>
            <a:r>
              <a:rPr lang="cs-CZ" sz="1600" b="1" dirty="0"/>
              <a:t/>
            </a:r>
            <a:br>
              <a:rPr lang="cs-CZ" sz="1600" b="1" dirty="0"/>
            </a:br>
            <a:r>
              <a:rPr lang="cs-CZ" sz="1600" dirty="0" err="1"/>
              <a:t>Burrhus</a:t>
            </a:r>
            <a:r>
              <a:rPr lang="cs-CZ" sz="1600" dirty="0"/>
              <a:t> </a:t>
            </a:r>
            <a:r>
              <a:rPr lang="cs-CZ" sz="1600" dirty="0"/>
              <a:t>F. </a:t>
            </a:r>
            <a:r>
              <a:rPr lang="cs-CZ" sz="1600" dirty="0" err="1"/>
              <a:t>Skinner</a:t>
            </a:r>
            <a:r>
              <a:rPr lang="cs-CZ" sz="1600" dirty="0"/>
              <a:t> (*1904 - †1990) byl význačným americkým psychologem, zakladatelem tzv. radikálního behaviorismu a školy experimentální analýzy chování.</a:t>
            </a:r>
          </a:p>
          <a:p>
            <a:endParaRPr lang="cs-CZ" sz="500" dirty="0"/>
          </a:p>
          <a:p>
            <a:r>
              <a:rPr lang="cs-CZ" sz="1600" dirty="0"/>
              <a:t>Behaviorismus se zabývá, stejně jako další empirické vědy, pozorovatelnými a objektivně měřitelnými skutečnostmi. V případě behaviorismu je touto skutečností chování. Porozumět chování zde znamená odhalit vztah mezi příčinou a následkem, přičemž za následek se chápe chování.</a:t>
            </a:r>
          </a:p>
          <a:p>
            <a:endParaRPr lang="cs-CZ" sz="700" dirty="0"/>
          </a:p>
          <a:p>
            <a:r>
              <a:rPr lang="cs-CZ" sz="1600" dirty="0"/>
              <a:t>Behavioristé tvrdí, že až na několik málo instinktivních reakcí je veškeré chování chováním neučeným, přičemž k tomuto naučení se dochází při interakci živočicha s jeho okolím. Toto okolí způsobuje, že se pravděpodobnost určitého chovní zvyšuje, nebo snižuje</a:t>
            </a:r>
            <a:r>
              <a:rPr lang="cs-CZ" sz="1600" dirty="0"/>
              <a:t>.</a:t>
            </a:r>
          </a:p>
          <a:p>
            <a:endParaRPr lang="cs-CZ" sz="500" dirty="0"/>
          </a:p>
          <a:p>
            <a:r>
              <a:rPr lang="cs-CZ" sz="1600" b="1" dirty="0"/>
              <a:t>Zvyšování</a:t>
            </a:r>
            <a:r>
              <a:rPr lang="cs-CZ" sz="1600" dirty="0"/>
              <a:t> pravděpodobnosti chování se děje jeho </a:t>
            </a:r>
            <a:r>
              <a:rPr lang="cs-CZ" sz="1600" b="1" dirty="0"/>
              <a:t>posilováním</a:t>
            </a:r>
            <a:r>
              <a:rPr lang="cs-CZ" sz="1600" dirty="0"/>
              <a:t>. Jsou dva způsoby posilování:</a:t>
            </a:r>
          </a:p>
          <a:p>
            <a:r>
              <a:rPr lang="cs-CZ" sz="1600" dirty="0"/>
              <a:t>• pozitivní </a:t>
            </a:r>
            <a:r>
              <a:rPr lang="cs-CZ" sz="1600" dirty="0"/>
              <a:t>posilování, při kterém po určitém chování vede k odměně,</a:t>
            </a:r>
          </a:p>
          <a:p>
            <a:r>
              <a:rPr lang="cs-CZ" sz="1600" dirty="0"/>
              <a:t>• negativní </a:t>
            </a:r>
            <a:r>
              <a:rPr lang="cs-CZ" sz="1600" dirty="0"/>
              <a:t>posilování, při kterém určité chování vede k odstranění něčeho existujícího a nežádoucího.</a:t>
            </a:r>
          </a:p>
          <a:p>
            <a:endParaRPr lang="cs-CZ" sz="400" dirty="0"/>
          </a:p>
          <a:p>
            <a:r>
              <a:rPr lang="cs-CZ" sz="1600" b="1" dirty="0"/>
              <a:t>Snižování</a:t>
            </a:r>
            <a:r>
              <a:rPr lang="cs-CZ" sz="1600" dirty="0"/>
              <a:t> pravděpodobnosti chování se děje jeho </a:t>
            </a:r>
            <a:r>
              <a:rPr lang="cs-CZ" sz="1600" b="1" dirty="0"/>
              <a:t>oslabováním</a:t>
            </a:r>
            <a:r>
              <a:rPr lang="cs-CZ" sz="1600" dirty="0"/>
              <a:t>, přičemž existují dva způsoby oslabování:</a:t>
            </a:r>
          </a:p>
          <a:p>
            <a:r>
              <a:rPr lang="cs-CZ" sz="1600" dirty="0"/>
              <a:t>• za </a:t>
            </a:r>
            <a:r>
              <a:rPr lang="cs-CZ" sz="1600" dirty="0"/>
              <a:t>chováním nenásleduje jeho posílení, v důsledku čehož naučená asociace vyhasíná,</a:t>
            </a:r>
          </a:p>
          <a:p>
            <a:r>
              <a:rPr lang="cs-CZ" sz="1600" dirty="0"/>
              <a:t>• za </a:t>
            </a:r>
            <a:r>
              <a:rPr lang="cs-CZ" sz="1600" dirty="0"/>
              <a:t>chováním následuje trest, v důsledku čehož se člověk takovému chování vyhýbá.</a:t>
            </a:r>
          </a:p>
          <a:p>
            <a:endParaRPr lang="cs-CZ" sz="1600" dirty="0"/>
          </a:p>
        </p:txBody>
      </p:sp>
    </p:spTree>
    <p:extLst>
      <p:ext uri="{BB962C8B-B14F-4D97-AF65-F5344CB8AC3E}">
        <p14:creationId xmlns:p14="http://schemas.microsoft.com/office/powerpoint/2010/main" val="3392045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5.1	</a:t>
            </a:r>
            <a:r>
              <a:rPr lang="en-US" sz="2400" dirty="0" err="1">
                <a:solidFill>
                  <a:prstClr val="black"/>
                </a:solidFill>
                <a:latin typeface="Arial" panose="020B0604020202020204" pitchFamily="34" charset="0"/>
                <a:cs typeface="Arial" panose="020B0604020202020204" pitchFamily="34" charset="0"/>
              </a:rPr>
              <a:t>Vedení</a:t>
            </a:r>
            <a:r>
              <a:rPr lang="en-US" sz="2400" dirty="0">
                <a:solidFill>
                  <a:prstClr val="black"/>
                </a:solidFill>
                <a:latin typeface="Arial" panose="020B0604020202020204" pitchFamily="34" charset="0"/>
                <a:cs typeface="Arial" panose="020B0604020202020204" pitchFamily="34" charset="0"/>
              </a:rPr>
              <a:t> a </a:t>
            </a:r>
            <a:r>
              <a:rPr lang="en-US" sz="2400" dirty="0" err="1">
                <a:solidFill>
                  <a:prstClr val="black"/>
                </a:solidFill>
                <a:latin typeface="Arial" panose="020B0604020202020204" pitchFamily="34" charset="0"/>
                <a:cs typeface="Arial" panose="020B0604020202020204" pitchFamily="34" charset="0"/>
              </a:rPr>
              <a:t>komunikování</a:t>
            </a:r>
            <a:r>
              <a:rPr lang="en-US" sz="2400" dirty="0">
                <a:solidFill>
                  <a:prstClr val="black"/>
                </a:solidFill>
                <a:latin typeface="Arial" panose="020B0604020202020204" pitchFamily="34" charset="0"/>
                <a:cs typeface="Arial" panose="020B0604020202020204" pitchFamily="34" charset="0"/>
              </a:rPr>
              <a:t> (Leadership &amp; Communicating)</a:t>
            </a:r>
            <a:endParaRPr lang="cs-CZ" sz="2400" dirty="0">
              <a:solidFill>
                <a:prstClr val="black"/>
              </a:solidFill>
              <a:latin typeface="Calibri" pitchFamily="34" charset="0"/>
              <a:cs typeface="Arial" charset="0"/>
            </a:endParaRPr>
          </a:p>
        </p:txBody>
      </p:sp>
      <p:sp>
        <p:nvSpPr>
          <p:cNvPr id="4" name="Obdélník 3"/>
          <p:cNvSpPr/>
          <p:nvPr/>
        </p:nvSpPr>
        <p:spPr>
          <a:xfrm>
            <a:off x="1775520" y="6309320"/>
            <a:ext cx="835292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3"/>
            <a:ext cx="8263328" cy="5863144"/>
          </a:xfrm>
          <a:prstGeom prst="rect">
            <a:avLst/>
          </a:prstGeom>
        </p:spPr>
        <p:txBody>
          <a:bodyPr wrap="square">
            <a:spAutoFit/>
          </a:bodyPr>
          <a:lstStyle/>
          <a:p>
            <a:r>
              <a:rPr lang="cs-CZ" sz="2000" b="1" dirty="0"/>
              <a:t>5.1.4	Motivace</a:t>
            </a:r>
            <a:endParaRPr lang="cs-CZ" sz="800" dirty="0"/>
          </a:p>
          <a:p>
            <a:endParaRPr lang="cs-CZ" sz="600" dirty="0"/>
          </a:p>
          <a:p>
            <a:r>
              <a:rPr lang="cs-CZ" sz="1600" b="1" dirty="0" err="1"/>
              <a:t>Skinnerova</a:t>
            </a:r>
            <a:r>
              <a:rPr lang="cs-CZ" sz="1600" b="1" dirty="0"/>
              <a:t> teorie pozitivního posílení</a:t>
            </a:r>
            <a:r>
              <a:rPr lang="cs-CZ" sz="1600" b="1" dirty="0"/>
              <a:t/>
            </a:r>
            <a:br>
              <a:rPr lang="cs-CZ" sz="1600" b="1" dirty="0"/>
            </a:br>
            <a:r>
              <a:rPr lang="cs-CZ" sz="1500" dirty="0"/>
              <a:t>Negativní posilování není trestem, jak se občas má mylně za to. Například braní prášků proti bolesti hlavy, nebo hledání úkrytu za kruté zimy, jsou příklady negativního posilování: po určitém chování dochází k odstranění něčeho existujícího a nežádoucího; v prvním případě bolesti hlavy, ve druhém pocitu chladu. A protože se takové chování osvědčilo, je při příští bolesti hlavy (nebo pocitu chladu) pravděpodobnější, že situaci daný člověk vyřeší stejným chováním.</a:t>
            </a:r>
          </a:p>
          <a:p>
            <a:endParaRPr lang="cs-CZ" sz="300" dirty="0"/>
          </a:p>
          <a:p>
            <a:r>
              <a:rPr lang="cs-CZ" sz="1500" dirty="0"/>
              <a:t>Praktická aplikace této teorie je zřejmá: chceme-li posílit chování (aby bylo intenzivnější, častější, pravděpodobnější), posilujeme, pokud chceme, aby </a:t>
            </a:r>
            <a:r>
              <a:rPr lang="cs-CZ" sz="1500" dirty="0"/>
              <a:t>pravděpodobnost </a:t>
            </a:r>
            <a:r>
              <a:rPr lang="cs-CZ" sz="1500" dirty="0"/>
              <a:t>chování byla menší, oslabujeme. Otázkou je, co přesně posiluje, a co oslabuje? Teorie pozitivního posílení je teorií funkcionalistická: ukazuje, jak věci fungují, nedává však návod na to, co přesně funguje, tedy neříká, co přesně posiluje, nebo oslabuje dané chování. Musíme si na to přijít my sami metodou pokus a omyl a vyzbrojeni ostatními teoriemi motivace a naší vnímavostí a flexibilitou.</a:t>
            </a:r>
          </a:p>
          <a:p>
            <a:endParaRPr lang="cs-CZ" sz="500" dirty="0"/>
          </a:p>
          <a:p>
            <a:r>
              <a:rPr lang="cs-CZ" sz="1500" dirty="0"/>
              <a:t>Praktické použití má však ještě některá další úskalí, kterých bychom si měli být vědomi:</a:t>
            </a:r>
          </a:p>
          <a:p>
            <a:endParaRPr lang="cs-CZ" sz="400" dirty="0"/>
          </a:p>
          <a:p>
            <a:r>
              <a:rPr lang="cs-CZ" sz="1400" dirty="0"/>
              <a:t>• v </a:t>
            </a:r>
            <a:r>
              <a:rPr lang="cs-CZ" sz="1400" dirty="0"/>
              <a:t>lidské společnosti je poměrně obtížné kontrolovat všechny zdroje posílení a oslabení. To jest, </a:t>
            </a:r>
            <a:r>
              <a:rPr lang="cs-CZ" sz="1400" dirty="0"/>
              <a:t/>
            </a:r>
            <a:br>
              <a:rPr lang="cs-CZ" sz="1400" dirty="0"/>
            </a:br>
            <a:r>
              <a:rPr lang="cs-CZ" sz="1400" dirty="0"/>
              <a:t>  například</a:t>
            </a:r>
            <a:r>
              <a:rPr lang="cs-CZ" sz="1400" dirty="0"/>
              <a:t>, budeme-li některého pracovníka posilovat, možná, že vliv jeho kolegů opačným směrem </a:t>
            </a:r>
            <a:r>
              <a:rPr lang="cs-CZ" sz="1400" dirty="0"/>
              <a:t/>
            </a:r>
            <a:br>
              <a:rPr lang="cs-CZ" sz="1400" dirty="0"/>
            </a:br>
            <a:r>
              <a:rPr lang="cs-CZ" sz="1400" dirty="0"/>
              <a:t>  může </a:t>
            </a:r>
            <a:r>
              <a:rPr lang="cs-CZ" sz="1400" dirty="0"/>
              <a:t>být větší, než náš.</a:t>
            </a:r>
          </a:p>
          <a:p>
            <a:r>
              <a:rPr lang="cs-CZ" sz="1400" dirty="0"/>
              <a:t>• posilováním </a:t>
            </a:r>
            <a:r>
              <a:rPr lang="cs-CZ" sz="1400" dirty="0"/>
              <a:t>a oslabováním je někdy poměrně obtížné vyvolat interní změny v tom smyslu, že změny </a:t>
            </a:r>
            <a:r>
              <a:rPr lang="cs-CZ" sz="1400" dirty="0"/>
              <a:t/>
            </a:r>
            <a:br>
              <a:rPr lang="cs-CZ" sz="1400" dirty="0"/>
            </a:br>
            <a:r>
              <a:rPr lang="cs-CZ" sz="1400" dirty="0"/>
              <a:t>  chování </a:t>
            </a:r>
            <a:r>
              <a:rPr lang="cs-CZ" sz="1400" dirty="0"/>
              <a:t>jsou pouze jakoby na povrchu dané osoby. Například daná osoba nedělá činnost kvůli </a:t>
            </a:r>
            <a:r>
              <a:rPr lang="cs-CZ" sz="1400" dirty="0"/>
              <a:t/>
            </a:r>
            <a:br>
              <a:rPr lang="cs-CZ" sz="1400" dirty="0"/>
            </a:br>
            <a:r>
              <a:rPr lang="cs-CZ" sz="1400" dirty="0"/>
              <a:t>  činnosti </a:t>
            </a:r>
            <a:r>
              <a:rPr lang="cs-CZ" sz="1400" dirty="0"/>
              <a:t>samé, ale pouze kvůli dosažení odměny, nebo vyhnutí se trestu apod.</a:t>
            </a:r>
          </a:p>
          <a:p>
            <a:r>
              <a:rPr lang="cs-CZ" sz="1400" dirty="0"/>
              <a:t>• je </a:t>
            </a:r>
            <a:r>
              <a:rPr lang="cs-CZ" sz="1400" dirty="0"/>
              <a:t>velmi obtížné správně trestat. Trestání je sice účinné, ale možná, že je účinné až příliš, a v případě </a:t>
            </a:r>
            <a:r>
              <a:rPr lang="cs-CZ" sz="1400" dirty="0"/>
              <a:t/>
            </a:r>
            <a:br>
              <a:rPr lang="cs-CZ" sz="1400" dirty="0"/>
            </a:br>
            <a:r>
              <a:rPr lang="cs-CZ" sz="1400" dirty="0"/>
              <a:t>  nevhodného </a:t>
            </a:r>
            <a:r>
              <a:rPr lang="cs-CZ" sz="1400" dirty="0"/>
              <a:t>použití může vyvolat poměrně silné, nežádoucí a dlouhodobé a těžko napravitelné </a:t>
            </a:r>
            <a:r>
              <a:rPr lang="cs-CZ" sz="1400" dirty="0"/>
              <a:t/>
            </a:r>
            <a:br>
              <a:rPr lang="cs-CZ" sz="1400" dirty="0"/>
            </a:br>
            <a:r>
              <a:rPr lang="cs-CZ" sz="1400" dirty="0"/>
              <a:t>  vedlejší </a:t>
            </a:r>
            <a:r>
              <a:rPr lang="cs-CZ" sz="1400" dirty="0"/>
              <a:t>efekty. </a:t>
            </a:r>
          </a:p>
          <a:p>
            <a:endParaRPr lang="cs-CZ" sz="1500" dirty="0"/>
          </a:p>
        </p:txBody>
      </p:sp>
    </p:spTree>
    <p:extLst>
      <p:ext uri="{BB962C8B-B14F-4D97-AF65-F5344CB8AC3E}">
        <p14:creationId xmlns:p14="http://schemas.microsoft.com/office/powerpoint/2010/main" val="2219300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5.1	</a:t>
            </a:r>
            <a:r>
              <a:rPr lang="en-US" sz="2400" dirty="0" err="1">
                <a:solidFill>
                  <a:prstClr val="black"/>
                </a:solidFill>
                <a:latin typeface="Arial" panose="020B0604020202020204" pitchFamily="34" charset="0"/>
                <a:cs typeface="Arial" panose="020B0604020202020204" pitchFamily="34" charset="0"/>
              </a:rPr>
              <a:t>Vedení</a:t>
            </a:r>
            <a:r>
              <a:rPr lang="en-US" sz="2400" dirty="0">
                <a:solidFill>
                  <a:prstClr val="black"/>
                </a:solidFill>
                <a:latin typeface="Arial" panose="020B0604020202020204" pitchFamily="34" charset="0"/>
                <a:cs typeface="Arial" panose="020B0604020202020204" pitchFamily="34" charset="0"/>
              </a:rPr>
              <a:t> a </a:t>
            </a:r>
            <a:r>
              <a:rPr lang="en-US" sz="2400" dirty="0" err="1">
                <a:solidFill>
                  <a:prstClr val="black"/>
                </a:solidFill>
                <a:latin typeface="Arial" panose="020B0604020202020204" pitchFamily="34" charset="0"/>
                <a:cs typeface="Arial" panose="020B0604020202020204" pitchFamily="34" charset="0"/>
              </a:rPr>
              <a:t>komunikování</a:t>
            </a:r>
            <a:r>
              <a:rPr lang="en-US" sz="2400" dirty="0">
                <a:solidFill>
                  <a:prstClr val="black"/>
                </a:solidFill>
                <a:latin typeface="Arial" panose="020B0604020202020204" pitchFamily="34" charset="0"/>
                <a:cs typeface="Arial" panose="020B0604020202020204" pitchFamily="34" charset="0"/>
              </a:rPr>
              <a:t> (Leadership &amp; Communicating)</a:t>
            </a:r>
            <a:endParaRPr lang="cs-CZ" sz="2400" dirty="0">
              <a:solidFill>
                <a:prstClr val="black"/>
              </a:solidFill>
              <a:latin typeface="Calibri" pitchFamily="34" charset="0"/>
              <a:cs typeface="Arial" charset="0"/>
            </a:endParaRPr>
          </a:p>
        </p:txBody>
      </p:sp>
      <p:sp>
        <p:nvSpPr>
          <p:cNvPr id="4" name="Obdélník 3"/>
          <p:cNvSpPr/>
          <p:nvPr/>
        </p:nvSpPr>
        <p:spPr>
          <a:xfrm>
            <a:off x="1775520" y="6309320"/>
            <a:ext cx="8064896"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4"/>
            <a:ext cx="8263328" cy="5478423"/>
          </a:xfrm>
          <a:prstGeom prst="rect">
            <a:avLst/>
          </a:prstGeom>
        </p:spPr>
        <p:txBody>
          <a:bodyPr wrap="square">
            <a:spAutoFit/>
          </a:bodyPr>
          <a:lstStyle/>
          <a:p>
            <a:r>
              <a:rPr lang="cs-CZ" sz="2000" b="1" dirty="0"/>
              <a:t>5.1.4	Motivace</a:t>
            </a:r>
            <a:endParaRPr lang="cs-CZ" sz="800" dirty="0"/>
          </a:p>
          <a:p>
            <a:endParaRPr lang="cs-CZ" sz="800" dirty="0"/>
          </a:p>
          <a:p>
            <a:r>
              <a:rPr lang="cs-CZ" sz="1600" b="1" dirty="0" err="1"/>
              <a:t>McClellandova</a:t>
            </a:r>
            <a:r>
              <a:rPr lang="cs-CZ" sz="1600" b="1" dirty="0"/>
              <a:t> teorie získaných potřeb</a:t>
            </a:r>
            <a:r>
              <a:rPr lang="cs-CZ" sz="1600" b="1" dirty="0"/>
              <a:t/>
            </a:r>
            <a:br>
              <a:rPr lang="cs-CZ" sz="1600" b="1" dirty="0"/>
            </a:br>
            <a:endParaRPr lang="cs-CZ" sz="800" dirty="0"/>
          </a:p>
          <a:p>
            <a:r>
              <a:rPr lang="cs-CZ" sz="1600" dirty="0"/>
              <a:t>David C. </a:t>
            </a:r>
            <a:r>
              <a:rPr lang="cs-CZ" sz="1600" dirty="0" err="1"/>
              <a:t>McClelland</a:t>
            </a:r>
            <a:r>
              <a:rPr lang="cs-CZ" sz="1600" dirty="0"/>
              <a:t> (*1917 - †1998) byl americkým behaviorálním a sociálním psychologem. Jeho teorie získaných potřeb je známa též pod jmény teorie tří potřeb, teorie naučených (osvojených) potřeb.</a:t>
            </a:r>
          </a:p>
          <a:p>
            <a:endParaRPr lang="cs-CZ" sz="600" dirty="0"/>
          </a:p>
          <a:p>
            <a:r>
              <a:rPr lang="cs-CZ" sz="1600" dirty="0" err="1"/>
              <a:t>McClelland</a:t>
            </a:r>
            <a:r>
              <a:rPr lang="cs-CZ" sz="1600" dirty="0"/>
              <a:t> tvrdí, že lidé mají potřebu něčeho dosáhnout, někam patřit a potřebu moci. Liší se pouze tím, jaký mají vnitřní žebříček priorit těchto potřeb.</a:t>
            </a:r>
          </a:p>
          <a:p>
            <a:endParaRPr lang="cs-CZ" sz="900" dirty="0"/>
          </a:p>
          <a:p>
            <a:r>
              <a:rPr lang="cs-CZ" sz="1600" dirty="0"/>
              <a:t>Ten, který chce hlavně něčeho dosáhnout (</a:t>
            </a:r>
            <a:r>
              <a:rPr lang="cs-CZ" sz="1600" dirty="0" err="1"/>
              <a:t>Achiever</a:t>
            </a:r>
            <a:r>
              <a:rPr lang="cs-CZ" sz="1600" dirty="0"/>
              <a:t>) má tendenci excelovat a oceňuje časté potvrzování toho, jak je dobrý. Vyhýbá se riziku, ze kterého není patrný zisk, nebo kde je pravděpodobnost neúspěchu příliš vysoká.</a:t>
            </a:r>
          </a:p>
          <a:p>
            <a:endParaRPr lang="cs-CZ" sz="900" dirty="0"/>
          </a:p>
          <a:p>
            <a:r>
              <a:rPr lang="cs-CZ" sz="1600" dirty="0"/>
              <a:t>Ten, který chce hlavně někam patřit (</a:t>
            </a:r>
            <a:r>
              <a:rPr lang="cs-CZ" sz="1600" dirty="0" err="1"/>
              <a:t>Affilation</a:t>
            </a:r>
            <a:r>
              <a:rPr lang="cs-CZ" sz="1600" dirty="0"/>
              <a:t> </a:t>
            </a:r>
            <a:r>
              <a:rPr lang="cs-CZ" sz="1600" dirty="0" err="1"/>
              <a:t>seeker</a:t>
            </a:r>
            <a:r>
              <a:rPr lang="cs-CZ" sz="1600" dirty="0"/>
              <a:t>) má tendenci vyhledávat zejména harmonické vztahy s ostatními lidmi. Jsou konformní. Vyhledávají spíše souhlas, než uznání.</a:t>
            </a:r>
          </a:p>
          <a:p>
            <a:endParaRPr lang="cs-CZ" sz="900" dirty="0"/>
          </a:p>
          <a:p>
            <a:r>
              <a:rPr lang="cs-CZ" sz="1600" dirty="0"/>
              <a:t>Ten, který má silnou potřebu moci (</a:t>
            </a:r>
            <a:r>
              <a:rPr lang="cs-CZ" sz="1600" dirty="0" err="1"/>
              <a:t>Power</a:t>
            </a:r>
            <a:r>
              <a:rPr lang="cs-CZ" sz="1600" dirty="0"/>
              <a:t> </a:t>
            </a:r>
            <a:r>
              <a:rPr lang="cs-CZ" sz="1600" dirty="0" err="1"/>
              <a:t>seeker</a:t>
            </a:r>
            <a:r>
              <a:rPr lang="cs-CZ" sz="1600" dirty="0"/>
              <a:t>) má tendenci k síle a moci, a to buď kvůli ovládání lidí, nebo kvůli dosažení cíle. Nevyhledává ani uznání, ani ocenění, stačí mu pouze souhlasná dohoda.</a:t>
            </a:r>
          </a:p>
          <a:p>
            <a:endParaRPr lang="cs-CZ" sz="900" dirty="0"/>
          </a:p>
          <a:p>
            <a:r>
              <a:rPr lang="cs-CZ" sz="1600" dirty="0"/>
              <a:t>Z hlediska praktického užití je dobré vědět, jaké vy osobně máte dle uvedené klasifikace sklony. Pokud objevíte některé výraznější tendence u ostatních, přihlédněte k nim při jednání s nimi. [56]</a:t>
            </a:r>
          </a:p>
          <a:p>
            <a:endParaRPr lang="cs-CZ" sz="1600" dirty="0"/>
          </a:p>
        </p:txBody>
      </p:sp>
    </p:spTree>
    <p:extLst>
      <p:ext uri="{BB962C8B-B14F-4D97-AF65-F5344CB8AC3E}">
        <p14:creationId xmlns:p14="http://schemas.microsoft.com/office/powerpoint/2010/main" val="3441930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5.1	</a:t>
            </a:r>
            <a:r>
              <a:rPr lang="en-US" sz="2400" dirty="0" err="1">
                <a:solidFill>
                  <a:prstClr val="black"/>
                </a:solidFill>
                <a:latin typeface="Arial" panose="020B0604020202020204" pitchFamily="34" charset="0"/>
                <a:cs typeface="Arial" panose="020B0604020202020204" pitchFamily="34" charset="0"/>
              </a:rPr>
              <a:t>Vedení</a:t>
            </a:r>
            <a:r>
              <a:rPr lang="en-US" sz="2400" dirty="0">
                <a:solidFill>
                  <a:prstClr val="black"/>
                </a:solidFill>
                <a:latin typeface="Arial" panose="020B0604020202020204" pitchFamily="34" charset="0"/>
                <a:cs typeface="Arial" panose="020B0604020202020204" pitchFamily="34" charset="0"/>
              </a:rPr>
              <a:t> a </a:t>
            </a:r>
            <a:r>
              <a:rPr lang="en-US" sz="2400" dirty="0" err="1">
                <a:solidFill>
                  <a:prstClr val="black"/>
                </a:solidFill>
                <a:latin typeface="Arial" panose="020B0604020202020204" pitchFamily="34" charset="0"/>
                <a:cs typeface="Arial" panose="020B0604020202020204" pitchFamily="34" charset="0"/>
              </a:rPr>
              <a:t>komunikování</a:t>
            </a:r>
            <a:r>
              <a:rPr lang="en-US" sz="2400" dirty="0">
                <a:solidFill>
                  <a:prstClr val="black"/>
                </a:solidFill>
                <a:latin typeface="Arial" panose="020B0604020202020204" pitchFamily="34" charset="0"/>
                <a:cs typeface="Arial" panose="020B0604020202020204" pitchFamily="34" charset="0"/>
              </a:rPr>
              <a:t> (Leadership &amp; Communicating)</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263328" cy="3231654"/>
          </a:xfrm>
          <a:prstGeom prst="rect">
            <a:avLst/>
          </a:prstGeom>
        </p:spPr>
        <p:txBody>
          <a:bodyPr wrap="square">
            <a:spAutoFit/>
          </a:bodyPr>
          <a:lstStyle/>
          <a:p>
            <a:r>
              <a:rPr lang="cs-CZ" sz="2000" b="1" dirty="0"/>
              <a:t>5.1.5	Zmocnění (</a:t>
            </a:r>
            <a:r>
              <a:rPr lang="cs-CZ" sz="2000" b="1" dirty="0" err="1"/>
              <a:t>Empowerment</a:t>
            </a:r>
            <a:r>
              <a:rPr lang="cs-CZ" sz="2000" b="1" dirty="0"/>
              <a:t>)</a:t>
            </a:r>
            <a:br>
              <a:rPr lang="cs-CZ" sz="2000" b="1" dirty="0"/>
            </a:br>
            <a:endParaRPr lang="cs-CZ" sz="800" dirty="0"/>
          </a:p>
          <a:p>
            <a:r>
              <a:rPr lang="cs-CZ" sz="1600" dirty="0" err="1"/>
              <a:t>Empowerment</a:t>
            </a:r>
            <a:r>
              <a:rPr lang="cs-CZ" sz="1600" dirty="0"/>
              <a:t>, překládá se někdy jako zmocnění, či posílení, často se používá anglický výraz </a:t>
            </a:r>
            <a:r>
              <a:rPr lang="cs-CZ" sz="1600" dirty="0" err="1"/>
              <a:t>Empowerment</a:t>
            </a:r>
            <a:r>
              <a:rPr lang="cs-CZ" sz="1600" dirty="0"/>
              <a:t>. Jedná se o označení přístupu nebo stylu vedení, který je zaměřen na posilování pravomocí, zvyšování duchovní, politické, společenské, ekonomické nebo rozhodovací síly pracovníků nebo organizačních jednotek. </a:t>
            </a:r>
            <a:r>
              <a:rPr lang="cs-CZ" sz="1600" dirty="0" err="1"/>
              <a:t>Empowerment</a:t>
            </a:r>
            <a:r>
              <a:rPr lang="cs-CZ" sz="1600" dirty="0"/>
              <a:t> je širší pojem než je delegování pravomocí, protože je zaměřen na využití celkového potenciálu pracovníků, (nápady, energii, nadšení a znalosti). </a:t>
            </a:r>
            <a:r>
              <a:rPr lang="cs-CZ" sz="1600" dirty="0" err="1"/>
              <a:t>Empowerment</a:t>
            </a:r>
            <a:r>
              <a:rPr lang="cs-CZ" sz="1600" dirty="0"/>
              <a:t> vyžaduje prostředí důvěry, společně sdílených cílů, určitou volnost v rozhodování, ale také vysokou míru odpovědnosti zmocněných pracovníků.</a:t>
            </a:r>
          </a:p>
          <a:p>
            <a:endParaRPr lang="cs-CZ" sz="1600" dirty="0"/>
          </a:p>
          <a:p>
            <a:r>
              <a:rPr lang="cs-CZ" sz="1600" dirty="0"/>
              <a:t>Jde tedy o systematický přenos rozhodovacích pravomocí z vyšších stupňů rozhodovací hierarchie na nižší doprovázený přenosem odpovědností.</a:t>
            </a:r>
          </a:p>
          <a:p>
            <a:endParaRPr lang="cs-CZ" sz="1600" dirty="0"/>
          </a:p>
        </p:txBody>
      </p:sp>
    </p:spTree>
    <p:extLst>
      <p:ext uri="{BB962C8B-B14F-4D97-AF65-F5344CB8AC3E}">
        <p14:creationId xmlns:p14="http://schemas.microsoft.com/office/powerpoint/2010/main" val="1303159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5.1	</a:t>
            </a:r>
            <a:r>
              <a:rPr lang="en-US" sz="2400" dirty="0" err="1">
                <a:solidFill>
                  <a:prstClr val="black"/>
                </a:solidFill>
                <a:latin typeface="Arial" panose="020B0604020202020204" pitchFamily="34" charset="0"/>
                <a:cs typeface="Arial" panose="020B0604020202020204" pitchFamily="34" charset="0"/>
              </a:rPr>
              <a:t>Vedení</a:t>
            </a:r>
            <a:r>
              <a:rPr lang="en-US" sz="2400" dirty="0">
                <a:solidFill>
                  <a:prstClr val="black"/>
                </a:solidFill>
                <a:latin typeface="Arial" panose="020B0604020202020204" pitchFamily="34" charset="0"/>
                <a:cs typeface="Arial" panose="020B0604020202020204" pitchFamily="34" charset="0"/>
              </a:rPr>
              <a:t> a </a:t>
            </a:r>
            <a:r>
              <a:rPr lang="en-US" sz="2400" dirty="0" err="1">
                <a:solidFill>
                  <a:prstClr val="black"/>
                </a:solidFill>
                <a:latin typeface="Arial" panose="020B0604020202020204" pitchFamily="34" charset="0"/>
                <a:cs typeface="Arial" panose="020B0604020202020204" pitchFamily="34" charset="0"/>
              </a:rPr>
              <a:t>komunikování</a:t>
            </a:r>
            <a:r>
              <a:rPr lang="en-US" sz="2400" dirty="0">
                <a:solidFill>
                  <a:prstClr val="black"/>
                </a:solidFill>
                <a:latin typeface="Arial" panose="020B0604020202020204" pitchFamily="34" charset="0"/>
                <a:cs typeface="Arial" panose="020B0604020202020204" pitchFamily="34" charset="0"/>
              </a:rPr>
              <a:t> (Leadership &amp; Communicating)</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263328" cy="4339650"/>
          </a:xfrm>
          <a:prstGeom prst="rect">
            <a:avLst/>
          </a:prstGeom>
        </p:spPr>
        <p:txBody>
          <a:bodyPr wrap="square">
            <a:spAutoFit/>
          </a:bodyPr>
          <a:lstStyle/>
          <a:p>
            <a:r>
              <a:rPr lang="cs-CZ" sz="2000" b="1" dirty="0"/>
              <a:t>5.1.5	Zmocnění (</a:t>
            </a:r>
            <a:r>
              <a:rPr lang="cs-CZ" sz="2000" b="1" dirty="0" err="1"/>
              <a:t>Empowerment</a:t>
            </a:r>
            <a:r>
              <a:rPr lang="cs-CZ" sz="2000" b="1" dirty="0"/>
              <a:t>)</a:t>
            </a:r>
            <a:br>
              <a:rPr lang="cs-CZ" sz="2000" b="1" dirty="0"/>
            </a:br>
            <a:endParaRPr lang="cs-CZ" sz="800" dirty="0"/>
          </a:p>
          <a:p>
            <a:r>
              <a:rPr lang="cs-CZ" sz="1600" dirty="0"/>
              <a:t>Zmocnění / zmocňování (</a:t>
            </a:r>
            <a:r>
              <a:rPr lang="cs-CZ" sz="1600" dirty="0" err="1"/>
              <a:t>Empowerment</a:t>
            </a:r>
            <a:r>
              <a:rPr lang="cs-CZ" sz="1600" dirty="0"/>
              <a:t>) může být doprovodným jevem decentralizace, kdy jde o delegování rozhodovacích pravomocí z výše postavených manažerů na nižší úrovně řízení a to zejména proto, že se jedná spíše o styl vedení než o pouhou organizační techniku.</a:t>
            </a:r>
          </a:p>
          <a:p>
            <a:endParaRPr lang="cs-CZ" sz="1600" dirty="0"/>
          </a:p>
          <a:p>
            <a:r>
              <a:rPr lang="cs-CZ" sz="1600" dirty="0"/>
              <a:t>Ve prospěch zmocňování se obvykle uvádějí následující argumenty</a:t>
            </a:r>
            <a:r>
              <a:rPr lang="cs-CZ" sz="1600" dirty="0"/>
              <a:t>:</a:t>
            </a:r>
            <a:br>
              <a:rPr lang="cs-CZ" sz="1600" dirty="0"/>
            </a:br>
            <a:endParaRPr lang="cs-CZ" sz="800" dirty="0"/>
          </a:p>
          <a:p>
            <a:r>
              <a:rPr lang="cs-CZ" sz="1600" dirty="0"/>
              <a:t>	• Zmocnění </a:t>
            </a:r>
            <a:r>
              <a:rPr lang="cs-CZ" sz="1600" dirty="0"/>
              <a:t>pracovníci se učí samostatně rozhodovat a tím se profesně </a:t>
            </a:r>
            <a:r>
              <a:rPr lang="cs-CZ" sz="1600" dirty="0"/>
              <a:t>	  rozvíjejí</a:t>
            </a:r>
            <a:r>
              <a:rPr lang="cs-CZ" sz="1600" dirty="0"/>
              <a:t>.</a:t>
            </a:r>
          </a:p>
          <a:p>
            <a:r>
              <a:rPr lang="cs-CZ" sz="1600" dirty="0"/>
              <a:t>	• Vedoucí </a:t>
            </a:r>
            <a:r>
              <a:rPr lang="cs-CZ" sz="1600" dirty="0"/>
              <a:t>pracovník si uvolňuje ruce od nadbytku rozhodování, které musel </a:t>
            </a:r>
            <a:r>
              <a:rPr lang="cs-CZ" sz="1600" dirty="0"/>
              <a:t>	  dělat </a:t>
            </a:r>
            <a:r>
              <a:rPr lang="cs-CZ" sz="1600" dirty="0"/>
              <a:t>a ponechává si ve svých rukou jen zásadní rozhodnutí.</a:t>
            </a:r>
          </a:p>
          <a:p>
            <a:r>
              <a:rPr lang="cs-CZ" sz="1600" dirty="0"/>
              <a:t>	• Zmocnění </a:t>
            </a:r>
            <a:r>
              <a:rPr lang="cs-CZ" sz="1600" dirty="0"/>
              <a:t>působí motivačně na zmocněné pracovníky a větší volnost jednání </a:t>
            </a:r>
            <a:r>
              <a:rPr lang="cs-CZ" sz="1600" dirty="0"/>
              <a:t>	  obohacuje </a:t>
            </a:r>
            <a:r>
              <a:rPr lang="cs-CZ" sz="1600" dirty="0"/>
              <a:t>jejich práci.</a:t>
            </a:r>
          </a:p>
          <a:p>
            <a:r>
              <a:rPr lang="cs-CZ" sz="1600" dirty="0"/>
              <a:t>	• Rozhodovací </a:t>
            </a:r>
            <a:r>
              <a:rPr lang="cs-CZ" sz="1600" dirty="0"/>
              <a:t>hierarchie založená na zmocnění je pokládána za flexibilnější.</a:t>
            </a:r>
          </a:p>
          <a:p>
            <a:r>
              <a:rPr lang="cs-CZ" sz="1600" dirty="0"/>
              <a:t>	• Rozhodnutí </a:t>
            </a:r>
            <a:r>
              <a:rPr lang="cs-CZ" sz="1600" dirty="0"/>
              <a:t>jsou přijímána rychleji, přímo na místě a se znalostí věci. [55]</a:t>
            </a:r>
          </a:p>
          <a:p>
            <a:endParaRPr lang="cs-CZ" sz="1600" dirty="0"/>
          </a:p>
          <a:p>
            <a:endParaRPr lang="cs-CZ" sz="1600" dirty="0"/>
          </a:p>
        </p:txBody>
      </p:sp>
    </p:spTree>
    <p:extLst>
      <p:ext uri="{BB962C8B-B14F-4D97-AF65-F5344CB8AC3E}">
        <p14:creationId xmlns:p14="http://schemas.microsoft.com/office/powerpoint/2010/main" val="3205652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5.2	Manažer projektu a jeho role</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263328" cy="4524315"/>
          </a:xfrm>
          <a:prstGeom prst="rect">
            <a:avLst/>
          </a:prstGeom>
        </p:spPr>
        <p:txBody>
          <a:bodyPr wrap="square">
            <a:spAutoFit/>
          </a:bodyPr>
          <a:lstStyle/>
          <a:p>
            <a:r>
              <a:rPr lang="cs-CZ" sz="1600" dirty="0"/>
              <a:t>Přehled rolí projektového manažera je užitečnou sondou do jeho práce. Naznačuje škálu jeho činností v průběhu projektu a také umožňuje posoudit profesionální vývoj člověka v čase.</a:t>
            </a:r>
          </a:p>
          <a:p>
            <a:endParaRPr lang="cs-CZ" sz="1600" dirty="0"/>
          </a:p>
          <a:p>
            <a:r>
              <a:rPr lang="cs-CZ" sz="1600" dirty="0"/>
              <a:t>Projektový manažer je osoba pověřená vedením projektu a jako taková je zodpovědná za jeho zdárný průběh a dokončení. Od počátku projektu až do jeho konce zastává v této pozici mnoho rolí. U větších projektů může některé z nich delegovat, přesto však bývá v očích zadavatele jejich hlavním garantem. Díky této zodpovědnosti by měl mít samozřejmě i odpovídající pravomoci. Vliv jednotlivých rolí na konečný výsledek a jejich náročnost se liší projekt od projektu, přesto jejich stručný výčet nabízí zajímavou sondu do každodenní práce projektového manažera.</a:t>
            </a:r>
          </a:p>
          <a:p>
            <a:endParaRPr lang="cs-CZ" sz="1600" dirty="0"/>
          </a:p>
          <a:p>
            <a:r>
              <a:rPr lang="cs-CZ" sz="1600" dirty="0"/>
              <a:t>Přehled rolí projektového manažera je dobrou pomůckou např. pro tyto účely:</a:t>
            </a:r>
          </a:p>
          <a:p>
            <a:endParaRPr lang="cs-CZ" sz="1600" dirty="0"/>
          </a:p>
          <a:p>
            <a:r>
              <a:rPr lang="cs-CZ" sz="1600" dirty="0"/>
              <a:t>	• seznámení </a:t>
            </a:r>
            <a:r>
              <a:rPr lang="cs-CZ" sz="1600" dirty="0"/>
              <a:t>se s prací projektového manažera a jeho rolemi,</a:t>
            </a:r>
          </a:p>
          <a:p>
            <a:r>
              <a:rPr lang="cs-CZ" sz="1600" dirty="0"/>
              <a:t>	• příprava </a:t>
            </a:r>
            <a:r>
              <a:rPr lang="cs-CZ" sz="1600" dirty="0"/>
              <a:t>na řízení prvního projektu,</a:t>
            </a:r>
          </a:p>
          <a:p>
            <a:r>
              <a:rPr lang="cs-CZ" sz="1600" dirty="0"/>
              <a:t>	• výběr </a:t>
            </a:r>
            <a:r>
              <a:rPr lang="cs-CZ" sz="1600" dirty="0"/>
              <a:t>vhodného kandidáta na pozici projektového manažera,</a:t>
            </a:r>
          </a:p>
          <a:p>
            <a:r>
              <a:rPr lang="cs-CZ" sz="1600" dirty="0"/>
              <a:t>	• zpětné </a:t>
            </a:r>
            <a:r>
              <a:rPr lang="cs-CZ" sz="1600" dirty="0"/>
              <a:t>či průběžné hodnocení svého výkonu při řízení projektu,</a:t>
            </a:r>
          </a:p>
          <a:p>
            <a:r>
              <a:rPr lang="cs-CZ" sz="1600" dirty="0"/>
              <a:t>	• odhalení </a:t>
            </a:r>
            <a:r>
              <a:rPr lang="cs-CZ" sz="1600" dirty="0"/>
              <a:t>a zlepšení svých slabých stránek ve vedení projektů.</a:t>
            </a:r>
          </a:p>
          <a:p>
            <a:endParaRPr lang="cs-CZ" sz="1600" dirty="0"/>
          </a:p>
        </p:txBody>
      </p:sp>
    </p:spTree>
    <p:extLst>
      <p:ext uri="{BB962C8B-B14F-4D97-AF65-F5344CB8AC3E}">
        <p14:creationId xmlns:p14="http://schemas.microsoft.com/office/powerpoint/2010/main" val="17878823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5.2	Manažer projektu a jeho role</a:t>
            </a:r>
            <a:endParaRPr lang="cs-CZ" sz="2400" dirty="0">
              <a:solidFill>
                <a:prstClr val="black"/>
              </a:solidFill>
              <a:latin typeface="Calibri" pitchFamily="34" charset="0"/>
              <a:cs typeface="Arial" charset="0"/>
            </a:endParaRPr>
          </a:p>
        </p:txBody>
      </p:sp>
      <p:sp>
        <p:nvSpPr>
          <p:cNvPr id="4" name="Obdélník 3"/>
          <p:cNvSpPr/>
          <p:nvPr/>
        </p:nvSpPr>
        <p:spPr>
          <a:xfrm>
            <a:off x="1775520" y="6309320"/>
            <a:ext cx="835292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3"/>
            <a:ext cx="8263328" cy="6201698"/>
          </a:xfrm>
          <a:prstGeom prst="rect">
            <a:avLst/>
          </a:prstGeom>
        </p:spPr>
        <p:txBody>
          <a:bodyPr wrap="square">
            <a:spAutoFit/>
          </a:bodyPr>
          <a:lstStyle/>
          <a:p>
            <a:r>
              <a:rPr lang="cs-CZ" sz="1600" b="1" dirty="0"/>
              <a:t>Výčet rolí projektového manažera</a:t>
            </a:r>
          </a:p>
          <a:p>
            <a:endParaRPr lang="cs-CZ" sz="900" dirty="0"/>
          </a:p>
          <a:p>
            <a:r>
              <a:rPr lang="cs-CZ" sz="1600" b="1" i="1" dirty="0"/>
              <a:t>Zástupce vedení nebo zadavatele </a:t>
            </a:r>
            <a:r>
              <a:rPr lang="cs-CZ" sz="1600" dirty="0"/>
              <a:t>– z hlediska zadavatele nese odpovědnost a vykonává k tomu příslušné pravomoci, proto je vyžadována důvěryhodnost a spolehlivost. Podle charakteru pověření může být odpovědný i za dodržování směrnic, norem a legislativy, stejně jako za bezpečnost a ochranu zdraví.</a:t>
            </a:r>
          </a:p>
          <a:p>
            <a:endParaRPr lang="cs-CZ" sz="900" dirty="0"/>
          </a:p>
          <a:p>
            <a:r>
              <a:rPr lang="cs-CZ" sz="1600" b="1" i="1" dirty="0"/>
              <a:t>Vizionář a plánovač </a:t>
            </a:r>
            <a:r>
              <a:rPr lang="cs-CZ" sz="1600" dirty="0"/>
              <a:t>– spolu se zadavatelem je u startu projektu: jeho počáteční analýzy, u formulace záměru a cíle projektu. Má na starosti tvorbu koncepce, plánování a rozfázování projektu.</a:t>
            </a:r>
          </a:p>
          <a:p>
            <a:endParaRPr lang="cs-CZ" sz="900" dirty="0"/>
          </a:p>
          <a:p>
            <a:r>
              <a:rPr lang="cs-CZ" sz="1600" b="1" i="1" dirty="0"/>
              <a:t>Manažer týmu </a:t>
            </a:r>
            <a:r>
              <a:rPr lang="cs-CZ" sz="1600" dirty="0"/>
              <a:t>– vede a tvoří projektový tým, deleguje práci, motivuje a podporuje členy týmu, poskytuje jim inspiraci. Táhne projekt k dokončení.</a:t>
            </a:r>
          </a:p>
          <a:p>
            <a:endParaRPr lang="cs-CZ" sz="900" dirty="0"/>
          </a:p>
          <a:p>
            <a:r>
              <a:rPr lang="cs-CZ" sz="1600" b="1" i="1" dirty="0"/>
              <a:t>Organizátor a koordinátor </a:t>
            </a:r>
            <a:r>
              <a:rPr lang="cs-CZ" sz="1600" dirty="0"/>
              <a:t>– dohlíží na správnou návaznost činností a efektivní řízení všech dostupných zdrojů.</a:t>
            </a:r>
          </a:p>
          <a:p>
            <a:endParaRPr lang="cs-CZ" sz="900" dirty="0"/>
          </a:p>
          <a:p>
            <a:r>
              <a:rPr lang="cs-CZ" sz="1600" b="1" i="1" dirty="0"/>
              <a:t>Sekretář</a:t>
            </a:r>
            <a:r>
              <a:rPr lang="cs-CZ" sz="1600" dirty="0"/>
              <a:t> – projektový manažer zodpovídá za dostatečnou projektovou dokumentaci a administrativu.</a:t>
            </a:r>
          </a:p>
          <a:p>
            <a:endParaRPr lang="cs-CZ" sz="900" dirty="0"/>
          </a:p>
          <a:p>
            <a:r>
              <a:rPr lang="cs-CZ" sz="1600" b="1" i="1" dirty="0"/>
              <a:t>Hlídač změn a rizik </a:t>
            </a:r>
            <a:r>
              <a:rPr lang="cs-CZ" sz="1600" dirty="0"/>
              <a:t>– zmírňuje a hlídá rizika v průběhu projektu. Dohlíží na jakékoliv změny oproti původnímu zadání a posuzuje jejich dopad na zbytek projektu. Eviduje změny v projektové dokumentaci, hlídá verze dokumentů.</a:t>
            </a:r>
          </a:p>
          <a:p>
            <a:endParaRPr lang="cs-CZ" sz="900" dirty="0"/>
          </a:p>
          <a:p>
            <a:r>
              <a:rPr lang="cs-CZ" sz="1600" b="1" i="1" dirty="0"/>
              <a:t>Rozpočtář</a:t>
            </a:r>
            <a:r>
              <a:rPr lang="cs-CZ" sz="1600" dirty="0"/>
              <a:t> – pracuje se svým rozpočtem na projekt, sleduje čerpání rozpočtu, poskytuje finanční výkazy zadavateli.</a:t>
            </a:r>
          </a:p>
          <a:p>
            <a:endParaRPr lang="cs-CZ" sz="1600" dirty="0"/>
          </a:p>
        </p:txBody>
      </p:sp>
    </p:spTree>
    <p:extLst>
      <p:ext uri="{BB962C8B-B14F-4D97-AF65-F5344CB8AC3E}">
        <p14:creationId xmlns:p14="http://schemas.microsoft.com/office/powerpoint/2010/main" val="996816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5.2	Manažer projektu a jeho role</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263328" cy="5093702"/>
          </a:xfrm>
          <a:prstGeom prst="rect">
            <a:avLst/>
          </a:prstGeom>
        </p:spPr>
        <p:txBody>
          <a:bodyPr wrap="square">
            <a:spAutoFit/>
          </a:bodyPr>
          <a:lstStyle/>
          <a:p>
            <a:r>
              <a:rPr lang="cs-CZ" sz="1600" b="1" dirty="0"/>
              <a:t>Výčet rolí projektového manažera</a:t>
            </a:r>
          </a:p>
          <a:p>
            <a:endParaRPr lang="cs-CZ" sz="900" dirty="0"/>
          </a:p>
          <a:p>
            <a:r>
              <a:rPr lang="cs-CZ" sz="1600" b="1" i="1" dirty="0"/>
              <a:t>Nákupčí</a:t>
            </a:r>
            <a:r>
              <a:rPr lang="cs-CZ" sz="1600" dirty="0"/>
              <a:t> – podle míry volnosti, kterou má od zadavatele, rozhoduje o dodavatelích na projektu a nakupuje jejich výrobky či služby.</a:t>
            </a:r>
          </a:p>
          <a:p>
            <a:endParaRPr lang="cs-CZ" sz="700" dirty="0"/>
          </a:p>
          <a:p>
            <a:r>
              <a:rPr lang="cs-CZ" sz="1600" b="1" i="1" dirty="0"/>
              <a:t>Vyjednavač a krizový manažer </a:t>
            </a:r>
            <a:r>
              <a:rPr lang="cs-CZ" sz="1600" dirty="0"/>
              <a:t>– je zodpovědný za řešení konfliktů a problémů, které mohou v průběhu projektu nastat.</a:t>
            </a:r>
          </a:p>
          <a:p>
            <a:endParaRPr lang="cs-CZ" sz="700" dirty="0"/>
          </a:p>
          <a:p>
            <a:r>
              <a:rPr lang="cs-CZ" sz="1600" b="1" i="1" dirty="0"/>
              <a:t>Kontrolor jakosti a garant </a:t>
            </a:r>
            <a:r>
              <a:rPr lang="cs-CZ" sz="1600" dirty="0"/>
              <a:t>– dohlíží na dostatečnou kvalitu výsledků projektu, hlídá, aby se projekt ubíral správným směrem. Bývá u předávání hotové práce.</a:t>
            </a:r>
          </a:p>
          <a:p>
            <a:endParaRPr lang="cs-CZ" sz="700" dirty="0"/>
          </a:p>
          <a:p>
            <a:r>
              <a:rPr lang="cs-CZ" sz="1600" b="1" i="1" dirty="0"/>
              <a:t>Informátor všech zúčastněných </a:t>
            </a:r>
            <a:r>
              <a:rPr lang="cs-CZ" sz="1600" dirty="0"/>
              <a:t>– vedoucí projektu bývá často kontaktním informačním bodem pro všechny jeho účastníky, průběžně informuje zadavatele i další zainteresované osoby či zájmové skupiny. Minimalizuje informační šumy.</a:t>
            </a:r>
          </a:p>
          <a:p>
            <a:endParaRPr lang="cs-CZ" sz="700" dirty="0"/>
          </a:p>
          <a:p>
            <a:r>
              <a:rPr lang="cs-CZ" sz="1600" b="1" i="1" dirty="0"/>
              <a:t>Pomocník týmu </a:t>
            </a:r>
            <a:r>
              <a:rPr lang="cs-CZ" sz="1600" dirty="0"/>
              <a:t>– pokud projekt není tak velký, aby vyžadoval práci projektového manažera na plný úvazek, potom tento kromě řízení často pomáhá týmu se samotnou realizací projektu. </a:t>
            </a:r>
          </a:p>
          <a:p>
            <a:endParaRPr lang="cs-CZ" sz="1600" dirty="0"/>
          </a:p>
          <a:p>
            <a:r>
              <a:rPr lang="cs-CZ" sz="1600" dirty="0"/>
              <a:t>Řízení projektu bývá práce značně náročná, a ačkoliv se zmíněné role do určité míry překrývají, není lehké je vždy všechny uspokojivě plnit. Minimálně pro své první větší projekty proto zkuste některé odpovědnosti alespoň částečně delegovat nebo si pro ně zajistěte pomoc zkušenější osoby. [48]</a:t>
            </a:r>
          </a:p>
          <a:p>
            <a:endParaRPr lang="cs-CZ" sz="1600" dirty="0"/>
          </a:p>
        </p:txBody>
      </p:sp>
    </p:spTree>
    <p:extLst>
      <p:ext uri="{BB962C8B-B14F-4D97-AF65-F5344CB8AC3E}">
        <p14:creationId xmlns:p14="http://schemas.microsoft.com/office/powerpoint/2010/main" val="28287447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832304" y="303040"/>
            <a:ext cx="1512168" cy="461665"/>
          </a:xfrm>
          <a:prstGeom prst="rect">
            <a:avLst/>
          </a:prstGeom>
        </p:spPr>
        <p:txBody>
          <a:bodyPr wrap="square">
            <a:spAutoFit/>
          </a:bodyPr>
          <a:lstStyle/>
          <a:p>
            <a:pPr fontAlgn="base">
              <a:spcBef>
                <a:spcPct val="0"/>
              </a:spcBef>
              <a:spcAft>
                <a:spcPct val="0"/>
              </a:spcAft>
            </a:pPr>
            <a:r>
              <a:rPr lang="pl-PL" sz="2400" b="1">
                <a:solidFill>
                  <a:prstClr val="black"/>
                </a:solidFill>
                <a:latin typeface="Arial" panose="020B0604020202020204" pitchFamily="34" charset="0"/>
                <a:cs typeface="Arial" panose="020B0604020202020204" pitchFamily="34" charset="0"/>
              </a:rPr>
              <a:t>Zdroje</a:t>
            </a:r>
            <a:endParaRPr lang="cs-CZ" sz="2400" b="1" dirty="0">
              <a:solidFill>
                <a:prstClr val="black"/>
              </a:solidFill>
              <a:latin typeface="Calibri" pitchFamily="34" charset="0"/>
              <a:cs typeface="Arial" charset="0"/>
            </a:endParaRPr>
          </a:p>
        </p:txBody>
      </p:sp>
      <p:sp>
        <p:nvSpPr>
          <p:cNvPr id="11" name="Obdélník 10"/>
          <p:cNvSpPr/>
          <p:nvPr/>
        </p:nvSpPr>
        <p:spPr>
          <a:xfrm>
            <a:off x="1919537" y="764705"/>
            <a:ext cx="7241579" cy="5798895"/>
          </a:xfrm>
          <a:prstGeom prst="rect">
            <a:avLst/>
          </a:prstGeom>
        </p:spPr>
        <p:txBody>
          <a:bodyPr wrap="square">
            <a:spAutoFit/>
          </a:bodyPr>
          <a:lstStyle/>
          <a:p>
            <a:pPr marL="342900" indent="-342900">
              <a:buFont typeface="+mj-lt"/>
              <a:buAutoNum type="arabicPeriod"/>
            </a:pPr>
            <a:r>
              <a:rPr lang="cs-CZ" sz="1000">
                <a:solidFill>
                  <a:srgbClr val="0000FF"/>
                </a:solidFill>
                <a:ea typeface="Times New Roman" panose="02020603050405020304" pitchFamily="18" charset="0"/>
                <a:hlinkClick r:id="rId2"/>
              </a:rPr>
              <a:t>http://rizeni-projektu.cz/view.php?cisloclanku=2005091201</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3"/>
              </a:rPr>
              <a:t>http://cs.wikipedia.org/wiki/%C5%98%C3%ADzen%C3%AD_projekt%C5%AF#Pl.C3.A1nov.C3.A1n.C3.AD_projektu</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LBMS (IPMA) – </a:t>
            </a:r>
            <a:r>
              <a:rPr lang="cs-CZ" sz="1000" i="1">
                <a:ea typeface="Times New Roman" panose="02020603050405020304" pitchFamily="18" charset="0"/>
              </a:rPr>
              <a:t>Řízení projektů</a:t>
            </a:r>
            <a:r>
              <a:rPr lang="cs-CZ" sz="1000">
                <a:ea typeface="Times New Roman" panose="02020603050405020304" pitchFamily="18" charset="0"/>
              </a:rPr>
              <a:t> /školící materiály/</a:t>
            </a:r>
          </a:p>
          <a:p>
            <a:pPr marL="342900" indent="-342900">
              <a:buFont typeface="+mj-lt"/>
              <a:buAutoNum type="arabicPeriod"/>
            </a:pPr>
            <a:r>
              <a:rPr lang="cs-CZ" sz="1000">
                <a:solidFill>
                  <a:srgbClr val="0000FF"/>
                </a:solidFill>
                <a:ea typeface="Times New Roman" panose="02020603050405020304" pitchFamily="18" charset="0"/>
                <a:hlinkClick r:id="rId4"/>
              </a:rPr>
              <a:t>http://www.bw.edu/academics/cpd/project/kerzner/</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5"/>
              </a:rPr>
              <a:t>http://managementmania.com/cs/program</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6"/>
              </a:rPr>
              <a:t>http://rizeni-projektu.cz/view.php?cisloclanku=2005091901</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SVOZILOVÁ, A.: </a:t>
            </a:r>
            <a:r>
              <a:rPr lang="cs-CZ" sz="1000" i="1">
                <a:ea typeface="Times New Roman" panose="02020603050405020304" pitchFamily="18" charset="0"/>
              </a:rPr>
              <a:t>Projektový management</a:t>
            </a:r>
            <a:r>
              <a:rPr lang="cs-CZ" sz="1000">
                <a:ea typeface="Times New Roman" panose="02020603050405020304" pitchFamily="18" charset="0"/>
              </a:rPr>
              <a:t>. Praha: Garda Publishing 2006. ISBN 80-247-1501-5</a:t>
            </a:r>
          </a:p>
          <a:p>
            <a:pPr marL="342900" indent="-342900">
              <a:buFont typeface="+mj-lt"/>
              <a:buAutoNum type="arabicPeriod"/>
            </a:pPr>
            <a:r>
              <a:rPr lang="cs-CZ" sz="1000">
                <a:solidFill>
                  <a:srgbClr val="0000FF"/>
                </a:solidFill>
                <a:ea typeface="Times New Roman" panose="02020603050405020304" pitchFamily="18" charset="0"/>
                <a:hlinkClick r:id="rId7"/>
              </a:rPr>
              <a:t>http://www.businessinfo.cz/cs/clanky/zivotni-cyklus-a-faze-projektu-2865.html</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8"/>
              </a:rPr>
              <a:t>http://old.easyproject.cz/projektova-organizace</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9"/>
              </a:rPr>
              <a:t>http://ekonomika-managment.studentske.cz/2009/02/maticove-organizacni-struktury.html</a:t>
            </a:r>
            <a:endParaRPr lang="cs-CZ" sz="1000">
              <a:ea typeface="Times New Roman" panose="02020603050405020304" pitchFamily="18" charset="0"/>
            </a:endParaRPr>
          </a:p>
          <a:p>
            <a:pPr marL="342900" indent="-342900">
              <a:buFont typeface="+mj-lt"/>
              <a:buAutoNum type="arabicPeriod"/>
            </a:pPr>
            <a:r>
              <a:rPr lang="cs-CZ" sz="1000" u="sng">
                <a:solidFill>
                  <a:srgbClr val="0000FF"/>
                </a:solidFill>
                <a:ea typeface="Times New Roman" panose="02020603050405020304" pitchFamily="18" charset="0"/>
              </a:rPr>
              <a:t>VÁGNER: </a:t>
            </a:r>
            <a:r>
              <a:rPr lang="cs-CZ" sz="1000" i="1" u="sng">
                <a:solidFill>
                  <a:srgbClr val="0000FF"/>
                </a:solidFill>
                <a:ea typeface="Times New Roman" panose="02020603050405020304" pitchFamily="18" charset="0"/>
              </a:rPr>
              <a:t>Řízení projektů</a:t>
            </a:r>
            <a:r>
              <a:rPr lang="cs-CZ" sz="1000" u="sng">
                <a:solidFill>
                  <a:srgbClr val="0000FF"/>
                </a:solidFill>
                <a:ea typeface="Times New Roman" panose="02020603050405020304" pitchFamily="18" charset="0"/>
              </a:rPr>
              <a:t> </a:t>
            </a:r>
            <a:r>
              <a:rPr lang="en-US" sz="1000" u="sng">
                <a:solidFill>
                  <a:srgbClr val="0000FF"/>
                </a:solidFill>
                <a:ea typeface="Times New Roman" panose="02020603050405020304" pitchFamily="18" charset="0"/>
              </a:rPr>
              <a:t>/školící materiál studijního programu PI/, API Slaný</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0"/>
              </a:rPr>
              <a:t>http://www.mbpconsulting.cz/cs/knowhow/competences/</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1"/>
              </a:rPr>
              <a:t>www.ipma.cz</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Mezinárodní standard kompetencí projektového řízení </a:t>
            </a:r>
            <a:r>
              <a:rPr lang="cs-CZ" sz="1000">
                <a:solidFill>
                  <a:srgbClr val="0000FF"/>
                </a:solidFill>
                <a:ea typeface="Times New Roman" panose="02020603050405020304" pitchFamily="18" charset="0"/>
                <a:hlinkClick r:id="rId12"/>
              </a:rPr>
              <a:t>http://www.ipma.cz/dokumenty_spr/narodni_standard_kompentenci_projektoveho_rizeni.pdf</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3"/>
              </a:rPr>
              <a:t>http://www.ipma.cz/web/files/DCP-nastroje-a-techniky-technicke-a-kontextove.pdf</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4"/>
              </a:rPr>
              <a:t>http://www.ipma.cz/web/files/DCP-nastroje-a-techniky-behavioralni.pdf</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Doran, George T. "There's a S.M.A.R.T. way to write management's goals and objectives." Management Review, Nov 1981, Volume 70 Issue 11.</a:t>
            </a:r>
          </a:p>
          <a:p>
            <a:pPr marL="342900" indent="-342900">
              <a:buFont typeface="+mj-lt"/>
              <a:buAutoNum type="arabicPeriod"/>
            </a:pPr>
            <a:r>
              <a:rPr lang="cs-CZ" sz="1000">
                <a:solidFill>
                  <a:srgbClr val="0000FF"/>
                </a:solidFill>
                <a:ea typeface="Times New Roman" panose="02020603050405020304" pitchFamily="18" charset="0"/>
                <a:hlinkClick r:id="rId15"/>
              </a:rPr>
              <a:t>http://cs.wikipedia.org/wiki/SMART_metoda#cite_note-1</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6"/>
              </a:rPr>
              <a:t>http://www.mira-vlach.cz/logicka-ramcova-matice-definice</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7"/>
              </a:rPr>
              <a:t>http://www.ctenarska-gramotnost.cz/projektove-vyucovani/pv-metody/metody-1</a:t>
            </a:r>
            <a:r>
              <a:rPr lang="cs-CZ" sz="1000">
                <a:ea typeface="Times New Roman" panose="02020603050405020304" pitchFamily="18" charset="0"/>
              </a:rPr>
              <a:t> </a:t>
            </a:r>
          </a:p>
          <a:p>
            <a:pPr marL="342900" indent="-342900">
              <a:buFont typeface="+mj-lt"/>
              <a:buAutoNum type="arabicPeriod"/>
            </a:pPr>
            <a:r>
              <a:rPr lang="cs-CZ" sz="1000">
                <a:solidFill>
                  <a:srgbClr val="0000FF"/>
                </a:solidFill>
                <a:ea typeface="Times New Roman" panose="02020603050405020304" pitchFamily="18" charset="0"/>
                <a:hlinkClick r:id="rId18"/>
              </a:rPr>
              <a:t>http://www.probermeto.cz/clanky/chyby-v-rozhodovani-tymu-groupshift-a-reseni-pomoci-ngt-2-dil</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9"/>
              </a:rPr>
              <a:t>http://www.businessinfo.cz/cs/clanky/kreativita-techniky-2812.html#!&amp;chapter=2</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0"/>
              </a:rPr>
              <a:t>http://www.ripran.cz/</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1"/>
              </a:rPr>
              <a:t>http://www.vlastnicesta.cz/metody-1/swot-analyza</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2"/>
              </a:rPr>
              <a:t>http://halek.info/www/prezentace/marketing-prednasky5/mprp5-print.php?projection&amp;l=03</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3"/>
              </a:rPr>
              <a:t>https://managementmania.com/cs/matice-bcg</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RAJTR, J.: </a:t>
            </a:r>
            <a:r>
              <a:rPr lang="cs-CZ" sz="1000" i="1">
                <a:ea typeface="Times New Roman" panose="02020603050405020304" pitchFamily="18" charset="0"/>
              </a:rPr>
              <a:t>Kolaborativní metody</a:t>
            </a:r>
            <a:r>
              <a:rPr lang="cs-CZ" sz="1000">
                <a:ea typeface="Times New Roman" panose="02020603050405020304" pitchFamily="18" charset="0"/>
              </a:rPr>
              <a:t>. /studie/</a:t>
            </a:r>
          </a:p>
          <a:p>
            <a:pPr marL="342900" indent="-342900">
              <a:buFont typeface="+mj-lt"/>
              <a:buAutoNum type="arabicPeriod"/>
            </a:pPr>
            <a:r>
              <a:rPr lang="cs-CZ" sz="1000">
                <a:solidFill>
                  <a:srgbClr val="0000FF"/>
                </a:solidFill>
                <a:ea typeface="Times New Roman" panose="02020603050405020304" pitchFamily="18" charset="0"/>
                <a:hlinkClick r:id="rId24"/>
              </a:rPr>
              <a:t>http://www.systemonline.cz/business-intelligence/balanced-scorecard-jak-dosahnout-podnikovych-ambici.htm</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5"/>
              </a:rPr>
              <a:t>http://www.tcbs.cz/weblog/balanced-scorecard</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6"/>
              </a:rPr>
              <a:t>http://www.jakpodnikat.cz/dohoda-provedeni-prace.php</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7"/>
              </a:rPr>
              <a:t>http://www.epravo.cz/top/clanky/dohoda-o-provedeni-prace-nove-od-1-1-2012-79929.html</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8"/>
              </a:rPr>
              <a:t>http://www.jakpodnikat.cz/dohoda-pracovni-cinnosti.php</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9"/>
              </a:rPr>
              <a:t>http://www.mpsv.cz/ppropo.php?ID=IPB011</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30"/>
              </a:rPr>
              <a:t>http://www.czech.cz/cz/Podnikani/Jak-to-tu-funguje/Smlouva-o-dilo</a:t>
            </a:r>
            <a:endParaRPr lang="cs-CZ" sz="1000">
              <a:ea typeface="Times New Roman" panose="02020603050405020304" pitchFamily="18" charset="0"/>
            </a:endParaRPr>
          </a:p>
          <a:p>
            <a:pPr marL="342900" indent="-342900">
              <a:lnSpc>
                <a:spcPct val="115000"/>
              </a:lnSpc>
              <a:spcAft>
                <a:spcPts val="1000"/>
              </a:spcAft>
              <a:buFont typeface="+mj-lt"/>
              <a:buAutoNum type="arabicPeriod"/>
            </a:pPr>
            <a:r>
              <a:rPr lang="cs-CZ" sz="1000">
                <a:ea typeface="Times New Roman" panose="02020603050405020304" pitchFamily="18" charset="0"/>
              </a:rPr>
              <a:t>LEPŠÍK, P.; MAŠÍN, I.: </a:t>
            </a:r>
            <a:r>
              <a:rPr lang="cs-CZ" sz="1000" i="1">
                <a:ea typeface="Times New Roman" panose="02020603050405020304" pitchFamily="18" charset="0"/>
              </a:rPr>
              <a:t>Nástroje řízení projektů</a:t>
            </a:r>
            <a:r>
              <a:rPr lang="cs-CZ" sz="1000">
                <a:ea typeface="Times New Roman" panose="02020603050405020304" pitchFamily="18" charset="0"/>
              </a:rPr>
              <a:t>. Liberec, Technická univerzita v Liberci, 2012. 202 s. ISBN </a:t>
            </a:r>
            <a:r>
              <a:rPr lang="cs-CZ" sz="1000">
                <a:ea typeface="Times New Roman" panose="02020603050405020304" pitchFamily="18" charset="0"/>
              </a:rPr>
              <a:t>978-80-7372-854-0</a:t>
            </a:r>
            <a:endParaRPr lang="cs-CZ" sz="1000">
              <a:ea typeface="Times New Roman" panose="02020603050405020304" pitchFamily="18" charset="0"/>
            </a:endParaRPr>
          </a:p>
        </p:txBody>
      </p:sp>
    </p:spTree>
    <p:extLst>
      <p:ext uri="{BB962C8B-B14F-4D97-AF65-F5344CB8AC3E}">
        <p14:creationId xmlns:p14="http://schemas.microsoft.com/office/powerpoint/2010/main" val="20751676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5.1	</a:t>
            </a:r>
            <a:r>
              <a:rPr lang="en-US" sz="2400" dirty="0" err="1">
                <a:solidFill>
                  <a:prstClr val="black"/>
                </a:solidFill>
                <a:latin typeface="Arial" panose="020B0604020202020204" pitchFamily="34" charset="0"/>
                <a:cs typeface="Arial" panose="020B0604020202020204" pitchFamily="34" charset="0"/>
              </a:rPr>
              <a:t>Vedení</a:t>
            </a:r>
            <a:r>
              <a:rPr lang="en-US" sz="2400" dirty="0">
                <a:solidFill>
                  <a:prstClr val="black"/>
                </a:solidFill>
                <a:latin typeface="Arial" panose="020B0604020202020204" pitchFamily="34" charset="0"/>
                <a:cs typeface="Arial" panose="020B0604020202020204" pitchFamily="34" charset="0"/>
              </a:rPr>
              <a:t> a </a:t>
            </a:r>
            <a:r>
              <a:rPr lang="en-US" sz="2400" dirty="0" err="1">
                <a:solidFill>
                  <a:prstClr val="black"/>
                </a:solidFill>
                <a:latin typeface="Arial" panose="020B0604020202020204" pitchFamily="34" charset="0"/>
                <a:cs typeface="Arial" panose="020B0604020202020204" pitchFamily="34" charset="0"/>
              </a:rPr>
              <a:t>komunikování</a:t>
            </a:r>
            <a:r>
              <a:rPr lang="en-US" sz="2400" dirty="0">
                <a:solidFill>
                  <a:prstClr val="black"/>
                </a:solidFill>
                <a:latin typeface="Arial" panose="020B0604020202020204" pitchFamily="34" charset="0"/>
                <a:cs typeface="Arial" panose="020B0604020202020204" pitchFamily="34" charset="0"/>
              </a:rPr>
              <a:t> (Leadership &amp; Communicating)</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263328" cy="4832092"/>
          </a:xfrm>
          <a:prstGeom prst="rect">
            <a:avLst/>
          </a:prstGeom>
        </p:spPr>
        <p:txBody>
          <a:bodyPr wrap="square">
            <a:spAutoFit/>
          </a:bodyPr>
          <a:lstStyle/>
          <a:p>
            <a:r>
              <a:rPr lang="cs-CZ" sz="2000" b="1" dirty="0"/>
              <a:t>5.1.4	Motivace</a:t>
            </a:r>
            <a:endParaRPr lang="cs-CZ" sz="800" dirty="0"/>
          </a:p>
          <a:p>
            <a:endParaRPr lang="cs-CZ" sz="1600" dirty="0"/>
          </a:p>
          <a:p>
            <a:r>
              <a:rPr lang="cs-CZ" sz="1600" b="1" dirty="0"/>
              <a:t>Motivace</a:t>
            </a:r>
            <a:r>
              <a:rPr lang="cs-CZ" sz="1600" dirty="0"/>
              <a:t> </a:t>
            </a:r>
            <a:r>
              <a:rPr lang="cs-CZ" sz="1600" dirty="0"/>
              <a:t>je jedním ze základních psychických procesů. Motivace je vnitřní pohnutka, která podněcuje jednání člověka. Motivace může být aktivována pomocí různých stimulů (stimulačních či aktivizačních faktorů). Motivace úzce souvisí s výkonností člověka.</a:t>
            </a:r>
          </a:p>
          <a:p>
            <a:endParaRPr lang="cs-CZ" sz="1600" dirty="0"/>
          </a:p>
          <a:p>
            <a:r>
              <a:rPr lang="cs-CZ" sz="1600" b="1" dirty="0"/>
              <a:t>Motivování</a:t>
            </a:r>
            <a:r>
              <a:rPr lang="cs-CZ" sz="1600" dirty="0"/>
              <a:t> je úsilí jednoho lidského jedince nebo jedinců vytvořit u jiného jedince (jiných jedinců) motivaci pro požadované chování a v praxi je nutnou součástí řízení, a vychází z toho, že člověku se z hlediska jeho přirozených pohnutek nechce pracovat, pokud nemá motivaci.</a:t>
            </a:r>
          </a:p>
          <a:p>
            <a:endParaRPr lang="cs-CZ" sz="1600" b="1" dirty="0"/>
          </a:p>
          <a:p>
            <a:r>
              <a:rPr lang="cs-CZ" sz="1600" b="1" dirty="0" err="1"/>
              <a:t>Sebemotivování</a:t>
            </a:r>
            <a:r>
              <a:rPr lang="cs-CZ" sz="1600" b="1" dirty="0"/>
              <a:t> </a:t>
            </a:r>
            <a:r>
              <a:rPr lang="cs-CZ" sz="1600" dirty="0"/>
              <a:t>je úsilí lidského jedince motivovat sám sebe.</a:t>
            </a:r>
          </a:p>
          <a:p>
            <a:endParaRPr lang="cs-CZ" sz="1600" b="1" dirty="0"/>
          </a:p>
          <a:p>
            <a:r>
              <a:rPr lang="cs-CZ" sz="1600" b="1" dirty="0"/>
              <a:t>Cílem motivování </a:t>
            </a:r>
            <a:r>
              <a:rPr lang="cs-CZ" sz="1600" dirty="0"/>
              <a:t>v organizaci je aktivovat jednotlivé pracovníky, podnítit jejich vnitřní hnací síly a usměrnit jeho chování k dosažení určitého cíle. Pro organizace je motivování jedinců jedním z klíčových faktorů úspěchu. V organizacích se pomocí motivace se vytváří a podněcuje u lidí vnitřní zájem, ochota a chuť se angažovat při plnění jim svěřených úkolů a cílů organizace. Motivace se zjednodušeně vztahuje k dosažení určitého cíle a uspokojení z jeho dosažení. Klíčové je dosažení skutečného vnitřního odhodlání.</a:t>
            </a:r>
          </a:p>
          <a:p>
            <a:endParaRPr lang="cs-CZ" sz="1600" dirty="0"/>
          </a:p>
        </p:txBody>
      </p:sp>
    </p:spTree>
    <p:extLst>
      <p:ext uri="{BB962C8B-B14F-4D97-AF65-F5344CB8AC3E}">
        <p14:creationId xmlns:p14="http://schemas.microsoft.com/office/powerpoint/2010/main" val="41722580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904313" y="332657"/>
            <a:ext cx="1128439" cy="461665"/>
          </a:xfrm>
          <a:prstGeom prst="rect">
            <a:avLst/>
          </a:prstGeom>
        </p:spPr>
        <p:txBody>
          <a:bodyPr wrap="square">
            <a:spAutoFit/>
          </a:bodyPr>
          <a:lstStyle/>
          <a:p>
            <a:pPr fontAlgn="base">
              <a:spcBef>
                <a:spcPct val="0"/>
              </a:spcBef>
              <a:spcAft>
                <a:spcPct val="0"/>
              </a:spcAft>
            </a:pPr>
            <a:r>
              <a:rPr lang="pl-PL" sz="2400" b="1">
                <a:solidFill>
                  <a:prstClr val="black"/>
                </a:solidFill>
                <a:latin typeface="Arial" panose="020B0604020202020204" pitchFamily="34" charset="0"/>
                <a:cs typeface="Arial" panose="020B0604020202020204" pitchFamily="34" charset="0"/>
              </a:rPr>
              <a:t>Zdroje</a:t>
            </a:r>
            <a:endParaRPr lang="cs-CZ" sz="2400" b="1" dirty="0">
              <a:solidFill>
                <a:prstClr val="black"/>
              </a:solidFill>
              <a:latin typeface="Calibri" pitchFamily="34" charset="0"/>
              <a:cs typeface="Arial" charset="0"/>
            </a:endParaRPr>
          </a:p>
        </p:txBody>
      </p:sp>
      <p:sp>
        <p:nvSpPr>
          <p:cNvPr id="11" name="Obdélník 10"/>
          <p:cNvSpPr/>
          <p:nvPr/>
        </p:nvSpPr>
        <p:spPr>
          <a:xfrm>
            <a:off x="1934098" y="650305"/>
            <a:ext cx="7241579" cy="5914440"/>
          </a:xfrm>
          <a:prstGeom prst="rect">
            <a:avLst/>
          </a:prstGeom>
        </p:spPr>
        <p:txBody>
          <a:bodyPr wrap="square">
            <a:spAutoFit/>
          </a:bodyPr>
          <a:lstStyle/>
          <a:p>
            <a:pPr marL="342900" indent="-342900" algn="just">
              <a:buFont typeface="+mj-lt"/>
              <a:buAutoNum type="arabicPeriod" startAt="36"/>
            </a:pPr>
            <a:r>
              <a:rPr lang="cs-CZ" sz="1000">
                <a:solidFill>
                  <a:srgbClr val="0000FF"/>
                </a:solidFill>
                <a:ea typeface="Times New Roman" panose="02020603050405020304" pitchFamily="18" charset="0"/>
                <a:hlinkClick r:id="rId2"/>
              </a:rPr>
              <a:t>https</a:t>
            </a:r>
            <a:r>
              <a:rPr lang="cs-CZ" sz="1000">
                <a:solidFill>
                  <a:srgbClr val="0000FF"/>
                </a:solidFill>
                <a:ea typeface="Times New Roman" panose="02020603050405020304" pitchFamily="18" charset="0"/>
                <a:hlinkClick r:id="rId2"/>
              </a:rPr>
              <a:t>://managementmania.com/cs/work-breakdown-structure</a:t>
            </a:r>
            <a:endParaRPr lang="cs-CZ" sz="1000">
              <a:ea typeface="Times New Roman" panose="02020603050405020304" pitchFamily="18" charset="0"/>
            </a:endParaRPr>
          </a:p>
          <a:p>
            <a:pPr marL="342900" indent="-342900" algn="just">
              <a:buFont typeface="+mj-lt"/>
              <a:buAutoNum type="arabicPeriod" startAt="36"/>
            </a:pPr>
            <a:r>
              <a:rPr lang="cs-CZ" sz="1000">
                <a:ea typeface="Times New Roman" panose="02020603050405020304" pitchFamily="18" charset="0"/>
              </a:rPr>
              <a:t>ROSENAU, M. D.: </a:t>
            </a:r>
            <a:r>
              <a:rPr lang="cs-CZ" sz="1000" i="1">
                <a:ea typeface="Times New Roman" panose="02020603050405020304" pitchFamily="18" charset="0"/>
              </a:rPr>
              <a:t>Řízení projektů</a:t>
            </a:r>
            <a:r>
              <a:rPr lang="cs-CZ" sz="1000">
                <a:ea typeface="Times New Roman" panose="02020603050405020304" pitchFamily="18" charset="0"/>
              </a:rPr>
              <a:t>. Brno: Coputer Press 2007, 3.vyd. ISBN 978-80-251-1506-0</a:t>
            </a:r>
          </a:p>
          <a:p>
            <a:pPr marL="342900" indent="-342900" algn="just">
              <a:buFont typeface="+mj-lt"/>
              <a:buAutoNum type="arabicPeriod" startAt="36"/>
            </a:pPr>
            <a:r>
              <a:rPr lang="cs-CZ" sz="1000">
                <a:solidFill>
                  <a:srgbClr val="0000FF"/>
                </a:solidFill>
                <a:ea typeface="Times New Roman" panose="02020603050405020304" pitchFamily="18" charset="0"/>
                <a:hlinkClick r:id="rId3"/>
              </a:rPr>
              <a:t>https://managementmania.com/cs/metody-sitove-analyzy</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4"/>
              </a:rPr>
              <a:t>https://managementmania.com/cs/metoda-cpm</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5"/>
              </a:rPr>
              <a:t>https://managementmania.com/cs/metoda-ccm</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6"/>
              </a:rPr>
              <a:t>https://managementmania.com/cs/metoda-pert</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7"/>
              </a:rPr>
              <a:t>http://en.wikipedia.org/wiki/Beta_distribution</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8"/>
              </a:rPr>
              <a:t>http://books.google.cz/books?id=miRg6nZeMHEC&amp;pg=PA183&amp;lpg=PA183&amp;dq=t%C5%99%C3%AD%C4%8D%C3%ADseln%C3%BD+odhad&amp;source=bl&amp;ots=lUbFRKy0Ua&amp;sig=110DycK5nz_Asdy0crVixjdfZWI&amp;hl=cs&amp;sa=X&amp;ei=7fyeULVHhcO0BvTDgdAM&amp;ved=0CCYQ6AEwAQ#v=onepage&amp;q&amp;f=false</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9"/>
              </a:rPr>
              <a:t>https://managementmania.com/cs/matice-odpovednosti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0"/>
              </a:rPr>
              <a:t>https://managementmania.com/cs/matice-odpovednosti-raci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1"/>
              </a:rPr>
              <a:t>https://managementmania.com/cs/matice-odpovednosti-rasci</a:t>
            </a:r>
            <a:endParaRPr lang="cs-CZ" sz="1000">
              <a:ea typeface="Times New Roman" panose="02020603050405020304" pitchFamily="18" charset="0"/>
            </a:endParaRPr>
          </a:p>
          <a:p>
            <a:pPr marL="342900" indent="-342900" algn="just">
              <a:spcAft>
                <a:spcPts val="1000"/>
              </a:spcAft>
              <a:buFont typeface="+mj-lt"/>
              <a:buAutoNum type="arabicPeriod" startAt="36"/>
            </a:pPr>
            <a:r>
              <a:rPr lang="cs-CZ" sz="1000">
                <a:ea typeface="Times New Roman" panose="02020603050405020304" pitchFamily="18" charset="0"/>
              </a:rPr>
              <a:t>LEPŠÍK, P.: </a:t>
            </a:r>
            <a:r>
              <a:rPr lang="cs-CZ" sz="1000" i="1">
                <a:ea typeface="Times New Roman" panose="02020603050405020304" pitchFamily="18" charset="0"/>
              </a:rPr>
              <a:t>Plánování projektů</a:t>
            </a:r>
            <a:r>
              <a:rPr lang="cs-CZ" sz="1000">
                <a:ea typeface="Times New Roman" panose="02020603050405020304" pitchFamily="18" charset="0"/>
              </a:rPr>
              <a:t>. In.: </a:t>
            </a:r>
            <a:r>
              <a:rPr lang="cs-CZ" sz="1000" i="1">
                <a:ea typeface="Times New Roman" panose="02020603050405020304" pitchFamily="18" charset="0"/>
              </a:rPr>
              <a:t>Product Lifecycle Management. Sborník vydaných přednášek projektu In-TECH2, část I.</a:t>
            </a:r>
            <a:r>
              <a:rPr lang="cs-CZ" sz="1000">
                <a:ea typeface="Times New Roman" panose="02020603050405020304" pitchFamily="18" charset="0"/>
              </a:rPr>
              <a:t> Liberec: Technická univerzita v Liberci, 2012. S. 30-39. ISBN 978-80-7372-861-8 </a:t>
            </a:r>
          </a:p>
          <a:p>
            <a:pPr marL="342900" indent="-342900" algn="just">
              <a:buFont typeface="+mj-lt"/>
              <a:buAutoNum type="arabicPeriod" startAt="36"/>
            </a:pPr>
            <a:r>
              <a:rPr lang="cs-CZ" sz="1000">
                <a:solidFill>
                  <a:srgbClr val="0000FF"/>
                </a:solidFill>
                <a:ea typeface="Times New Roman" panose="02020603050405020304" pitchFamily="18" charset="0"/>
                <a:hlinkClick r:id="rId12"/>
              </a:rPr>
              <a:t>http://www.mira-vlach.cz/role-projektoveho-manazera</a:t>
            </a:r>
            <a:endParaRPr lang="cs-CZ" sz="1000">
              <a:ea typeface="Times New Roman" panose="02020603050405020304" pitchFamily="18" charset="0"/>
            </a:endParaRPr>
          </a:p>
          <a:p>
            <a:pPr marL="342900" indent="-342900" algn="just">
              <a:buFont typeface="+mj-lt"/>
              <a:buAutoNum type="arabicPeriod" startAt="36"/>
            </a:pPr>
            <a:r>
              <a:rPr lang="cs-CZ" sz="1000">
                <a:ea typeface="Times New Roman" panose="02020603050405020304" pitchFamily="18" charset="0"/>
              </a:rPr>
              <a:t>DRÁBKOVÁ, M.; HARANTOVÁ, L.; SASÍKOVÁ M.: </a:t>
            </a:r>
            <a:r>
              <a:rPr lang="cs-CZ" sz="1000" i="1">
                <a:ea typeface="Times New Roman" panose="02020603050405020304" pitchFamily="18" charset="0"/>
              </a:rPr>
              <a:t>Partnerství při společném projektu</a:t>
            </a:r>
            <a:r>
              <a:rPr lang="cs-CZ" sz="1000">
                <a:ea typeface="Times New Roman" panose="02020603050405020304" pitchFamily="18" charset="0"/>
              </a:rPr>
              <a:t>. Zlín: Univerzita Tomáše Bati ve Zlíně, 2012. ISBN978-80-7454-139-1</a:t>
            </a:r>
          </a:p>
          <a:p>
            <a:pPr marL="342900" indent="-342900" algn="just">
              <a:buFont typeface="+mj-lt"/>
              <a:buAutoNum type="arabicPeriod" startAt="36"/>
            </a:pPr>
            <a:r>
              <a:rPr lang="cs-CZ" sz="1000">
                <a:solidFill>
                  <a:srgbClr val="0000FF"/>
                </a:solidFill>
                <a:ea typeface="Times New Roman" panose="02020603050405020304" pitchFamily="18" charset="0"/>
                <a:hlinkClick r:id="rId13"/>
              </a:rPr>
              <a:t>https://managementmania.com/cs/vedeni-a-komunikovani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4"/>
              </a:rPr>
              <a:t>https://managementmania.com/cs/briefing</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5"/>
              </a:rPr>
              <a:t>http://www.ipodnikatel.cz/Personalni-management/firemni-porada-zaklad-interni-firemni-komunikace.html</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cs typeface="TTE1A4BD80t00"/>
                <a:hlinkClick r:id="rId16"/>
              </a:rPr>
              <a:t>https://managementmania.com/cs/styl-rizeni-styl-vedeni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7"/>
              </a:rPr>
              <a:t>https://managementmania.com/cs/manazerska-mrizka</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8"/>
              </a:rPr>
              <a:t>https://managementmania.com/cs/zmocneni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cs typeface="TTE1A4BD80t00"/>
                <a:hlinkClick r:id="rId19"/>
              </a:rPr>
              <a:t>http://www.vedeme.cz/pro-vedeni/kapitoly-vedeni/65-teorie-motivace/85-teorie-motivace.html</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20"/>
              </a:rPr>
              <a:t>https://managementmania.com/cs/motivace-a-motivovani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21"/>
              </a:rPr>
              <a:t>https://managementmania.com/cs/mcgregorova-teorie-xy</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22"/>
              </a:rPr>
              <a:t>http://www.belbin.cz/</a:t>
            </a:r>
            <a:endParaRPr lang="cs-CZ" sz="1000">
              <a:ea typeface="Times New Roman" panose="02020603050405020304" pitchFamily="18" charset="0"/>
            </a:endParaRPr>
          </a:p>
          <a:p>
            <a:pPr marL="342900" indent="-342900" algn="just">
              <a:buFont typeface="+mj-lt"/>
              <a:buAutoNum type="arabicPeriod" startAt="36"/>
            </a:pPr>
            <a:r>
              <a:rPr lang="cs-CZ" sz="1000">
                <a:ea typeface="Times New Roman" panose="02020603050405020304" pitchFamily="18" charset="0"/>
              </a:rPr>
              <a:t>COVEY, S. R.: </a:t>
            </a:r>
            <a:r>
              <a:rPr lang="cs-CZ" sz="1000" i="1">
                <a:ea typeface="Times New Roman" panose="02020603050405020304" pitchFamily="18" charset="0"/>
              </a:rPr>
              <a:t>7 návyků vůdčích osobností pro úspěšný a harmonický život:návrat etiky charakteru</a:t>
            </a:r>
            <a:r>
              <a:rPr lang="cs-CZ" sz="1000">
                <a:ea typeface="Times New Roman" panose="02020603050405020304" pitchFamily="18" charset="0"/>
              </a:rPr>
              <a:t>. 1. vyd. Praha: Pragma, 1994. 329 s. ISBN 80-8521-341-9</a:t>
            </a:r>
          </a:p>
          <a:p>
            <a:pPr marL="342900" indent="-342900" algn="just">
              <a:buFont typeface="+mj-lt"/>
              <a:buAutoNum type="arabicPeriod" startAt="36"/>
            </a:pPr>
            <a:r>
              <a:rPr lang="cs-CZ" sz="1000">
                <a:ea typeface="Times New Roman" panose="02020603050405020304" pitchFamily="18" charset="0"/>
              </a:rPr>
              <a:t>KOLÁČKOVÁ, D.: </a:t>
            </a:r>
            <a:r>
              <a:rPr lang="cs-CZ" sz="1000" i="1">
                <a:ea typeface="Times New Roman" panose="02020603050405020304" pitchFamily="18" charset="0"/>
              </a:rPr>
              <a:t>Time management: možnosti využití informačních technologií při efektivním hospodaření s časem</a:t>
            </a:r>
            <a:r>
              <a:rPr lang="cs-CZ" sz="1000">
                <a:ea typeface="Times New Roman" panose="02020603050405020304" pitchFamily="18" charset="0"/>
              </a:rPr>
              <a:t>. Brno: Masarykova univerzita 2007. 60 s.</a:t>
            </a:r>
          </a:p>
          <a:p>
            <a:pPr marL="342900" indent="-342900" algn="just">
              <a:buFont typeface="+mj-lt"/>
              <a:buAutoNum type="arabicPeriod" startAt="36"/>
            </a:pPr>
            <a:r>
              <a:rPr lang="cs-CZ" sz="1000">
                <a:ea typeface="Times New Roman" panose="02020603050405020304" pitchFamily="18" charset="0"/>
              </a:rPr>
              <a:t>PACOVSKÝ, P.: </a:t>
            </a:r>
            <a:r>
              <a:rPr lang="cs-CZ" sz="1000" i="1">
                <a:ea typeface="Times New Roman" panose="02020603050405020304" pitchFamily="18" charset="0"/>
              </a:rPr>
              <a:t>Člověk a čas: time management IV. generace</a:t>
            </a:r>
            <a:r>
              <a:rPr lang="cs-CZ" sz="1000">
                <a:ea typeface="Times New Roman" panose="02020603050405020304" pitchFamily="18" charset="0"/>
              </a:rPr>
              <a:t>. 2. aktualiz. vyd. Praha: Grada Publishing, 2006. 259 s. ISBN 80-2471-701-8</a:t>
            </a:r>
          </a:p>
          <a:p>
            <a:pPr marL="342900" indent="-342900" algn="just">
              <a:buFont typeface="+mj-lt"/>
              <a:buAutoNum type="arabicPeriod" startAt="36"/>
            </a:pPr>
            <a:r>
              <a:rPr lang="cs-CZ" sz="1000">
                <a:ea typeface="Times New Roman" panose="02020603050405020304" pitchFamily="18" charset="0"/>
              </a:rPr>
              <a:t>VÁGNER, I.: </a:t>
            </a:r>
            <a:r>
              <a:rPr lang="cs-CZ" sz="1000" i="1">
                <a:ea typeface="Times New Roman" panose="02020603050405020304" pitchFamily="18" charset="0"/>
              </a:rPr>
              <a:t>Systém managementu</a:t>
            </a:r>
            <a:r>
              <a:rPr lang="cs-CZ" sz="1000">
                <a:ea typeface="Times New Roman" panose="02020603050405020304" pitchFamily="18" charset="0"/>
              </a:rPr>
              <a:t>. 1. vyd. Brno: Masarykova univerzita, 2006. 432 s. ISBN 80-2103-972-8</a:t>
            </a:r>
          </a:p>
          <a:p>
            <a:pPr marL="342900" indent="-342900" algn="just">
              <a:spcAft>
                <a:spcPts val="1000"/>
              </a:spcAft>
              <a:buFont typeface="+mj-lt"/>
              <a:buAutoNum type="arabicPeriod" startAt="36"/>
            </a:pPr>
            <a:r>
              <a:rPr lang="cs-CZ" sz="1000">
                <a:ea typeface="Times New Roman" panose="02020603050405020304" pitchFamily="18" charset="0"/>
              </a:rPr>
              <a:t>LEPŠÍK, P. a kol.: </a:t>
            </a:r>
            <a:r>
              <a:rPr lang="cs-CZ" sz="1000" i="1">
                <a:ea typeface="Times New Roman" panose="02020603050405020304" pitchFamily="18" charset="0"/>
              </a:rPr>
              <a:t>Zvyšování kolaborativní způsobilosti</a:t>
            </a:r>
            <a:r>
              <a:rPr lang="cs-CZ" sz="1000">
                <a:ea typeface="Times New Roman" panose="02020603050405020304" pitchFamily="18" charset="0"/>
              </a:rPr>
              <a:t>. Ostrava, Vysoká škola Báňská – Technická univerzita Ostrava, 2012. 122 s. ISBN 987-80-248-2794</a:t>
            </a:r>
          </a:p>
        </p:txBody>
      </p:sp>
    </p:spTree>
    <p:extLst>
      <p:ext uri="{BB962C8B-B14F-4D97-AF65-F5344CB8AC3E}">
        <p14:creationId xmlns:p14="http://schemas.microsoft.com/office/powerpoint/2010/main" val="41672688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5.1	</a:t>
            </a:r>
            <a:r>
              <a:rPr lang="en-US" sz="2400" dirty="0" err="1">
                <a:solidFill>
                  <a:prstClr val="black"/>
                </a:solidFill>
                <a:latin typeface="Arial" panose="020B0604020202020204" pitchFamily="34" charset="0"/>
                <a:cs typeface="Arial" panose="020B0604020202020204" pitchFamily="34" charset="0"/>
              </a:rPr>
              <a:t>Vedení</a:t>
            </a:r>
            <a:r>
              <a:rPr lang="en-US" sz="2400" dirty="0">
                <a:solidFill>
                  <a:prstClr val="black"/>
                </a:solidFill>
                <a:latin typeface="Arial" panose="020B0604020202020204" pitchFamily="34" charset="0"/>
                <a:cs typeface="Arial" panose="020B0604020202020204" pitchFamily="34" charset="0"/>
              </a:rPr>
              <a:t> a </a:t>
            </a:r>
            <a:r>
              <a:rPr lang="en-US" sz="2400" dirty="0" err="1">
                <a:solidFill>
                  <a:prstClr val="black"/>
                </a:solidFill>
                <a:latin typeface="Arial" panose="020B0604020202020204" pitchFamily="34" charset="0"/>
                <a:cs typeface="Arial" panose="020B0604020202020204" pitchFamily="34" charset="0"/>
              </a:rPr>
              <a:t>komunikování</a:t>
            </a:r>
            <a:r>
              <a:rPr lang="en-US" sz="2400" dirty="0">
                <a:solidFill>
                  <a:prstClr val="black"/>
                </a:solidFill>
                <a:latin typeface="Arial" panose="020B0604020202020204" pitchFamily="34" charset="0"/>
                <a:cs typeface="Arial" panose="020B0604020202020204" pitchFamily="34" charset="0"/>
              </a:rPr>
              <a:t> (Leadership &amp; Communicating)</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263328" cy="5816977"/>
          </a:xfrm>
          <a:prstGeom prst="rect">
            <a:avLst/>
          </a:prstGeom>
        </p:spPr>
        <p:txBody>
          <a:bodyPr wrap="square">
            <a:spAutoFit/>
          </a:bodyPr>
          <a:lstStyle/>
          <a:p>
            <a:r>
              <a:rPr lang="cs-CZ" sz="2000" b="1" dirty="0"/>
              <a:t>5.1.4	Motivace</a:t>
            </a:r>
            <a:endParaRPr lang="cs-CZ" sz="800" dirty="0"/>
          </a:p>
          <a:p>
            <a:endParaRPr lang="cs-CZ" sz="1600" dirty="0"/>
          </a:p>
          <a:p>
            <a:r>
              <a:rPr lang="cs-CZ" sz="1600" b="1" dirty="0"/>
              <a:t>Základní rozdělení motivačních faktorů je na:</a:t>
            </a:r>
          </a:p>
          <a:p>
            <a:endParaRPr lang="cs-CZ" sz="1000" dirty="0"/>
          </a:p>
          <a:p>
            <a:r>
              <a:rPr lang="cs-CZ" sz="1600" b="1" i="1" dirty="0"/>
              <a:t>Pozitivní motivace </a:t>
            </a:r>
            <a:r>
              <a:rPr lang="cs-CZ" sz="1600" dirty="0"/>
              <a:t>- je založena na odměně za lepší výkony:   </a:t>
            </a:r>
          </a:p>
          <a:p>
            <a:r>
              <a:rPr lang="cs-CZ" sz="1600" dirty="0"/>
              <a:t>	• Faktor </a:t>
            </a:r>
            <a:r>
              <a:rPr lang="cs-CZ" sz="1600" dirty="0"/>
              <a:t>hmotné zainteresovanosti</a:t>
            </a:r>
          </a:p>
          <a:p>
            <a:r>
              <a:rPr lang="cs-CZ" sz="1600" dirty="0"/>
              <a:t>	• Faktor </a:t>
            </a:r>
            <a:r>
              <a:rPr lang="cs-CZ" sz="1600" dirty="0"/>
              <a:t>morálního ocenění</a:t>
            </a:r>
          </a:p>
          <a:p>
            <a:r>
              <a:rPr lang="cs-CZ" sz="1600" dirty="0"/>
              <a:t>	• Faktor </a:t>
            </a:r>
            <a:r>
              <a:rPr lang="cs-CZ" sz="1600" dirty="0"/>
              <a:t>seberealizace</a:t>
            </a:r>
          </a:p>
          <a:p>
            <a:r>
              <a:rPr lang="cs-CZ" sz="1600" b="1" i="1" dirty="0"/>
              <a:t>Negativní motivace </a:t>
            </a:r>
            <a:r>
              <a:rPr lang="cs-CZ" sz="1600" dirty="0"/>
              <a:t>- je založena na silových faktorech:</a:t>
            </a:r>
          </a:p>
          <a:p>
            <a:r>
              <a:rPr lang="cs-CZ" sz="1600" dirty="0"/>
              <a:t>	• Faktor </a:t>
            </a:r>
            <a:r>
              <a:rPr lang="cs-CZ" sz="1600" dirty="0"/>
              <a:t>existenční</a:t>
            </a:r>
          </a:p>
          <a:p>
            <a:r>
              <a:rPr lang="cs-CZ" sz="1600" dirty="0"/>
              <a:t>	• Faktor </a:t>
            </a:r>
            <a:r>
              <a:rPr lang="cs-CZ" sz="1600" dirty="0"/>
              <a:t>strachu (obava o práci nebo o pracovní místo)</a:t>
            </a:r>
          </a:p>
          <a:p>
            <a:endParaRPr lang="cs-CZ" sz="1600" dirty="0"/>
          </a:p>
          <a:p>
            <a:r>
              <a:rPr lang="cs-CZ" sz="1600" b="1" dirty="0"/>
              <a:t>Nejznámější motivační teorie:</a:t>
            </a:r>
          </a:p>
          <a:p>
            <a:endParaRPr lang="cs-CZ" sz="800" dirty="0"/>
          </a:p>
          <a:p>
            <a:r>
              <a:rPr lang="cs-CZ" sz="1600" dirty="0"/>
              <a:t>	• </a:t>
            </a:r>
            <a:r>
              <a:rPr lang="cs-CZ" sz="1600" dirty="0" err="1"/>
              <a:t>Maslowova</a:t>
            </a:r>
            <a:r>
              <a:rPr lang="cs-CZ" sz="1600" dirty="0"/>
              <a:t> </a:t>
            </a:r>
            <a:r>
              <a:rPr lang="cs-CZ" sz="1600" dirty="0"/>
              <a:t>pyramida potřeb</a:t>
            </a:r>
          </a:p>
          <a:p>
            <a:r>
              <a:rPr lang="cs-CZ" sz="1600" dirty="0"/>
              <a:t>	• </a:t>
            </a:r>
            <a:r>
              <a:rPr lang="cs-CZ" sz="1600" dirty="0" err="1"/>
              <a:t>McGregorova</a:t>
            </a:r>
            <a:r>
              <a:rPr lang="cs-CZ" sz="1600" dirty="0"/>
              <a:t> </a:t>
            </a:r>
            <a:r>
              <a:rPr lang="cs-CZ" sz="1600" dirty="0"/>
              <a:t>teorie XY</a:t>
            </a:r>
          </a:p>
          <a:p>
            <a:r>
              <a:rPr lang="cs-CZ" sz="1600" dirty="0"/>
              <a:t>	• </a:t>
            </a:r>
            <a:r>
              <a:rPr lang="cs-CZ" sz="1600" dirty="0" err="1"/>
              <a:t>Herzbergova</a:t>
            </a:r>
            <a:r>
              <a:rPr lang="cs-CZ" sz="1600" dirty="0"/>
              <a:t> </a:t>
            </a:r>
            <a:r>
              <a:rPr lang="cs-CZ" sz="1600" dirty="0"/>
              <a:t>teorie dvou faktorů</a:t>
            </a:r>
          </a:p>
          <a:p>
            <a:r>
              <a:rPr lang="cs-CZ" sz="1600" dirty="0"/>
              <a:t>	• </a:t>
            </a:r>
            <a:r>
              <a:rPr lang="cs-CZ" sz="1600" dirty="0" err="1"/>
              <a:t>Vroomova</a:t>
            </a:r>
            <a:r>
              <a:rPr lang="cs-CZ" sz="1600" dirty="0"/>
              <a:t> </a:t>
            </a:r>
            <a:r>
              <a:rPr lang="cs-CZ" sz="1600" dirty="0"/>
              <a:t>teorie očekávání</a:t>
            </a:r>
          </a:p>
          <a:p>
            <a:r>
              <a:rPr lang="cs-CZ" sz="1600" dirty="0"/>
              <a:t>	• </a:t>
            </a:r>
            <a:r>
              <a:rPr lang="cs-CZ" sz="1600" dirty="0" err="1"/>
              <a:t>Adamsova</a:t>
            </a:r>
            <a:r>
              <a:rPr lang="cs-CZ" sz="1600" dirty="0"/>
              <a:t> </a:t>
            </a:r>
            <a:r>
              <a:rPr lang="cs-CZ" sz="1600" dirty="0"/>
              <a:t>teorie spravedlnosti</a:t>
            </a:r>
          </a:p>
          <a:p>
            <a:r>
              <a:rPr lang="cs-CZ" sz="1600" dirty="0"/>
              <a:t>	• </a:t>
            </a:r>
            <a:r>
              <a:rPr lang="cs-CZ" sz="1600" dirty="0" err="1"/>
              <a:t>Skinnerova</a:t>
            </a:r>
            <a:r>
              <a:rPr lang="cs-CZ" sz="1600" dirty="0"/>
              <a:t> </a:t>
            </a:r>
            <a:r>
              <a:rPr lang="cs-CZ" sz="1600" dirty="0"/>
              <a:t>teorie zesílení</a:t>
            </a:r>
          </a:p>
          <a:p>
            <a:r>
              <a:rPr lang="cs-CZ" sz="1600" dirty="0"/>
              <a:t>	• </a:t>
            </a:r>
            <a:r>
              <a:rPr lang="cs-CZ" sz="1600" dirty="0" err="1"/>
              <a:t>McClellandova</a:t>
            </a:r>
            <a:r>
              <a:rPr lang="cs-CZ" sz="1600" dirty="0"/>
              <a:t> </a:t>
            </a:r>
            <a:r>
              <a:rPr lang="cs-CZ" sz="1600" dirty="0"/>
              <a:t>teorie získaných potřeb</a:t>
            </a:r>
          </a:p>
          <a:p>
            <a:r>
              <a:rPr lang="cs-CZ" sz="1600" dirty="0"/>
              <a:t>	• </a:t>
            </a:r>
            <a:r>
              <a:rPr lang="cs-CZ" sz="1600" dirty="0" err="1"/>
              <a:t>Alderferova</a:t>
            </a:r>
            <a:r>
              <a:rPr lang="cs-CZ" sz="1600" dirty="0"/>
              <a:t> </a:t>
            </a:r>
            <a:r>
              <a:rPr lang="cs-CZ" sz="1600" dirty="0"/>
              <a:t>teorie motivačních potřeb (ERG)  [57]</a:t>
            </a:r>
          </a:p>
          <a:p>
            <a:endParaRPr lang="cs-CZ" sz="1600" dirty="0"/>
          </a:p>
        </p:txBody>
      </p:sp>
    </p:spTree>
    <p:extLst>
      <p:ext uri="{BB962C8B-B14F-4D97-AF65-F5344CB8AC3E}">
        <p14:creationId xmlns:p14="http://schemas.microsoft.com/office/powerpoint/2010/main" val="2764547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5.1	</a:t>
            </a:r>
            <a:r>
              <a:rPr lang="en-US" sz="2400" dirty="0" err="1">
                <a:solidFill>
                  <a:prstClr val="black"/>
                </a:solidFill>
                <a:latin typeface="Arial" panose="020B0604020202020204" pitchFamily="34" charset="0"/>
                <a:cs typeface="Arial" panose="020B0604020202020204" pitchFamily="34" charset="0"/>
              </a:rPr>
              <a:t>Vedení</a:t>
            </a:r>
            <a:r>
              <a:rPr lang="en-US" sz="2400" dirty="0">
                <a:solidFill>
                  <a:prstClr val="black"/>
                </a:solidFill>
                <a:latin typeface="Arial" panose="020B0604020202020204" pitchFamily="34" charset="0"/>
                <a:cs typeface="Arial" panose="020B0604020202020204" pitchFamily="34" charset="0"/>
              </a:rPr>
              <a:t> a </a:t>
            </a:r>
            <a:r>
              <a:rPr lang="en-US" sz="2400" dirty="0" err="1">
                <a:solidFill>
                  <a:prstClr val="black"/>
                </a:solidFill>
                <a:latin typeface="Arial" panose="020B0604020202020204" pitchFamily="34" charset="0"/>
                <a:cs typeface="Arial" panose="020B0604020202020204" pitchFamily="34" charset="0"/>
              </a:rPr>
              <a:t>komunikování</a:t>
            </a:r>
            <a:r>
              <a:rPr lang="en-US" sz="2400" dirty="0">
                <a:solidFill>
                  <a:prstClr val="black"/>
                </a:solidFill>
                <a:latin typeface="Arial" panose="020B0604020202020204" pitchFamily="34" charset="0"/>
                <a:cs typeface="Arial" panose="020B0604020202020204" pitchFamily="34" charset="0"/>
              </a:rPr>
              <a:t> (Leadership &amp; Communicating)</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263328" cy="5416868"/>
          </a:xfrm>
          <a:prstGeom prst="rect">
            <a:avLst/>
          </a:prstGeom>
        </p:spPr>
        <p:txBody>
          <a:bodyPr wrap="square">
            <a:spAutoFit/>
          </a:bodyPr>
          <a:lstStyle/>
          <a:p>
            <a:r>
              <a:rPr lang="cs-CZ" sz="2000" b="1" dirty="0"/>
              <a:t>5.1.4	Motivace</a:t>
            </a:r>
            <a:endParaRPr lang="cs-CZ" sz="800" dirty="0"/>
          </a:p>
          <a:p>
            <a:endParaRPr lang="cs-CZ" sz="1600" dirty="0"/>
          </a:p>
          <a:p>
            <a:r>
              <a:rPr lang="cs-CZ" sz="1600" b="1" dirty="0" err="1"/>
              <a:t>Maslowova</a:t>
            </a:r>
            <a:r>
              <a:rPr lang="cs-CZ" sz="1600" b="1" dirty="0"/>
              <a:t> hierarchická teorie potřeb</a:t>
            </a:r>
          </a:p>
          <a:p>
            <a:endParaRPr lang="cs-CZ" sz="600" dirty="0"/>
          </a:p>
          <a:p>
            <a:r>
              <a:rPr lang="cs-CZ" sz="1600" dirty="0"/>
              <a:t>Teorie </a:t>
            </a:r>
            <a:r>
              <a:rPr lang="cs-CZ" sz="1600" dirty="0"/>
              <a:t>potřeb jsou pravděpodobněji nejznámější teorie motivace. Tvrdí, že lidé jsou poháněni dosáhnout svého maximálního potenciálu, ovšem pokud se jim do cesty nepostaví překážky. Tyto překážky zahrnují hlad, žízeň, finanční problémy a vůbec všechno, co lidem brání v jejich plném rozvoji.</a:t>
            </a:r>
          </a:p>
          <a:p>
            <a:endParaRPr lang="cs-CZ" sz="1600" dirty="0"/>
          </a:p>
          <a:p>
            <a:r>
              <a:rPr lang="cs-CZ" sz="1600" dirty="0"/>
              <a:t>Jedním z nejvýznačnějších výzkumníků v této oblasti byl americký psycholog Abraham </a:t>
            </a:r>
            <a:r>
              <a:rPr lang="cs-CZ" sz="1600" dirty="0" err="1"/>
              <a:t>Maslow</a:t>
            </a:r>
            <a:r>
              <a:rPr lang="cs-CZ" sz="1600" dirty="0"/>
              <a:t> (*1908 - †1970), který uvedl v roce 1943 svoji slavnou hierarchii potřeb, viz obr. 5.2.</a:t>
            </a:r>
          </a:p>
          <a:p>
            <a:endParaRPr lang="cs-CZ" sz="1600" dirty="0"/>
          </a:p>
          <a:p>
            <a:r>
              <a:rPr lang="cs-CZ" sz="1600" dirty="0"/>
              <a:t>Tato teorie tvrdí, že lidé jsou motivováni určitými potřebami a že tyto potřeby tvoří hierarchickou strukturu, která je tvořena dvěma hlavními skupinami: potřebami odstranění nějakého nedostatku (tzv. D-potřeby, jako </a:t>
            </a:r>
            <a:r>
              <a:rPr lang="cs-CZ" sz="1600" dirty="0" err="1"/>
              <a:t>Deficiency</a:t>
            </a:r>
            <a:r>
              <a:rPr lang="cs-CZ" sz="1600" dirty="0"/>
              <a:t> </a:t>
            </a:r>
            <a:r>
              <a:rPr lang="cs-CZ" sz="1600" dirty="0" err="1"/>
              <a:t>Needs</a:t>
            </a:r>
            <a:r>
              <a:rPr lang="cs-CZ" sz="1600" dirty="0"/>
              <a:t>) a potřebami dosažení něčeho (</a:t>
            </a:r>
            <a:r>
              <a:rPr lang="cs-CZ" sz="1600" dirty="0" err="1"/>
              <a:t>tzv</a:t>
            </a:r>
            <a:r>
              <a:rPr lang="cs-CZ" sz="1600" dirty="0"/>
              <a:t> B-potřeby, od </a:t>
            </a:r>
            <a:r>
              <a:rPr lang="cs-CZ" sz="1600" dirty="0" err="1"/>
              <a:t>Being</a:t>
            </a:r>
            <a:r>
              <a:rPr lang="cs-CZ" sz="1600" dirty="0"/>
              <a:t> </a:t>
            </a:r>
            <a:r>
              <a:rPr lang="cs-CZ" sz="1600" dirty="0" err="1"/>
              <a:t>Values</a:t>
            </a:r>
            <a:r>
              <a:rPr lang="cs-CZ" sz="1600" dirty="0"/>
              <a:t>).</a:t>
            </a:r>
          </a:p>
          <a:p>
            <a:endParaRPr lang="cs-CZ" sz="1600" dirty="0"/>
          </a:p>
          <a:p>
            <a:r>
              <a:rPr lang="cs-CZ" sz="1600" dirty="0"/>
              <a:t>Nejsou-li uspokojeny D-potřeby, je pociťována úzkost a snaha odstranit nedostatek, snaha zaplnit chybějící potřebu. Je-li potřeba uspokojena, není pocit žádný. A to je významný rozdíl od potřeb B-skupiny, ve které nejen, že existuje dobrý pocit z naplnění těchto potřeb, ale naplněním této potřeby jsme dokonce motivováni o to více.</a:t>
            </a:r>
          </a:p>
          <a:p>
            <a:endParaRPr lang="cs-CZ" sz="1600" dirty="0"/>
          </a:p>
        </p:txBody>
      </p:sp>
    </p:spTree>
    <p:extLst>
      <p:ext uri="{BB962C8B-B14F-4D97-AF65-F5344CB8AC3E}">
        <p14:creationId xmlns:p14="http://schemas.microsoft.com/office/powerpoint/2010/main" val="581504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5.1	</a:t>
            </a:r>
            <a:r>
              <a:rPr lang="en-US" sz="2400" dirty="0" err="1">
                <a:solidFill>
                  <a:prstClr val="black"/>
                </a:solidFill>
                <a:latin typeface="Arial" panose="020B0604020202020204" pitchFamily="34" charset="0"/>
                <a:cs typeface="Arial" panose="020B0604020202020204" pitchFamily="34" charset="0"/>
              </a:rPr>
              <a:t>Vedení</a:t>
            </a:r>
            <a:r>
              <a:rPr lang="en-US" sz="2400" dirty="0">
                <a:solidFill>
                  <a:prstClr val="black"/>
                </a:solidFill>
                <a:latin typeface="Arial" panose="020B0604020202020204" pitchFamily="34" charset="0"/>
                <a:cs typeface="Arial" panose="020B0604020202020204" pitchFamily="34" charset="0"/>
              </a:rPr>
              <a:t> a </a:t>
            </a:r>
            <a:r>
              <a:rPr lang="en-US" sz="2400" dirty="0" err="1">
                <a:solidFill>
                  <a:prstClr val="black"/>
                </a:solidFill>
                <a:latin typeface="Arial" panose="020B0604020202020204" pitchFamily="34" charset="0"/>
                <a:cs typeface="Arial" panose="020B0604020202020204" pitchFamily="34" charset="0"/>
              </a:rPr>
              <a:t>komunikování</a:t>
            </a:r>
            <a:r>
              <a:rPr lang="en-US" sz="2400" dirty="0">
                <a:solidFill>
                  <a:prstClr val="black"/>
                </a:solidFill>
                <a:latin typeface="Arial" panose="020B0604020202020204" pitchFamily="34" charset="0"/>
                <a:cs typeface="Arial" panose="020B0604020202020204" pitchFamily="34" charset="0"/>
              </a:rPr>
              <a:t> (Leadership &amp; Communicating)</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263328" cy="4585871"/>
          </a:xfrm>
          <a:prstGeom prst="rect">
            <a:avLst/>
          </a:prstGeom>
        </p:spPr>
        <p:txBody>
          <a:bodyPr wrap="square">
            <a:spAutoFit/>
          </a:bodyPr>
          <a:lstStyle/>
          <a:p>
            <a:r>
              <a:rPr lang="cs-CZ" sz="2000" b="1" dirty="0"/>
              <a:t>5.1.4	Motivace</a:t>
            </a:r>
            <a:endParaRPr lang="cs-CZ" sz="800" dirty="0"/>
          </a:p>
          <a:p>
            <a:endParaRPr lang="cs-CZ" sz="1600" dirty="0"/>
          </a:p>
          <a:p>
            <a:r>
              <a:rPr lang="cs-CZ" sz="1600" b="1" dirty="0" err="1"/>
              <a:t>Maslowova</a:t>
            </a:r>
            <a:r>
              <a:rPr lang="cs-CZ" sz="1600" b="1" dirty="0"/>
              <a:t> hierarchická teorie potřeb</a:t>
            </a:r>
          </a:p>
          <a:p>
            <a:endParaRPr lang="cs-CZ" sz="1600" dirty="0"/>
          </a:p>
          <a:p>
            <a:r>
              <a:rPr lang="cs-CZ" sz="1600" dirty="0"/>
              <a:t>V rámci D-potřeb existují čtyři hierarchické úrovně: nejprve člověk uspokojuje své základnější lidské potřeby, které jsou dány evolucí, a když je má uspokojeny, teprve pak se snaží o naplňování neuspokojených potřeb vyšších. Pokud se objeví nedostatek v nižších vrstvách, člověk se nebude starat o </a:t>
            </a:r>
            <a:r>
              <a:rPr lang="cs-CZ" sz="1600" dirty="0" err="1"/>
              <a:t>vrsty</a:t>
            </a:r>
            <a:r>
              <a:rPr lang="cs-CZ" sz="1600" dirty="0"/>
              <a:t> vyšší a vrátí se zpět k uspokojování těch základních.</a:t>
            </a:r>
          </a:p>
          <a:p>
            <a:endParaRPr lang="cs-CZ" sz="1600" dirty="0"/>
          </a:p>
          <a:p>
            <a:r>
              <a:rPr lang="cs-CZ" sz="1600" dirty="0"/>
              <a:t>Původní teorie Abrahama </a:t>
            </a:r>
            <a:r>
              <a:rPr lang="cs-CZ" sz="1600" dirty="0" err="1"/>
              <a:t>Maslowa</a:t>
            </a:r>
            <a:r>
              <a:rPr lang="cs-CZ" sz="1600" dirty="0"/>
              <a:t> byla od svého vzniku v roce 1943 jejím autorem postupně doplňována a rozšiřována: pětiúrovňový model, ve kterém byla v B-potřebách pouze seberealizace, se změnil na současný </a:t>
            </a:r>
            <a:r>
              <a:rPr lang="cs-CZ" sz="1600" dirty="0" err="1"/>
              <a:t>osmiúrovňový</a:t>
            </a:r>
            <a:r>
              <a:rPr lang="cs-CZ" sz="1600" dirty="0"/>
              <a:t>. </a:t>
            </a:r>
            <a:r>
              <a:rPr lang="cs-CZ" sz="1600" dirty="0" err="1"/>
              <a:t>Maslow</a:t>
            </a:r>
            <a:r>
              <a:rPr lang="cs-CZ" sz="1600" dirty="0"/>
              <a:t> píše, že lidé, kteří dosáhli seberealizace a sebenaplnění někdy zažívají stav, ve kterém si jsou vědomi nejen svého plného potenciálu, ale také něčeho, co je samotné přesahuje - plného potenciálu lidstva jako celku. Tento stav, stav </a:t>
            </a:r>
            <a:r>
              <a:rPr lang="cs-CZ" sz="1600" dirty="0" err="1"/>
              <a:t>sebetranscendence</a:t>
            </a:r>
            <a:r>
              <a:rPr lang="cs-CZ" sz="1600" dirty="0"/>
              <a:t> či spirituality, nakonec </a:t>
            </a:r>
            <a:r>
              <a:rPr lang="cs-CZ" sz="1600" dirty="0" err="1"/>
              <a:t>Maslow</a:t>
            </a:r>
            <a:r>
              <a:rPr lang="cs-CZ" sz="1600" dirty="0"/>
              <a:t> umístil na samý vrchol své pyramidy. Přesto </a:t>
            </a:r>
            <a:r>
              <a:rPr lang="cs-CZ" sz="1600" dirty="0" err="1"/>
              <a:t>Maslow</a:t>
            </a:r>
            <a:r>
              <a:rPr lang="cs-CZ" sz="1600" dirty="0"/>
              <a:t> na sklonku své pracovní kariéry (1971) připustil, že </a:t>
            </a:r>
            <a:r>
              <a:rPr lang="cs-CZ" sz="1600" dirty="0" err="1"/>
              <a:t>sebetranscendence</a:t>
            </a:r>
            <a:r>
              <a:rPr lang="cs-CZ" sz="1600" dirty="0"/>
              <a:t> nemusí nutně být podmíněna naplněním nižších potřeb. [56]</a:t>
            </a:r>
          </a:p>
          <a:p>
            <a:endParaRPr lang="cs-CZ" sz="1600" dirty="0"/>
          </a:p>
        </p:txBody>
      </p:sp>
    </p:spTree>
    <p:extLst>
      <p:ext uri="{BB962C8B-B14F-4D97-AF65-F5344CB8AC3E}">
        <p14:creationId xmlns:p14="http://schemas.microsoft.com/office/powerpoint/2010/main" val="2581199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5.1	</a:t>
            </a:r>
            <a:r>
              <a:rPr lang="en-US" sz="2400" dirty="0" err="1">
                <a:solidFill>
                  <a:prstClr val="black"/>
                </a:solidFill>
                <a:latin typeface="Arial" panose="020B0604020202020204" pitchFamily="34" charset="0"/>
                <a:cs typeface="Arial" panose="020B0604020202020204" pitchFamily="34" charset="0"/>
              </a:rPr>
              <a:t>Vedení</a:t>
            </a:r>
            <a:r>
              <a:rPr lang="en-US" sz="2400" dirty="0">
                <a:solidFill>
                  <a:prstClr val="black"/>
                </a:solidFill>
                <a:latin typeface="Arial" panose="020B0604020202020204" pitchFamily="34" charset="0"/>
                <a:cs typeface="Arial" panose="020B0604020202020204" pitchFamily="34" charset="0"/>
              </a:rPr>
              <a:t> a </a:t>
            </a:r>
            <a:r>
              <a:rPr lang="en-US" sz="2400" dirty="0" err="1">
                <a:solidFill>
                  <a:prstClr val="black"/>
                </a:solidFill>
                <a:latin typeface="Arial" panose="020B0604020202020204" pitchFamily="34" charset="0"/>
                <a:cs typeface="Arial" panose="020B0604020202020204" pitchFamily="34" charset="0"/>
              </a:rPr>
              <a:t>komunikování</a:t>
            </a:r>
            <a:r>
              <a:rPr lang="en-US" sz="2400" dirty="0">
                <a:solidFill>
                  <a:prstClr val="black"/>
                </a:solidFill>
                <a:latin typeface="Arial" panose="020B0604020202020204" pitchFamily="34" charset="0"/>
                <a:cs typeface="Arial" panose="020B0604020202020204" pitchFamily="34" charset="0"/>
              </a:rPr>
              <a:t> (Leadership &amp; Communicating)</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263328" cy="1384995"/>
          </a:xfrm>
          <a:prstGeom prst="rect">
            <a:avLst/>
          </a:prstGeom>
        </p:spPr>
        <p:txBody>
          <a:bodyPr wrap="square">
            <a:spAutoFit/>
          </a:bodyPr>
          <a:lstStyle/>
          <a:p>
            <a:r>
              <a:rPr lang="cs-CZ" sz="2000" b="1" dirty="0"/>
              <a:t>5.1.4	Motivace</a:t>
            </a:r>
            <a:endParaRPr lang="cs-CZ" sz="800" dirty="0"/>
          </a:p>
          <a:p>
            <a:endParaRPr lang="cs-CZ" sz="1600" dirty="0"/>
          </a:p>
          <a:p>
            <a:r>
              <a:rPr lang="cs-CZ" sz="1600" b="1" dirty="0" err="1"/>
              <a:t>Maslowova</a:t>
            </a:r>
            <a:r>
              <a:rPr lang="cs-CZ" sz="1600" b="1" dirty="0"/>
              <a:t> hierarchická teorie potřeb</a:t>
            </a:r>
          </a:p>
          <a:p>
            <a:endParaRPr lang="cs-CZ" sz="1600" dirty="0"/>
          </a:p>
          <a:p>
            <a:endParaRPr lang="cs-CZ" sz="1600" dirty="0"/>
          </a:p>
        </p:txBody>
      </p:sp>
      <p:pic>
        <p:nvPicPr>
          <p:cNvPr id="4" name="Obrázek 3" descr="http://www.vedeme.cz/images/stories/kapitoly/maslow_hierarchy.gif"/>
          <p:cNvPicPr/>
          <p:nvPr/>
        </p:nvPicPr>
        <p:blipFill>
          <a:blip r:embed="rId2">
            <a:extLst>
              <a:ext uri="{28A0092B-C50C-407E-A947-70E740481C1C}">
                <a14:useLocalDpi xmlns:a14="http://schemas.microsoft.com/office/drawing/2010/main" val="0"/>
              </a:ext>
            </a:extLst>
          </a:blip>
          <a:srcRect/>
          <a:stretch>
            <a:fillRect/>
          </a:stretch>
        </p:blipFill>
        <p:spPr bwMode="auto">
          <a:xfrm>
            <a:off x="5807969" y="1268760"/>
            <a:ext cx="4675653" cy="4730276"/>
          </a:xfrm>
          <a:prstGeom prst="rect">
            <a:avLst/>
          </a:prstGeom>
          <a:noFill/>
          <a:ln>
            <a:noFill/>
          </a:ln>
        </p:spPr>
      </p:pic>
      <p:sp>
        <p:nvSpPr>
          <p:cNvPr id="3" name="Obdélník 2"/>
          <p:cNvSpPr/>
          <p:nvPr/>
        </p:nvSpPr>
        <p:spPr>
          <a:xfrm>
            <a:off x="4414205" y="6028633"/>
            <a:ext cx="5760640" cy="338554"/>
          </a:xfrm>
          <a:prstGeom prst="rect">
            <a:avLst/>
          </a:prstGeom>
        </p:spPr>
        <p:txBody>
          <a:bodyPr wrap="square">
            <a:spAutoFit/>
          </a:bodyPr>
          <a:lstStyle/>
          <a:p>
            <a:pPr algn="ctr"/>
            <a:r>
              <a:rPr lang="cs-CZ" sz="1600" b="1" dirty="0">
                <a:latin typeface="Times New Roman" panose="02020603050405020304" pitchFamily="18" charset="0"/>
                <a:ea typeface="Times New Roman" panose="02020603050405020304" pitchFamily="18" charset="0"/>
                <a:cs typeface="Times New Roman" panose="02020603050405020304" pitchFamily="18" charset="0"/>
              </a:rPr>
              <a:t>Obr. 5.2</a:t>
            </a:r>
            <a:r>
              <a:rPr lang="cs-CZ" sz="1600" i="1" dirty="0">
                <a:latin typeface="Times New Roman" panose="02020603050405020304" pitchFamily="18" charset="0"/>
                <a:ea typeface="Times New Roman" panose="02020603050405020304" pitchFamily="18" charset="0"/>
                <a:cs typeface="Times New Roman" panose="02020603050405020304" pitchFamily="18" charset="0"/>
              </a:rPr>
              <a:t> Rozšířená </a:t>
            </a:r>
            <a:r>
              <a:rPr lang="cs-CZ" sz="1600" i="1" dirty="0" err="1">
                <a:latin typeface="Times New Roman" panose="02020603050405020304" pitchFamily="18" charset="0"/>
                <a:ea typeface="Times New Roman" panose="02020603050405020304" pitchFamily="18" charset="0"/>
                <a:cs typeface="Times New Roman" panose="02020603050405020304" pitchFamily="18" charset="0"/>
              </a:rPr>
              <a:t>Maslowa</a:t>
            </a:r>
            <a:r>
              <a:rPr lang="cs-CZ" sz="1600" i="1" dirty="0">
                <a:latin typeface="Times New Roman" panose="02020603050405020304" pitchFamily="18" charset="0"/>
                <a:ea typeface="Times New Roman" panose="02020603050405020304" pitchFamily="18" charset="0"/>
                <a:cs typeface="Times New Roman" panose="02020603050405020304" pitchFamily="18" charset="0"/>
              </a:rPr>
              <a:t> pyramida lidských potřeb</a:t>
            </a:r>
            <a:r>
              <a:rPr lang="cs-CZ" sz="1600" dirty="0">
                <a:latin typeface="Times New Roman" panose="02020603050405020304" pitchFamily="18" charset="0"/>
                <a:ea typeface="Times New Roman" panose="02020603050405020304" pitchFamily="18" charset="0"/>
                <a:cs typeface="Times New Roman" panose="02020603050405020304" pitchFamily="18" charset="0"/>
              </a:rPr>
              <a:t> [56]</a:t>
            </a:r>
          </a:p>
        </p:txBody>
      </p:sp>
    </p:spTree>
    <p:extLst>
      <p:ext uri="{BB962C8B-B14F-4D97-AF65-F5344CB8AC3E}">
        <p14:creationId xmlns:p14="http://schemas.microsoft.com/office/powerpoint/2010/main" val="3492391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5.1	</a:t>
            </a:r>
            <a:r>
              <a:rPr lang="en-US" sz="2400" dirty="0" err="1">
                <a:solidFill>
                  <a:prstClr val="black"/>
                </a:solidFill>
                <a:latin typeface="Arial" panose="020B0604020202020204" pitchFamily="34" charset="0"/>
                <a:cs typeface="Arial" panose="020B0604020202020204" pitchFamily="34" charset="0"/>
              </a:rPr>
              <a:t>Vedení</a:t>
            </a:r>
            <a:r>
              <a:rPr lang="en-US" sz="2400" dirty="0">
                <a:solidFill>
                  <a:prstClr val="black"/>
                </a:solidFill>
                <a:latin typeface="Arial" panose="020B0604020202020204" pitchFamily="34" charset="0"/>
                <a:cs typeface="Arial" panose="020B0604020202020204" pitchFamily="34" charset="0"/>
              </a:rPr>
              <a:t> a </a:t>
            </a:r>
            <a:r>
              <a:rPr lang="en-US" sz="2400" dirty="0" err="1">
                <a:solidFill>
                  <a:prstClr val="black"/>
                </a:solidFill>
                <a:latin typeface="Arial" panose="020B0604020202020204" pitchFamily="34" charset="0"/>
                <a:cs typeface="Arial" panose="020B0604020202020204" pitchFamily="34" charset="0"/>
              </a:rPr>
              <a:t>komunikování</a:t>
            </a:r>
            <a:r>
              <a:rPr lang="en-US" sz="2400" dirty="0">
                <a:solidFill>
                  <a:prstClr val="black"/>
                </a:solidFill>
                <a:latin typeface="Arial" panose="020B0604020202020204" pitchFamily="34" charset="0"/>
                <a:cs typeface="Arial" panose="020B0604020202020204" pitchFamily="34" charset="0"/>
              </a:rPr>
              <a:t> (Leadership &amp; Communicating)</a:t>
            </a:r>
            <a:endParaRPr lang="cs-CZ" sz="2400" dirty="0">
              <a:solidFill>
                <a:prstClr val="black"/>
              </a:solidFill>
              <a:latin typeface="Calibri" pitchFamily="34" charset="0"/>
              <a:cs typeface="Arial" charset="0"/>
            </a:endParaRPr>
          </a:p>
        </p:txBody>
      </p:sp>
      <p:sp>
        <p:nvSpPr>
          <p:cNvPr id="3" name="Obdélník 2"/>
          <p:cNvSpPr/>
          <p:nvPr/>
        </p:nvSpPr>
        <p:spPr>
          <a:xfrm>
            <a:off x="1775520" y="6309320"/>
            <a:ext cx="8064896"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4"/>
            <a:ext cx="8263328" cy="5770811"/>
          </a:xfrm>
          <a:prstGeom prst="rect">
            <a:avLst/>
          </a:prstGeom>
        </p:spPr>
        <p:txBody>
          <a:bodyPr wrap="square">
            <a:spAutoFit/>
          </a:bodyPr>
          <a:lstStyle/>
          <a:p>
            <a:r>
              <a:rPr lang="cs-CZ" sz="2000" b="1" dirty="0"/>
              <a:t>5.1.4	Motivace</a:t>
            </a:r>
            <a:endParaRPr lang="cs-CZ" sz="800" dirty="0"/>
          </a:p>
          <a:p>
            <a:endParaRPr lang="cs-CZ" sz="800" dirty="0"/>
          </a:p>
          <a:p>
            <a:r>
              <a:rPr lang="cs-CZ" sz="1600" b="1" dirty="0" err="1"/>
              <a:t>McGregorova</a:t>
            </a:r>
            <a:r>
              <a:rPr lang="cs-CZ" sz="1600" b="1" dirty="0"/>
              <a:t> teorie X a teorie </a:t>
            </a:r>
            <a:r>
              <a:rPr lang="cs-CZ" sz="1600" b="1" dirty="0"/>
              <a:t>Y</a:t>
            </a:r>
            <a:br>
              <a:rPr lang="cs-CZ" sz="1600" b="1" dirty="0"/>
            </a:br>
            <a:endParaRPr lang="cs-CZ" sz="400" dirty="0"/>
          </a:p>
          <a:p>
            <a:r>
              <a:rPr lang="cs-CZ" sz="1600" dirty="0" err="1"/>
              <a:t>McGregorova</a:t>
            </a:r>
            <a:r>
              <a:rPr lang="cs-CZ" sz="1600" dirty="0"/>
              <a:t> teorie X a teorie Y jsou teorie lidského chování a motivací v organizaci, která byla zveřejněna v roce 1960 </a:t>
            </a:r>
            <a:r>
              <a:rPr lang="cs-CZ" sz="1600" dirty="0" err="1"/>
              <a:t>Douglasem</a:t>
            </a:r>
            <a:r>
              <a:rPr lang="cs-CZ" sz="1600" dirty="0"/>
              <a:t> </a:t>
            </a:r>
            <a:r>
              <a:rPr lang="cs-CZ" sz="1600" dirty="0" err="1"/>
              <a:t>McGregorem</a:t>
            </a:r>
            <a:r>
              <a:rPr lang="cs-CZ" sz="1600" dirty="0"/>
              <a:t>. Tato teorie rozděluje pracovníky a manažery v organizaci do dvou typických skupin podle toho jak manažeři vedou své podřízené, respektive jak se podřízení chovají.</a:t>
            </a:r>
          </a:p>
          <a:p>
            <a:endParaRPr lang="cs-CZ" sz="900" dirty="0"/>
          </a:p>
          <a:p>
            <a:r>
              <a:rPr lang="cs-CZ" sz="1600" b="1" i="1" dirty="0"/>
              <a:t>Charakter manažera nebo pracovníka odpovídající teorii X:</a:t>
            </a:r>
          </a:p>
          <a:p>
            <a:r>
              <a:rPr lang="cs-CZ" sz="1600" dirty="0"/>
              <a:t>• Zaměstnanec </a:t>
            </a:r>
            <a:r>
              <a:rPr lang="cs-CZ" sz="1600" dirty="0"/>
              <a:t>nerad pracuje a vyhýbá se práci.</a:t>
            </a:r>
          </a:p>
          <a:p>
            <a:r>
              <a:rPr lang="cs-CZ" sz="1600" dirty="0"/>
              <a:t>• Motivace </a:t>
            </a:r>
            <a:r>
              <a:rPr lang="cs-CZ" sz="1600" dirty="0"/>
              <a:t>zaměstnanců je založena na donucovacích faktorech pomocí vnějších stimulů (tresty, odměny).</a:t>
            </a:r>
          </a:p>
          <a:p>
            <a:r>
              <a:rPr lang="cs-CZ" sz="1600" dirty="0"/>
              <a:t>• Práce </a:t>
            </a:r>
            <a:r>
              <a:rPr lang="cs-CZ" sz="1600" dirty="0"/>
              <a:t>zaměstnanců musí být kontrolována.</a:t>
            </a:r>
          </a:p>
          <a:p>
            <a:r>
              <a:rPr lang="cs-CZ" sz="1600" dirty="0"/>
              <a:t>• Zaměstnanci </a:t>
            </a:r>
            <a:r>
              <a:rPr lang="cs-CZ" sz="1600" dirty="0"/>
              <a:t>se vyhýbají odpovědnosti.</a:t>
            </a:r>
          </a:p>
          <a:p>
            <a:r>
              <a:rPr lang="cs-CZ" sz="1600" dirty="0"/>
              <a:t>• </a:t>
            </a:r>
            <a:r>
              <a:rPr lang="cs-CZ" sz="1600" dirty="0" err="1"/>
              <a:t>Zaměstanci</a:t>
            </a:r>
            <a:r>
              <a:rPr lang="cs-CZ" sz="1600" dirty="0"/>
              <a:t> </a:t>
            </a:r>
            <a:r>
              <a:rPr lang="cs-CZ" sz="1600" dirty="0"/>
              <a:t>jsou raději řízeni a vedeni, aby nemuseli mít odpovědnost.</a:t>
            </a:r>
          </a:p>
          <a:p>
            <a:r>
              <a:rPr lang="cs-CZ" sz="1600" dirty="0"/>
              <a:t>• Zaměstnanci </a:t>
            </a:r>
            <a:r>
              <a:rPr lang="cs-CZ" sz="1600" dirty="0"/>
              <a:t>mají nechuť ke změnám.</a:t>
            </a:r>
          </a:p>
          <a:p>
            <a:endParaRPr lang="cs-CZ" sz="800" dirty="0"/>
          </a:p>
          <a:p>
            <a:r>
              <a:rPr lang="cs-CZ" sz="1600" b="1" i="1" dirty="0"/>
              <a:t>Charakter manažera nebo pracovníka odpovídající teorii Y:</a:t>
            </a:r>
          </a:p>
          <a:p>
            <a:r>
              <a:rPr lang="cs-CZ" sz="1600" dirty="0"/>
              <a:t>• Pro </a:t>
            </a:r>
            <a:r>
              <a:rPr lang="cs-CZ" sz="1600" dirty="0"/>
              <a:t>zaměstnance je práce stejně přirozenou aktivitou jako zábava či odpočinek.</a:t>
            </a:r>
          </a:p>
          <a:p>
            <a:r>
              <a:rPr lang="cs-CZ" sz="1600" dirty="0"/>
              <a:t>• Zaměstnanec </a:t>
            </a:r>
            <a:r>
              <a:rPr lang="cs-CZ" sz="1600" dirty="0"/>
              <a:t>rád přijímá samostatnost a odpovědnost a dokonce ji aktivně vyhledává.</a:t>
            </a:r>
          </a:p>
          <a:p>
            <a:r>
              <a:rPr lang="cs-CZ" sz="1600" dirty="0"/>
              <a:t>• Zaměstnanec </a:t>
            </a:r>
            <a:r>
              <a:rPr lang="cs-CZ" sz="1600" dirty="0"/>
              <a:t>se plně ztotožňuje s cíli organizace a činí v souladu s nimi.</a:t>
            </a:r>
          </a:p>
          <a:p>
            <a:r>
              <a:rPr lang="cs-CZ" sz="1600" dirty="0"/>
              <a:t>• Zaměstnanec </a:t>
            </a:r>
            <a:r>
              <a:rPr lang="cs-CZ" sz="1600" dirty="0"/>
              <a:t>má dostatek sebekázně a sebeřízení k plnění cílů organizace.</a:t>
            </a:r>
          </a:p>
          <a:p>
            <a:r>
              <a:rPr lang="cs-CZ" sz="1600" dirty="0"/>
              <a:t>• Zaměstnanec </a:t>
            </a:r>
            <a:r>
              <a:rPr lang="cs-CZ" sz="1600" dirty="0"/>
              <a:t>prokazuje aktivně tvořivý a inovační přístup k řešení úkolů organizace. [58]</a:t>
            </a:r>
          </a:p>
          <a:p>
            <a:endParaRPr lang="cs-CZ" sz="1600" dirty="0"/>
          </a:p>
        </p:txBody>
      </p:sp>
    </p:spTree>
    <p:extLst>
      <p:ext uri="{BB962C8B-B14F-4D97-AF65-F5344CB8AC3E}">
        <p14:creationId xmlns:p14="http://schemas.microsoft.com/office/powerpoint/2010/main" val="2492633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5.1	</a:t>
            </a:r>
            <a:r>
              <a:rPr lang="en-US" sz="2400" dirty="0" err="1">
                <a:solidFill>
                  <a:prstClr val="black"/>
                </a:solidFill>
                <a:latin typeface="Arial" panose="020B0604020202020204" pitchFamily="34" charset="0"/>
                <a:cs typeface="Arial" panose="020B0604020202020204" pitchFamily="34" charset="0"/>
              </a:rPr>
              <a:t>Vedení</a:t>
            </a:r>
            <a:r>
              <a:rPr lang="en-US" sz="2400" dirty="0">
                <a:solidFill>
                  <a:prstClr val="black"/>
                </a:solidFill>
                <a:latin typeface="Arial" panose="020B0604020202020204" pitchFamily="34" charset="0"/>
                <a:cs typeface="Arial" panose="020B0604020202020204" pitchFamily="34" charset="0"/>
              </a:rPr>
              <a:t> a </a:t>
            </a:r>
            <a:r>
              <a:rPr lang="en-US" sz="2400" dirty="0" err="1">
                <a:solidFill>
                  <a:prstClr val="black"/>
                </a:solidFill>
                <a:latin typeface="Arial" panose="020B0604020202020204" pitchFamily="34" charset="0"/>
                <a:cs typeface="Arial" panose="020B0604020202020204" pitchFamily="34" charset="0"/>
              </a:rPr>
              <a:t>komunikování</a:t>
            </a:r>
            <a:r>
              <a:rPr lang="en-US" sz="2400" dirty="0">
                <a:solidFill>
                  <a:prstClr val="black"/>
                </a:solidFill>
                <a:latin typeface="Arial" panose="020B0604020202020204" pitchFamily="34" charset="0"/>
                <a:cs typeface="Arial" panose="020B0604020202020204" pitchFamily="34" charset="0"/>
              </a:rPr>
              <a:t> (Leadership &amp; Communicating)</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263328" cy="4178067"/>
          </a:xfrm>
          <a:prstGeom prst="rect">
            <a:avLst/>
          </a:prstGeom>
        </p:spPr>
        <p:txBody>
          <a:bodyPr wrap="square">
            <a:spAutoFit/>
          </a:bodyPr>
          <a:lstStyle/>
          <a:p>
            <a:r>
              <a:rPr lang="cs-CZ" sz="2000" b="1" dirty="0"/>
              <a:t>5.1.4	Motivace</a:t>
            </a:r>
            <a:endParaRPr lang="cs-CZ" sz="800" dirty="0"/>
          </a:p>
          <a:p>
            <a:endParaRPr lang="cs-CZ" sz="1050" dirty="0"/>
          </a:p>
          <a:p>
            <a:r>
              <a:rPr lang="cs-CZ" sz="1600" b="1" dirty="0" err="1"/>
              <a:t>Hezbergova</a:t>
            </a:r>
            <a:r>
              <a:rPr lang="cs-CZ" sz="1600" b="1" dirty="0"/>
              <a:t> </a:t>
            </a:r>
            <a:r>
              <a:rPr lang="cs-CZ" sz="1600" b="1" dirty="0" err="1"/>
              <a:t>dvoufaktorová</a:t>
            </a:r>
            <a:r>
              <a:rPr lang="cs-CZ" sz="1600" b="1" dirty="0"/>
              <a:t> </a:t>
            </a:r>
            <a:r>
              <a:rPr lang="cs-CZ" sz="1600" b="1" dirty="0"/>
              <a:t>teorie</a:t>
            </a:r>
            <a:br>
              <a:rPr lang="cs-CZ" sz="1600" b="1" dirty="0"/>
            </a:br>
            <a:endParaRPr lang="cs-CZ" sz="1100" dirty="0"/>
          </a:p>
          <a:p>
            <a:r>
              <a:rPr lang="cs-CZ" sz="1600" dirty="0"/>
              <a:t>Jednou z teorií, která poměrně vhodně doplňuje </a:t>
            </a:r>
            <a:r>
              <a:rPr lang="cs-CZ" sz="1600" dirty="0" err="1"/>
              <a:t>Maslowovu</a:t>
            </a:r>
            <a:r>
              <a:rPr lang="cs-CZ" sz="1600" dirty="0"/>
              <a:t> hierarchickou teorii potřeb a systémové teorie je </a:t>
            </a:r>
            <a:r>
              <a:rPr lang="cs-CZ" sz="1600" dirty="0" err="1"/>
              <a:t>dvoufaktorová</a:t>
            </a:r>
            <a:r>
              <a:rPr lang="cs-CZ" sz="1600" dirty="0"/>
              <a:t> teorie Fredericka </a:t>
            </a:r>
            <a:r>
              <a:rPr lang="cs-CZ" sz="1600" dirty="0" err="1"/>
              <a:t>Herzberga</a:t>
            </a:r>
            <a:r>
              <a:rPr lang="cs-CZ" sz="1600" dirty="0"/>
              <a:t> (*1923 - †2000).</a:t>
            </a:r>
          </a:p>
          <a:p>
            <a:endParaRPr lang="cs-CZ" sz="1600" dirty="0"/>
          </a:p>
          <a:p>
            <a:r>
              <a:rPr lang="cs-CZ" sz="1600" dirty="0"/>
              <a:t>Frederick </a:t>
            </a:r>
            <a:r>
              <a:rPr lang="cs-CZ" sz="1600" dirty="0" err="1"/>
              <a:t>Herzberg</a:t>
            </a:r>
            <a:r>
              <a:rPr lang="cs-CZ" sz="1600" dirty="0"/>
              <a:t> si všiml, že na pracovišti existují dva faktory: absence prvních způsobuje nespokojenost, ale jejich přítomnost nevede ke spokojenosti, zatímco absence druhých nezpůsobuje nespokojenost, ale jejich přítomnost vede ke spokojenosti. První skupinu nazval faktory hygienickými, druhou faktory motivačními. Mezi hygienické patří například: firemní benefity (např. auto, mobilní telefon), pracovní podmínky, plat, vztahy s podřízenými a nadřízenými. Mezi motivační patří úspěch, uspokojení z práce, uznání, odpovědnost, pokrok a osobní rozvoj. </a:t>
            </a:r>
            <a:r>
              <a:rPr lang="cs-CZ" sz="1600" dirty="0" err="1"/>
              <a:t>Herzberg</a:t>
            </a:r>
            <a:r>
              <a:rPr lang="cs-CZ" sz="1600" dirty="0"/>
              <a:t> porovnal tyto dvě skupiny vzhledem k časovým dopadům s tímto závěrem: uspokojení hygienický faktorů přinese jenom krátkodobý efekt a uspokojování motivačních faktorů přináší relativně dlouhodobou spokojenost.</a:t>
            </a:r>
          </a:p>
          <a:p>
            <a:endParaRPr lang="cs-CZ" sz="1600" dirty="0"/>
          </a:p>
        </p:txBody>
      </p:sp>
    </p:spTree>
    <p:extLst>
      <p:ext uri="{BB962C8B-B14F-4D97-AF65-F5344CB8AC3E}">
        <p14:creationId xmlns:p14="http://schemas.microsoft.com/office/powerpoint/2010/main" val="988372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5.1	</a:t>
            </a:r>
            <a:r>
              <a:rPr lang="en-US" sz="2400" dirty="0" err="1">
                <a:solidFill>
                  <a:prstClr val="black"/>
                </a:solidFill>
                <a:latin typeface="Arial" panose="020B0604020202020204" pitchFamily="34" charset="0"/>
                <a:cs typeface="Arial" panose="020B0604020202020204" pitchFamily="34" charset="0"/>
              </a:rPr>
              <a:t>Vedení</a:t>
            </a:r>
            <a:r>
              <a:rPr lang="en-US" sz="2400" dirty="0">
                <a:solidFill>
                  <a:prstClr val="black"/>
                </a:solidFill>
                <a:latin typeface="Arial" panose="020B0604020202020204" pitchFamily="34" charset="0"/>
                <a:cs typeface="Arial" panose="020B0604020202020204" pitchFamily="34" charset="0"/>
              </a:rPr>
              <a:t> a </a:t>
            </a:r>
            <a:r>
              <a:rPr lang="en-US" sz="2400" dirty="0" err="1">
                <a:solidFill>
                  <a:prstClr val="black"/>
                </a:solidFill>
                <a:latin typeface="Arial" panose="020B0604020202020204" pitchFamily="34" charset="0"/>
                <a:cs typeface="Arial" panose="020B0604020202020204" pitchFamily="34" charset="0"/>
              </a:rPr>
              <a:t>komunikování</a:t>
            </a:r>
            <a:r>
              <a:rPr lang="en-US" sz="2400" dirty="0">
                <a:solidFill>
                  <a:prstClr val="black"/>
                </a:solidFill>
                <a:latin typeface="Arial" panose="020B0604020202020204" pitchFamily="34" charset="0"/>
                <a:cs typeface="Arial" panose="020B0604020202020204" pitchFamily="34" charset="0"/>
              </a:rPr>
              <a:t> (Leadership &amp; Communicating)</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263328" cy="3931846"/>
          </a:xfrm>
          <a:prstGeom prst="rect">
            <a:avLst/>
          </a:prstGeom>
        </p:spPr>
        <p:txBody>
          <a:bodyPr wrap="square">
            <a:spAutoFit/>
          </a:bodyPr>
          <a:lstStyle/>
          <a:p>
            <a:r>
              <a:rPr lang="cs-CZ" sz="2000" b="1" dirty="0"/>
              <a:t>5.1.4	Motivace</a:t>
            </a:r>
            <a:endParaRPr lang="cs-CZ" sz="800" dirty="0"/>
          </a:p>
          <a:p>
            <a:endParaRPr lang="cs-CZ" sz="1050" dirty="0"/>
          </a:p>
          <a:p>
            <a:r>
              <a:rPr lang="cs-CZ" sz="1600" b="1" dirty="0" err="1"/>
              <a:t>Hezbergova</a:t>
            </a:r>
            <a:r>
              <a:rPr lang="cs-CZ" sz="1600" b="1" dirty="0"/>
              <a:t> </a:t>
            </a:r>
            <a:r>
              <a:rPr lang="cs-CZ" sz="1600" b="1" dirty="0" err="1"/>
              <a:t>dvoufaktorová</a:t>
            </a:r>
            <a:r>
              <a:rPr lang="cs-CZ" sz="1600" b="1" dirty="0"/>
              <a:t> </a:t>
            </a:r>
            <a:r>
              <a:rPr lang="cs-CZ" sz="1600" b="1" dirty="0"/>
              <a:t>teorie</a:t>
            </a:r>
            <a:br>
              <a:rPr lang="cs-CZ" sz="1600" b="1" dirty="0"/>
            </a:br>
            <a:endParaRPr lang="cs-CZ" sz="1100" dirty="0"/>
          </a:p>
          <a:p>
            <a:r>
              <a:rPr lang="cs-CZ" sz="1600" dirty="0"/>
              <a:t>Uveďme konkrétní příklad aplikace </a:t>
            </a:r>
            <a:r>
              <a:rPr lang="cs-CZ" sz="1600" dirty="0" err="1"/>
              <a:t>dvoufaktorové</a:t>
            </a:r>
            <a:r>
              <a:rPr lang="cs-CZ" sz="1600" dirty="0"/>
              <a:t> teorie: uznání za odvedenou práci (motivační faktor) a výplata (hygienický faktor). Pokud pracovníka nezaplatíme, bude pravděpodobně víceméně rozzloben. Pokud jej zaplatíme, bude krátkodobě rád, ale to brzy pomine. To jest po poměrně krátkém čase po výplatě (výplatě nad určitý limit, samozřejmě) nebude ani spokojen, ani nespokojen. Na druhou stranu, jestliže mu poklepeme na rameno a upřímně proneseme: „Dobrá práce!”, bude mít tento dobrý pocit relativně dlouho a tento pocit se odrazí na jeho pracovním výkonu. A pokud na ramena neklepáme a lidem neděkujeme, alespoň je tím, jako v případě nezaplacení výplaty, nerozzlobíme.</a:t>
            </a:r>
          </a:p>
          <a:p>
            <a:endParaRPr lang="cs-CZ" sz="1600" dirty="0"/>
          </a:p>
          <a:p>
            <a:r>
              <a:rPr lang="cs-CZ" sz="1600" dirty="0"/>
              <a:t>Z teorie </a:t>
            </a:r>
            <a:r>
              <a:rPr lang="cs-CZ" sz="1600" dirty="0" err="1"/>
              <a:t>Herzberga</a:t>
            </a:r>
            <a:r>
              <a:rPr lang="cs-CZ" sz="1600" dirty="0"/>
              <a:t> vyplývá, že manažeři by se měli snažit plněním hygienických faktorů podřízené nerozzlobit, avšak nebrat plnění hygienických faktorů jako něco, co požene lidi vpřed. </a:t>
            </a:r>
          </a:p>
          <a:p>
            <a:endParaRPr lang="cs-CZ" sz="1600" dirty="0"/>
          </a:p>
        </p:txBody>
      </p:sp>
    </p:spTree>
    <p:extLst>
      <p:ext uri="{BB962C8B-B14F-4D97-AF65-F5344CB8AC3E}">
        <p14:creationId xmlns:p14="http://schemas.microsoft.com/office/powerpoint/2010/main" val="2031788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848</Words>
  <Application>Microsoft Office PowerPoint</Application>
  <PresentationFormat>Širokoúhlá obrazovka</PresentationFormat>
  <Paragraphs>274</Paragraphs>
  <Slides>20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20</vt:i4>
      </vt:variant>
    </vt:vector>
  </HeadingPairs>
  <TitlesOfParts>
    <vt:vector size="26" baseType="lpstr">
      <vt:lpstr>Arial</vt:lpstr>
      <vt:lpstr>Calibri</vt:lpstr>
      <vt:lpstr>Calibri Light</vt:lpstr>
      <vt:lpstr>Times New Roman</vt:lpstr>
      <vt:lpstr>TTE1A4BD80t00</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petr_lepsik</dc:creator>
  <cp:lastModifiedBy>petr_lepsik</cp:lastModifiedBy>
  <cp:revision>1</cp:revision>
  <dcterms:created xsi:type="dcterms:W3CDTF">2023-08-29T10:00:49Z</dcterms:created>
  <dcterms:modified xsi:type="dcterms:W3CDTF">2023-08-29T10:01:23Z</dcterms:modified>
</cp:coreProperties>
</file>