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</p:sldIdLst>
  <p:sldSz cy="6858000" cx="9144000"/>
  <p:notesSz cx="6858000" cy="9144000"/>
  <p:embeddedFontLst>
    <p:embeddedFont>
      <p:font typeface="Roboto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47ECF5E-AB38-4469-97A8-F996346E7A61}">
  <a:tblStyle styleId="{C47ECF5E-AB38-4469-97A8-F996346E7A61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font" Target="fonts/Roboto-bold.fntdata"/><Relationship Id="rId52" Type="http://schemas.openxmlformats.org/officeDocument/2006/relationships/font" Target="fonts/Roboto-regular.fntdata"/><Relationship Id="rId11" Type="http://schemas.openxmlformats.org/officeDocument/2006/relationships/slide" Target="slides/slide5.xml"/><Relationship Id="rId55" Type="http://schemas.openxmlformats.org/officeDocument/2006/relationships/font" Target="fonts/Roboto-boldItalic.fntdata"/><Relationship Id="rId10" Type="http://schemas.openxmlformats.org/officeDocument/2006/relationships/slide" Target="slides/slide4.xml"/><Relationship Id="rId54" Type="http://schemas.openxmlformats.org/officeDocument/2006/relationships/font" Target="fonts/Roboto-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quora.com/What-materials-have-high-heat-conductivity-but-extremely-low-electrical-conductivity" TargetMode="External"/><Relationship Id="rId3" Type="http://schemas.openxmlformats.org/officeDocument/2006/relationships/hyperlink" Target="http://wiki.robotz.com/index.php?title=Electrical_Conductivity_of_Various_Metals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gimat.com/precious-metal-sheet/" TargetMode="Externa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Valence_and_conduction_bands" TargetMode="External"/><Relationship Id="rId3" Type="http://schemas.openxmlformats.org/officeDocument/2006/relationships/hyperlink" Target="https://en.wikipedia.org/wiki/Fermi_level" TargetMode="External"/><Relationship Id="rId4" Type="http://schemas.openxmlformats.org/officeDocument/2006/relationships/hyperlink" Target="https://www.halbleiter.org/en/fundamentals/conductors-insulators-semiconductors/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uomustansiriyah.edu.iq/media/lectures/5/5_2016_05_01!04_07_34_PM.pdf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i.com/lit/an/slyt442/slyt442.pdf?ts=1645736806830&amp;ref_url=https%253A%252F%252Fwww.google.com%252F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.wikipedia.org/wiki/Superconductivity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53d37dd44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153d37dd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14b68dd028_1_26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59" name="Google Shape;159;g114b68dd028_1_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0" name="Google Shape;160;g114b68dd028_1_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V praxi se používají zaběhnuté a standardizované materiály, také novinky s moderním složením a vysoce specifickými vlastnostmi.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14b68dd028_1_37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68" name="Google Shape;168;g114b68dd028_1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9" name="Google Shape;169;g114b68dd028_1_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Výběr vhodného vodiče je dán technicko ekonomickým kompromisem.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Tlustší vodiče pro velké proudy je ekonomičtější vyrábět hliníkové.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Příkladem jsou AlFe lana používaná pro rozvody vn a vvn.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Cu je strategická surovina. Největší těžba Chile – pomalu vytěžené, nahrazuje těžba v Mongolsku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4b68dd028_1_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8" name="Google Shape;178;g114b68dd028_1_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14b68dd028_1_59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86" name="Google Shape;186;g114b68dd028_1_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7" name="Google Shape;187;g114b68dd028_1_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http://www.kmt.tul.cz/edu/podklady_kmt_bakalari/NOM2/MED_podklady.ppt#260,4,Mechanické a technologické vlastnosti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14b68dd028_1_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3" name="Google Shape;193;g114b68dd028_1_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14b68dd028_1_78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01" name="Google Shape;201;g114b68dd028_1_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2" name="Google Shape;202;g114b68dd028_1_7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Fáze alfa – substituční tuhý rostok Zn v Cu. Vysoká pevnost a houževnatost = špatná obrobitelnost = zpracovává se tvářením – nejlepší tvárnost při 32 % Zn.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Fáze alfa+beta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http://www.iucr.org/publ/50yearsofxraydiffraction/full-text/metallurgical-science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[4]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14b68dd028_1_9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13" name="Google Shape;213;g114b68dd028_1_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14b68dd028_1_1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22" name="Google Shape;222;g114b68dd028_1_1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14b68dd028_1_113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34" name="Google Shape;234;g114b68dd028_1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5" name="Google Shape;235;g114b68dd028_1_1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Elektrovodný hliník se převážně používá v silových rozvodech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Venkovní vedení nízkého, vysokého, vvn a zvn napětí – je lehčí než měď lépe se chladí, nízká pevnost se nahrazuje ocelovými dráty (lana AlFe)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Použití na jádra silových kabelů od průřezu 6mm</a:t>
            </a:r>
            <a:r>
              <a:rPr baseline="30000" lang="cs"/>
              <a:t>2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Vinutí transformátorů, motorů, klece asynchronních motorů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Fólie pro výrobu svitkových kondenzátorů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Konstrukční materiál - chladiče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https://easymetallurgy.blogspot.com/2018/09/heat-treatment-of-aluminium-alloys.html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114b68dd028_1_124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44" name="Google Shape;244;g114b68dd028_1_1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45" name="Google Shape;245;g114b68dd028_1_1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http://www.kmt.tul.cz/edu/podklady_kmt_bakalari/NOM2/MED_podklady.ppt#260,4,Mechanické a technologické vlastnosti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5a6069dca_0_5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15a6069dc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https://www.quora.com/What-materials-have-high-heat-conductivity-but-extremely-low-electrical-conductivity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http://wiki.robotz.com/index.php?title=Electrical_Conductivity_of_Various_Metals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4b68dd028_1_133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251" name="Google Shape;251;g114b68dd028_1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52" name="Google Shape;252;g114b68dd028_1_1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Pro spojování vodičů jsou nevhodnější metalurgické spoje – svařování, pájení.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Mechanické spoje musí zajistit dostatečný přítlak s uvažováním creepu (tečení)!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Speciální svorky pro Al, nýtování, šroubové spoje (nutno v pravidelných intervalech dotahovat)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[4]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4b68dd028_1_1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65" name="Google Shape;265;g114b68dd028_1_1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4b68dd028_1_15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3" name="Google Shape;273;g114b68dd028_1_1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14b68dd028_1_1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81" name="Google Shape;281;g114b68dd028_1_1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14b68dd028_1_1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92" name="Google Shape;292;g114b68dd028_1_17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https://www.gimat.com/precious-metal-sheet/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4b68dd028_1_185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01" name="Google Shape;301;g114b68dd028_1_1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2" name="Google Shape;302;g114b68dd028_1_1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Pozor na použití v prostorech s výfukovými plyny a tam, kde se zpracovávají sloučeniny síry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- Hermeticky uzavřené součásti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14b68dd028_1_1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13" name="Google Shape;313;g114b68dd028_1_19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4b68dd028_1_2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20" name="Google Shape;320;g114b68dd028_1_2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4b68dd028_1_215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30" name="Google Shape;330;g114b68dd028_1_2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1" name="Google Shape;331;g114b68dd028_1_2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Sb - antimon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4b68dd028_1_2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9" name="Google Shape;339;g114b68dd028_1_2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14b68dd028_0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14b68dd0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https://en.wikipedia.org/wiki/Valence_and_conduction_bands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https://en.wikipedia.org/wiki/Fermi_level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https://www.halbleiter.org/en/fundamentals/conductors-insulators-semiconductors/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4b68dd028_1_232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48" name="Google Shape;348;g114b68dd028_1_2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49" name="Google Shape;349;g114b68dd028_1_2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https://faculty.ksu.edu.sa/sites/default/files/Metal%20Identification%20Ready%20_unprotected.pdf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http://old.vscht.cz/met/stranky/vyuka/labcv/labor/fm_identifikace_kovu/index.htm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1641c3efcc_2_31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1641c3efcc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14b68dd028_1_241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62" name="Google Shape;362;g114b68dd028_1_2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3" name="Google Shape;363;g114b68dd028_1_2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https://www.bruker.com/products/x-ray-diffraction-and-elemental-analysis/handheld-xrf/applications/pmi.html?utm_id=10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14b68dd028_1_2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72" name="Google Shape;372;g114b68dd028_1_2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https://en.wikipedia.org/wiki/Scanning_electron_microscope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4b68dd028_1_263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381" name="Google Shape;381;g114b68dd028_1_26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82" name="Google Shape;382;g114b68dd028_1_26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http://www.spektrometry.cz/spektrometry/spektrometr_q8_magellan.php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4b68dd028_1_2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0" name="Google Shape;390;g114b68dd028_1_27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14b68dd028_1_28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7" name="Google Shape;397;g114b68dd028_1_28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14b68dd028_1_2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06" name="Google Shape;406;g114b68dd028_1_2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14b68dd028_1_3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26" name="Google Shape;426;g114b68dd028_1_3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4b68dd028_1_3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35" name="Google Shape;435;g114b68dd028_1_3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1726d54e28_0_2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1726d54e28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https://uomustansiriyah.edu.iq/media/lectures/5/5_2016_05_01!04_07_34_PM.pdf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14b68dd028_1_333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444" name="Google Shape;444;g114b68dd028_1_3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45" name="Google Shape;445;g114b68dd028_1_3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Na vodorovné ose je pH elektrolytu a na svislé je elektrochemický potenciál + úbytky v obvodu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Cu – na vzduchu pasivace oxidy, siřičitany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Al – pasivuje korundem, odolává atmosféře, mořské vodě, roztokům solí, neodolává silnějším zásadám a kyselinám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Ni – pasivuje, neodolný vůči kyselinám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Cr – pasivuje oxidem, pasivace je účinný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Zn – Na vzduchu se pasivuje 4 Zn(OH)2.CO2, odolný proti mořské vodě, rozpouští se v destiované vodě, páře, kyselinách a zásadách, citlivý na elektrochemickou korozi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	pozinkování – funguje na vzduchu, v blízkosti cementu, malty, omítky je Zn napadán, v kyselém prostředí (zplodiny po dopravě) koroduje velmi rychle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Pb – nestabilní na vzduchu i ve vodě, odolává zředěné kyselině sírové, slané vodě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Sn – pasivace SnO a SnO2, které jsou stálé i ve vodě a zdravotně nezávadné - potravinářství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14b68dd028_1_3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74" name="Google Shape;474;g114b68dd028_1_36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14b68dd028_1_3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83" name="Google Shape;483;g114b68dd028_1_3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14b68dd028_1_3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1" name="Google Shape;491;g114b68dd028_1_38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14b68dd028_1_39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97" name="Google Shape;497;g114b68dd028_1_39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15a6069dca_0_6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15a6069dc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14b68dd028_1_0:notes"/>
          <p:cNvSpPr txBox="1"/>
          <p:nvPr>
            <p:ph idx="12" type="sldNum"/>
          </p:nvPr>
        </p:nvSpPr>
        <p:spPr>
          <a:xfrm>
            <a:off x="3886200" y="8686800"/>
            <a:ext cx="2968625" cy="454025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  <p:sp>
        <p:nvSpPr>
          <p:cNvPr id="105" name="Google Shape;105;g114b68dd028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6" name="Google Shape;106;g114b68dd028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Vliv příměsí na rezistivitu je lineární pouze při nízkém zastoupení v desetinách procent [2].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Pokud dojde k fázovým změnám je vliv výraznější.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Vliv příměsí je podstatný, způsobují rozptyl vodivostních elektronů (v okolí příměsi je jiné pole než u základního materiálu) – rezistivita roste.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Strukturou rozumíme krystalografické uspořádání samotného materiálu i nečistot (legur). Neuspořádanost = nárůst rezistivity. Zahrnujeme sem poruchy v mřížce: bodové (vakance, intersticiály), čárové (dislokace), plošné, objemové (póry, dutiny, trhliny).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cs"/>
              <a:t>Vliv zpracování je také podstatný, protože ovlivňuje strukturu. Rychlé ochlazování vede k neuspořádaným strukturám = vyšší rezistivita. Naopak žíhání uspořádanost zvyšuje.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4b68dd028_0_1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14b68dd02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https://www.ti.com/lit/an/slyt442/slyt442.pdf?ts=1645736806830&amp;ref_url=https%253A%252F%252Fwww.google.com%252F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14b68dd028_1_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9" name="Google Shape;129;g114b68dd028_1_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cs"/>
              <a:t>Mechanické napětí má značný vliv – jde vlastně o hustoto dislokací uvnitř krystalu. Defekty krystalové mřížky logicky způsobují pokles vodivosti.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1726d54e28_2_1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11726d54e28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14b68dd028_0_18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14b68dd028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2"/>
              </a:rPr>
              <a:t>https://en.wikipedia.org/wiki/Superconductivity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ext on right">
  <p:cSld name="TITLE_AND_TWO_COLUMNS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0" type="dt"/>
          </p:nvPr>
        </p:nvSpPr>
        <p:spPr>
          <a:xfrm>
            <a:off x="628650" y="6354762"/>
            <a:ext cx="2070100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2309812" y="6354762"/>
            <a:ext cx="4524375" cy="3571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6459537" y="6354762"/>
            <a:ext cx="2070100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wo objects on right" type="txAndTwoObj">
  <p:cSld name="TEXT_AND_TWO_OBJECTS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0" type="dt"/>
          </p:nvPr>
        </p:nvSpPr>
        <p:spPr>
          <a:xfrm>
            <a:off x="628650" y="6354762"/>
            <a:ext cx="2070100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1" type="ftr"/>
          </p:nvPr>
        </p:nvSpPr>
        <p:spPr>
          <a:xfrm>
            <a:off x="2309812" y="6354762"/>
            <a:ext cx="4524375" cy="3571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6459537" y="6354762"/>
            <a:ext cx="2070100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objects" type="fourObj">
  <p:cSld name="FOUR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idx="10" type="dt"/>
          </p:nvPr>
        </p:nvSpPr>
        <p:spPr>
          <a:xfrm>
            <a:off x="628650" y="6354762"/>
            <a:ext cx="2070100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1" type="ftr"/>
          </p:nvPr>
        </p:nvSpPr>
        <p:spPr>
          <a:xfrm>
            <a:off x="2309812" y="6354762"/>
            <a:ext cx="4524375" cy="3571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6459537" y="6354762"/>
            <a:ext cx="2070100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sz="10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3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Relationship Id="rId4" Type="http://schemas.openxmlformats.org/officeDocument/2006/relationships/image" Target="../media/image4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g"/><Relationship Id="rId4" Type="http://schemas.openxmlformats.org/officeDocument/2006/relationships/image" Target="../media/image36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5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Relationship Id="rId6" Type="http://schemas.openxmlformats.org/officeDocument/2006/relationships/image" Target="../media/image61.png"/><Relationship Id="rId7" Type="http://schemas.openxmlformats.org/officeDocument/2006/relationships/image" Target="../media/image55.png"/><Relationship Id="rId8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14.png"/><Relationship Id="rId5" Type="http://schemas.openxmlformats.org/officeDocument/2006/relationships/image" Target="../media/image18.png"/><Relationship Id="rId6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Relationship Id="rId4" Type="http://schemas.openxmlformats.org/officeDocument/2006/relationships/image" Target="../media/image6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Relationship Id="rId4" Type="http://schemas.openxmlformats.org/officeDocument/2006/relationships/image" Target="../media/image7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Relationship Id="rId4" Type="http://schemas.openxmlformats.org/officeDocument/2006/relationships/image" Target="../media/image67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6.png"/><Relationship Id="rId4" Type="http://schemas.openxmlformats.org/officeDocument/2006/relationships/image" Target="../media/image63.png"/><Relationship Id="rId5" Type="http://schemas.openxmlformats.org/officeDocument/2006/relationships/image" Target="../media/image6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png"/><Relationship Id="rId4" Type="http://schemas.openxmlformats.org/officeDocument/2006/relationships/image" Target="../media/image81.png"/><Relationship Id="rId5" Type="http://schemas.openxmlformats.org/officeDocument/2006/relationships/image" Target="../media/image7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9.png"/><Relationship Id="rId4" Type="http://schemas.openxmlformats.org/officeDocument/2006/relationships/image" Target="../media/image87.png"/><Relationship Id="rId5" Type="http://schemas.openxmlformats.org/officeDocument/2006/relationships/image" Target="../media/image7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.png"/><Relationship Id="rId7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2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8.jpg"/><Relationship Id="rId4" Type="http://schemas.openxmlformats.org/officeDocument/2006/relationships/image" Target="../media/image75.png"/><Relationship Id="rId5" Type="http://schemas.openxmlformats.org/officeDocument/2006/relationships/image" Target="../media/image9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2.jpg"/><Relationship Id="rId4" Type="http://schemas.openxmlformats.org/officeDocument/2006/relationships/image" Target="../media/image8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5.png"/><Relationship Id="rId4" Type="http://schemas.openxmlformats.org/officeDocument/2006/relationships/image" Target="../media/image90.png"/><Relationship Id="rId5" Type="http://schemas.openxmlformats.org/officeDocument/2006/relationships/image" Target="../media/image11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0.png"/><Relationship Id="rId4" Type="http://schemas.openxmlformats.org/officeDocument/2006/relationships/image" Target="../media/image92.jpg"/><Relationship Id="rId5" Type="http://schemas.openxmlformats.org/officeDocument/2006/relationships/image" Target="../media/image8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8.jpg"/><Relationship Id="rId4" Type="http://schemas.openxmlformats.org/officeDocument/2006/relationships/image" Target="../media/image93.jpg"/><Relationship Id="rId5" Type="http://schemas.openxmlformats.org/officeDocument/2006/relationships/image" Target="../media/image9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10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s/_rels/slide40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4.png"/><Relationship Id="rId4" Type="http://schemas.openxmlformats.org/officeDocument/2006/relationships/image" Target="../media/image102.png"/><Relationship Id="rId9" Type="http://schemas.openxmlformats.org/officeDocument/2006/relationships/image" Target="../media/image108.png"/><Relationship Id="rId5" Type="http://schemas.openxmlformats.org/officeDocument/2006/relationships/image" Target="../media/image105.png"/><Relationship Id="rId6" Type="http://schemas.openxmlformats.org/officeDocument/2006/relationships/image" Target="../media/image96.png"/><Relationship Id="rId7" Type="http://schemas.openxmlformats.org/officeDocument/2006/relationships/image" Target="../media/image101.png"/><Relationship Id="rId8" Type="http://schemas.openxmlformats.org/officeDocument/2006/relationships/image" Target="../media/image10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09.png"/><Relationship Id="rId4" Type="http://schemas.openxmlformats.org/officeDocument/2006/relationships/image" Target="../media/image11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11.png"/><Relationship Id="rId7" Type="http://schemas.openxmlformats.org/officeDocument/2006/relationships/image" Target="../media/image7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3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33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42.png"/><Relationship Id="rId6" Type="http://schemas.openxmlformats.org/officeDocument/2006/relationships/image" Target="../media/image34.png"/><Relationship Id="rId7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>
            <p:ph type="ctrTitle"/>
          </p:nvPr>
        </p:nvSpPr>
        <p:spPr>
          <a:xfrm>
            <a:off x="311700" y="1490467"/>
            <a:ext cx="8520600" cy="3308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800"/>
              <a:t>Rozvoj lidských zdrojů TUL pro zvyšování relevance, 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/>
              <a:t>kvality a přístupu ke vzdělání v podmínkách Průmyslu 4.0</a:t>
            </a:r>
            <a:endParaRPr b="1"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200"/>
              <a:t>CZ.02.2.69/0.0/0.0/16_015/0002329</a:t>
            </a:r>
            <a:r>
              <a:rPr lang="cs" sz="1200"/>
              <a:t>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3200">
                <a:solidFill>
                  <a:srgbClr val="85200C"/>
                </a:solidFill>
              </a:rPr>
              <a:t>Electrotechnology</a:t>
            </a:r>
            <a:endParaRPr b="1" sz="32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85200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>
                <a:solidFill>
                  <a:srgbClr val="85200C"/>
                </a:solidFill>
              </a:rPr>
              <a:t>Studijní program B0714A270001  - Mechatronika</a:t>
            </a:r>
            <a:endParaRPr b="1" sz="1800">
              <a:solidFill>
                <a:srgbClr val="85200C"/>
              </a:solidFill>
            </a:endParaRPr>
          </a:p>
        </p:txBody>
      </p:sp>
      <p:sp>
        <p:nvSpPr>
          <p:cNvPr id="67" name="Google Shape;67;p16"/>
          <p:cNvSpPr txBox="1"/>
          <p:nvPr>
            <p:ph idx="1" type="subTitle"/>
          </p:nvPr>
        </p:nvSpPr>
        <p:spPr>
          <a:xfrm>
            <a:off x="311700" y="48964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/>
              <a:t>Ing. Miroslav Novák, Ph.D.</a:t>
            </a:r>
            <a:endParaRPr sz="2000"/>
          </a:p>
        </p:txBody>
      </p:sp>
      <p:pic>
        <p:nvPicPr>
          <p:cNvPr id="68" name="Google Shape;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844" y="5863800"/>
            <a:ext cx="3534515" cy="4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0851" y="21300"/>
            <a:ext cx="4644039" cy="1030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Conductive materials</a:t>
            </a:r>
            <a:endParaRPr/>
          </a:p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269875" y="1316025"/>
            <a:ext cx="5527800" cy="4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Highly conductive electrical materials (conductive metals)</a:t>
            </a:r>
            <a:endParaRPr sz="1600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Cu + alloys, AL + alloys, precious metals</a:t>
            </a:r>
            <a:endParaRPr sz="14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High resistivity materials (resistive materials)</a:t>
            </a:r>
            <a:endParaRPr sz="1600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C, alloys: manganin, constantan, nickel, cantalum, silite,…</a:t>
            </a:r>
            <a:endParaRPr sz="14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Contact materials (contact materials)</a:t>
            </a:r>
            <a:endParaRPr sz="1600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Cu, Ag, W, Au, alloys and composites</a:t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Materials for thermocouples (thermocouples)</a:t>
            </a:r>
            <a:endParaRPr sz="1600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a pair of materials with different Seebek constants</a:t>
            </a:r>
            <a:endParaRPr sz="14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Materials for solders</a:t>
            </a:r>
            <a:endParaRPr sz="1600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Sn, Pb, Bi, Ag alloys; Bras, Al solders, Ag solders…</a:t>
            </a:r>
            <a:endParaRPr sz="14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Materials for fuses</a:t>
            </a:r>
            <a:endParaRPr sz="1600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Ag, Cu, Ag + Cu, Al, Zn, Sn + Pb</a:t>
            </a:r>
            <a:endParaRPr sz="14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Bimetals</a:t>
            </a:r>
            <a:endParaRPr sz="1600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invar, kovar…</a:t>
            </a:r>
            <a:endParaRPr sz="14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Others (welding metals for vacuum technology, current-carrying components ...)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7550" y="2544762"/>
            <a:ext cx="3348037" cy="19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7550" y="4438650"/>
            <a:ext cx="3348037" cy="1884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 b="4212" l="0" r="0" t="0"/>
          <a:stretch/>
        </p:blipFill>
        <p:spPr>
          <a:xfrm>
            <a:off x="5545137" y="3314700"/>
            <a:ext cx="3600450" cy="3282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/>
          <p:nvPr>
            <p:ph idx="1" type="body"/>
          </p:nvPr>
        </p:nvSpPr>
        <p:spPr>
          <a:xfrm>
            <a:off x="180975" y="1341437"/>
            <a:ext cx="5364162" cy="49688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The most used metals in electrical engineering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Cu and Al (+ their alloys and composites)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Annual consumption in electrical engineering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4,10</a:t>
            </a:r>
            <a:r>
              <a:rPr baseline="30000" lang="cs">
                <a:solidFill>
                  <a:srgbClr val="000000"/>
                </a:solidFill>
              </a:rPr>
              <a:t>6</a:t>
            </a:r>
            <a:r>
              <a:rPr lang="cs">
                <a:solidFill>
                  <a:srgbClr val="000000"/>
                </a:solidFill>
              </a:rPr>
              <a:t> t Cu and 1.5,10</a:t>
            </a:r>
            <a:r>
              <a:rPr baseline="30000" lang="cs">
                <a:solidFill>
                  <a:srgbClr val="000000"/>
                </a:solidFill>
              </a:rPr>
              <a:t>6</a:t>
            </a:r>
            <a:r>
              <a:rPr lang="cs">
                <a:solidFill>
                  <a:srgbClr val="000000"/>
                </a:solidFill>
              </a:rPr>
              <a:t> t Al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Price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copper 680 € / 100 kg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aluminum 230 € / 100 kg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cs" sz="1400">
                <a:solidFill>
                  <a:srgbClr val="000000"/>
                </a:solidFill>
              </a:rPr>
              <a:t>(London Non-Ferrous Metals Exchange www.lme.com 2018)</a:t>
            </a:r>
            <a:endParaRPr sz="14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5425" lvl="4" marL="205740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c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                                                                                                                       	[2]</a:t>
            </a:r>
            <a:endParaRPr/>
          </a:p>
        </p:txBody>
      </p:sp>
      <p:pic>
        <p:nvPicPr>
          <p:cNvPr id="173" name="Google Shape;17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8775" y="5033962"/>
            <a:ext cx="4916487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6"/>
          <p:cNvPicPr preferRelativeResize="0"/>
          <p:nvPr/>
        </p:nvPicPr>
        <p:blipFill rotWithShape="1">
          <a:blip r:embed="rId5">
            <a:alphaModFix/>
          </a:blip>
          <a:srcRect b="3315" l="0" r="0" t="0"/>
          <a:stretch/>
        </p:blipFill>
        <p:spPr>
          <a:xfrm>
            <a:off x="5576887" y="46037"/>
            <a:ext cx="3568700" cy="328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6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Base metals for conductors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Cooper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 Cu	    	</a:t>
            </a:r>
            <a:endParaRPr/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Excellent electrical and thermal conductivity</a:t>
            </a:r>
            <a:br>
              <a:rPr lang="cs">
                <a:solidFill>
                  <a:srgbClr val="00CC99"/>
                </a:solidFill>
              </a:rPr>
            </a:br>
            <a:r>
              <a:rPr lang="cs">
                <a:solidFill>
                  <a:srgbClr val="00CC99"/>
                </a:solidFill>
              </a:rPr>
              <a:t>(significant deterioration with impurities)</a:t>
            </a:r>
            <a:endParaRPr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Good cold and hot formability, easy to work with</a:t>
            </a:r>
            <a:endParaRPr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Resistance to atmospheric corrosion - passivation</a:t>
            </a:r>
            <a:r>
              <a:rPr b="0" i="0" lang="cs" sz="1800" u="none">
                <a:solidFill>
                  <a:srgbClr val="00CC99"/>
                </a:solidFill>
                <a:latin typeface="Arial"/>
                <a:ea typeface="Arial"/>
                <a:cs typeface="Arial"/>
                <a:sym typeface="Arial"/>
              </a:rPr>
              <a:t> Cu</a:t>
            </a:r>
            <a:r>
              <a:rPr b="0" baseline="-25000" i="0" lang="cs" sz="1800" u="none">
                <a:solidFill>
                  <a:srgbClr val="00CC9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cs" sz="1800" u="none">
                <a:solidFill>
                  <a:srgbClr val="00CC99"/>
                </a:solidFill>
                <a:latin typeface="Arial"/>
                <a:ea typeface="Arial"/>
                <a:cs typeface="Arial"/>
                <a:sym typeface="Arial"/>
              </a:rPr>
              <a:t>O, </a:t>
            </a:r>
            <a:r>
              <a:rPr lang="cs">
                <a:solidFill>
                  <a:srgbClr val="00CC99"/>
                </a:solidFill>
              </a:rPr>
              <a:t>layer</a:t>
            </a:r>
            <a:r>
              <a:rPr b="0" i="0" lang="cs" sz="1800" u="none">
                <a:solidFill>
                  <a:srgbClr val="00CC99"/>
                </a:solidFill>
                <a:latin typeface="Arial"/>
                <a:ea typeface="Arial"/>
                <a:cs typeface="Arial"/>
                <a:sym typeface="Arial"/>
              </a:rPr>
              <a:t> 30 nm</a:t>
            </a:r>
            <a:endParaRPr/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Font typeface="Arial"/>
              <a:buChar char="•"/>
            </a:pPr>
            <a:r>
              <a:rPr lang="cs">
                <a:solidFill>
                  <a:srgbClr val="00CC99"/>
                </a:solidFill>
              </a:rPr>
              <a:t>Good weldability, solderability</a:t>
            </a:r>
            <a:endParaRPr/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Arial"/>
              <a:buChar char="•"/>
            </a:pPr>
            <a:r>
              <a:rPr lang="cs">
                <a:solidFill>
                  <a:srgbClr val="CC0000"/>
                </a:solidFill>
              </a:rPr>
              <a:t>Low recrystallization temperature = softens and loses mechanical strength</a:t>
            </a:r>
            <a:endParaRPr/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">
                <a:solidFill>
                  <a:srgbClr val="000000"/>
                </a:solidFill>
              </a:rPr>
              <a:t>Pure cooper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1,678.10</a:t>
            </a:r>
            <a:r>
              <a:rPr b="0" baseline="3000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-8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cs" sz="1800" u="non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Quality Assessment - International Annealed Copper Standard (</a:t>
            </a:r>
            <a:r>
              <a:rPr b="1" lang="cs">
                <a:solidFill>
                  <a:srgbClr val="000000"/>
                </a:solidFill>
              </a:rPr>
              <a:t>IACS</a:t>
            </a:r>
            <a:r>
              <a:rPr lang="cs">
                <a:solidFill>
                  <a:srgbClr val="000000"/>
                </a:solidFill>
              </a:rPr>
              <a:t>)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1,7241.10</a:t>
            </a:r>
            <a:r>
              <a:rPr b="0" baseline="3000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-8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cs" sz="1800" u="non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 (20 °C) </a:t>
            </a:r>
            <a:endParaRPr/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Conductive copper has a content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99,85-99,97 % Cu ČSN 42 3001</a:t>
            </a:r>
            <a:b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cs">
                <a:solidFill>
                  <a:srgbClr val="000000"/>
                </a:solidFill>
              </a:rPr>
              <a:t>conductivity</a:t>
            </a:r>
            <a:r>
              <a:rPr b="0" i="0" lang="cs" sz="18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96,5-100 % IACS</a:t>
            </a:r>
            <a:endParaRPr/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The strength can be adjusted in the range of 196-373 MPa (soft, semi-hard and hard copper) - but the conductivity decreases slightly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Further strengthening with Ag, Sn, Cr, Zn, Cd alloys up to 1% strength up to 650 MPa, but conductivity decreases to 45% IACS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82" name="Google Shape;182;p27"/>
          <p:cNvSpPr txBox="1"/>
          <p:nvPr/>
        </p:nvSpPr>
        <p:spPr>
          <a:xfrm>
            <a:off x="2916237" y="261937"/>
            <a:ext cx="14415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8940 kg.m</a:t>
            </a:r>
            <a:r>
              <a:rPr b="0" baseline="30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1085 °C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16,8 n</a:t>
            </a:r>
            <a:r>
              <a:rPr b="0" i="0" lang="cs" sz="1400" u="non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Ω.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220 MPa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5250" y="0"/>
            <a:ext cx="2700337" cy="1808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Cooper</a:t>
            </a:r>
            <a:endParaRPr/>
          </a:p>
        </p:txBody>
      </p:sp>
      <p:graphicFrame>
        <p:nvGraphicFramePr>
          <p:cNvPr id="190" name="Google Shape;190;p28"/>
          <p:cNvGraphicFramePr/>
          <p:nvPr/>
        </p:nvGraphicFramePr>
        <p:xfrm>
          <a:off x="685800" y="13414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{C47ECF5E-AB38-4469-97A8-F996346E7A61}</a:tableStyleId>
              </a:tblPr>
              <a:tblGrid>
                <a:gridCol w="2592375"/>
                <a:gridCol w="3643300"/>
                <a:gridCol w="1539875"/>
              </a:tblGrid>
              <a:tr h="1593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cs"/>
                        <a:t>Physical properties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Density ρ (kg m</a:t>
                      </a:r>
                      <a:r>
                        <a:rPr baseline="30000" lang="cs"/>
                        <a:t>-3</a:t>
                      </a:r>
                      <a:r>
                        <a:rPr lang="cs"/>
                        <a:t>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Melting point (ºC)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Specific heat capacity (kJ / kg K)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Longitudinal expansion (K</a:t>
                      </a:r>
                      <a:r>
                        <a:rPr baseline="30000" lang="cs"/>
                        <a:t>-1</a:t>
                      </a:r>
                      <a:r>
                        <a:rPr lang="cs"/>
                        <a:t>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Specific thermal conductivity (W / mK)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Conductivity (MS / m)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8940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1083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0,385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16,4 . 10</a:t>
                      </a:r>
                      <a:r>
                        <a:rPr b="0" baseline="3000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390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58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93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Mechanic</a:t>
                      </a:r>
                      <a:r>
                        <a:rPr lang="cs"/>
                        <a:t>al properties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Yield strength (MPa)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Ultimate strength (MPa)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Elongation (%)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Contractions (%)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Modulus of elasticity in tension (MPa)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HB hardness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130 000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50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510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Technologic</a:t>
                      </a:r>
                      <a:r>
                        <a:rPr lang="cs"/>
                        <a:t>al properties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Cold formability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Hot formability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Castability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Weldability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Solderability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Machinability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Very good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Very good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Difficult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Good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Very good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Good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9"/>
          <p:cNvSpPr txBox="1"/>
          <p:nvPr>
            <p:ph type="title"/>
          </p:nvPr>
        </p:nvSpPr>
        <p:spPr>
          <a:xfrm>
            <a:off x="243800" y="190587"/>
            <a:ext cx="61944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Cooper</a:t>
            </a:r>
            <a:endParaRPr/>
          </a:p>
        </p:txBody>
      </p:sp>
      <p:sp>
        <p:nvSpPr>
          <p:cNvPr id="196" name="Google Shape;196;p29"/>
          <p:cNvSpPr txBox="1"/>
          <p:nvPr>
            <p:ph idx="1" type="body"/>
          </p:nvPr>
        </p:nvSpPr>
        <p:spPr>
          <a:xfrm>
            <a:off x="685800" y="908050"/>
            <a:ext cx="7773987" cy="49688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Some </a:t>
            </a:r>
            <a:r>
              <a:rPr b="1"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impurities</a:t>
            </a: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 greatly reduce the quality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cs" sz="1400">
                <a:solidFill>
                  <a:schemeClr val="dk1"/>
                </a:solidFill>
              </a:rPr>
              <a:t>O</a:t>
            </a:r>
            <a:r>
              <a:rPr baseline="-25000" lang="cs" sz="1400">
                <a:solidFill>
                  <a:schemeClr val="dk1"/>
                </a:solidFill>
              </a:rPr>
              <a:t>2</a:t>
            </a: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- embrittlement, permissible content &lt;0.06%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Sulfur - embrittlement, max. 0.1%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Bismuth - brittleness, cracking during hot forming, max. 0.01%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Lead - similar to Bi, max. 0.01%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Mechanical properties depend on </a:t>
            </a:r>
            <a:r>
              <a:rPr b="1"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temperature</a:t>
            </a:r>
            <a:endParaRPr b="1"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Minimum ductility 600 ° C, contraction around 500 ° C</a:t>
            </a:r>
            <a:b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therefore, Cu is formed either in the cold state or in the heat &gt; 800 ° C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It suffers from hydrogen disease - during annealing the atmosphere must not contain hydrogen - cracks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Corrosion resistance due to the positive potential and passivation effect of oxides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marR="558800" rtl="0" algn="l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In the atmosphere </a:t>
            </a:r>
            <a:r>
              <a:rPr lang="cs" sz="1400">
                <a:solidFill>
                  <a:schemeClr val="dk1"/>
                </a:solidFill>
              </a:rPr>
              <a:t>Cu</a:t>
            </a:r>
            <a:r>
              <a:rPr baseline="-25000" lang="cs" sz="1400">
                <a:solidFill>
                  <a:schemeClr val="dk1"/>
                </a:solidFill>
              </a:rPr>
              <a:t>2</a:t>
            </a:r>
            <a:r>
              <a:rPr lang="cs" sz="1400">
                <a:solidFill>
                  <a:schemeClr val="dk1"/>
                </a:solidFill>
              </a:rPr>
              <a:t>O</a:t>
            </a: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 - red color, another reaction copper sulfite - green color </a:t>
            </a:r>
            <a:r>
              <a:rPr b="1"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corrosion layers are semiconducting!</a:t>
            </a:r>
            <a:r>
              <a:rPr lang="cs" sz="1350">
                <a:solidFill>
                  <a:schemeClr val="dk1"/>
                </a:solidFill>
                <a:highlight>
                  <a:srgbClr val="F5F5F5"/>
                </a:highlight>
                <a:latin typeface="Roboto"/>
                <a:ea typeface="Roboto"/>
                <a:cs typeface="Roboto"/>
                <a:sym typeface="Roboto"/>
              </a:rPr>
              <a:t> = not a good contact material</a:t>
            </a:r>
            <a:endParaRPr sz="1350">
              <a:solidFill>
                <a:schemeClr val="dk1"/>
              </a:solidFill>
              <a:highlight>
                <a:srgbClr val="F5F5F5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282575" lvl="1" marL="739775" marR="0" rtl="0" algn="r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Influence of impurities on conductivity</a:t>
            </a:r>
            <a:endParaRPr/>
          </a:p>
          <a:p>
            <a:pPr indent="-282575" lvl="1" marL="73977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3977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3977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3977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3977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3977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3977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39775" marR="0" rtl="0" algn="l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cs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[1]</a:t>
            </a:r>
            <a:endParaRPr/>
          </a:p>
        </p:txBody>
      </p:sp>
      <p:pic>
        <p:nvPicPr>
          <p:cNvPr id="197" name="Google Shape;197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9100" y="4326337"/>
            <a:ext cx="3644900" cy="236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12" y="4333487"/>
            <a:ext cx="5510212" cy="235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 txBox="1"/>
          <p:nvPr>
            <p:ph idx="4294967295"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Brass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 CuZn		</a:t>
            </a:r>
            <a:endParaRPr/>
          </a:p>
        </p:txBody>
      </p:sp>
      <p:sp>
        <p:nvSpPr>
          <p:cNvPr id="205" name="Google Shape;205;p30"/>
          <p:cNvSpPr txBox="1"/>
          <p:nvPr>
            <p:ph idx="4294967295" type="body"/>
          </p:nvPr>
        </p:nvSpPr>
        <p:spPr>
          <a:xfrm>
            <a:off x="611175" y="1266825"/>
            <a:ext cx="4894200" cy="4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" sz="1700">
                <a:solidFill>
                  <a:srgbClr val="000000"/>
                </a:solidFill>
              </a:rPr>
              <a:t>Better strength and corrosion resistance than Cu</a:t>
            </a:r>
            <a:endParaRPr sz="1700"/>
          </a:p>
          <a:p>
            <a:pPr indent="-33337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cs" sz="1700">
                <a:solidFill>
                  <a:srgbClr val="000000"/>
                </a:solidFill>
              </a:rPr>
              <a:t>Brass for forming</a:t>
            </a:r>
            <a:r>
              <a:rPr b="0" i="0" lang="cs" sz="17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ČSN 42 32XX</a:t>
            </a:r>
            <a:endParaRPr sz="1700"/>
          </a:p>
          <a:p>
            <a:pPr indent="-33972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cs" sz="1700">
                <a:solidFill>
                  <a:srgbClr val="000000"/>
                </a:solidFill>
              </a:rPr>
              <a:t>Brass for castings</a:t>
            </a:r>
            <a:r>
              <a:rPr b="0" i="0" lang="cs" sz="17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ČSN 42 33XX</a:t>
            </a:r>
            <a:endParaRPr sz="1700"/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7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2737" y="3183425"/>
            <a:ext cx="3428999" cy="313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8262" y="1960562"/>
            <a:ext cx="3962400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87450" y="4583112"/>
            <a:ext cx="3673475" cy="16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7450" y="1916112"/>
            <a:ext cx="3455987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13450" y="25400"/>
            <a:ext cx="2951162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1"/>
          <p:cNvPicPr preferRelativeResize="0"/>
          <p:nvPr/>
        </p:nvPicPr>
        <p:blipFill rotWithShape="1">
          <a:blip r:embed="rId3">
            <a:alphaModFix/>
          </a:blip>
          <a:srcRect b="5496" l="15356" r="710" t="6521"/>
          <a:stretch/>
        </p:blipFill>
        <p:spPr>
          <a:xfrm>
            <a:off x="4860925" y="1557337"/>
            <a:ext cx="4284662" cy="396081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1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Brass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 CuZn</a:t>
            </a:r>
            <a:endParaRPr/>
          </a:p>
        </p:txBody>
      </p:sp>
      <p:sp>
        <p:nvSpPr>
          <p:cNvPr id="217" name="Google Shape;217;p31"/>
          <p:cNvSpPr txBox="1"/>
          <p:nvPr>
            <p:ph idx="1" type="body"/>
          </p:nvPr>
        </p:nvSpPr>
        <p:spPr>
          <a:xfrm>
            <a:off x="395287" y="1341437"/>
            <a:ext cx="453707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Single-phase brass α</a:t>
            </a:r>
            <a:endParaRPr>
              <a:solidFill>
                <a:srgbClr val="000000"/>
              </a:solidFill>
            </a:endParaRPr>
          </a:p>
          <a:p>
            <a:pPr indent="-3206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strength and ductility increase with% Zn, Ms70 and Ms67 have optimal properties for cold working</a:t>
            </a:r>
            <a:endParaRPr sz="15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Two-phase brasses α + β ’</a:t>
            </a:r>
            <a:endParaRPr>
              <a:solidFill>
                <a:srgbClr val="000000"/>
              </a:solidFill>
            </a:endParaRPr>
          </a:p>
          <a:p>
            <a:pPr indent="-3206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Higher strength, heat treatment, Ms63 and Ms58 for forgings, susceptibility to stress corrosion (seasonal cracking) in a corrosive environment (especially ammonia), cracks without load even during storage - suppressed by annealing</a:t>
            </a:r>
            <a:endParaRPr sz="1500">
              <a:solidFill>
                <a:srgbClr val="000000"/>
              </a:solidFill>
            </a:endParaRPr>
          </a:p>
          <a:p>
            <a:pPr indent="-3206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Spring contacts, connectors, commutators, bulb sockets</a:t>
            </a:r>
            <a:endParaRPr sz="15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>
                <a:solidFill>
                  <a:srgbClr val="000000"/>
                </a:solidFill>
              </a:rPr>
              <a:t>Brass for α + β ’castings</a:t>
            </a:r>
            <a:endParaRPr>
              <a:solidFill>
                <a:srgbClr val="000000"/>
              </a:solidFill>
            </a:endParaRPr>
          </a:p>
          <a:p>
            <a:pPr indent="-3206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Good run-in but large shrinkage, prone to cavities, shrinkage and hot cracking</a:t>
            </a:r>
            <a:endParaRPr sz="1500">
              <a:solidFill>
                <a:srgbClr val="000000"/>
              </a:solidFill>
            </a:endParaRPr>
          </a:p>
          <a:p>
            <a:pPr indent="-3206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Less stressed parts of pumps, fittings, building and furniture fittings, gears. wheels</a:t>
            </a:r>
            <a:endParaRPr sz="15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 rot="-5400000">
            <a:off x="4372675" y="3841050"/>
            <a:ext cx="12705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 sz="1700"/>
              <a:t>strength</a:t>
            </a:r>
            <a:endParaRPr sz="1700"/>
          </a:p>
        </p:txBody>
      </p:sp>
      <p:sp>
        <p:nvSpPr>
          <p:cNvPr id="219" name="Google Shape;219;p31"/>
          <p:cNvSpPr txBox="1"/>
          <p:nvPr/>
        </p:nvSpPr>
        <p:spPr>
          <a:xfrm>
            <a:off x="4968200" y="5098525"/>
            <a:ext cx="40701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/>
              <a:t>Influence of Zn on mechanical properties</a:t>
            </a:r>
            <a:endParaRPr sz="1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2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Bronze</a:t>
            </a:r>
            <a:endParaRPr/>
          </a:p>
        </p:txBody>
      </p:sp>
      <p:sp>
        <p:nvSpPr>
          <p:cNvPr id="225" name="Google Shape;225;p32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700">
                <a:solidFill>
                  <a:srgbClr val="000000"/>
                </a:solidFill>
              </a:rPr>
              <a:t>Cu alloys and </a:t>
            </a:r>
            <a:r>
              <a:rPr b="1" lang="cs" sz="1700">
                <a:solidFill>
                  <a:srgbClr val="000000"/>
                </a:solidFill>
              </a:rPr>
              <a:t>other elements except Zn</a:t>
            </a:r>
            <a:endParaRPr b="1" sz="17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700">
                <a:solidFill>
                  <a:srgbClr val="000000"/>
                </a:solidFill>
              </a:rPr>
              <a:t>Sn bronze</a:t>
            </a:r>
            <a:r>
              <a:rPr lang="cs" sz="1700">
                <a:solidFill>
                  <a:srgbClr val="000000"/>
                </a:solidFill>
              </a:rPr>
              <a:t>, max up to 20% Sn (ČSN 42 3011 to 42 3018), suitable for forming - springs, membranes, components for electrical engineering, chemical industry, bearing bushes, fittings</a:t>
            </a:r>
            <a:endParaRPr sz="1700">
              <a:solidFill>
                <a:srgbClr val="000000"/>
              </a:solidFill>
            </a:endParaRPr>
          </a:p>
          <a:p>
            <a:pPr indent="-342900" lvl="0" marL="8001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700">
                <a:solidFill>
                  <a:srgbClr val="000000"/>
                </a:solidFill>
              </a:rPr>
              <a:t>good corrosion and wear resistance</a:t>
            </a:r>
            <a:endParaRPr sz="17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700">
                <a:solidFill>
                  <a:srgbClr val="000000"/>
                </a:solidFill>
              </a:rPr>
              <a:t>Cu-Sn-Zn (Pb) red bronzes</a:t>
            </a:r>
            <a:r>
              <a:rPr lang="cs" sz="1700">
                <a:solidFill>
                  <a:srgbClr val="000000"/>
                </a:solidFill>
              </a:rPr>
              <a:t>, good machinability and polishability</a:t>
            </a:r>
            <a:br>
              <a:rPr lang="cs" sz="1700">
                <a:solidFill>
                  <a:srgbClr val="000000"/>
                </a:solidFill>
              </a:rPr>
            </a:br>
            <a:r>
              <a:rPr lang="cs" sz="1700">
                <a:solidFill>
                  <a:srgbClr val="000000"/>
                </a:solidFill>
              </a:rPr>
              <a:t>castings of fittings, pumps</a:t>
            </a:r>
            <a:endParaRPr sz="17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700">
                <a:solidFill>
                  <a:srgbClr val="000000"/>
                </a:solidFill>
              </a:rPr>
              <a:t>Al bronzes up to 12% Al</a:t>
            </a:r>
            <a:r>
              <a:rPr lang="cs" sz="1700">
                <a:solidFill>
                  <a:srgbClr val="000000"/>
                </a:solidFill>
              </a:rPr>
              <a:t>, good strength at higher temperatures, corrosion and abrasion resistance</a:t>
            </a:r>
            <a:br>
              <a:rPr lang="cs" sz="1700">
                <a:solidFill>
                  <a:srgbClr val="000000"/>
                </a:solidFill>
              </a:rPr>
            </a:br>
            <a:r>
              <a:rPr lang="cs" sz="1700">
                <a:solidFill>
                  <a:srgbClr val="000000"/>
                </a:solidFill>
              </a:rPr>
              <a:t>bearing bushes, valve seats, stressed gears and worm gears</a:t>
            </a:r>
            <a:endParaRPr sz="17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700">
                <a:solidFill>
                  <a:srgbClr val="000000"/>
                </a:solidFill>
              </a:rPr>
              <a:t>Pb bronzes</a:t>
            </a:r>
            <a:r>
              <a:rPr lang="cs" sz="1700">
                <a:solidFill>
                  <a:srgbClr val="000000"/>
                </a:solidFill>
              </a:rPr>
              <a:t> - plain bearings, often used in powder metallurgy</a:t>
            </a:r>
            <a:endParaRPr sz="17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700">
                <a:solidFill>
                  <a:srgbClr val="000000"/>
                </a:solidFill>
              </a:rPr>
              <a:t>Be bronze </a:t>
            </a:r>
            <a:r>
              <a:rPr lang="cs" sz="1700">
                <a:solidFill>
                  <a:srgbClr val="000000"/>
                </a:solidFill>
              </a:rPr>
              <a:t>- 2% Be, strength up to 1200 MPa, hardness 400 HB, corrosion resistance, very expensive, toxic </a:t>
            </a:r>
            <a:br>
              <a:rPr lang="cs" sz="1700">
                <a:solidFill>
                  <a:srgbClr val="000000"/>
                </a:solidFill>
              </a:rPr>
            </a:br>
            <a:r>
              <a:rPr lang="cs" sz="1700">
                <a:solidFill>
                  <a:srgbClr val="000000"/>
                </a:solidFill>
              </a:rPr>
              <a:t>springs with good el. conductivity, non-sparking tools, bearings</a:t>
            </a:r>
            <a:endParaRPr sz="17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700">
                <a:solidFill>
                  <a:srgbClr val="000000"/>
                </a:solidFill>
              </a:rPr>
              <a:t>Ni bronze </a:t>
            </a:r>
            <a:r>
              <a:rPr lang="cs" sz="1700">
                <a:solidFill>
                  <a:srgbClr val="000000"/>
                </a:solidFill>
              </a:rPr>
              <a:t>- Nickel CuNi30M (ČSN 42 3064) - resistance material up to 400 ° C, constant CuNi45Mn (ČSN 42 3065) - resistance material, thermocouples</a:t>
            </a:r>
            <a:endParaRPr sz="17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226" name="Google Shape;22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7274" y="2202924"/>
            <a:ext cx="1017801" cy="6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4943" y="2660900"/>
            <a:ext cx="1248175" cy="7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3866" y="3708141"/>
            <a:ext cx="630375" cy="6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1907" y="4029675"/>
            <a:ext cx="1394250" cy="104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5325" y="5074000"/>
            <a:ext cx="1017799" cy="101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69037" y="5995974"/>
            <a:ext cx="1261764" cy="8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8762" y="1470025"/>
            <a:ext cx="5076825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3"/>
          <p:cNvSpPr txBox="1"/>
          <p:nvPr>
            <p:ph idx="4294967295"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Aluminium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Al</a:t>
            </a:r>
            <a:endParaRPr/>
          </a:p>
        </p:txBody>
      </p:sp>
      <p:sp>
        <p:nvSpPr>
          <p:cNvPr id="239" name="Google Shape;239;p33"/>
          <p:cNvSpPr txBox="1"/>
          <p:nvPr>
            <p:ph idx="4294967295" type="body"/>
          </p:nvPr>
        </p:nvSpPr>
        <p:spPr>
          <a:xfrm>
            <a:off x="34925" y="1341437"/>
            <a:ext cx="4178300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Light ductile metal, good conductor 2.76.10</a:t>
            </a:r>
            <a:r>
              <a:rPr baseline="30000" lang="cs">
                <a:solidFill>
                  <a:schemeClr val="dk1"/>
                </a:solidFill>
              </a:rPr>
              <a:t>-8</a:t>
            </a:r>
            <a:r>
              <a:rPr lang="cs">
                <a:solidFill>
                  <a:schemeClr val="dk1"/>
                </a:solidFill>
              </a:rPr>
              <a:t> </a:t>
            </a:r>
            <a:r>
              <a:rPr lang="cs">
                <a:solidFill>
                  <a:srgbClr val="000000"/>
                </a:solidFill>
              </a:rPr>
              <a:t>Ωm, (60% Cu)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Good corrosion resistance - passivates with </a:t>
            </a:r>
            <a:r>
              <a:rPr lang="cs" sz="1600">
                <a:solidFill>
                  <a:schemeClr val="dk1"/>
                </a:solidFill>
              </a:rPr>
              <a:t>Al</a:t>
            </a:r>
            <a:r>
              <a:rPr baseline="-25000" lang="cs" sz="1600">
                <a:solidFill>
                  <a:schemeClr val="dk1"/>
                </a:solidFill>
              </a:rPr>
              <a:t>2</a:t>
            </a:r>
            <a:r>
              <a:rPr lang="cs" sz="1600">
                <a:solidFill>
                  <a:schemeClr val="dk1"/>
                </a:solidFill>
              </a:rPr>
              <a:t>O</a:t>
            </a:r>
            <a:r>
              <a:rPr baseline="-25000" lang="cs" sz="1600">
                <a:solidFill>
                  <a:schemeClr val="dk1"/>
                </a:solidFill>
              </a:rPr>
              <a:t>3</a:t>
            </a:r>
            <a:r>
              <a:rPr lang="cs" sz="1600">
                <a:solidFill>
                  <a:schemeClr val="dk1"/>
                </a:solidFill>
              </a:rPr>
              <a:t> </a:t>
            </a:r>
            <a:r>
              <a:rPr lang="cs">
                <a:solidFill>
                  <a:srgbClr val="000000"/>
                </a:solidFill>
              </a:rPr>
              <a:t> layer 10 nm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Mechanical properties relatively low (R</a:t>
            </a:r>
            <a:r>
              <a:rPr baseline="-25000" lang="cs">
                <a:solidFill>
                  <a:srgbClr val="000000"/>
                </a:solidFill>
              </a:rPr>
              <a:t>m</a:t>
            </a:r>
            <a:r>
              <a:rPr lang="cs">
                <a:solidFill>
                  <a:srgbClr val="000000"/>
                </a:solidFill>
              </a:rPr>
              <a:t> = 60 MPa)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Technical has a purity of 99.3-99.8%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Conductive 99.5% ČSN 42 4004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(purity 2N5)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It is cheaper than Cu to ensure the same conductivity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5221287" y="115887"/>
            <a:ext cx="14415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2700 kgm</a:t>
            </a:r>
            <a:r>
              <a:rPr b="0" baseline="30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660 °C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28,7 n</a:t>
            </a:r>
            <a:r>
              <a:rPr b="0" i="0" lang="cs" sz="1400" u="non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 MPa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8750" y="1499024"/>
            <a:ext cx="5227649" cy="444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269875" y="207950"/>
            <a:ext cx="87513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Aluminum (soft aluminum of ordinary purity, annealed)</a:t>
            </a:r>
            <a:endParaRPr/>
          </a:p>
        </p:txBody>
      </p:sp>
      <p:graphicFrame>
        <p:nvGraphicFramePr>
          <p:cNvPr id="248" name="Google Shape;248;p34"/>
          <p:cNvGraphicFramePr/>
          <p:nvPr/>
        </p:nvGraphicFramePr>
        <p:xfrm>
          <a:off x="685800" y="13414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{C47ECF5E-AB38-4469-97A8-F996346E7A61}</a:tableStyleId>
              </a:tblPr>
              <a:tblGrid>
                <a:gridCol w="2592375"/>
                <a:gridCol w="3022600"/>
                <a:gridCol w="2159000"/>
              </a:tblGrid>
              <a:tr h="159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Physical properties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300"/>
                        <a:t>Density ρ (kg m</a:t>
                      </a:r>
                      <a:r>
                        <a:rPr baseline="30000" lang="cs" sz="1300"/>
                        <a:t>-3</a:t>
                      </a:r>
                      <a:r>
                        <a:rPr lang="cs" sz="1300"/>
                        <a:t>)</a:t>
                      </a:r>
                      <a:endParaRPr sz="1300"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300"/>
                        <a:t>Melting point (ºC)</a:t>
                      </a:r>
                      <a:endParaRPr sz="1300"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300"/>
                        <a:t>Specific heat capacity (kJ / kg K)</a:t>
                      </a:r>
                      <a:endParaRPr sz="1300"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300"/>
                        <a:t>Longitudinal expansion (K</a:t>
                      </a:r>
                      <a:r>
                        <a:rPr baseline="30000" lang="cs" sz="1300"/>
                        <a:t>-1</a:t>
                      </a:r>
                      <a:r>
                        <a:rPr lang="cs" sz="1300"/>
                        <a:t>)</a:t>
                      </a:r>
                      <a:endParaRPr sz="1300"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300"/>
                        <a:t>Specific thermal conductivity (W / mK)</a:t>
                      </a:r>
                      <a:endParaRPr sz="1300"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 sz="1300"/>
                        <a:t>Conductivity (MS / m)</a:t>
                      </a:r>
                      <a:endParaRPr sz="1300"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2700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660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0,896 (20 °C)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22,4 . 10</a:t>
                      </a:r>
                      <a:r>
                        <a:rPr b="0" baseline="3000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-6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237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37,7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93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Mechanical properties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Yield strength (MPa)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Ultimate strength (MPa)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Elongation (%)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Contractions (%)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Modulus of elasticity in tension (MPa)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cs"/>
                        <a:t>HB hardness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60-90 (</a:t>
                      </a:r>
                      <a:r>
                        <a:rPr lang="cs"/>
                        <a:t>up to</a:t>
                      </a: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130)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20-30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70 000</a:t>
                      </a:r>
                      <a:endParaRPr b="0" i="0" sz="1400" u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87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cs" sz="140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18-22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51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Technological properties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Cold formability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Hot formability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Castability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Weldability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Solderability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Machinability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Very good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Very good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Good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Good (protection atm.)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Good</a:t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/>
                        <a:t>Difficult</a:t>
                      </a:r>
                      <a:endParaRPr/>
                    </a:p>
                  </a:txBody>
                  <a:tcPr marT="46800" marB="46800" marR="90000" marL="900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6625" y="0"/>
            <a:ext cx="1936875" cy="1449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35308"/>
            <a:ext cx="4403700" cy="362269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solidFill>
                  <a:srgbClr val="999999"/>
                </a:solidFill>
              </a:rPr>
              <a:t>ETG 02</a:t>
            </a:r>
            <a:r>
              <a:rPr lang="cs"/>
              <a:t> </a:t>
            </a:r>
            <a:r>
              <a:rPr b="1" lang="cs"/>
              <a:t>Conductors</a:t>
            </a:r>
            <a:r>
              <a:rPr lang="cs"/>
              <a:t>						</a:t>
            </a:r>
            <a:r>
              <a:rPr lang="cs" sz="2200">
                <a:solidFill>
                  <a:srgbClr val="666666"/>
                </a:solidFill>
              </a:rPr>
              <a:t>© 2020,</a:t>
            </a:r>
            <a:r>
              <a:rPr lang="cs" sz="2200"/>
              <a:t> </a:t>
            </a:r>
            <a:r>
              <a:rPr lang="cs" sz="2200">
                <a:solidFill>
                  <a:srgbClr val="666666"/>
                </a:solidFill>
              </a:rPr>
              <a:t>rev. 2022</a:t>
            </a:r>
            <a:endParaRPr sz="2200">
              <a:solidFill>
                <a:srgbClr val="666666"/>
              </a:solidFill>
            </a:endParaRPr>
          </a:p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235500" y="1135150"/>
            <a:ext cx="4168200" cy="22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400"/>
              <a:t>Contents</a:t>
            </a:r>
            <a:endParaRPr b="1" sz="1400"/>
          </a:p>
          <a:p>
            <a:pPr indent="-293211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78571"/>
              <a:buChar char="●"/>
            </a:pPr>
            <a:r>
              <a:rPr lang="cs" sz="1400"/>
              <a:t>Electron energy and band model</a:t>
            </a:r>
            <a:endParaRPr sz="140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400"/>
              <a:t>Electronegativity</a:t>
            </a:r>
            <a:endParaRPr sz="140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400"/>
              <a:t>Resistance</a:t>
            </a:r>
            <a:endParaRPr sz="1400"/>
          </a:p>
          <a:p>
            <a:pPr indent="-31083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cs" sz="1400"/>
              <a:t>Dependence on temperature</a:t>
            </a:r>
            <a:endParaRPr sz="1400"/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Char char="●"/>
            </a:pPr>
            <a:r>
              <a:rPr lang="cs" sz="1400"/>
              <a:t>Superconduivity,Cryo-conductivity</a:t>
            </a:r>
            <a:endParaRPr sz="1400"/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Char char="●"/>
            </a:pPr>
            <a:r>
              <a:rPr lang="cs" sz="1400"/>
              <a:t>User conductive materials: Cu, Al, resistive materials</a:t>
            </a:r>
            <a:endParaRPr sz="1400"/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Char char="●"/>
            </a:pPr>
            <a:r>
              <a:rPr lang="cs" sz="1400"/>
              <a:t>Metal identification</a:t>
            </a:r>
            <a:endParaRPr sz="1400"/>
          </a:p>
          <a:p>
            <a:pPr indent="-293211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8571"/>
              <a:buChar char="●"/>
            </a:pPr>
            <a:r>
              <a:rPr lang="cs" sz="1400"/>
              <a:t>Corrosion</a:t>
            </a:r>
            <a:endParaRPr/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6800" y="1017725"/>
            <a:ext cx="4847200" cy="387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30838" y="4639250"/>
            <a:ext cx="4779124" cy="21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idx="4294967295"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Aluminium</a:t>
            </a:r>
            <a:endParaRPr/>
          </a:p>
        </p:txBody>
      </p:sp>
      <p:sp>
        <p:nvSpPr>
          <p:cNvPr id="255" name="Google Shape;255;p35"/>
          <p:cNvSpPr txBox="1"/>
          <p:nvPr>
            <p:ph idx="4294967295" type="body"/>
          </p:nvPr>
        </p:nvSpPr>
        <p:spPr>
          <a:xfrm>
            <a:off x="0" y="1052512"/>
            <a:ext cx="4932362" cy="5045075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270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Impurities reduce the conductivity of Cr, Mn, V, Ti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Mechanical properties degrade rapidly with temperature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Corrosion resistant - </a:t>
            </a:r>
            <a:r>
              <a:rPr b="1" lang="cs" sz="1600">
                <a:solidFill>
                  <a:srgbClr val="000000"/>
                </a:solidFill>
              </a:rPr>
              <a:t>passivates</a:t>
            </a:r>
            <a:r>
              <a:rPr lang="cs" sz="1600">
                <a:solidFill>
                  <a:srgbClr val="000000"/>
                </a:solidFill>
              </a:rPr>
              <a:t> with a thin cohesive layer of </a:t>
            </a:r>
            <a:r>
              <a:rPr lang="cs" sz="1600">
                <a:solidFill>
                  <a:schemeClr val="dk1"/>
                </a:solidFill>
              </a:rPr>
              <a:t> Al</a:t>
            </a:r>
            <a:r>
              <a:rPr baseline="-25000" lang="cs" sz="1600">
                <a:solidFill>
                  <a:schemeClr val="dk1"/>
                </a:solidFill>
              </a:rPr>
              <a:t>2</a:t>
            </a:r>
            <a:r>
              <a:rPr lang="cs" sz="1600">
                <a:solidFill>
                  <a:schemeClr val="dk1"/>
                </a:solidFill>
              </a:rPr>
              <a:t>O</a:t>
            </a:r>
            <a:r>
              <a:rPr baseline="-25000" lang="cs" sz="1600">
                <a:solidFill>
                  <a:schemeClr val="dk1"/>
                </a:solidFill>
              </a:rPr>
              <a:t>3</a:t>
            </a:r>
            <a:r>
              <a:rPr lang="cs" sz="1600">
                <a:solidFill>
                  <a:srgbClr val="000000"/>
                </a:solidFill>
              </a:rPr>
              <a:t> </a:t>
            </a:r>
            <a:r>
              <a:rPr lang="cs" sz="1600">
                <a:solidFill>
                  <a:srgbClr val="000000"/>
                </a:solidFill>
              </a:rPr>
              <a:t>about 0.1 μm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resistant to sea water, salt solutions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Electrolytic </a:t>
            </a:r>
            <a:r>
              <a:rPr b="1" lang="cs" sz="1600">
                <a:solidFill>
                  <a:srgbClr val="000000"/>
                </a:solidFill>
              </a:rPr>
              <a:t>corrosion in a wet environment</a:t>
            </a:r>
            <a:br>
              <a:rPr b="1"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In contact with other metals - electrochemical corrosion: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We basically connect conductors with Zn or Cd, </a:t>
            </a:r>
            <a:r>
              <a:rPr b="1" lang="cs" sz="1600">
                <a:solidFill>
                  <a:srgbClr val="980000"/>
                </a:solidFill>
              </a:rPr>
              <a:t>never Cu, brass or bronze!</a:t>
            </a:r>
            <a:br>
              <a:rPr b="1" lang="cs" sz="1600">
                <a:solidFill>
                  <a:srgbClr val="98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For joints we use cupal - Al clad Cu</a:t>
            </a:r>
            <a:endParaRPr sz="16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282575" lvl="1" marL="73977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2112" y="711200"/>
            <a:ext cx="2952750" cy="27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7850" y="3559175"/>
            <a:ext cx="2693987" cy="265271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5"/>
          <p:cNvSpPr txBox="1"/>
          <p:nvPr/>
        </p:nvSpPr>
        <p:spPr>
          <a:xfrm rot="-5400000">
            <a:off x="4365025" y="1805750"/>
            <a:ext cx="24189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/>
              <a:t>conductivity as % of Cu</a:t>
            </a:r>
            <a:endParaRPr sz="1200"/>
          </a:p>
        </p:txBody>
      </p:sp>
      <p:sp>
        <p:nvSpPr>
          <p:cNvPr id="259" name="Google Shape;259;p35"/>
          <p:cNvSpPr txBox="1"/>
          <p:nvPr/>
        </p:nvSpPr>
        <p:spPr>
          <a:xfrm>
            <a:off x="5389825" y="3151625"/>
            <a:ext cx="31011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/>
              <a:t>Weight % of impurity</a:t>
            </a:r>
            <a:endParaRPr sz="1300"/>
          </a:p>
        </p:txBody>
      </p:sp>
      <p:sp>
        <p:nvSpPr>
          <p:cNvPr id="260" name="Google Shape;260;p35"/>
          <p:cNvSpPr txBox="1"/>
          <p:nvPr/>
        </p:nvSpPr>
        <p:spPr>
          <a:xfrm>
            <a:off x="5612375" y="6040200"/>
            <a:ext cx="3101100" cy="384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300"/>
              <a:t>Temperature (°C)</a:t>
            </a:r>
            <a:endParaRPr sz="1300"/>
          </a:p>
        </p:txBody>
      </p:sp>
      <p:sp>
        <p:nvSpPr>
          <p:cNvPr id="261" name="Google Shape;261;p35"/>
          <p:cNvSpPr txBox="1"/>
          <p:nvPr/>
        </p:nvSpPr>
        <p:spPr>
          <a:xfrm rot="-5400000">
            <a:off x="5041750" y="5781000"/>
            <a:ext cx="13824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/>
              <a:t>strength</a:t>
            </a:r>
            <a:endParaRPr sz="1200"/>
          </a:p>
        </p:txBody>
      </p:sp>
      <p:sp>
        <p:nvSpPr>
          <p:cNvPr id="262" name="Google Shape;262;p35"/>
          <p:cNvSpPr txBox="1"/>
          <p:nvPr/>
        </p:nvSpPr>
        <p:spPr>
          <a:xfrm rot="-5400000">
            <a:off x="7549000" y="5655500"/>
            <a:ext cx="13824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/>
              <a:t>ductility</a:t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Al wires in automotive</a:t>
            </a:r>
            <a:endParaRPr/>
          </a:p>
        </p:txBody>
      </p:sp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269875" y="1316025"/>
            <a:ext cx="5743500" cy="40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Problem - non-conductive layer </a:t>
            </a:r>
            <a:r>
              <a:rPr lang="cs">
                <a:solidFill>
                  <a:schemeClr val="dk1"/>
                </a:solidFill>
              </a:rPr>
              <a:t>Al</a:t>
            </a:r>
            <a:r>
              <a:rPr baseline="-25000" lang="cs">
                <a:solidFill>
                  <a:schemeClr val="dk1"/>
                </a:solidFill>
              </a:rPr>
              <a:t>2</a:t>
            </a:r>
            <a:r>
              <a:rPr lang="cs">
                <a:solidFill>
                  <a:schemeClr val="dk1"/>
                </a:solidFill>
              </a:rPr>
              <a:t>O</a:t>
            </a:r>
            <a:r>
              <a:rPr baseline="-25000" lang="cs">
                <a:solidFill>
                  <a:schemeClr val="dk1"/>
                </a:solidFill>
              </a:rPr>
              <a:t>3</a:t>
            </a:r>
            <a:r>
              <a:rPr lang="cs">
                <a:solidFill>
                  <a:srgbClr val="000000"/>
                </a:solidFill>
              </a:rPr>
              <a:t>, + creep, and thermal expansion by 35%&gt; than Cu</a:t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Low bending resistance (only a few bends in a lifetime)</a:t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Does not tolerate surface damage - fracture = carefulness when stripping.</a:t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Necessary use of spring clamps, prevention of pollutants penetration into the contact space</a:t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= Ultrasonically welded contact pads with hermetic cover</a:t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Benefits:</a:t>
            </a:r>
            <a:endParaRPr>
              <a:solidFill>
                <a:srgbClr val="000000"/>
              </a:solidFill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cs" sz="1300">
                <a:solidFill>
                  <a:srgbClr val="000000"/>
                </a:solidFill>
              </a:rPr>
              <a:t>Lower weight</a:t>
            </a:r>
            <a:endParaRPr sz="1300">
              <a:solidFill>
                <a:srgbClr val="000000"/>
              </a:solidFill>
            </a:endParaRPr>
          </a:p>
          <a:p>
            <a:pPr indent="-3111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cs" sz="1300">
                <a:solidFill>
                  <a:srgbClr val="000000"/>
                </a:solidFill>
              </a:rPr>
              <a:t>Lower price (material)</a:t>
            </a:r>
            <a:endParaRPr sz="1300"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Using:</a:t>
            </a:r>
            <a:endParaRPr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400">
                <a:solidFill>
                  <a:srgbClr val="000000"/>
                </a:solidFill>
              </a:rPr>
              <a:t>Audi (starter cable)</a:t>
            </a:r>
            <a:endParaRPr sz="1400"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400">
                <a:solidFill>
                  <a:srgbClr val="000000"/>
                </a:solidFill>
              </a:rPr>
              <a:t>BMW</a:t>
            </a:r>
            <a:endParaRPr sz="1400"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400">
                <a:solidFill>
                  <a:srgbClr val="000000"/>
                </a:solidFill>
              </a:rPr>
              <a:t>…</a:t>
            </a:r>
            <a:endParaRPr sz="1400"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400">
                <a:solidFill>
                  <a:srgbClr val="000000"/>
                </a:solidFill>
              </a:rPr>
              <a:t>Škoda is preparing</a:t>
            </a:r>
            <a:endParaRPr sz="1400">
              <a:solidFill>
                <a:srgbClr val="000000"/>
              </a:solidFill>
            </a:endParaRPr>
          </a:p>
          <a:p>
            <a:pPr indent="-339725" lvl="0" marL="3429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08312" y="3213100"/>
            <a:ext cx="6029325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13450" y="1239837"/>
            <a:ext cx="3132137" cy="1760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8262" y="823912"/>
            <a:ext cx="3962400" cy="274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7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Al allo</a:t>
            </a:r>
            <a:r>
              <a:rPr lang="cs">
                <a:solidFill>
                  <a:srgbClr val="660000"/>
                </a:solidFill>
              </a:rPr>
              <a:t>ys</a:t>
            </a:r>
            <a:endParaRPr/>
          </a:p>
        </p:txBody>
      </p:sp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0" y="1341437"/>
            <a:ext cx="5437187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For casting</a:t>
            </a:r>
            <a:endParaRPr b="1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Al-Si Silumin 12% Si</a:t>
            </a:r>
            <a:br>
              <a:rPr lang="cs">
                <a:solidFill>
                  <a:srgbClr val="000000"/>
                </a:solidFill>
              </a:rPr>
            </a:br>
            <a:r>
              <a:rPr lang="cs">
                <a:solidFill>
                  <a:srgbClr val="000000"/>
                </a:solidFill>
              </a:rPr>
              <a:t>Complex thin-walled castings, easy to machine and weld: motor blocks, instrument frames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Al-Si-Mg Aldrey</a:t>
            </a:r>
            <a:br>
              <a:rPr lang="cs">
                <a:solidFill>
                  <a:srgbClr val="000000"/>
                </a:solidFill>
              </a:rPr>
            </a:br>
            <a:r>
              <a:rPr lang="cs">
                <a:solidFill>
                  <a:srgbClr val="000000"/>
                </a:solidFill>
              </a:rPr>
              <a:t>good el. Conductivity and 2x higher strength than Al</a:t>
            </a:r>
            <a:br>
              <a:rPr lang="cs">
                <a:solidFill>
                  <a:srgbClr val="000000"/>
                </a:solidFill>
              </a:rPr>
            </a:br>
            <a:r>
              <a:rPr lang="cs">
                <a:solidFill>
                  <a:srgbClr val="000000"/>
                </a:solidFill>
              </a:rPr>
              <a:t>HV conductors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Al-Cu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Al-Mg up to 11% Mg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Al-Si-Cu</a:t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rgbClr val="000000"/>
                </a:solidFill>
              </a:rPr>
              <a:t>For forming</a:t>
            </a:r>
            <a:endParaRPr b="1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Al-Mg up to 8% Mg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Al-Mn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Al-Mg-Si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Al-Cu-Mg-Mn Dural</a:t>
            </a:r>
            <a:br>
              <a:rPr lang="cs">
                <a:solidFill>
                  <a:srgbClr val="000000"/>
                </a:solidFill>
              </a:rPr>
            </a:br>
            <a:r>
              <a:rPr lang="cs">
                <a:solidFill>
                  <a:srgbClr val="000000"/>
                </a:solidFill>
              </a:rPr>
              <a:t>after hardening Rm = 450-550 MPa, cannot be welded, is not corrosion resistant (cladding by Al on sides)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Al-Zn-Mg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78" name="Google Shape;2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587" y="3725862"/>
            <a:ext cx="3402012" cy="2825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8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Nickel Ni</a:t>
            </a:r>
            <a:endParaRPr/>
          </a:p>
        </p:txBody>
      </p:sp>
      <p:sp>
        <p:nvSpPr>
          <p:cNvPr id="284" name="Google Shape;284;p38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Wrought draft metal,</a:t>
            </a:r>
            <a:endParaRPr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Under normal conditions in the atmosphere and water corrosion resistant - surface protection </a:t>
            </a:r>
            <a:r>
              <a:rPr lang="cs" sz="1300">
                <a:solidFill>
                  <a:srgbClr val="00CC99"/>
                </a:solidFill>
              </a:rPr>
              <a:t>(passivation of NiO layer 3-5 nm, when atmospheric pollution Cl is subject to)</a:t>
            </a:r>
            <a:endParaRPr sz="1300"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Ferromagnetic</a:t>
            </a:r>
            <a:endParaRPr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Toxic and teratogenic (smokers at risk), skin allergies 6-10% of the population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Plating of component terminals, connectors, tools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alloy for steel - heat-resistant steels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electrodes of NiCd, NiMH batteries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NiMn - spark plug contacts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NiBe, NiAl - precipitation hardening 1300-1800 MPa, springs, membranes up to 500 ° C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85" name="Google Shape;285;p38"/>
          <p:cNvSpPr txBox="1"/>
          <p:nvPr/>
        </p:nvSpPr>
        <p:spPr>
          <a:xfrm>
            <a:off x="5113337" y="260350"/>
            <a:ext cx="1440000" cy="14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8908 kgm</a:t>
            </a:r>
            <a:r>
              <a:rPr b="0" baseline="30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1455 °C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 n</a:t>
            </a:r>
            <a:r>
              <a:rPr b="0" i="0" lang="cs" sz="1400" u="non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350-420 MPa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1869" y="3692669"/>
            <a:ext cx="1193775" cy="119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875" y="3774138"/>
            <a:ext cx="1840800" cy="103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03996" y="2252671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9145" y="5206395"/>
            <a:ext cx="1259775" cy="125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9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Noble metals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– Ag, Au, Ru, Rh, Pd, Os, Ir, Pt</a:t>
            </a:r>
            <a:endParaRPr/>
          </a:p>
        </p:txBody>
      </p:sp>
      <p:sp>
        <p:nvSpPr>
          <p:cNvPr id="295" name="Google Shape;295;p39"/>
          <p:cNvSpPr txBox="1"/>
          <p:nvPr>
            <p:ph idx="1" type="body"/>
          </p:nvPr>
        </p:nvSpPr>
        <p:spPr>
          <a:xfrm>
            <a:off x="269875" y="1316032"/>
            <a:ext cx="4458600" cy="19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Use mainly in microelectronics - contacting, coating, connectors, thermocouples, special applications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They excel in corrosion resistance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6" name="Google Shape;296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9676" y="4032625"/>
            <a:ext cx="7852674" cy="258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8025" y="672413"/>
            <a:ext cx="4000500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62225"/>
            <a:ext cx="32004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10548" y="3270225"/>
            <a:ext cx="1974675" cy="23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40"/>
          <p:cNvSpPr txBox="1"/>
          <p:nvPr>
            <p:ph idx="4294967295"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Silver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Ag</a:t>
            </a:r>
            <a:endParaRPr/>
          </a:p>
        </p:txBody>
      </p:sp>
      <p:sp>
        <p:nvSpPr>
          <p:cNvPr id="306" name="Google Shape;306;p40"/>
          <p:cNvSpPr txBox="1"/>
          <p:nvPr>
            <p:ph idx="4294967295" type="body"/>
          </p:nvPr>
        </p:nvSpPr>
        <p:spPr>
          <a:xfrm>
            <a:off x="179375" y="981075"/>
            <a:ext cx="7434000" cy="50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CC99"/>
              </a:buClr>
              <a:buSzPts val="1300"/>
              <a:buChar char="•"/>
            </a:pPr>
            <a:r>
              <a:rPr lang="cs" sz="1300">
                <a:solidFill>
                  <a:srgbClr val="00CC99"/>
                </a:solidFill>
              </a:rPr>
              <a:t>It has the lowest resistivity of all metals 1,587.10</a:t>
            </a:r>
            <a:r>
              <a:rPr baseline="30000" lang="cs" sz="1300">
                <a:solidFill>
                  <a:srgbClr val="00CC99"/>
                </a:solidFill>
              </a:rPr>
              <a:t>-8</a:t>
            </a:r>
            <a:r>
              <a:rPr lang="cs" sz="1300">
                <a:solidFill>
                  <a:srgbClr val="00CC99"/>
                </a:solidFill>
              </a:rPr>
              <a:t> Ωm (106% Cu conductivity)</a:t>
            </a:r>
            <a:endParaRPr sz="1300">
              <a:solidFill>
                <a:srgbClr val="00CC99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CC99"/>
              </a:buClr>
              <a:buSzPts val="1300"/>
              <a:buChar char="•"/>
            </a:pPr>
            <a:r>
              <a:rPr lang="cs" sz="1300">
                <a:solidFill>
                  <a:srgbClr val="00CC99"/>
                </a:solidFill>
              </a:rPr>
              <a:t>Very ductile, ductile resistance increases slightly by about 5% while reducing the size to 90%</a:t>
            </a:r>
            <a:endParaRPr sz="1300">
              <a:solidFill>
                <a:srgbClr val="00CC99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CC99"/>
              </a:buClr>
              <a:buSzPts val="1300"/>
              <a:buChar char="•"/>
            </a:pPr>
            <a:r>
              <a:rPr lang="cs" sz="1300">
                <a:solidFill>
                  <a:srgbClr val="00CC99"/>
                </a:solidFill>
              </a:rPr>
              <a:t>Chemically resistant also for concentrated acids and </a:t>
            </a:r>
            <a:r>
              <a:rPr lang="cs" sz="1300">
                <a:solidFill>
                  <a:srgbClr val="00CC99"/>
                </a:solidFill>
              </a:rPr>
              <a:t>alkalis</a:t>
            </a:r>
            <a:r>
              <a:rPr lang="cs" sz="1300">
                <a:solidFill>
                  <a:srgbClr val="00CC99"/>
                </a:solidFill>
              </a:rPr>
              <a:t> (but dissolves in some) - coatings in food and pharmacology</a:t>
            </a:r>
            <a:endParaRPr sz="1300">
              <a:solidFill>
                <a:srgbClr val="00CC99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CC99"/>
              </a:buClr>
              <a:buSzPts val="1300"/>
              <a:buChar char="•"/>
            </a:pPr>
            <a:r>
              <a:rPr lang="cs" sz="1300">
                <a:solidFill>
                  <a:srgbClr val="00CC99"/>
                </a:solidFill>
              </a:rPr>
              <a:t>Excellent light reflectance (mirrors)</a:t>
            </a:r>
            <a:endParaRPr sz="1300">
              <a:solidFill>
                <a:srgbClr val="00CC99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CC99"/>
              </a:buClr>
              <a:buSzPts val="1300"/>
              <a:buChar char="•"/>
            </a:pPr>
            <a:r>
              <a:rPr lang="cs" sz="1300">
                <a:solidFill>
                  <a:srgbClr val="00CC99"/>
                </a:solidFill>
              </a:rPr>
              <a:t>Corrosion resistant in air - oxides are formed at higher temperatures, after cooling they are not stable and are reduced back to Ag</a:t>
            </a:r>
            <a:br>
              <a:rPr lang="cs" sz="1300">
                <a:solidFill>
                  <a:srgbClr val="00CC99"/>
                </a:solidFill>
              </a:rPr>
            </a:br>
            <a:br>
              <a:rPr b="0" i="0" lang="cs" sz="1300" u="none">
                <a:solidFill>
                  <a:srgbClr val="00CC9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cs" sz="1300">
                <a:solidFill>
                  <a:srgbClr val="CC0000"/>
                </a:solidFill>
              </a:rPr>
              <a:t>But H2S and other sulfur compounds cause blackening</a:t>
            </a:r>
            <a:endParaRPr sz="1300">
              <a:solidFill>
                <a:srgbClr val="CC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CC99"/>
              </a:buClr>
              <a:buSzPts val="1300"/>
              <a:buChar char="•"/>
            </a:pPr>
            <a:r>
              <a:rPr lang="cs" sz="1300">
                <a:solidFill>
                  <a:srgbClr val="CC0000"/>
                </a:solidFill>
              </a:rPr>
              <a:t>Difficult to cast - high solubility of oxygen, must be melted in a vacuum</a:t>
            </a:r>
            <a:endParaRPr sz="1300">
              <a:solidFill>
                <a:srgbClr val="CC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CC99"/>
              </a:buClr>
              <a:buSzPts val="1300"/>
              <a:buChar char="•"/>
            </a:pPr>
            <a:r>
              <a:rPr lang="cs" sz="1300">
                <a:solidFill>
                  <a:srgbClr val="CC0000"/>
                </a:solidFill>
              </a:rPr>
              <a:t>Recrystallization at ambient temperature - variability of mechanical properties</a:t>
            </a:r>
            <a:endParaRPr sz="1300">
              <a:solidFill>
                <a:srgbClr val="CC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Wires for special purposes (RF wires, connectors, antennas eg RFID)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Contacts (hundreds of A to 600 V), contact alloys with W, Mo, Pa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low resistance to welding, metal migration at DC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Galvanic silvering of functional contact layers</a:t>
            </a:r>
            <a:br>
              <a:rPr lang="cs" sz="1300">
                <a:solidFill>
                  <a:srgbClr val="000000"/>
                </a:solidFill>
              </a:rPr>
            </a:br>
            <a:r>
              <a:rPr lang="cs" sz="1300">
                <a:solidFill>
                  <a:srgbClr val="000000"/>
                </a:solidFill>
              </a:rPr>
              <a:t>due to oxidizable resistance -&gt; low transient resistance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silver solders (higher conductivity) AgCuZn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Fuse wires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With the addition of Pb - shells of stressed bearings</a:t>
            </a:r>
            <a:endParaRPr sz="13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Ag95-Cu, Ag90-Cu and Ag80-Cu contact alloys</a:t>
            </a:r>
            <a:br>
              <a:rPr lang="cs" sz="1300">
                <a:solidFill>
                  <a:srgbClr val="000000"/>
                </a:solidFill>
              </a:rPr>
            </a:br>
            <a:r>
              <a:rPr lang="cs" sz="1300">
                <a:solidFill>
                  <a:srgbClr val="000000"/>
                </a:solidFill>
              </a:rPr>
              <a:t>- ČSN 42 3832-36 up to 30 A, 230 V, higher strength and durability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AGCd30, AgCd15</a:t>
            </a:r>
            <a:endParaRPr sz="13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Char char="•"/>
            </a:pPr>
            <a:r>
              <a:rPr lang="cs" sz="1300">
                <a:solidFill>
                  <a:srgbClr val="000000"/>
                </a:solidFill>
              </a:rPr>
              <a:t>Powder metallurgy AgW, AgMo - arc resistant contacts</a:t>
            </a:r>
            <a:endParaRPr sz="13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</p:txBody>
      </p:sp>
      <p:sp>
        <p:nvSpPr>
          <p:cNvPr id="307" name="Google Shape;307;p40"/>
          <p:cNvSpPr txBox="1"/>
          <p:nvPr/>
        </p:nvSpPr>
        <p:spPr>
          <a:xfrm>
            <a:off x="7421450" y="207950"/>
            <a:ext cx="14400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10500 kgm</a:t>
            </a:r>
            <a:r>
              <a:rPr b="0" baseline="30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962 °C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1,64 n</a:t>
            </a:r>
            <a:r>
              <a:rPr b="0" i="0" lang="cs" sz="1400" u="non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 MPa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" name="Google Shape;30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8746" y="4165075"/>
            <a:ext cx="1560954" cy="11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0"/>
          <p:cNvSpPr txBox="1"/>
          <p:nvPr/>
        </p:nvSpPr>
        <p:spPr>
          <a:xfrm rot="-5400000">
            <a:off x="6315325" y="4565400"/>
            <a:ext cx="12705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/>
              <a:t>reflectivity</a:t>
            </a:r>
            <a:endParaRPr sz="1200"/>
          </a:p>
        </p:txBody>
      </p:sp>
      <p:sp>
        <p:nvSpPr>
          <p:cNvPr id="310" name="Google Shape;310;p40"/>
          <p:cNvSpPr txBox="1"/>
          <p:nvPr/>
        </p:nvSpPr>
        <p:spPr>
          <a:xfrm>
            <a:off x="7172000" y="5482950"/>
            <a:ext cx="10650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/>
              <a:t>Wavelength</a:t>
            </a:r>
            <a:endParaRPr sz="1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1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Gold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Au</a:t>
            </a:r>
            <a:endParaRPr/>
          </a:p>
        </p:txBody>
      </p:sp>
      <p:sp>
        <p:nvSpPr>
          <p:cNvPr id="316" name="Google Shape;316;p41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Chemical stability even at high temperatures (even melts) does not react with O, N, C, S</a:t>
            </a:r>
            <a:endParaRPr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High ductility - wire drawing down to 0.005 mm</a:t>
            </a:r>
            <a:endParaRPr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800"/>
              <a:buChar char="•"/>
            </a:pPr>
            <a:r>
              <a:rPr lang="cs">
                <a:solidFill>
                  <a:srgbClr val="00CC99"/>
                </a:solidFill>
              </a:rPr>
              <a:t>Easy solderability</a:t>
            </a:r>
            <a:endParaRPr>
              <a:solidFill>
                <a:srgbClr val="00CC99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CC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Significant </a:t>
            </a:r>
            <a:r>
              <a:rPr b="1" lang="cs">
                <a:solidFill>
                  <a:srgbClr val="000000"/>
                </a:solidFill>
              </a:rPr>
              <a:t>contact material for low voltage</a:t>
            </a:r>
            <a:r>
              <a:rPr lang="cs">
                <a:solidFill>
                  <a:srgbClr val="000000"/>
                </a:solidFill>
              </a:rPr>
              <a:t> (not resistant to arcing) </a:t>
            </a:r>
            <a:br>
              <a:rPr lang="cs">
                <a:solidFill>
                  <a:srgbClr val="000000"/>
                </a:solidFill>
              </a:rPr>
            </a:br>
            <a:r>
              <a:rPr lang="cs">
                <a:solidFill>
                  <a:srgbClr val="000000"/>
                </a:solidFill>
              </a:rPr>
              <a:t>-&gt; several mA up to 12 V only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For price reasons, only thin layers on the contacts 1-3 um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Contacting (thermocompression) and internal IC connections,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Alloys with Cu, Ni, Pt for contacts - increase strength - more stressed contacts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Contact coatings - porous prone to porous corrosion = corrode the lower layers, </a:t>
            </a:r>
            <a:r>
              <a:rPr b="1" lang="cs">
                <a:solidFill>
                  <a:srgbClr val="000000"/>
                </a:solidFill>
              </a:rPr>
              <a:t>form intermetallic layers</a:t>
            </a:r>
            <a:r>
              <a:rPr lang="cs">
                <a:solidFill>
                  <a:srgbClr val="000000"/>
                </a:solidFill>
              </a:rPr>
              <a:t> = necessary Ni barrier under Au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AuNi soldering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Au50Pd - stable thermocouples for high temperatures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17" name="Google Shape;317;p41"/>
          <p:cNvSpPr txBox="1"/>
          <p:nvPr/>
        </p:nvSpPr>
        <p:spPr>
          <a:xfrm>
            <a:off x="7381875" y="260350"/>
            <a:ext cx="1440000" cy="11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19320 kgm</a:t>
            </a:r>
            <a:r>
              <a:rPr b="0" baseline="30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1064 °C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 n</a:t>
            </a:r>
            <a:r>
              <a:rPr b="0" i="0" lang="cs" sz="1400" u="non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Ω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 txBox="1"/>
          <p:nvPr>
            <p:ph type="title"/>
          </p:nvPr>
        </p:nvSpPr>
        <p:spPr>
          <a:xfrm>
            <a:off x="269875" y="207950"/>
            <a:ext cx="75096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Platin</a:t>
            </a:r>
            <a:r>
              <a:rPr lang="cs">
                <a:solidFill>
                  <a:srgbClr val="660000"/>
                </a:solidFill>
              </a:rPr>
              <a:t>um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Pt </a:t>
            </a:r>
            <a:r>
              <a:rPr b="0" i="0" lang="cs" sz="24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and platin</a:t>
            </a:r>
            <a:r>
              <a:rPr lang="cs" sz="2400">
                <a:solidFill>
                  <a:srgbClr val="660000"/>
                </a:solidFill>
              </a:rPr>
              <a:t>um</a:t>
            </a:r>
            <a:r>
              <a:rPr b="0" i="0" lang="cs" sz="24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" sz="2400">
                <a:solidFill>
                  <a:srgbClr val="660000"/>
                </a:solidFill>
              </a:rPr>
              <a:t>metals</a:t>
            </a:r>
            <a:r>
              <a:rPr b="0" i="0" lang="cs" sz="24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Ru, Rh, Pd, Os, Ir</a:t>
            </a:r>
            <a:endParaRPr/>
          </a:p>
        </p:txBody>
      </p:sp>
      <p:sp>
        <p:nvSpPr>
          <p:cNvPr id="323" name="Google Shape;323;p42"/>
          <p:cNvSpPr txBox="1"/>
          <p:nvPr>
            <p:ph idx="1" type="body"/>
          </p:nvPr>
        </p:nvSpPr>
        <p:spPr>
          <a:xfrm>
            <a:off x="269875" y="1316025"/>
            <a:ext cx="6228600" cy="4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600"/>
              <a:buChar char="•"/>
            </a:pPr>
            <a:r>
              <a:rPr lang="cs" sz="1600">
                <a:solidFill>
                  <a:srgbClr val="00CC99"/>
                </a:solidFill>
              </a:rPr>
              <a:t>The best chemical resistance of all metals</a:t>
            </a:r>
            <a:endParaRPr sz="1600">
              <a:solidFill>
                <a:srgbClr val="00CC99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600"/>
              <a:buChar char="•"/>
            </a:pPr>
            <a:r>
              <a:rPr lang="cs" sz="1600">
                <a:solidFill>
                  <a:srgbClr val="00CC99"/>
                </a:solidFill>
              </a:rPr>
              <a:t>Higher strength than Au</a:t>
            </a:r>
            <a:endParaRPr sz="1600">
              <a:solidFill>
                <a:srgbClr val="00CC99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600"/>
              <a:buChar char="•"/>
            </a:pPr>
            <a:r>
              <a:rPr lang="cs" sz="1600">
                <a:solidFill>
                  <a:srgbClr val="00CC99"/>
                </a:solidFill>
              </a:rPr>
              <a:t>Alloying elements improve mech. properties, resistivity does not grow as fast</a:t>
            </a:r>
            <a:endParaRPr sz="1600">
              <a:solidFill>
                <a:srgbClr val="00CC99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600"/>
              <a:buChar char="•"/>
            </a:pPr>
            <a:r>
              <a:rPr lang="cs" sz="1600">
                <a:solidFill>
                  <a:srgbClr val="00CC99"/>
                </a:solidFill>
              </a:rPr>
              <a:t>Ir, Os, Rh, Pa are used as alloying elements</a:t>
            </a:r>
            <a:endParaRPr sz="1600">
              <a:solidFill>
                <a:srgbClr val="00CC99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CC99"/>
              </a:buClr>
              <a:buSzPts val="1600"/>
              <a:buChar char="•"/>
            </a:pPr>
            <a:r>
              <a:rPr lang="cs" sz="1600">
                <a:solidFill>
                  <a:srgbClr val="00CC99"/>
                </a:solidFill>
              </a:rPr>
              <a:t>Low secondary electron emission - use in vacuum tubes</a:t>
            </a:r>
            <a:endParaRPr sz="1600">
              <a:solidFill>
                <a:srgbClr val="00CC99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CC0000"/>
              </a:buClr>
              <a:buSzPts val="1600"/>
              <a:buFont typeface="Arial"/>
              <a:buChar char="•"/>
            </a:pPr>
            <a:r>
              <a:rPr b="0" i="0" lang="cs" sz="1600" u="non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Expensive</a:t>
            </a:r>
            <a:endParaRPr sz="1600"/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Pt100 resistance thermometer - standard for temperature measurement</a:t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Precision thermocouples</a:t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Precision potentiometers - resistance alloy Pt Ir10Ru10Rh10</a:t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Contacts - does not form oxides, low transient resistance for a long time, only low current stress (otherwise alloy with Ir, Pa or ruthenium - stability up to 900 °C)</a:t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Spark plugs and glow plugs for aircraft engines and turbines (up to 1600 °C)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270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Pa - high absorption capacity of H2 and other gases = getter in vacuum tubes</a:t>
            </a:r>
            <a:endParaRPr sz="1600"/>
          </a:p>
        </p:txBody>
      </p:sp>
      <p:sp>
        <p:nvSpPr>
          <p:cNvPr id="324" name="Google Shape;324;p42"/>
          <p:cNvSpPr txBox="1"/>
          <p:nvPr/>
        </p:nvSpPr>
        <p:spPr>
          <a:xfrm>
            <a:off x="7534275" y="379412"/>
            <a:ext cx="1440000" cy="11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21450 kgm</a:t>
            </a:r>
            <a:r>
              <a:rPr b="0" baseline="30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-3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1769 °C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10,6.10</a:t>
            </a:r>
            <a:r>
              <a:rPr b="0" baseline="3000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-6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5" name="Google Shape;32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574" y="4441499"/>
            <a:ext cx="2403699" cy="231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13575" y="2910985"/>
            <a:ext cx="2260699" cy="153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02000" y="1422637"/>
            <a:ext cx="1741550" cy="1306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Low-melting metals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Sn, Pb, Zn</a:t>
            </a:r>
            <a:endParaRPr/>
          </a:p>
        </p:txBody>
      </p:sp>
      <p:sp>
        <p:nvSpPr>
          <p:cNvPr id="334" name="Google Shape;334;p43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Sn - T</a:t>
            </a:r>
            <a:r>
              <a:rPr baseline="-25000" lang="cs" sz="1600">
                <a:solidFill>
                  <a:srgbClr val="000000"/>
                </a:solidFill>
              </a:rPr>
              <a:t>t</a:t>
            </a:r>
            <a:r>
              <a:rPr lang="cs" sz="1600">
                <a:solidFill>
                  <a:srgbClr val="000000"/>
                </a:solidFill>
              </a:rPr>
              <a:t> 231.9 °C, expensive deficit metal, low strength and hardness, 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creep at normal temperatures - components replaced by plastics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good corrosion and chemical resistance - passivation of SnO and SnO</a:t>
            </a:r>
            <a:r>
              <a:rPr baseline="-25000" lang="cs" sz="1600">
                <a:solidFill>
                  <a:srgbClr val="000000"/>
                </a:solidFill>
              </a:rPr>
              <a:t>2 </a:t>
            </a:r>
            <a:r>
              <a:rPr lang="cs" sz="1600">
                <a:solidFill>
                  <a:srgbClr val="000000"/>
                </a:solidFill>
              </a:rPr>
              <a:t>layer 30 nm,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hygienically safe - coatings in the food industry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eutectic solders with Pb (now disabled)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SnCu1 lead-free solders - sensitive to dirt and working temperature</a:t>
            </a:r>
            <a:br>
              <a:rPr lang="cs" sz="1600">
                <a:solidFill>
                  <a:srgbClr val="000000"/>
                </a:solidFill>
              </a:rPr>
            </a:br>
            <a:r>
              <a:rPr b="1" lang="cs" sz="1600">
                <a:solidFill>
                  <a:srgbClr val="000000"/>
                </a:solidFill>
              </a:rPr>
              <a:t>almost ideal contact coating </a:t>
            </a:r>
            <a:r>
              <a:rPr lang="cs" sz="1600">
                <a:solidFill>
                  <a:srgbClr val="000000"/>
                </a:solidFill>
              </a:rPr>
              <a:t>(only does not tolerate abrasion = vibration),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contacts </a:t>
            </a:r>
            <a:r>
              <a:rPr lang="cs" sz="1600">
                <a:solidFill>
                  <a:schemeClr val="dk1"/>
                </a:solidFill>
              </a:rPr>
              <a:t>required </a:t>
            </a:r>
            <a:r>
              <a:rPr lang="cs" sz="1600">
                <a:solidFill>
                  <a:srgbClr val="000000"/>
                </a:solidFill>
              </a:rPr>
              <a:t>higher pressure force 200 g 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Pb - T</a:t>
            </a:r>
            <a:r>
              <a:rPr baseline="-25000" lang="cs" sz="1600">
                <a:solidFill>
                  <a:srgbClr val="000000"/>
                </a:solidFill>
              </a:rPr>
              <a:t>t</a:t>
            </a:r>
            <a:r>
              <a:rPr lang="cs" sz="1600">
                <a:solidFill>
                  <a:srgbClr val="000000"/>
                </a:solidFill>
              </a:rPr>
              <a:t> 327.43 °C, soft, heavy metal, at normal temperatures above recrystallization temperature = intensive creep = Sb is used as alloy to prevent creep, good castability,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weight, eutectic solder with Sn, radiation protection, batteries, cable sheathing for wet environment</a:t>
            </a:r>
            <a:endParaRPr sz="16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Zn - T</a:t>
            </a:r>
            <a:r>
              <a:rPr baseline="-25000" lang="cs" sz="1600">
                <a:solidFill>
                  <a:srgbClr val="000000"/>
                </a:solidFill>
              </a:rPr>
              <a:t>t</a:t>
            </a:r>
            <a:r>
              <a:rPr lang="cs" sz="1600">
                <a:solidFill>
                  <a:srgbClr val="000000"/>
                </a:solidFill>
              </a:rPr>
              <a:t> 420 °C, in air it is covered with a layer of carbonate - passivation effect, 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creep at normal temperatures, significant anisotropy of </a:t>
            </a:r>
            <a:r>
              <a:rPr lang="cs" sz="1600">
                <a:solidFill>
                  <a:schemeClr val="dk1"/>
                </a:solidFill>
              </a:rPr>
              <a:t>mech. </a:t>
            </a:r>
            <a:r>
              <a:rPr lang="cs" sz="1600">
                <a:solidFill>
                  <a:srgbClr val="000000"/>
                </a:solidFill>
              </a:rPr>
              <a:t>properties, excellent castability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complex castings, corrosion protection</a:t>
            </a:r>
            <a:br>
              <a:rPr lang="cs" sz="1600">
                <a:solidFill>
                  <a:srgbClr val="000000"/>
                </a:solidFill>
              </a:rPr>
            </a:br>
            <a:r>
              <a:rPr lang="cs" sz="1600">
                <a:solidFill>
                  <a:srgbClr val="000000"/>
                </a:solidFill>
              </a:rPr>
              <a:t>ZnAl4 - alloy for die castings</a:t>
            </a:r>
            <a:endParaRPr sz="16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6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23500" y="0"/>
            <a:ext cx="2120500" cy="160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3"/>
          <p:cNvSpPr txBox="1"/>
          <p:nvPr/>
        </p:nvSpPr>
        <p:spPr>
          <a:xfrm>
            <a:off x="7254450" y="1218525"/>
            <a:ext cx="604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tin coating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4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High-melting metals</a:t>
            </a: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 Ti, Cr, Mo, W</a:t>
            </a:r>
            <a:endParaRPr/>
          </a:p>
        </p:txBody>
      </p:sp>
      <p:sp>
        <p:nvSpPr>
          <p:cNvPr id="342" name="Google Shape;342;p44"/>
          <p:cNvSpPr txBox="1"/>
          <p:nvPr>
            <p:ph idx="1" type="body"/>
          </p:nvPr>
        </p:nvSpPr>
        <p:spPr>
          <a:xfrm>
            <a:off x="269875" y="1316025"/>
            <a:ext cx="6018900" cy="4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337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cs" sz="1700">
                <a:solidFill>
                  <a:srgbClr val="000000"/>
                </a:solidFill>
              </a:rPr>
              <a:t>Ti - the properties are greatly influenced by impurities, good corrosion and chemical resistance, high strength/weight - components in aircraft industry, biocompatibility, it tends to grind = not good for bearings</a:t>
            </a:r>
            <a:endParaRPr sz="17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cs" sz="1700">
                <a:solidFill>
                  <a:srgbClr val="000000"/>
                </a:solidFill>
              </a:rPr>
              <a:t>Cr - corrosion resistance due to passivation ability, high light reflectivity, high hardness and abrasion resistance,</a:t>
            </a:r>
            <a:br>
              <a:rPr lang="cs" sz="1700">
                <a:solidFill>
                  <a:srgbClr val="000000"/>
                </a:solidFill>
              </a:rPr>
            </a:br>
            <a:r>
              <a:rPr lang="cs" sz="1700">
                <a:solidFill>
                  <a:srgbClr val="000000"/>
                </a:solidFill>
              </a:rPr>
              <a:t>heat-resisting alloys, decorative and abrasion resistant coatings 1-10 μm</a:t>
            </a:r>
            <a:endParaRPr sz="17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cs" sz="1700">
                <a:solidFill>
                  <a:srgbClr val="000000"/>
                </a:solidFill>
              </a:rPr>
              <a:t>Mo - good mech. properties at elevated temperatures (1200 °C but oxidizes, so usability without protection up to 500 °C),</a:t>
            </a:r>
            <a:br>
              <a:rPr lang="cs" sz="1700">
                <a:solidFill>
                  <a:srgbClr val="000000"/>
                </a:solidFill>
              </a:rPr>
            </a:br>
            <a:r>
              <a:rPr lang="cs" sz="1700">
                <a:solidFill>
                  <a:srgbClr val="000000"/>
                </a:solidFill>
              </a:rPr>
              <a:t>wires, sheets, seal wires for vacuum tubes, light bulbs, discharge lamps, X-rays, resistance wires</a:t>
            </a:r>
            <a:endParaRPr sz="17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700"/>
              <a:buChar char="•"/>
            </a:pPr>
            <a:r>
              <a:rPr lang="cs" sz="1700">
                <a:solidFill>
                  <a:srgbClr val="000000"/>
                </a:solidFill>
              </a:rPr>
              <a:t>W - highest melting point 3410 °C, 30% Cu conductivity, corrodes in humid air, oxidizes&gt; 500 °C at high temperatures</a:t>
            </a:r>
            <a:br>
              <a:rPr lang="cs" sz="1700">
                <a:solidFill>
                  <a:srgbClr val="000000"/>
                </a:solidFill>
              </a:rPr>
            </a:br>
            <a:r>
              <a:rPr lang="cs" sz="1700">
                <a:solidFill>
                  <a:srgbClr val="000000"/>
                </a:solidFill>
              </a:rPr>
              <a:t>filament lamps (alloyed for strength), vacuum tubes, X-rays, arc lamps and electrodes, welding electrodes, resistors for the highest temperatures, thermocouples</a:t>
            </a:r>
            <a:br>
              <a:rPr lang="cs" sz="1700">
                <a:solidFill>
                  <a:srgbClr val="000000"/>
                </a:solidFill>
              </a:rPr>
            </a:br>
            <a:r>
              <a:rPr lang="cs" sz="1700">
                <a:solidFill>
                  <a:srgbClr val="000000"/>
                </a:solidFill>
              </a:rPr>
              <a:t>contacts - low transient resistance, abrasion resistance</a:t>
            </a:r>
            <a:endParaRPr sz="17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343" name="Google Shape;34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8775" y="4834348"/>
            <a:ext cx="2855224" cy="2023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0200" y="2441025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6700" y="152400"/>
            <a:ext cx="2307123" cy="213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Valence and conduction bands</a:t>
            </a:r>
            <a:endParaRPr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1536625"/>
            <a:ext cx="4562700" cy="1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</a:t>
            </a:r>
            <a:r>
              <a:rPr lang="cs"/>
              <a:t>he </a:t>
            </a:r>
            <a:r>
              <a:rPr b="1" lang="cs"/>
              <a:t>valence band</a:t>
            </a:r>
            <a:r>
              <a:rPr lang="cs"/>
              <a:t> and </a:t>
            </a:r>
            <a:r>
              <a:rPr b="1" lang="cs"/>
              <a:t>conduction band</a:t>
            </a:r>
            <a:r>
              <a:rPr lang="cs"/>
              <a:t> are the bands closest to the </a:t>
            </a:r>
            <a:r>
              <a:rPr b="1" lang="cs"/>
              <a:t>Fermi level</a:t>
            </a:r>
            <a:r>
              <a:rPr lang="cs"/>
              <a:t>, and thus determine the electrical conductivity of the solid.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The Fermi level of a solid-state body is the </a:t>
            </a:r>
            <a:r>
              <a:rPr b="1" lang="cs"/>
              <a:t>thermodynamic work required to add one electron </a:t>
            </a:r>
            <a:r>
              <a:rPr lang="cs"/>
              <a:t>to the body.</a:t>
            </a:r>
            <a:endParaRPr/>
          </a:p>
        </p:txBody>
      </p:sp>
      <p:pic>
        <p:nvPicPr>
          <p:cNvPr id="86" name="Google Shape;8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81475" y="931675"/>
            <a:ext cx="3148025" cy="97945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8"/>
          <p:cNvSpPr txBox="1"/>
          <p:nvPr/>
        </p:nvSpPr>
        <p:spPr>
          <a:xfrm>
            <a:off x="6074700" y="90850"/>
            <a:ext cx="28548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333333"/>
                </a:solidFill>
                <a:highlight>
                  <a:srgbClr val="FFFFFF"/>
                </a:highlight>
              </a:rPr>
              <a:t>TYPICAL RESISTIVITY RANGE (ΩM)</a:t>
            </a:r>
            <a:endParaRPr b="1" sz="12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</a:rPr>
              <a:t>Conductors		10</a:t>
            </a:r>
            <a:r>
              <a:rPr baseline="30000" lang="cs">
                <a:solidFill>
                  <a:srgbClr val="333333"/>
                </a:solidFill>
                <a:highlight>
                  <a:srgbClr val="FFFFFF"/>
                </a:highlight>
              </a:rPr>
              <a:t>-8</a:t>
            </a:r>
            <a:r>
              <a:rPr lang="cs">
                <a:solidFill>
                  <a:srgbClr val="333333"/>
                </a:solidFill>
                <a:highlight>
                  <a:srgbClr val="FFFFFF"/>
                </a:highlight>
              </a:rPr>
              <a:t> - 10</a:t>
            </a:r>
            <a:r>
              <a:rPr baseline="30000" lang="cs">
                <a:solidFill>
                  <a:srgbClr val="333333"/>
                </a:solidFill>
                <a:highlight>
                  <a:srgbClr val="FFFFFF"/>
                </a:highlight>
              </a:rPr>
              <a:t>-2</a:t>
            </a:r>
            <a:endParaRPr baseline="30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</a:rPr>
              <a:t>Semiconductors	10</a:t>
            </a:r>
            <a:r>
              <a:rPr baseline="30000" lang="cs">
                <a:solidFill>
                  <a:srgbClr val="333333"/>
                </a:solidFill>
                <a:highlight>
                  <a:srgbClr val="FFFFFF"/>
                </a:highlight>
              </a:rPr>
              <a:t>-6</a:t>
            </a:r>
            <a:r>
              <a:rPr lang="cs">
                <a:solidFill>
                  <a:srgbClr val="333333"/>
                </a:solidFill>
                <a:highlight>
                  <a:srgbClr val="FFFFFF"/>
                </a:highlight>
              </a:rPr>
              <a:t> - 10</a:t>
            </a:r>
            <a:r>
              <a:rPr baseline="30000" lang="cs">
                <a:solidFill>
                  <a:srgbClr val="333333"/>
                </a:solidFill>
                <a:highlight>
                  <a:srgbClr val="FFFFFF"/>
                </a:highlight>
              </a:rPr>
              <a:t>6</a:t>
            </a:r>
            <a:endParaRPr baseline="30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333333"/>
                </a:solidFill>
                <a:highlight>
                  <a:srgbClr val="FFFFFF"/>
                </a:highlight>
              </a:rPr>
              <a:t>Insulators		10</a:t>
            </a:r>
            <a:r>
              <a:rPr baseline="30000" lang="cs">
                <a:solidFill>
                  <a:srgbClr val="333333"/>
                </a:solidFill>
                <a:highlight>
                  <a:srgbClr val="FFFFFF"/>
                </a:highlight>
              </a:rPr>
              <a:t>11</a:t>
            </a:r>
            <a:r>
              <a:rPr lang="cs">
                <a:solidFill>
                  <a:srgbClr val="333333"/>
                </a:solidFill>
                <a:highlight>
                  <a:srgbClr val="FFFFFF"/>
                </a:highlight>
              </a:rPr>
              <a:t> - 10</a:t>
            </a:r>
            <a:r>
              <a:rPr baseline="30000" lang="cs">
                <a:solidFill>
                  <a:srgbClr val="333333"/>
                </a:solidFill>
                <a:highlight>
                  <a:srgbClr val="FFFFFF"/>
                </a:highlight>
              </a:rPr>
              <a:t>19</a:t>
            </a:r>
            <a:endParaRPr baseline="3000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25" y="4666964"/>
            <a:ext cx="2854800" cy="2039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0469" y="4735900"/>
            <a:ext cx="4068981" cy="203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6863" y="1921975"/>
            <a:ext cx="4010025" cy="282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499" y="2996675"/>
            <a:ext cx="4566384" cy="15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5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Basics of metal identification</a:t>
            </a:r>
            <a:endParaRPr/>
          </a:p>
        </p:txBody>
      </p:sp>
      <p:sp>
        <p:nvSpPr>
          <p:cNvPr id="352" name="Google Shape;352;p45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Properties affected by:</a:t>
            </a:r>
            <a:endParaRPr>
              <a:solidFill>
                <a:srgbClr val="000000"/>
              </a:solidFill>
            </a:endParaRPr>
          </a:p>
          <a:p>
            <a:pPr indent="-342900" lvl="0" marL="8001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600">
                <a:solidFill>
                  <a:srgbClr val="000000"/>
                </a:solidFill>
              </a:rPr>
              <a:t>composition - even the minimum amount of admixtures in fractions of a percentage,</a:t>
            </a:r>
            <a:endParaRPr sz="1600">
              <a:solidFill>
                <a:srgbClr val="000000"/>
              </a:solidFill>
            </a:endParaRPr>
          </a:p>
          <a:p>
            <a:pPr indent="-342900" lvl="0" marL="8001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600">
                <a:solidFill>
                  <a:srgbClr val="000000"/>
                </a:solidFill>
              </a:rPr>
              <a:t>structure - crystals, defects.</a:t>
            </a:r>
            <a:endParaRPr sz="16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Quantitative methods - determine the substances contained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>
                <a:solidFill>
                  <a:srgbClr val="000000"/>
                </a:solidFill>
              </a:rPr>
              <a:t>Qualitative methods - also determine the relative representation in the sample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XRF - X-ray fluorescence analysis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AES (OES) - Atomic Emission Spectrometry (Optical Emission Spectroscopy)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SEM + BSE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Optical microscopy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Analysis of physical properties: color, magnetic, mechanical, density, melting point,…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Spark test</a:t>
            </a:r>
            <a:endParaRPr>
              <a:solidFill>
                <a:srgbClr val="000000"/>
              </a:solidFill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>
                <a:solidFill>
                  <a:srgbClr val="000000"/>
                </a:solidFill>
              </a:rPr>
              <a:t>Chemical analysis</a:t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Analysis of physical properties</a:t>
            </a:r>
            <a:endParaRPr/>
          </a:p>
        </p:txBody>
      </p:sp>
      <p:sp>
        <p:nvSpPr>
          <p:cNvPr id="358" name="Google Shape;358;p4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9" name="Google Shape;35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33413"/>
            <a:ext cx="9144000" cy="5457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7"/>
          <p:cNvSpPr txBox="1"/>
          <p:nvPr>
            <p:ph idx="4294967295"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XRF – </a:t>
            </a:r>
            <a:r>
              <a:rPr lang="cs">
                <a:solidFill>
                  <a:srgbClr val="660000"/>
                </a:solidFill>
              </a:rPr>
              <a:t>fluorescence analysis</a:t>
            </a:r>
            <a:endParaRPr/>
          </a:p>
        </p:txBody>
      </p:sp>
      <p:sp>
        <p:nvSpPr>
          <p:cNvPr id="366" name="Google Shape;366;p47"/>
          <p:cNvSpPr txBox="1"/>
          <p:nvPr>
            <p:ph idx="4294967295" type="body"/>
          </p:nvPr>
        </p:nvSpPr>
        <p:spPr>
          <a:xfrm>
            <a:off x="250825" y="1341437"/>
            <a:ext cx="5545137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33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Non-destructive method of metal surfaces (possibly also liquids)</a:t>
            </a:r>
            <a:endParaRPr sz="15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One of the best methods - detects from Be to U, concentrations from 100% to fractions of ppm</a:t>
            </a:r>
            <a:endParaRPr sz="15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It is a set of methods (detection of different components of radiation by different methods), with different properties, it depends on the specific device which method it uses</a:t>
            </a:r>
            <a:endParaRPr sz="15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The sample atoms are excited by X-rays, electrons are ejected from the inner layers of the atom, the free space can be filled from the outer shells - a whole group of spectral lines is created</a:t>
            </a:r>
            <a:endParaRPr sz="15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the arrangement of the electron shells is similar, differing in the position of the series and the distance of the individual lines of the spectrum,</a:t>
            </a:r>
            <a:endParaRPr sz="15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the fluorescent radiation is captured by a detector and processed</a:t>
            </a:r>
            <a:endParaRPr sz="1500">
              <a:solidFill>
                <a:srgbClr val="000000"/>
              </a:solidFill>
            </a:endParaRPr>
          </a:p>
          <a:p>
            <a:pPr indent="-33337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</a:pPr>
            <a:r>
              <a:rPr lang="cs" sz="1500">
                <a:solidFill>
                  <a:srgbClr val="000000"/>
                </a:solidFill>
              </a:rPr>
              <a:t>Radiation yield from light atoms is small - suitable for detecting elements of atomic number 20 (Ca) and more - with a special sensitive detector from 12 (Mg)</a:t>
            </a:r>
            <a:endParaRPr sz="15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  <p:pic>
        <p:nvPicPr>
          <p:cNvPr id="367" name="Google Shape;36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15062" y="1055687"/>
            <a:ext cx="2513012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3100" y="2959100"/>
            <a:ext cx="2211387" cy="234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3787" y="4306887"/>
            <a:ext cx="1701800" cy="22526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8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SEM + BSE</a:t>
            </a:r>
            <a:b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3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Scannin</a:t>
            </a:r>
            <a:r>
              <a:rPr lang="cs" sz="1300">
                <a:solidFill>
                  <a:srgbClr val="660000"/>
                </a:solidFill>
              </a:rPr>
              <a:t>g electron </a:t>
            </a:r>
            <a:r>
              <a:rPr lang="cs" sz="1300">
                <a:solidFill>
                  <a:srgbClr val="660000"/>
                </a:solidFill>
              </a:rPr>
              <a:t>microscope</a:t>
            </a:r>
            <a:r>
              <a:rPr lang="cs" sz="1300">
                <a:solidFill>
                  <a:srgbClr val="660000"/>
                </a:solidFill>
              </a:rPr>
              <a:t> + </a:t>
            </a:r>
            <a:r>
              <a:rPr lang="cs" sz="1300">
                <a:solidFill>
                  <a:srgbClr val="660000"/>
                </a:solidFill>
              </a:rPr>
              <a:t>backscattered</a:t>
            </a:r>
            <a:r>
              <a:rPr lang="cs" sz="1300">
                <a:solidFill>
                  <a:srgbClr val="660000"/>
                </a:solidFill>
              </a:rPr>
              <a:t> electron detector</a:t>
            </a:r>
            <a:endParaRPr sz="1300"/>
          </a:p>
        </p:txBody>
      </p:sp>
      <p:sp>
        <p:nvSpPr>
          <p:cNvPr id="375" name="Google Shape;375;p48"/>
          <p:cNvSpPr txBox="1"/>
          <p:nvPr>
            <p:ph idx="1" type="body"/>
          </p:nvPr>
        </p:nvSpPr>
        <p:spPr>
          <a:xfrm>
            <a:off x="179387" y="1341437"/>
            <a:ext cx="4394200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">
                <a:solidFill>
                  <a:srgbClr val="000000"/>
                </a:solidFill>
              </a:rPr>
              <a:t>It allows to determine the quantitative and qualitative composition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BSE electrons are reflected from the sample by elastic scattering - deeper than SE = lower resolution + spectral information of atomic numpber of elements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76" name="Google Shape;376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7325" y="85725"/>
            <a:ext cx="3878262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1575" y="3746500"/>
            <a:ext cx="5434012" cy="293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550" y="3647475"/>
            <a:ext cx="3420474" cy="305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9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AES (OES) – </a:t>
            </a:r>
            <a:r>
              <a:rPr lang="cs">
                <a:solidFill>
                  <a:srgbClr val="660000"/>
                </a:solidFill>
              </a:rPr>
              <a:t>atomic emission spectrometry</a:t>
            </a:r>
            <a:endParaRPr/>
          </a:p>
        </p:txBody>
      </p:sp>
      <p:sp>
        <p:nvSpPr>
          <p:cNvPr id="385" name="Google Shape;385;p49"/>
          <p:cNvSpPr txBox="1"/>
          <p:nvPr>
            <p:ph idx="1" type="body"/>
          </p:nvPr>
        </p:nvSpPr>
        <p:spPr>
          <a:xfrm>
            <a:off x="250825" y="1125537"/>
            <a:ext cx="59785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Registration of photons created by transitions of valence electrons from higher energy states to lower ones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The emission spectrum is linear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>
                <a:solidFill>
                  <a:srgbClr val="000000"/>
                </a:solidFill>
              </a:rPr>
              <a:t>the position of the line determines the type of atom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>
                <a:solidFill>
                  <a:srgbClr val="000000"/>
                </a:solidFill>
              </a:rPr>
              <a:t>the intensity of the amount line in the sample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Excitation types: flame, electric arc or spark, plasma, laser (plasma or spark discharge is used for metal detectors)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AD-AES (discharge) excitation source is an arc 50-100 V DC or 2V- 50 kV AC, only qualitative analysis, relative representation is not accurate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SD-AES (fuse discharge) 0.1-1 kA, </a:t>
            </a:r>
            <a:r>
              <a:rPr i="1" lang="cs">
                <a:solidFill>
                  <a:srgbClr val="000000"/>
                </a:solidFill>
              </a:rPr>
              <a:t>t</a:t>
            </a:r>
            <a:r>
              <a:rPr lang="cs">
                <a:solidFill>
                  <a:srgbClr val="000000"/>
                </a:solidFill>
              </a:rPr>
              <a:t> up to 30 thousands K, a small amount of sample evaporates, the quantitative analysis is more accurate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86" name="Google Shape;386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6500" y="2492375"/>
            <a:ext cx="2859087" cy="343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6575" y="7138"/>
            <a:ext cx="3429000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0"/>
          <p:cNvSpPr txBox="1"/>
          <p:nvPr>
            <p:ph type="title"/>
          </p:nvPr>
        </p:nvSpPr>
        <p:spPr>
          <a:xfrm>
            <a:off x="269875" y="207950"/>
            <a:ext cx="83772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Environmental impact on metal working life</a:t>
            </a:r>
            <a:endParaRPr/>
          </a:p>
        </p:txBody>
      </p:sp>
      <p:sp>
        <p:nvSpPr>
          <p:cNvPr id="393" name="Google Shape;393;p50"/>
          <p:cNvSpPr txBox="1"/>
          <p:nvPr>
            <p:ph idx="1" type="body"/>
          </p:nvPr>
        </p:nvSpPr>
        <p:spPr>
          <a:xfrm>
            <a:off x="163500" y="1052500"/>
            <a:ext cx="7943100" cy="50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UV radiation </a:t>
            </a:r>
            <a:r>
              <a:rPr lang="cs" sz="1200">
                <a:solidFill>
                  <a:srgbClr val="000000"/>
                </a:solidFill>
              </a:rPr>
              <a:t>on the metal surface causes photoelectric emission of electrons - it does not affect the material, but causes a positive charge (in some cases it contributes to the development of corrosion)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rgbClr val="000000"/>
                </a:solidFill>
              </a:rPr>
              <a:t>The effect of </a:t>
            </a:r>
            <a:r>
              <a:rPr b="1" lang="cs" sz="1200">
                <a:solidFill>
                  <a:srgbClr val="000000"/>
                </a:solidFill>
              </a:rPr>
              <a:t>temperature</a:t>
            </a:r>
            <a:r>
              <a:rPr lang="cs" sz="1200">
                <a:solidFill>
                  <a:srgbClr val="000000"/>
                </a:solidFill>
              </a:rPr>
              <a:t> depends on the metallographic structure of the substance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cs" sz="1200">
                <a:solidFill>
                  <a:srgbClr val="000000"/>
                </a:solidFill>
              </a:rPr>
              <a:t>Recrystallization - loss of solidification (some metals and alloys even at low temperatures)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cs" sz="1200">
                <a:solidFill>
                  <a:srgbClr val="000000"/>
                </a:solidFill>
              </a:rPr>
              <a:t>Alloy phase transitions may occur - change in properties (tin plague)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cs" sz="1200">
                <a:solidFill>
                  <a:srgbClr val="000000"/>
                </a:solidFill>
              </a:rPr>
              <a:t>Accelerates diffuse damage (oxygen, hydrogen disease)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cs" sz="1200">
                <a:solidFill>
                  <a:srgbClr val="000000"/>
                </a:solidFill>
              </a:rPr>
              <a:t>Influence on conductivity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cs" sz="1200">
                <a:solidFill>
                  <a:srgbClr val="000000"/>
                </a:solidFill>
              </a:rPr>
              <a:t>The mechanical properties lose as they approach the melting point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Overload, cyclic stress / vibration</a:t>
            </a:r>
            <a:r>
              <a:rPr lang="cs" sz="1200">
                <a:solidFill>
                  <a:srgbClr val="000000"/>
                </a:solidFill>
              </a:rPr>
              <a:t> - bending / fracture of a component, fatigue fracture, corrosion under stress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Pressure</a:t>
            </a:r>
            <a:r>
              <a:rPr lang="cs" sz="1200">
                <a:solidFill>
                  <a:srgbClr val="000000"/>
                </a:solidFill>
              </a:rPr>
              <a:t> - atmospheric pressure is negligible due to the strength limits and its fluctuations do not manifest themselves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Humidity</a:t>
            </a:r>
            <a:r>
              <a:rPr lang="cs" sz="1200">
                <a:solidFill>
                  <a:srgbClr val="000000"/>
                </a:solidFill>
              </a:rPr>
              <a:t> - a necessary condition for electrolytic corrosion, only some metals, others are resistant (we will say in the section on corrosion)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Acids / </a:t>
            </a:r>
            <a:r>
              <a:rPr b="1" lang="cs" sz="1200">
                <a:solidFill>
                  <a:srgbClr val="000000"/>
                </a:solidFill>
              </a:rPr>
              <a:t>alkalis</a:t>
            </a:r>
            <a:r>
              <a:rPr lang="cs" sz="1200">
                <a:solidFill>
                  <a:srgbClr val="000000"/>
                </a:solidFill>
              </a:rPr>
              <a:t> - chemical stability of metals varies from susceptible to very stable (precious metals), for each application it is necessary to choose a suitable material or surface treatment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Oil and other lubricants</a:t>
            </a:r>
            <a:r>
              <a:rPr lang="cs" sz="1200">
                <a:solidFill>
                  <a:srgbClr val="000000"/>
                </a:solidFill>
              </a:rPr>
              <a:t> have a protective character - they prevent the electrolyte from covering the metal surface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Radiation </a:t>
            </a:r>
            <a:r>
              <a:rPr lang="cs" sz="1200">
                <a:solidFill>
                  <a:srgbClr val="000000"/>
                </a:solidFill>
              </a:rPr>
              <a:t>- creates point defects leading to the loss of mech. properties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Electromigration</a:t>
            </a:r>
            <a:r>
              <a:rPr lang="cs" sz="1200">
                <a:solidFill>
                  <a:srgbClr val="000000"/>
                </a:solidFill>
              </a:rPr>
              <a:t> - drift of metal atoms by the passage of electric current, only DC circuits at high current densities, problems of integrated circuits, Ag migration - surface treatment necessary in wet environment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Gas diffusion </a:t>
            </a:r>
            <a:r>
              <a:rPr lang="cs" sz="1200">
                <a:solidFill>
                  <a:srgbClr val="000000"/>
                </a:solidFill>
              </a:rPr>
              <a:t>into metals - hydrogen disease, oxygen disease - some metals are prone </a:t>
            </a:r>
            <a:br>
              <a:rPr lang="cs" sz="1200">
                <a:solidFill>
                  <a:srgbClr val="000000"/>
                </a:solidFill>
              </a:rPr>
            </a:br>
            <a:r>
              <a:rPr lang="cs" sz="1200">
                <a:solidFill>
                  <a:srgbClr val="000000"/>
                </a:solidFill>
              </a:rPr>
              <a:t>to higher temperatures - embrittlement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200">
                <a:solidFill>
                  <a:srgbClr val="000000"/>
                </a:solidFill>
              </a:rPr>
              <a:t>Formation of </a:t>
            </a:r>
            <a:r>
              <a:rPr b="1" lang="cs" sz="1200">
                <a:solidFill>
                  <a:srgbClr val="000000"/>
                </a:solidFill>
              </a:rPr>
              <a:t>intermetallic layers</a:t>
            </a:r>
            <a:r>
              <a:rPr lang="cs" sz="1200">
                <a:solidFill>
                  <a:srgbClr val="000000"/>
                </a:solidFill>
              </a:rPr>
              <a:t> - AuSn - the joint becomes brittle and cracks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cs" sz="1200">
                <a:solidFill>
                  <a:srgbClr val="000000"/>
                </a:solidFill>
              </a:rPr>
              <a:t>Whisker growth</a:t>
            </a:r>
            <a:r>
              <a:rPr lang="cs" sz="1200">
                <a:solidFill>
                  <a:srgbClr val="000000"/>
                </a:solidFill>
              </a:rPr>
              <a:t> - lead-free solders - acicular single crystals up to several mm long </a:t>
            </a:r>
            <a:br>
              <a:rPr lang="cs" sz="1200">
                <a:solidFill>
                  <a:srgbClr val="000000"/>
                </a:solidFill>
              </a:rPr>
            </a:br>
            <a:r>
              <a:rPr lang="cs" sz="1200">
                <a:solidFill>
                  <a:srgbClr val="000000"/>
                </a:solidFill>
              </a:rPr>
              <a:t>- can cause short circuits</a:t>
            </a:r>
            <a:endParaRPr sz="1200"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  <p:pic>
        <p:nvPicPr>
          <p:cNvPr id="394" name="Google Shape;39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7050" y="5199575"/>
            <a:ext cx="2396951" cy="165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1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Corrosion</a:t>
            </a:r>
            <a:endParaRPr/>
          </a:p>
        </p:txBody>
      </p:sp>
      <p:sp>
        <p:nvSpPr>
          <p:cNvPr id="400" name="Google Shape;400;p51"/>
          <p:cNvSpPr txBox="1"/>
          <p:nvPr>
            <p:ph idx="1" type="body"/>
          </p:nvPr>
        </p:nvSpPr>
        <p:spPr>
          <a:xfrm>
            <a:off x="269875" y="1697037"/>
            <a:ext cx="8251800" cy="4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cs" sz="1400">
                <a:solidFill>
                  <a:srgbClr val="000000"/>
                </a:solidFill>
              </a:rPr>
              <a:t>Spontaneous gradual dissolution of metals due to chemical or electrochemical reaction with the environment</a:t>
            </a:r>
            <a:endParaRPr sz="1400">
              <a:solidFill>
                <a:srgbClr val="000000"/>
              </a:solidFill>
            </a:endParaRPr>
          </a:p>
          <a:p>
            <a:pPr indent="-31115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–"/>
            </a:pPr>
            <a:r>
              <a:rPr lang="cs" sz="1300">
                <a:solidFill>
                  <a:srgbClr val="000000"/>
                </a:solidFill>
              </a:rPr>
              <a:t>In gases (</a:t>
            </a:r>
            <a:r>
              <a:rPr b="1" lang="cs" sz="1300">
                <a:solidFill>
                  <a:srgbClr val="000000"/>
                </a:solidFill>
              </a:rPr>
              <a:t>atmospheric corrosion</a:t>
            </a:r>
            <a:r>
              <a:rPr lang="cs" sz="1300">
                <a:solidFill>
                  <a:srgbClr val="000000"/>
                </a:solidFill>
              </a:rPr>
              <a:t>) - direct oxidation, in the electrolyte precipitated water with petroleum sulphites, carbonates</a:t>
            </a:r>
            <a:endParaRPr sz="1300">
              <a:solidFill>
                <a:srgbClr val="000000"/>
              </a:solidFill>
            </a:endParaRPr>
          </a:p>
          <a:p>
            <a:pPr indent="-31115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–"/>
            </a:pPr>
            <a:r>
              <a:rPr lang="cs" sz="1300">
                <a:solidFill>
                  <a:srgbClr val="000000"/>
                </a:solidFill>
              </a:rPr>
              <a:t>In liquids (</a:t>
            </a:r>
            <a:r>
              <a:rPr b="1" lang="cs" sz="1300">
                <a:solidFill>
                  <a:srgbClr val="000000"/>
                </a:solidFill>
              </a:rPr>
              <a:t>below the surface</a:t>
            </a:r>
            <a:r>
              <a:rPr lang="cs" sz="1300">
                <a:solidFill>
                  <a:srgbClr val="000000"/>
                </a:solidFill>
              </a:rPr>
              <a:t>) it depends on the pH and the amount of dissolved gases</a:t>
            </a:r>
            <a:endParaRPr sz="1300">
              <a:solidFill>
                <a:srgbClr val="000000"/>
              </a:solidFill>
            </a:endParaRPr>
          </a:p>
          <a:p>
            <a:pPr indent="-31115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–"/>
            </a:pPr>
            <a:r>
              <a:rPr b="1" lang="cs" sz="1300">
                <a:solidFill>
                  <a:srgbClr val="000000"/>
                </a:solidFill>
              </a:rPr>
              <a:t>Soil</a:t>
            </a:r>
            <a:r>
              <a:rPr lang="cs" sz="1300">
                <a:solidFill>
                  <a:srgbClr val="000000"/>
                </a:solidFill>
              </a:rPr>
              <a:t> corrosion - corresponds to corrosion in liquids</a:t>
            </a:r>
            <a:endParaRPr sz="13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cs" sz="1400">
                <a:solidFill>
                  <a:srgbClr val="000000"/>
                </a:solidFill>
              </a:rPr>
              <a:t>Main factors: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 sz="1400">
                <a:solidFill>
                  <a:srgbClr val="000000"/>
                </a:solidFill>
              </a:rPr>
              <a:t>pH (acidity)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 sz="1400">
                <a:solidFill>
                  <a:srgbClr val="000000"/>
                </a:solidFill>
              </a:rPr>
              <a:t>Oxidation potential (atmospheric oxygen, </a:t>
            </a:r>
            <a:br>
              <a:rPr lang="cs" sz="1400">
                <a:solidFill>
                  <a:srgbClr val="000000"/>
                </a:solidFill>
              </a:rPr>
            </a:br>
            <a:r>
              <a:rPr lang="cs" sz="1400">
                <a:solidFill>
                  <a:srgbClr val="000000"/>
                </a:solidFill>
              </a:rPr>
              <a:t>OH hydroxyl group, acid anions </a:t>
            </a:r>
            <a:r>
              <a:rPr lang="cs">
                <a:solidFill>
                  <a:schemeClr val="dk1"/>
                </a:solidFill>
              </a:rPr>
              <a:t>(CO</a:t>
            </a:r>
            <a:r>
              <a:rPr baseline="-25000" lang="cs">
                <a:solidFill>
                  <a:schemeClr val="dk1"/>
                </a:solidFill>
              </a:rPr>
              <a:t>3</a:t>
            </a:r>
            <a:r>
              <a:rPr baseline="30000" lang="cs">
                <a:solidFill>
                  <a:schemeClr val="dk1"/>
                </a:solidFill>
              </a:rPr>
              <a:t>2-</a:t>
            </a:r>
            <a:r>
              <a:rPr lang="cs">
                <a:solidFill>
                  <a:schemeClr val="dk1"/>
                </a:solidFill>
              </a:rPr>
              <a:t>, Cl</a:t>
            </a:r>
            <a:r>
              <a:rPr baseline="30000" lang="cs">
                <a:solidFill>
                  <a:schemeClr val="dk1"/>
                </a:solidFill>
              </a:rPr>
              <a:t>-</a:t>
            </a:r>
            <a:r>
              <a:rPr lang="cs">
                <a:solidFill>
                  <a:schemeClr val="dk1"/>
                </a:solidFill>
              </a:rPr>
              <a:t>, NO</a:t>
            </a:r>
            <a:r>
              <a:rPr baseline="-25000" lang="cs">
                <a:solidFill>
                  <a:schemeClr val="dk1"/>
                </a:solidFill>
              </a:rPr>
              <a:t>2</a:t>
            </a:r>
            <a:r>
              <a:rPr baseline="30000" lang="cs">
                <a:solidFill>
                  <a:schemeClr val="dk1"/>
                </a:solidFill>
              </a:rPr>
              <a:t>-</a:t>
            </a:r>
            <a:r>
              <a:rPr lang="cs">
                <a:solidFill>
                  <a:schemeClr val="dk1"/>
                </a:solidFill>
              </a:rPr>
              <a:t>, SO</a:t>
            </a:r>
            <a:r>
              <a:rPr baseline="-25000" lang="cs">
                <a:solidFill>
                  <a:schemeClr val="dk1"/>
                </a:solidFill>
              </a:rPr>
              <a:t>4</a:t>
            </a:r>
            <a:r>
              <a:rPr baseline="30000" lang="cs">
                <a:solidFill>
                  <a:schemeClr val="dk1"/>
                </a:solidFill>
              </a:rPr>
              <a:t>2-</a:t>
            </a:r>
            <a:r>
              <a:rPr lang="cs">
                <a:solidFill>
                  <a:schemeClr val="dk1"/>
                </a:solidFill>
              </a:rPr>
              <a:t>)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 sz="1400">
                <a:solidFill>
                  <a:srgbClr val="000000"/>
                </a:solidFill>
              </a:rPr>
              <a:t>Temperature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 sz="1400">
                <a:solidFill>
                  <a:srgbClr val="000000"/>
                </a:solidFill>
              </a:rPr>
              <a:t>Flow rate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 sz="1400">
                <a:solidFill>
                  <a:srgbClr val="000000"/>
                </a:solidFill>
              </a:rPr>
              <a:t>Concentration</a:t>
            </a:r>
            <a:endParaRPr sz="14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cs" sz="1400">
                <a:solidFill>
                  <a:srgbClr val="000000"/>
                </a:solidFill>
              </a:rPr>
              <a:t>Costs of corrosion prevention and damage repair </a:t>
            </a:r>
            <a:r>
              <a:rPr b="1" lang="cs" sz="1400">
                <a:solidFill>
                  <a:srgbClr val="000000"/>
                </a:solidFill>
              </a:rPr>
              <a:t>3-5% of GDP</a:t>
            </a:r>
            <a:endParaRPr b="1" sz="14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cs" sz="1400">
                <a:solidFill>
                  <a:srgbClr val="000000"/>
                </a:solidFill>
              </a:rPr>
              <a:t>According to the mechanism</a:t>
            </a:r>
            <a:endParaRPr sz="1400">
              <a:solidFill>
                <a:srgbClr val="000000"/>
              </a:solidFill>
            </a:endParaRPr>
          </a:p>
          <a:p>
            <a:pPr indent="-339725" lvl="0" marL="7969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b="1" lang="cs" sz="1400">
                <a:solidFill>
                  <a:srgbClr val="000000"/>
                </a:solidFill>
              </a:rPr>
              <a:t>Chemical </a:t>
            </a:r>
            <a:r>
              <a:rPr lang="cs" sz="1400">
                <a:solidFill>
                  <a:srgbClr val="000000"/>
                </a:solidFill>
              </a:rPr>
              <a:t>corrosion - direct reaction with the environment, salt, liquid, gas, takes place in an electrically non-conductive environment</a:t>
            </a:r>
            <a:endParaRPr sz="1400">
              <a:solidFill>
                <a:srgbClr val="000000"/>
              </a:solidFill>
            </a:endParaRPr>
          </a:p>
          <a:p>
            <a:pPr indent="-339725" lvl="0" marL="7969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b="1" lang="cs" sz="1400">
                <a:solidFill>
                  <a:srgbClr val="000000"/>
                </a:solidFill>
              </a:rPr>
              <a:t>Electrochemical </a:t>
            </a:r>
            <a:r>
              <a:rPr lang="cs" sz="1400">
                <a:solidFill>
                  <a:srgbClr val="000000"/>
                </a:solidFill>
              </a:rPr>
              <a:t>corrosion - necessary electrolyte and conductive connection</a:t>
            </a:r>
            <a:endParaRPr sz="1400">
              <a:solidFill>
                <a:srgbClr val="000000"/>
              </a:solidFill>
            </a:endParaRPr>
          </a:p>
          <a:p>
            <a:pPr indent="-339725" lvl="0" marL="7969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cs" sz="1400">
                <a:solidFill>
                  <a:srgbClr val="000000"/>
                </a:solidFill>
              </a:rPr>
              <a:t>The </a:t>
            </a:r>
            <a:r>
              <a:rPr b="1" lang="cs" sz="1400">
                <a:solidFill>
                  <a:srgbClr val="000000"/>
                </a:solidFill>
              </a:rPr>
              <a:t>anode reaction</a:t>
            </a:r>
            <a:r>
              <a:rPr lang="cs" sz="1400">
                <a:solidFill>
                  <a:srgbClr val="000000"/>
                </a:solidFill>
              </a:rPr>
              <a:t> corresponds to the oxidation of the metal and thus corrosion, the cathode reaction (depolarization) corresponds to the reduction of some oxidizing component - either the discharge of the hydrogen ion or the reduction of oxygen dissolved in the electrolyte</a:t>
            </a:r>
            <a:endParaRPr sz="1400">
              <a:solidFill>
                <a:srgbClr val="000000"/>
              </a:solidFill>
            </a:endParaRPr>
          </a:p>
          <a:p>
            <a:pPr indent="-339725" lvl="0" marL="7969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b="1" lang="cs" sz="1400">
                <a:solidFill>
                  <a:srgbClr val="000000"/>
                </a:solidFill>
              </a:rPr>
              <a:t>Biological</a:t>
            </a:r>
            <a:r>
              <a:rPr lang="cs" sz="1400">
                <a:solidFill>
                  <a:srgbClr val="000000"/>
                </a:solidFill>
              </a:rPr>
              <a:t> corrosion (mold,…)</a:t>
            </a:r>
            <a:endParaRPr sz="1400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0921" y="-4"/>
            <a:ext cx="2583075" cy="171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5625" y="2607125"/>
            <a:ext cx="3069625" cy="241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7793" y="0"/>
            <a:ext cx="2293135" cy="1719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2"/>
          <p:cNvSpPr txBox="1"/>
          <p:nvPr/>
        </p:nvSpPr>
        <p:spPr>
          <a:xfrm>
            <a:off x="269875" y="207950"/>
            <a:ext cx="5610000" cy="9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 sz="2800">
                <a:solidFill>
                  <a:srgbClr val="660000"/>
                </a:solidFill>
              </a:rPr>
              <a:t>Corrosion - relative humidity </a:t>
            </a:r>
            <a:br>
              <a:rPr lang="cs" sz="2800">
                <a:solidFill>
                  <a:srgbClr val="660000"/>
                </a:solidFill>
              </a:rPr>
            </a:br>
            <a:r>
              <a:rPr lang="cs" sz="2800">
                <a:solidFill>
                  <a:srgbClr val="660000"/>
                </a:solidFill>
              </a:rPr>
              <a:t>as an electrolyte source</a:t>
            </a:r>
            <a:endParaRPr/>
          </a:p>
        </p:txBody>
      </p:sp>
      <p:pic>
        <p:nvPicPr>
          <p:cNvPr id="409" name="Google Shape;40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800" y="1139750"/>
            <a:ext cx="5249849" cy="5043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0" name="Google Shape;410;p52"/>
          <p:cNvCxnSpPr/>
          <p:nvPr/>
        </p:nvCxnSpPr>
        <p:spPr>
          <a:xfrm flipH="1" rot="10800000">
            <a:off x="4613275" y="4492750"/>
            <a:ext cx="3300" cy="225300"/>
          </a:xfrm>
          <a:prstGeom prst="straightConnector1">
            <a:avLst/>
          </a:prstGeom>
          <a:noFill/>
          <a:ln cap="flat" cmpd="sng" w="25550">
            <a:solidFill>
              <a:srgbClr val="FF0000"/>
            </a:solidFill>
            <a:prstDash val="solid"/>
            <a:miter lim="800000"/>
            <a:headEnd len="med" w="med" type="none"/>
            <a:tailEnd len="lg" w="lg" type="triangle"/>
          </a:ln>
        </p:spPr>
      </p:cxnSp>
      <p:sp>
        <p:nvSpPr>
          <p:cNvPr id="411" name="Google Shape;411;p52"/>
          <p:cNvSpPr/>
          <p:nvPr/>
        </p:nvSpPr>
        <p:spPr>
          <a:xfrm>
            <a:off x="4460875" y="4797425"/>
            <a:ext cx="314400" cy="285900"/>
          </a:xfrm>
          <a:prstGeom prst="ellipse">
            <a:avLst/>
          </a:prstGeom>
          <a:noFill/>
          <a:ln cap="flat" cmpd="sng" w="255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2" name="Google Shape;412;p52"/>
          <p:cNvSpPr/>
          <p:nvPr/>
        </p:nvSpPr>
        <p:spPr>
          <a:xfrm>
            <a:off x="1020762" y="4325937"/>
            <a:ext cx="314400" cy="285900"/>
          </a:xfrm>
          <a:prstGeom prst="ellipse">
            <a:avLst/>
          </a:prstGeom>
          <a:noFill/>
          <a:ln cap="flat" cmpd="sng" w="2555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13" name="Google Shape;413;p52"/>
          <p:cNvCxnSpPr/>
          <p:nvPr/>
        </p:nvCxnSpPr>
        <p:spPr>
          <a:xfrm>
            <a:off x="1390650" y="4448175"/>
            <a:ext cx="3743400" cy="1500"/>
          </a:xfrm>
          <a:prstGeom prst="straightConnector1">
            <a:avLst/>
          </a:prstGeom>
          <a:noFill/>
          <a:ln cap="flat" cmpd="sng" w="19075">
            <a:solidFill>
              <a:srgbClr val="FF0000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414" name="Google Shape;414;p52"/>
          <p:cNvCxnSpPr/>
          <p:nvPr/>
        </p:nvCxnSpPr>
        <p:spPr>
          <a:xfrm flipH="1">
            <a:off x="3098675" y="4452937"/>
            <a:ext cx="1489200" cy="1500"/>
          </a:xfrm>
          <a:prstGeom prst="straightConnector1">
            <a:avLst/>
          </a:prstGeom>
          <a:noFill/>
          <a:ln cap="flat" cmpd="sng" w="25550">
            <a:solidFill>
              <a:srgbClr val="800080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cxnSp>
        <p:nvCxnSpPr>
          <p:cNvPr id="415" name="Google Shape;415;p52"/>
          <p:cNvCxnSpPr/>
          <p:nvPr/>
        </p:nvCxnSpPr>
        <p:spPr>
          <a:xfrm>
            <a:off x="3144837" y="4197350"/>
            <a:ext cx="1500" cy="219000"/>
          </a:xfrm>
          <a:prstGeom prst="straightConnector1">
            <a:avLst/>
          </a:prstGeom>
          <a:noFill/>
          <a:ln cap="flat" cmpd="sng" w="25550">
            <a:solidFill>
              <a:srgbClr val="0000FF"/>
            </a:solidFill>
            <a:prstDash val="solid"/>
            <a:miter lim="800000"/>
            <a:headEnd len="med" w="med" type="none"/>
            <a:tailEnd len="lg" w="lg" type="triangle"/>
          </a:ln>
        </p:spPr>
      </p:cxnSp>
      <p:grpSp>
        <p:nvGrpSpPr>
          <p:cNvPr id="416" name="Google Shape;416;p52"/>
          <p:cNvGrpSpPr/>
          <p:nvPr/>
        </p:nvGrpSpPr>
        <p:grpSpPr>
          <a:xfrm>
            <a:off x="2879725" y="4781550"/>
            <a:ext cx="476250" cy="476250"/>
            <a:chOff x="1622" y="2628"/>
            <a:chExt cx="300" cy="300"/>
          </a:xfrm>
        </p:grpSpPr>
        <p:sp>
          <p:nvSpPr>
            <p:cNvPr id="417" name="Google Shape;417;p52"/>
            <p:cNvSpPr/>
            <p:nvPr/>
          </p:nvSpPr>
          <p:spPr>
            <a:xfrm>
              <a:off x="1644" y="2634"/>
              <a:ext cx="196" cy="178"/>
            </a:xfrm>
            <a:prstGeom prst="ellipse">
              <a:avLst/>
            </a:prstGeom>
            <a:noFill/>
            <a:ln cap="flat" cmpd="sng" w="25550">
              <a:solidFill>
                <a:srgbClr val="0000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8" name="Google Shape;418;p52"/>
            <p:cNvSpPr txBox="1"/>
            <p:nvPr/>
          </p:nvSpPr>
          <p:spPr>
            <a:xfrm>
              <a:off x="1622" y="2628"/>
              <a:ext cx="300" cy="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1400"/>
                <a:buFont typeface="Arial"/>
                <a:buNone/>
              </a:pPr>
              <a:r>
                <a:rPr b="0" i="0" lang="cs" sz="1400" u="none">
                  <a:solidFill>
                    <a:srgbClr val="0000FF"/>
                  </a:solidFill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/>
            </a:p>
          </p:txBody>
        </p:sp>
      </p:grpSp>
      <p:sp>
        <p:nvSpPr>
          <p:cNvPr id="419" name="Google Shape;419;p52"/>
          <p:cNvSpPr/>
          <p:nvPr/>
        </p:nvSpPr>
        <p:spPr>
          <a:xfrm>
            <a:off x="5284787" y="3873500"/>
            <a:ext cx="582600" cy="203100"/>
          </a:xfrm>
          <a:prstGeom prst="ellipse">
            <a:avLst/>
          </a:prstGeom>
          <a:noFill/>
          <a:ln cap="flat" cmpd="sng" w="284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52"/>
          <p:cNvSpPr/>
          <p:nvPr/>
        </p:nvSpPr>
        <p:spPr>
          <a:xfrm>
            <a:off x="5280025" y="3289300"/>
            <a:ext cx="581100" cy="203100"/>
          </a:xfrm>
          <a:prstGeom prst="ellipse">
            <a:avLst/>
          </a:prstGeom>
          <a:noFill/>
          <a:ln cap="flat" cmpd="sng" w="284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1" name="Google Shape;421;p52"/>
          <p:cNvSpPr txBox="1"/>
          <p:nvPr/>
        </p:nvSpPr>
        <p:spPr>
          <a:xfrm>
            <a:off x="306387" y="5332412"/>
            <a:ext cx="66708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cs" sz="1600"/>
              <a:t>10g / m2 of water contained in the air 40 ° C =&gt; 20% RH</a:t>
            </a:r>
            <a:endParaRPr sz="1600"/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cs" sz="1600"/>
              <a:t>The air temperature drops</a:t>
            </a:r>
            <a:endParaRPr sz="1600"/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cs" sz="1600"/>
              <a:t>Dew point reached at 11 ° C (100% RH)</a:t>
            </a:r>
            <a:endParaRPr sz="1600"/>
          </a:p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AutoNum type="arabicPeriod"/>
            </a:pPr>
            <a:r>
              <a:rPr lang="cs" sz="1600"/>
              <a:t>Electrochemical corrosion begins at 18 ° C (63% RH)</a:t>
            </a:r>
            <a:endParaRPr sz="1600"/>
          </a:p>
        </p:txBody>
      </p:sp>
      <p:pic>
        <p:nvPicPr>
          <p:cNvPr id="422" name="Google Shape;42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59575" y="3082925"/>
            <a:ext cx="2132012" cy="31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5987" y="0"/>
            <a:ext cx="314960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3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Types of corrosion attack</a:t>
            </a:r>
            <a:endParaRPr/>
          </a:p>
        </p:txBody>
      </p:sp>
      <p:sp>
        <p:nvSpPr>
          <p:cNvPr id="429" name="Google Shape;429;p53"/>
          <p:cNvSpPr txBox="1"/>
          <p:nvPr>
            <p:ph idx="1" type="body"/>
          </p:nvPr>
        </p:nvSpPr>
        <p:spPr>
          <a:xfrm>
            <a:off x="34925" y="1341437"/>
            <a:ext cx="6770687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b="1" lang="cs">
                <a:solidFill>
                  <a:srgbClr val="000000"/>
                </a:solidFill>
              </a:rPr>
              <a:t>Passivation</a:t>
            </a:r>
            <a:r>
              <a:rPr lang="cs">
                <a:solidFill>
                  <a:srgbClr val="000000"/>
                </a:solidFill>
              </a:rPr>
              <a:t> - the corrosion layer is cohesive without cracks and protects the metal from further damage (Al), it depends on the volume ratio of oxide to metal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Even - the same speed over the entire infested surface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Uneven - inhomogeneities of material or environment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b="1" lang="cs">
                <a:solidFill>
                  <a:srgbClr val="000000"/>
                </a:solidFill>
              </a:rPr>
              <a:t>Galvanic </a:t>
            </a:r>
            <a:r>
              <a:rPr lang="cs">
                <a:solidFill>
                  <a:srgbClr val="000000"/>
                </a:solidFill>
              </a:rPr>
              <a:t>(at the joint of two different metals) a galvanic cell is created, which accelerates corrosion, it can also be used for protection (sacrificial electrodes)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b="1" lang="cs">
                <a:solidFill>
                  <a:srgbClr val="000000"/>
                </a:solidFill>
              </a:rPr>
              <a:t>Slot corrosion</a:t>
            </a:r>
            <a:r>
              <a:rPr lang="cs">
                <a:solidFill>
                  <a:srgbClr val="000000"/>
                </a:solidFill>
              </a:rPr>
              <a:t> (between 2 sheets, connectors, joints) limited O</a:t>
            </a:r>
            <a:r>
              <a:rPr baseline="-25000" lang="cs">
                <a:solidFill>
                  <a:srgbClr val="000000"/>
                </a:solidFill>
              </a:rPr>
              <a:t>2</a:t>
            </a:r>
            <a:r>
              <a:rPr lang="cs">
                <a:solidFill>
                  <a:srgbClr val="000000"/>
                </a:solidFill>
              </a:rPr>
              <a:t> access to the slot = anode is formed, the cathode around the slot, the charge of metal cations in the slot is compensated by the supply of chloride anions from the solution - the environment of the gap becomes acidic = aggressiveness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b="1" lang="cs">
                <a:solidFill>
                  <a:srgbClr val="000000"/>
                </a:solidFill>
              </a:rPr>
              <a:t>Spot corrosion</a:t>
            </a:r>
            <a:r>
              <a:rPr lang="cs">
                <a:solidFill>
                  <a:srgbClr val="000000"/>
                </a:solidFill>
              </a:rPr>
              <a:t> - when the protective layer is broken - a mechanism similar to crevice corrosion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b="1" lang="cs">
                <a:solidFill>
                  <a:srgbClr val="000000"/>
                </a:solidFill>
              </a:rPr>
              <a:t>Intergranular corrosion</a:t>
            </a:r>
            <a:r>
              <a:rPr lang="cs">
                <a:solidFill>
                  <a:srgbClr val="000000"/>
                </a:solidFill>
              </a:rPr>
              <a:t> - other chemical composition at grain boundaries - boundaries are preferentially attacked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Erosion corrosion - accelerated by flowing media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30" name="Google Shape;43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6600" y="4745037"/>
            <a:ext cx="209550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3"/>
          <p:cNvPicPr preferRelativeResize="0"/>
          <p:nvPr/>
        </p:nvPicPr>
        <p:blipFill rotWithShape="1">
          <a:blip r:embed="rId4">
            <a:alphaModFix/>
          </a:blip>
          <a:srcRect b="0" l="0" r="0" t="15795"/>
          <a:stretch/>
        </p:blipFill>
        <p:spPr>
          <a:xfrm>
            <a:off x="7094537" y="2420937"/>
            <a:ext cx="2051050" cy="230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9712" y="242887"/>
            <a:ext cx="2555875" cy="1782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4"/>
          <p:cNvSpPr txBox="1"/>
          <p:nvPr>
            <p:ph idx="1" type="body"/>
          </p:nvPr>
        </p:nvSpPr>
        <p:spPr>
          <a:xfrm>
            <a:off x="269875" y="1316037"/>
            <a:ext cx="4430712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Avoid joining different materials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Otherwise use coating - permissible difference &lt;0.25 V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Otherwise it is necessary to use washers, seals, plating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It is also possible to use insulating pads to prevent the current in the cell from being blocked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Or at least make the anode-cathode area as large as possible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66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2850" y="260350"/>
            <a:ext cx="2143125" cy="6265862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4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Electrochemical potential</a:t>
            </a:r>
            <a:endParaRPr/>
          </a:p>
        </p:txBody>
      </p:sp>
      <p:pic>
        <p:nvPicPr>
          <p:cNvPr id="440" name="Google Shape;440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94537" y="260350"/>
            <a:ext cx="2000250" cy="611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900" y="5375275"/>
            <a:ext cx="4716462" cy="792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Electrical Resistivity of Materials</a:t>
            </a:r>
            <a:endParaRPr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311700" y="1308028"/>
            <a:ext cx="8328000" cy="270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</a:t>
            </a:r>
            <a:r>
              <a:rPr lang="cs"/>
              <a:t>ost metals are extremely good conductors of electricity because of the large numbers of free electrons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Crystalline defects serve as scattering centers for conduction electrons in metals, increasing their number raises the resistivity (or lowers the conductivity).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Concentration of these imperfections depends on temperature, composition, and the degree of cold work of a metal specimen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The total </a:t>
            </a:r>
            <a:r>
              <a:rPr b="1" lang="cs"/>
              <a:t>resistivity</a:t>
            </a:r>
            <a:r>
              <a:rPr lang="cs"/>
              <a:t> of a metal is the sum of the contributions from </a:t>
            </a:r>
            <a:r>
              <a:rPr b="1" lang="cs"/>
              <a:t>thermal vibrations, impurities, and plastic deformation</a:t>
            </a:r>
            <a:r>
              <a:rPr lang="cs"/>
              <a:t>. This is known known</a:t>
            </a:r>
            <a:br>
              <a:rPr lang="cs"/>
            </a:br>
            <a:r>
              <a:rPr lang="cs"/>
              <a:t>as Matthiessen’s rule.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25" y="3478700"/>
            <a:ext cx="3659450" cy="3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2919" y="3630394"/>
            <a:ext cx="4563076" cy="205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4625800" y="5689050"/>
            <a:ext cx="4357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Movement of an electron through (a) a perfect crystal, (b) a crystal heated to a high temperature, and (c) a crystal containing atomic level defects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24" y="4068275"/>
            <a:ext cx="2885950" cy="26373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2026450" y="4830275"/>
            <a:ext cx="2007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1300"/>
              <a:t>Room temperature electrical resistivity versus composition </a:t>
            </a:r>
            <a:br>
              <a:rPr lang="cs" sz="1300"/>
            </a:br>
            <a:r>
              <a:rPr lang="cs" sz="1300"/>
              <a:t>for copper– nickel alloys.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5"/>
          <p:cNvSpPr txBox="1"/>
          <p:nvPr>
            <p:ph idx="4294967295"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Pourbaix diagram</a:t>
            </a:r>
            <a:r>
              <a:rPr lang="cs">
                <a:solidFill>
                  <a:srgbClr val="660000"/>
                </a:solidFill>
              </a:rPr>
              <a:t>s</a:t>
            </a:r>
            <a:endParaRPr/>
          </a:p>
        </p:txBody>
      </p:sp>
      <p:grpSp>
        <p:nvGrpSpPr>
          <p:cNvPr id="448" name="Google Shape;448;p55"/>
          <p:cNvGrpSpPr/>
          <p:nvPr/>
        </p:nvGrpSpPr>
        <p:grpSpPr>
          <a:xfrm>
            <a:off x="2411412" y="1052512"/>
            <a:ext cx="2351087" cy="2273300"/>
            <a:chOff x="1519" y="663"/>
            <a:chExt cx="1481" cy="1432"/>
          </a:xfrm>
        </p:grpSpPr>
        <p:pic>
          <p:nvPicPr>
            <p:cNvPr id="449" name="Google Shape;449;p5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519" y="663"/>
              <a:ext cx="1481" cy="1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0" name="Google Shape;450;p55"/>
            <p:cNvSpPr txBox="1"/>
            <p:nvPr/>
          </p:nvSpPr>
          <p:spPr>
            <a:xfrm>
              <a:off x="2200" y="844"/>
              <a:ext cx="542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Al</a:t>
              </a:r>
              <a:endParaRPr/>
            </a:p>
          </p:txBody>
        </p:sp>
      </p:grpSp>
      <p:grpSp>
        <p:nvGrpSpPr>
          <p:cNvPr id="451" name="Google Shape;451;p55"/>
          <p:cNvGrpSpPr/>
          <p:nvPr/>
        </p:nvGrpSpPr>
        <p:grpSpPr>
          <a:xfrm>
            <a:off x="4321175" y="3692525"/>
            <a:ext cx="2287587" cy="2297112"/>
            <a:chOff x="2722" y="2326"/>
            <a:chExt cx="1441" cy="1447"/>
          </a:xfrm>
        </p:grpSpPr>
        <p:pic>
          <p:nvPicPr>
            <p:cNvPr id="452" name="Google Shape;452;p5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722" y="2326"/>
              <a:ext cx="1441" cy="14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" name="Google Shape;453;p55"/>
            <p:cNvSpPr txBox="1"/>
            <p:nvPr/>
          </p:nvSpPr>
          <p:spPr>
            <a:xfrm>
              <a:off x="3202" y="2371"/>
              <a:ext cx="575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Sn</a:t>
              </a:r>
              <a:endParaRPr/>
            </a:p>
          </p:txBody>
        </p:sp>
      </p:grpSp>
      <p:grpSp>
        <p:nvGrpSpPr>
          <p:cNvPr id="454" name="Google Shape;454;p55"/>
          <p:cNvGrpSpPr/>
          <p:nvPr/>
        </p:nvGrpSpPr>
        <p:grpSpPr>
          <a:xfrm>
            <a:off x="2101850" y="3692525"/>
            <a:ext cx="2151062" cy="2298700"/>
            <a:chOff x="1324" y="2326"/>
            <a:chExt cx="1355" cy="1448"/>
          </a:xfrm>
        </p:grpSpPr>
        <p:pic>
          <p:nvPicPr>
            <p:cNvPr id="455" name="Google Shape;455;p5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324" y="2326"/>
              <a:ext cx="1355" cy="1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55"/>
            <p:cNvSpPr txBox="1"/>
            <p:nvPr/>
          </p:nvSpPr>
          <p:spPr>
            <a:xfrm>
              <a:off x="1613" y="2598"/>
              <a:ext cx="576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Pb</a:t>
              </a:r>
              <a:endParaRPr/>
            </a:p>
          </p:txBody>
        </p:sp>
      </p:grpSp>
      <p:grpSp>
        <p:nvGrpSpPr>
          <p:cNvPr id="457" name="Google Shape;457;p55"/>
          <p:cNvGrpSpPr/>
          <p:nvPr/>
        </p:nvGrpSpPr>
        <p:grpSpPr>
          <a:xfrm>
            <a:off x="250825" y="3717925"/>
            <a:ext cx="2155825" cy="2430462"/>
            <a:chOff x="158" y="2342"/>
            <a:chExt cx="1358" cy="1531"/>
          </a:xfrm>
        </p:grpSpPr>
        <p:pic>
          <p:nvPicPr>
            <p:cNvPr id="458" name="Google Shape;458;p5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58" y="2342"/>
              <a:ext cx="1358" cy="15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9" name="Google Shape;459;p55"/>
            <p:cNvSpPr txBox="1"/>
            <p:nvPr/>
          </p:nvSpPr>
          <p:spPr>
            <a:xfrm>
              <a:off x="566" y="2705"/>
              <a:ext cx="542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Zn</a:t>
              </a:r>
              <a:endParaRPr/>
            </a:p>
          </p:txBody>
        </p:sp>
      </p:grpSp>
      <p:grpSp>
        <p:nvGrpSpPr>
          <p:cNvPr id="460" name="Google Shape;460;p55"/>
          <p:cNvGrpSpPr/>
          <p:nvPr/>
        </p:nvGrpSpPr>
        <p:grpSpPr>
          <a:xfrm>
            <a:off x="34925" y="1077912"/>
            <a:ext cx="2346325" cy="2420937"/>
            <a:chOff x="22" y="679"/>
            <a:chExt cx="1478" cy="1525"/>
          </a:xfrm>
        </p:grpSpPr>
        <p:pic>
          <p:nvPicPr>
            <p:cNvPr id="461" name="Google Shape;461;p5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2" y="679"/>
              <a:ext cx="1478" cy="1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55"/>
            <p:cNvSpPr txBox="1"/>
            <p:nvPr/>
          </p:nvSpPr>
          <p:spPr>
            <a:xfrm>
              <a:off x="384" y="996"/>
              <a:ext cx="542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Cu</a:t>
              </a:r>
              <a:endParaRPr/>
            </a:p>
          </p:txBody>
        </p:sp>
      </p:grpSp>
      <p:grpSp>
        <p:nvGrpSpPr>
          <p:cNvPr id="463" name="Google Shape;463;p55"/>
          <p:cNvGrpSpPr/>
          <p:nvPr/>
        </p:nvGrpSpPr>
        <p:grpSpPr>
          <a:xfrm>
            <a:off x="4703762" y="1128712"/>
            <a:ext cx="2171700" cy="2298700"/>
            <a:chOff x="2963" y="711"/>
            <a:chExt cx="1368" cy="1448"/>
          </a:xfrm>
        </p:grpSpPr>
        <p:pic>
          <p:nvPicPr>
            <p:cNvPr id="464" name="Google Shape;464;p5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2963" y="711"/>
              <a:ext cx="1368" cy="1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5" name="Google Shape;465;p55"/>
            <p:cNvSpPr txBox="1"/>
            <p:nvPr/>
          </p:nvSpPr>
          <p:spPr>
            <a:xfrm>
              <a:off x="3742" y="845"/>
              <a:ext cx="542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Ni</a:t>
              </a:r>
              <a:endParaRPr/>
            </a:p>
          </p:txBody>
        </p:sp>
      </p:grpSp>
      <p:grpSp>
        <p:nvGrpSpPr>
          <p:cNvPr id="466" name="Google Shape;466;p55"/>
          <p:cNvGrpSpPr/>
          <p:nvPr/>
        </p:nvGrpSpPr>
        <p:grpSpPr>
          <a:xfrm>
            <a:off x="6805612" y="3646487"/>
            <a:ext cx="2144712" cy="2298700"/>
            <a:chOff x="4287" y="2297"/>
            <a:chExt cx="1351" cy="1448"/>
          </a:xfrm>
        </p:grpSpPr>
        <p:pic>
          <p:nvPicPr>
            <p:cNvPr id="467" name="Google Shape;467;p5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4287" y="2297"/>
              <a:ext cx="1351" cy="1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8" name="Google Shape;468;p55"/>
            <p:cNvSpPr txBox="1"/>
            <p:nvPr/>
          </p:nvSpPr>
          <p:spPr>
            <a:xfrm>
              <a:off x="4786" y="2796"/>
              <a:ext cx="542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Au</a:t>
              </a:r>
              <a:endParaRPr/>
            </a:p>
          </p:txBody>
        </p:sp>
      </p:grpSp>
      <p:grpSp>
        <p:nvGrpSpPr>
          <p:cNvPr id="469" name="Google Shape;469;p55"/>
          <p:cNvGrpSpPr/>
          <p:nvPr/>
        </p:nvGrpSpPr>
        <p:grpSpPr>
          <a:xfrm>
            <a:off x="6878637" y="1052512"/>
            <a:ext cx="2216150" cy="2395537"/>
            <a:chOff x="4333" y="663"/>
            <a:chExt cx="1396" cy="1509"/>
          </a:xfrm>
        </p:grpSpPr>
        <p:pic>
          <p:nvPicPr>
            <p:cNvPr id="470" name="Google Shape;470;p5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4333" y="663"/>
              <a:ext cx="1396" cy="15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1" name="Google Shape;471;p55"/>
            <p:cNvSpPr txBox="1"/>
            <p:nvPr/>
          </p:nvSpPr>
          <p:spPr>
            <a:xfrm>
              <a:off x="4922" y="754"/>
              <a:ext cx="542" cy="2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800" lIns="90000" spcFirstLastPara="1" rIns="90000" wrap="square" tIns="468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00"/>
                </a:buClr>
                <a:buSzPts val="2400"/>
                <a:buFont typeface="Arial"/>
                <a:buNone/>
              </a:pPr>
              <a:r>
                <a:rPr b="0" i="0" lang="cs" sz="2400" u="none">
                  <a:solidFill>
                    <a:srgbClr val="CC0000"/>
                  </a:solidFill>
                  <a:latin typeface="Arial"/>
                  <a:ea typeface="Arial"/>
                  <a:cs typeface="Arial"/>
                  <a:sym typeface="Arial"/>
                </a:rPr>
                <a:t>Cr</a:t>
              </a:r>
              <a:endParaRPr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6"/>
          <p:cNvSpPr txBox="1"/>
          <p:nvPr>
            <p:ph idx="10" type="dt"/>
          </p:nvPr>
        </p:nvSpPr>
        <p:spPr>
          <a:xfrm>
            <a:off x="628650" y="6354762"/>
            <a:ext cx="2070100" cy="36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cs" sz="2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2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endParaRPr/>
          </a:p>
        </p:txBody>
      </p:sp>
      <p:sp>
        <p:nvSpPr>
          <p:cNvPr id="477" name="Google Shape;477;p56"/>
          <p:cNvSpPr txBox="1"/>
          <p:nvPr>
            <p:ph idx="11" type="ftr"/>
          </p:nvPr>
        </p:nvSpPr>
        <p:spPr>
          <a:xfrm>
            <a:off x="2309812" y="6354762"/>
            <a:ext cx="4524375" cy="3571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i="0" lang="cs" sz="2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2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Elektrické vodiče v automobilech – elektrovodné materiály</a:t>
            </a:r>
            <a:endParaRPr/>
          </a:p>
        </p:txBody>
      </p:sp>
      <p:sp>
        <p:nvSpPr>
          <p:cNvPr id="478" name="Google Shape;478;p5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" sz="2800" u="none" cap="none" strike="noStrik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479" name="Google Shape;479;p56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Corrosion in the electrical circuit</a:t>
            </a:r>
            <a:endParaRPr/>
          </a:p>
        </p:txBody>
      </p:sp>
      <p:sp>
        <p:nvSpPr>
          <p:cNvPr id="480" name="Google Shape;480;p56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Corrosion products (oxides, sulphides,…) are</a:t>
            </a:r>
            <a:r>
              <a:rPr b="1" lang="cs">
                <a:solidFill>
                  <a:srgbClr val="000000"/>
                </a:solidFill>
              </a:rPr>
              <a:t> insulators or semiconductors </a:t>
            </a:r>
            <a:r>
              <a:rPr lang="cs">
                <a:solidFill>
                  <a:srgbClr val="000000"/>
                </a:solidFill>
              </a:rPr>
              <a:t>= circuit is interrupted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The electrical potential of the circuit contributes to the electrochemical potential and causes </a:t>
            </a:r>
            <a:r>
              <a:rPr b="1" lang="cs">
                <a:solidFill>
                  <a:srgbClr val="000000"/>
                </a:solidFill>
              </a:rPr>
              <a:t>electrochemical corrosion</a:t>
            </a:r>
            <a:endParaRPr b="1"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>
                <a:solidFill>
                  <a:srgbClr val="000000"/>
                </a:solidFill>
              </a:rPr>
              <a:t>Losses are minimal for most metal joints</a:t>
            </a:r>
            <a:endParaRPr>
              <a:solidFill>
                <a:srgbClr val="000000"/>
              </a:solidFill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lang="cs">
                <a:solidFill>
                  <a:srgbClr val="000000"/>
                </a:solidFill>
              </a:rPr>
              <a:t>The problem arises mainly between the different poles of the connectors in a humid environment</a:t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Stray currents</a:t>
            </a:r>
            <a:endParaRPr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cs">
                <a:solidFill>
                  <a:srgbClr val="000000"/>
                </a:solidFill>
              </a:rPr>
              <a:t>Soldering fluxes - very good electrolytes - </a:t>
            </a:r>
            <a:r>
              <a:rPr b="1" lang="cs">
                <a:solidFill>
                  <a:srgbClr val="000000"/>
                </a:solidFill>
              </a:rPr>
              <a:t>perfect rinsing after soldering is necessary</a:t>
            </a:r>
            <a:endParaRPr b="1">
              <a:solidFill>
                <a:srgbClr val="00000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7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Corrosion protection</a:t>
            </a:r>
            <a:endParaRPr/>
          </a:p>
        </p:txBody>
      </p:sp>
      <p:sp>
        <p:nvSpPr>
          <p:cNvPr id="486" name="Google Shape;486;p57"/>
          <p:cNvSpPr txBox="1"/>
          <p:nvPr>
            <p:ph idx="1" type="body"/>
          </p:nvPr>
        </p:nvSpPr>
        <p:spPr>
          <a:xfrm>
            <a:off x="41275" y="1011225"/>
            <a:ext cx="5757000" cy="47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Material selection</a:t>
            </a:r>
            <a:endParaRPr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Corrosion environment modification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Adjustment of physical parameters (temperature reduction, flow rate)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Distimulation - removal of aggressive component (alkalization of acidic waters, deoxygenation of water)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Inhibition - a small amount of the additive slows down corrosion (blocking of anodic or cathodic processes - metal cations of higher valencies Fe</a:t>
            </a:r>
            <a:r>
              <a:rPr baseline="30000" lang="cs" sz="1600">
                <a:solidFill>
                  <a:srgbClr val="000000"/>
                </a:solidFill>
              </a:rPr>
              <a:t>3+</a:t>
            </a:r>
            <a:r>
              <a:rPr lang="cs" sz="1600">
                <a:solidFill>
                  <a:srgbClr val="000000"/>
                </a:solidFill>
              </a:rPr>
              <a:t>, Cu</a:t>
            </a:r>
            <a:r>
              <a:rPr baseline="30000" lang="cs" sz="1600">
                <a:solidFill>
                  <a:srgbClr val="000000"/>
                </a:solidFill>
              </a:rPr>
              <a:t>2+</a:t>
            </a:r>
            <a:r>
              <a:rPr lang="cs" sz="1600">
                <a:solidFill>
                  <a:srgbClr val="000000"/>
                </a:solidFill>
              </a:rPr>
              <a:t>, nitrites, nitrates; phosphates benzoates)</a:t>
            </a:r>
            <a:endParaRPr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Electrochemical protection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Sacrificial electrode (Mg)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Active DC source - larger objects 0.1 Am</a:t>
            </a:r>
            <a:r>
              <a:rPr baseline="30000" lang="cs" sz="1600">
                <a:solidFill>
                  <a:srgbClr val="000000"/>
                </a:solidFill>
              </a:rPr>
              <a:t>-2</a:t>
            </a:r>
            <a:endParaRPr baseline="30000"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Coatings and surface treatment: barrier, inhibitory effect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Organic paints / varnishes, plasticizing, rubber layers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Inorganic: enamels, cement sealants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Metal Zn, Al, Zn-Al, Sn, Cu-Ni-Cr, Pb, precious metals</a:t>
            </a:r>
            <a:endParaRPr sz="1600">
              <a:solidFill>
                <a:srgbClr val="000000"/>
              </a:solidFill>
            </a:endParaRPr>
          </a:p>
          <a:p>
            <a:pPr indent="-330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cs" sz="1600">
                <a:solidFill>
                  <a:srgbClr val="000000"/>
                </a:solidFill>
              </a:rPr>
              <a:t>Artificial surface passivation: anodizing, phosphating</a:t>
            </a:r>
            <a:endParaRPr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cs" sz="1600">
                <a:solidFill>
                  <a:srgbClr val="000000"/>
                </a:solidFill>
              </a:rPr>
              <a:t>Design solutions - shapes without edges, joint solutions, defining contact with the corrosive environment - synergistic design of corrosion protection</a:t>
            </a:r>
            <a:endParaRPr sz="16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t/>
            </a:r>
            <a:endParaRPr/>
          </a:p>
        </p:txBody>
      </p:sp>
      <p:pic>
        <p:nvPicPr>
          <p:cNvPr id="487" name="Google Shape;48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6850" y="5104600"/>
            <a:ext cx="3117149" cy="17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3800" y="2358718"/>
            <a:ext cx="3570200" cy="269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Summary</a:t>
            </a:r>
            <a:endParaRPr/>
          </a:p>
        </p:txBody>
      </p:sp>
      <p:sp>
        <p:nvSpPr>
          <p:cNvPr id="494" name="Google Shape;494;p58"/>
          <p:cNvSpPr txBox="1"/>
          <p:nvPr>
            <p:ph idx="1" type="body"/>
          </p:nvPr>
        </p:nvSpPr>
        <p:spPr>
          <a:xfrm>
            <a:off x="685800" y="1981200"/>
            <a:ext cx="8208962" cy="411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rgbClr val="000000"/>
                </a:solidFill>
              </a:rPr>
              <a:t>We defined resistivity </a:t>
            </a:r>
            <a:endParaRPr sz="2000">
              <a:solidFill>
                <a:srgbClr val="000000"/>
              </a:solidFill>
            </a:endParaRPr>
          </a:p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rgbClr val="000000"/>
                </a:solidFill>
              </a:rPr>
              <a:t>We had review of the basic metals used for conduct electrical current</a:t>
            </a:r>
            <a:endParaRPr sz="2000">
              <a:solidFill>
                <a:srgbClr val="000000"/>
              </a:solidFill>
            </a:endParaRPr>
          </a:p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rgbClr val="000000"/>
                </a:solidFill>
              </a:rPr>
              <a:t>We had review of the methods of metal identification</a:t>
            </a:r>
            <a:endParaRPr sz="2000">
              <a:solidFill>
                <a:srgbClr val="000000"/>
              </a:solidFill>
            </a:endParaRPr>
          </a:p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 sz="2000">
                <a:solidFill>
                  <a:srgbClr val="000000"/>
                </a:solidFill>
              </a:rPr>
              <a:t>We went through degradation factors, mainly corrosion</a:t>
            </a:r>
            <a:endParaRPr sz="2000">
              <a:solidFill>
                <a:srgbClr val="000000"/>
              </a:solidFill>
            </a:endParaRPr>
          </a:p>
          <a:p>
            <a:pPr indent="-339725" lvl="0" marL="3429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9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b="0" i="0" lang="cs" sz="2800" u="none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Literatur</a:t>
            </a:r>
            <a:r>
              <a:rPr lang="cs">
                <a:solidFill>
                  <a:srgbClr val="660000"/>
                </a:solidFill>
              </a:rPr>
              <a:t>e</a:t>
            </a:r>
            <a:endParaRPr/>
          </a:p>
        </p:txBody>
      </p:sp>
      <p:sp>
        <p:nvSpPr>
          <p:cNvPr id="500" name="Google Shape;500;p59"/>
          <p:cNvSpPr txBox="1"/>
          <p:nvPr>
            <p:ph idx="1" type="body"/>
          </p:nvPr>
        </p:nvSpPr>
        <p:spPr>
          <a:xfrm>
            <a:off x="269875" y="1316037"/>
            <a:ext cx="8551862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4572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DRÁPELA Jaromír, KURSA Miroslav. Elektrotechnické materiály, učební text. Ostrava: VŠB, 2012, ISBN 978-80-248-2570-0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HAMPL Josef a kol. Materiály pro elektrotechniku, </a:t>
            </a:r>
            <a:b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přeprac. vyd. Praha: ČVUT, 1999, </a:t>
            </a:r>
            <a:b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ISBN 80-01-01544-0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SEDLÁČEK Vladimír. Neželezné kovy a slitiny. Praha: SNTL, 1979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PÍŠEK F., JENÍŘEK l., RYŠ P. Nauka o materiálu I, Nauka o kovech 3. svazek, Neželezné kovy. Praha: Academia, 1973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ASM Handbook, Vol. 13 Corrosion, USA, 1987, ISBN 0-87170-007-7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NOVÁK Pavel. Koroze kovů. Praha: VŠCHT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NĚMÝ, Michal. Dimenzování vodičů – teorie vs. praxe. OENERGETICE.CZ</a:t>
            </a:r>
            <a:b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[online]. ČR, 21. 12. 2015 [cit. 2018-05-13]. Dostupné z:http://oenergetice.cz/technologie/dimenzovani-vodicu-teorie-vs-praxe/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GRUND, Antonín. Opravy elektrického zařízení: Elektrická instalace motorových vozidel [online]. Vsetín, 2009 [cit. 2018-05-13]. Dostupné z: http://int.spsoaub.cz/projekty/ov3000/AUTO/AUTOMECHANIK/OK%20Automechanik%20VS/A</a:t>
            </a:r>
            <a:b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AMII-3.6%20Elektricka%20instalace.doc. Projekt. SOŠ Josefa Sousedíka.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JAN, Zdeněk, Jindřich KUBÁT a Bronislav ŽDÁNSKÝ. </a:t>
            </a:r>
            <a:r>
              <a:rPr b="0" i="1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Elektrotechnika motorových vozidel 2</a:t>
            </a: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3. vyd. Brno: Avid, 2006. ISBN 80-903671-2-7.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Automotive wire frequently asked questions. Allied wire &amp; cable [online]. USA [cit. 2018-05-13]. Dostupné z: https://www.awcwire.com/faq-automotive-wire</a:t>
            </a:r>
            <a:endParaRPr/>
          </a:p>
          <a:p>
            <a:pPr indent="-457200" lvl="0" marL="4572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AutoNum type="arabicPeriod"/>
            </a:pPr>
            <a: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Dimenzování vodičů a kabelů. MUDRUŇKOVÁ, Anna. Elektroenergetika 1, [online]. Praha: Publi, 2016 [cit. 2018-05-13]. ISBN 978-80-88058-81-6. Dostupné z: https://publi.cz/books/260/03.html. </a:t>
            </a:r>
            <a:br>
              <a:rPr b="0" i="0" lang="cs" sz="14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0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Thank you for your attention</a:t>
            </a:r>
            <a:endParaRPr/>
          </a:p>
        </p:txBody>
      </p:sp>
      <p:sp>
        <p:nvSpPr>
          <p:cNvPr id="506" name="Google Shape;506;p60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685800" y="1236650"/>
            <a:ext cx="8136000" cy="54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" sz="1600">
                <a:solidFill>
                  <a:srgbClr val="000000"/>
                </a:solidFill>
              </a:rPr>
              <a:t>Given by resistivity</a:t>
            </a:r>
            <a:r>
              <a:rPr b="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cs" sz="16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b="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(resp. conductivity </a:t>
            </a:r>
            <a:r>
              <a:rPr b="0" i="0" lang="cs" sz="16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σ</a:t>
            </a:r>
            <a:r>
              <a:rPr b="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cs" sz="1600">
                <a:solidFill>
                  <a:srgbClr val="000000"/>
                </a:solidFill>
              </a:rPr>
              <a:t>Resistivity = component depending on chemical composition, structure, mechanical and thermal treatment + component dependent on temperature</a:t>
            </a:r>
            <a:br>
              <a:rPr b="0" i="0" lang="cs" sz="16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</a:br>
            <a:r>
              <a:rPr b="0" i="1" lang="cs" sz="16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b="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b="0" i="1" lang="cs" sz="16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b="0" baseline="-2500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+ </a:t>
            </a:r>
            <a:r>
              <a:rPr b="0" i="1" lang="cs" sz="1600" u="none" cap="none" strike="noStrike">
                <a:solidFill>
                  <a:srgbClr val="000000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ρ</a:t>
            </a:r>
            <a:r>
              <a:rPr b="0" baseline="-2500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0" i="1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i="0" lang="c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-282574" lvl="1" marL="741362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2575" lvl="1" marL="741362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i="1" lang="cs">
                <a:solidFill>
                  <a:srgbClr val="000000"/>
                </a:solidFill>
              </a:rPr>
              <a:t>Thin films have a resistivity 100 to 10,000</a:t>
            </a:r>
            <a:r>
              <a:rPr i="1" lang="cs">
                <a:solidFill>
                  <a:schemeClr val="dk1"/>
                </a:solidFill>
              </a:rPr>
              <a:t>×</a:t>
            </a:r>
            <a:r>
              <a:rPr i="1" lang="cs">
                <a:solidFill>
                  <a:srgbClr val="000000"/>
                </a:solidFill>
              </a:rPr>
              <a:t> higher than a crystal.</a:t>
            </a:r>
            <a:endParaRPr i="1">
              <a:solidFill>
                <a:srgbClr val="000000"/>
              </a:solidFill>
            </a:endParaRPr>
          </a:p>
          <a:p>
            <a:pPr indent="-282575" lvl="1" marL="741362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Char char="–"/>
            </a:pPr>
            <a:r>
              <a:rPr i="1" lang="cs">
                <a:solidFill>
                  <a:srgbClr val="000000"/>
                </a:solidFill>
              </a:rPr>
              <a:t>Metal glasses also have a resistivity many times greater than a conventional crystal.</a:t>
            </a:r>
            <a:endParaRPr i="1">
              <a:solidFill>
                <a:srgbClr val="000000"/>
              </a:solidFill>
            </a:endParaRPr>
          </a:p>
          <a:p>
            <a:pPr indent="0" lvl="0" marL="914400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660000"/>
              </a:buClr>
              <a:buSzPts val="1400"/>
              <a:buFont typeface="Arial"/>
              <a:buNone/>
            </a:pPr>
            <a:r>
              <a:t/>
            </a:r>
            <a:endParaRPr b="0" baseline="-2500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aseline="-25000"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aseline="-25000"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aseline="-25000" sz="1600">
              <a:solidFill>
                <a:srgbClr val="000000"/>
              </a:solidFill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9725" lvl="0" marL="339725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rgbClr val="660000"/>
              </a:buClr>
              <a:buSzPts val="1600"/>
              <a:buFont typeface="Arial"/>
              <a:buNone/>
            </a:pPr>
            <a:r>
              <a:t/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cs" sz="1600">
                <a:solidFill>
                  <a:srgbClr val="000000"/>
                </a:solidFill>
              </a:rPr>
              <a:t>Influence of Cu content at 20 ° C 			Dependence of pure metal on temperature 		Resistivity of CuNi alloy -</a:t>
            </a:r>
            <a:endParaRPr baseline="-25000" sz="1600">
              <a:solidFill>
                <a:srgbClr val="000000"/>
              </a:solidFill>
            </a:endParaRPr>
          </a:p>
          <a:p>
            <a:pPr indent="457200" lvl="0" marL="548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aseline="-25000" lang="cs" sz="1600">
                <a:solidFill>
                  <a:srgbClr val="000000"/>
                </a:solidFill>
              </a:rPr>
              <a:t> temperature function [2]</a:t>
            </a:r>
            <a:endParaRPr b="0" baseline="-2500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0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Conductor resistance</a:t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9612" y="1493837"/>
            <a:ext cx="649287" cy="42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3225" y="1493837"/>
            <a:ext cx="576262" cy="3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0925" y="3269525"/>
            <a:ext cx="2970213" cy="302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73100" y="3345737"/>
            <a:ext cx="3024187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9663" y="3435850"/>
            <a:ext cx="2808286" cy="2881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35050" y="207947"/>
            <a:ext cx="3238500" cy="160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Dependence on temperature</a:t>
            </a:r>
            <a:endParaRPr/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295625" y="1536625"/>
            <a:ext cx="4781700" cy="51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The temperature dependence of metals is approximately linear (with higher demands on accuracy, approximation by a higher degree polynomial is used in limited temperature ranges).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3rd order approximation for Pt100 thermometer</a:t>
            </a:r>
            <a:br>
              <a:rPr lang="cs"/>
            </a:br>
            <a:r>
              <a:rPr lang="cs"/>
              <a:t>R</a:t>
            </a:r>
            <a:r>
              <a:rPr baseline="-25000" lang="cs"/>
              <a:t>RTD</a:t>
            </a:r>
            <a:r>
              <a:rPr lang="cs"/>
              <a:t> = R</a:t>
            </a:r>
            <a:r>
              <a:rPr baseline="-25000" lang="cs"/>
              <a:t>0</a:t>
            </a:r>
            <a:r>
              <a:rPr lang="cs"/>
              <a:t>[1 + A.T + B.T</a:t>
            </a:r>
            <a:r>
              <a:rPr baseline="30000" lang="cs"/>
              <a:t>2</a:t>
            </a:r>
            <a:r>
              <a:rPr lang="cs"/>
              <a:t> + C(T – 100)T</a:t>
            </a:r>
            <a:r>
              <a:rPr baseline="30000" lang="cs"/>
              <a:t>3</a:t>
            </a:r>
            <a:r>
              <a:rPr lang="cs"/>
              <a:t>],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/>
              <a:t>where R</a:t>
            </a:r>
            <a:r>
              <a:rPr baseline="-25000" lang="cs"/>
              <a:t>0</a:t>
            </a:r>
            <a:r>
              <a:rPr lang="cs"/>
              <a:t> is a 100Ω resistance at 0°C (Pt100) </a:t>
            </a:r>
            <a:br>
              <a:rPr lang="cs"/>
            </a:br>
            <a:r>
              <a:rPr lang="cs"/>
              <a:t>A = 3.9083×10</a:t>
            </a:r>
            <a:r>
              <a:rPr baseline="30000" lang="cs"/>
              <a:t>–3</a:t>
            </a:r>
            <a:r>
              <a:rPr lang="cs"/>
              <a:t>; B = –5.775×10</a:t>
            </a:r>
            <a:r>
              <a:rPr baseline="30000" lang="cs"/>
              <a:t>–7</a:t>
            </a:r>
            <a:r>
              <a:rPr lang="cs"/>
              <a:t>; C = 0 for T &gt; 0°C, </a:t>
            </a:r>
            <a:br>
              <a:rPr lang="cs"/>
            </a:br>
            <a:r>
              <a:rPr lang="cs"/>
              <a:t>or C = –4.23225×10</a:t>
            </a:r>
            <a:r>
              <a:rPr baseline="30000" lang="cs"/>
              <a:t>–12</a:t>
            </a:r>
            <a:r>
              <a:rPr lang="cs"/>
              <a:t> for T &lt; 0°C.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/>
              <a:t>Cryo-conductivity or superconductivity occurs at low temperatures.</a:t>
            </a: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050" y="2754500"/>
            <a:ext cx="516457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1175" y="3463785"/>
            <a:ext cx="5164575" cy="72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3000" y="220593"/>
            <a:ext cx="3607999" cy="271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7218" y="2930976"/>
            <a:ext cx="4095483" cy="30485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/>
        </p:nvSpPr>
        <p:spPr>
          <a:xfrm>
            <a:off x="5495400" y="5863400"/>
            <a:ext cx="3369900" cy="10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850">
                <a:highlight>
                  <a:srgbClr val="FFFFFF"/>
                </a:highlight>
              </a:rPr>
              <a:t>Carbon		C		– 0.0005</a:t>
            </a:r>
            <a:endParaRPr sz="8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850">
                <a:highlight>
                  <a:srgbClr val="FFFFFF"/>
                </a:highlight>
              </a:rPr>
              <a:t>Germanium	Ge		– 0.05</a:t>
            </a:r>
            <a:endParaRPr sz="8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850">
                <a:highlight>
                  <a:srgbClr val="FFFFFF"/>
                </a:highlight>
              </a:rPr>
              <a:t>Silicon		Si		– 0.07</a:t>
            </a:r>
            <a:endParaRPr sz="8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850">
                <a:highlight>
                  <a:srgbClr val="FFFFFF"/>
                </a:highlight>
              </a:rPr>
              <a:t>Brass		Cu50–65% + Zn	0.0015</a:t>
            </a:r>
            <a:endParaRPr sz="850"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850">
                <a:highlight>
                  <a:srgbClr val="FFFFFF"/>
                </a:highlight>
              </a:rPr>
              <a:t>Nickel		Ni		0.00641</a:t>
            </a:r>
            <a:endParaRPr sz="850"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"/>
          <p:cNvSpPr txBox="1"/>
          <p:nvPr>
            <p:ph type="title"/>
          </p:nvPr>
        </p:nvSpPr>
        <p:spPr>
          <a:xfrm>
            <a:off x="269875" y="207962"/>
            <a:ext cx="6194425" cy="9318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800"/>
              <a:buFont typeface="Arial"/>
              <a:buNone/>
            </a:pPr>
            <a:r>
              <a:rPr lang="cs">
                <a:solidFill>
                  <a:srgbClr val="660000"/>
                </a:solidFill>
              </a:rPr>
              <a:t>Resistivity - influence of deformation</a:t>
            </a:r>
            <a:endParaRPr/>
          </a:p>
        </p:txBody>
      </p:sp>
      <p:sp>
        <p:nvSpPr>
          <p:cNvPr id="132" name="Google Shape;132;p22"/>
          <p:cNvSpPr txBox="1"/>
          <p:nvPr>
            <p:ph idx="1" type="body"/>
          </p:nvPr>
        </p:nvSpPr>
        <p:spPr>
          <a:xfrm>
            <a:off x="269875" y="1316037"/>
            <a:ext cx="8251825" cy="475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-3397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cs"/>
              <a:t>result of increased numbers of electron-scattering dislocations</a:t>
            </a:r>
            <a:endParaRPr/>
          </a:p>
          <a:p>
            <a:pPr indent="-3651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"/>
              <a:t>influence is much </a:t>
            </a:r>
            <a:r>
              <a:rPr b="1" lang="cs"/>
              <a:t>weaker</a:t>
            </a:r>
            <a:r>
              <a:rPr lang="cs"/>
              <a:t> than that of increasing temperature </a:t>
            </a:r>
            <a:endParaRPr/>
          </a:p>
          <a:p>
            <a:pPr indent="-3651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"/>
              <a:t>dislocations also serve for hardening of materials</a:t>
            </a:r>
            <a:endParaRPr/>
          </a:p>
          <a:p>
            <a:pPr indent="-365125" lvl="0" marL="3397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cs"/>
              <a:t>dislocations can be </a:t>
            </a:r>
            <a:r>
              <a:rPr b="1" lang="cs"/>
              <a:t>relieved</a:t>
            </a:r>
            <a:r>
              <a:rPr b="1" lang="cs"/>
              <a:t> by annealing</a:t>
            </a:r>
            <a:endParaRPr b="1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1725" y="3805012"/>
            <a:ext cx="4133850" cy="1611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/>
        </p:nvSpPr>
        <p:spPr>
          <a:xfrm rot="-5400000">
            <a:off x="-235000" y="4735475"/>
            <a:ext cx="15447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"/>
              <a:t>drop in </a:t>
            </a:r>
            <a:r>
              <a:rPr lang="cs" sz="1000"/>
              <a:t>conductance</a:t>
            </a:r>
            <a:endParaRPr sz="1000"/>
          </a:p>
        </p:txBody>
      </p:sp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8025" y="3079325"/>
            <a:ext cx="3121725" cy="299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How to suppress temperature dependency 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536625"/>
            <a:ext cx="5934600" cy="485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                 			</a:t>
            </a:r>
            <a:r>
              <a:rPr lang="cs"/>
              <a:t>[ppm/°C],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R1: Resistance value on temperature T1 (room temperature);</a:t>
            </a:r>
            <a:br>
              <a:rPr lang="cs"/>
            </a:br>
            <a:r>
              <a:rPr lang="cs"/>
              <a:t>R2: Resistance value at temperature T2 (operation temperature)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/>
              <a:t>In applications requiring high accuracy: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/>
              <a:t>- alloys, thin film resistors ("more ordered" electron motion in </a:t>
            </a:r>
            <a:br>
              <a:rPr lang="cs"/>
            </a:br>
            <a:r>
              <a:rPr lang="cs"/>
              <a:t>a thin film 100 nm - TCR down to 5 ppm) </a:t>
            </a:r>
            <a:br>
              <a:rPr lang="cs"/>
            </a:br>
            <a:r>
              <a:rPr lang="cs"/>
              <a:t>[thick film 100 um - TCR down to 50 ppm]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/>
              <a:t>- shunts: sufficient power (low heating from the measured current) + cooling + 4 wire </a:t>
            </a:r>
            <a:r>
              <a:rPr lang="cs"/>
              <a:t>arrangement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- operational amplifier feedback networks: multichip resistors (thermal coupling - "same properties")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cs"/>
              <a:t>- sensor wires: 3 a 4 wires Kelvin method of connection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2" name="Google Shape;14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7375" y="5436775"/>
            <a:ext cx="2526624" cy="142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200" y="1612083"/>
            <a:ext cx="1685925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5875" y="1829788"/>
            <a:ext cx="2962275" cy="136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7663" y="3253763"/>
            <a:ext cx="2486025" cy="183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Superconduivity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2355"/>
              <a:t>/ cryo-conductivity</a:t>
            </a:r>
            <a:endParaRPr sz="2355"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311700" y="1536625"/>
            <a:ext cx="3618000" cy="27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Superconductive are </a:t>
            </a:r>
            <a:r>
              <a:rPr lang="cs"/>
              <a:t>materials where </a:t>
            </a:r>
            <a:r>
              <a:rPr b="1" lang="cs"/>
              <a:t>electrical resistance vanishes</a:t>
            </a:r>
            <a:r>
              <a:rPr lang="cs"/>
              <a:t> and </a:t>
            </a:r>
            <a:r>
              <a:rPr b="1" lang="cs"/>
              <a:t>magnetic flux is completely expelled</a:t>
            </a:r>
            <a:r>
              <a:rPr lang="cs"/>
              <a:t> from the material.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Superconductivity is mediated by electron pairs with opposite spin (bosons), which have high mobility due to internal friction.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/>
              <a:t>The phenomenon occurs at low temperatures. Below the critical temperature T</a:t>
            </a:r>
            <a:r>
              <a:rPr baseline="-25000" lang="cs"/>
              <a:t>c</a:t>
            </a:r>
            <a:r>
              <a:rPr lang="cs"/>
              <a:t>, the resistivity disappears.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350">
                <a:solidFill>
                  <a:srgbClr val="454E5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niobium-titanium (NbTi)</a:t>
            </a:r>
            <a:br>
              <a:rPr lang="cs" sz="1350">
                <a:solidFill>
                  <a:srgbClr val="454E5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cs" sz="1350">
                <a:solidFill>
                  <a:srgbClr val="454E5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niobium-tin (Nb</a:t>
            </a:r>
            <a:r>
              <a:rPr lang="cs" sz="1000">
                <a:solidFill>
                  <a:srgbClr val="454E5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cs" sz="1350">
                <a:solidFill>
                  <a:srgbClr val="454E5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Sn) composite</a:t>
            </a:r>
            <a:endParaRPr sz="1350">
              <a:solidFill>
                <a:srgbClr val="454E5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908" y="0"/>
            <a:ext cx="5161091" cy="576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" y="4440425"/>
            <a:ext cx="3360175" cy="23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0375" y="5765900"/>
            <a:ext cx="1463625" cy="10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8998" y="5765900"/>
            <a:ext cx="1191378" cy="109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5376" y="5774638"/>
            <a:ext cx="1463626" cy="1074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