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37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media/image57.png" ContentType="image/png"/>
  <Override PartName="/ppt/media/image1.png" ContentType="image/png"/>
  <Override PartName="/ppt/media/image9.png" ContentType="image/png"/>
  <Override PartName="/ppt/media/image58.png" ContentType="image/png"/>
  <Override PartName="/ppt/media/image56.jpeg" ContentType="image/jpeg"/>
  <Override PartName="/ppt/media/image2.png" ContentType="image/png"/>
  <Override PartName="/ppt/media/image59.png" ContentType="image/png"/>
  <Override PartName="/ppt/media/image3.png" ContentType="image/png"/>
  <Override PartName="/ppt/media/image70.png" ContentType="image/png"/>
  <Override PartName="/ppt/media/image4.png" ContentType="image/png"/>
  <Override PartName="/ppt/media/image5.png" ContentType="image/png"/>
  <Override PartName="/ppt/media/image8.jpeg" ContentType="image/jpeg"/>
  <Override PartName="/ppt/media/image41.png" ContentType="image/png"/>
  <Override PartName="/ppt/media/image6.png" ContentType="image/png"/>
  <Override PartName="/ppt/media/image7.png" ContentType="image/png"/>
  <Override PartName="/ppt/media/image10.jpeg" ContentType="image/jpeg"/>
  <Override PartName="/ppt/media/image11.png" ContentType="image/png"/>
  <Override PartName="/ppt/media/image12.jpeg" ContentType="image/jpeg"/>
  <Override PartName="/ppt/media/image13.jpeg" ContentType="image/jpeg"/>
  <Override PartName="/ppt/media/image19.png" ContentType="image/png"/>
  <Override PartName="/ppt/media/image14.png" ContentType="image/png"/>
  <Override PartName="/ppt/media/image15.jpeg" ContentType="image/jpeg"/>
  <Override PartName="/ppt/media/image39.png" ContentType="image/png"/>
  <Override PartName="/ppt/media/image16.jpeg" ContentType="image/jpeg"/>
  <Override PartName="/ppt/media/image49.png" ContentType="image/png"/>
  <Override PartName="/ppt/media/image17.png" ContentType="image/png"/>
  <Override PartName="/ppt/media/image18.jpeg" ContentType="image/jpeg"/>
  <Override PartName="/ppt/media/image20.jpeg" ContentType="image/jpeg"/>
  <Override PartName="/ppt/media/image44.png" ContentType="image/png"/>
  <Override PartName="/ppt/media/image21.png" ContentType="image/png"/>
  <Override PartName="/ppt/media/image22.jpeg" ContentType="image/jpeg"/>
  <Override PartName="/ppt/media/image64.png" ContentType="image/png"/>
  <Override PartName="/ppt/media/image23.jpeg" ContentType="image/jpeg"/>
  <Override PartName="/ppt/media/image24.png" ContentType="image/png"/>
  <Override PartName="/ppt/media/image25.jpeg" ContentType="image/jpeg"/>
  <Override PartName="/ppt/media/image27.png" ContentType="image/png"/>
  <Override PartName="/ppt/media/image26.jpeg" ContentType="image/jpeg"/>
  <Override PartName="/ppt/media/image3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jpeg" ContentType="image/jpeg"/>
  <Override PartName="/ppt/media/image62.png" ContentType="image/png"/>
  <Override PartName="/ppt/media/image34.png" ContentType="image/png"/>
  <Override PartName="/ppt/media/image35.png" ContentType="image/png"/>
  <Override PartName="/ppt/media/image36.jpeg" ContentType="image/jpeg"/>
  <Override PartName="/ppt/media/image38.jpeg" ContentType="image/jpeg"/>
  <Override PartName="/ppt/media/image45.png" ContentType="image/png"/>
  <Override PartName="/ppt/media/image40.jpeg" ContentType="image/jpeg"/>
  <Override PartName="/ppt/media/image42.png" ContentType="image/png"/>
  <Override PartName="/ppt/media/image43.png" ContentType="image/png"/>
  <Override PartName="/ppt/media/image46.png" ContentType="image/png"/>
  <Override PartName="/ppt/media/image47.png" ContentType="image/png"/>
  <Override PartName="/ppt/media/image48.jpeg" ContentType="image/jpeg"/>
  <Override PartName="/ppt/media/image50.jpeg" ContentType="image/jpeg"/>
  <Override PartName="/ppt/media/image65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60.png" ContentType="image/png"/>
  <Override PartName="/ppt/media/image63.png" ContentType="image/png"/>
  <Override PartName="/ppt/media/image61.jpeg" ContentType="image/jpeg"/>
  <Override PartName="/ppt/media/image66.png" ContentType="image/png"/>
  <Override PartName="/ppt/media/image67.jpeg" ContentType="image/jpeg"/>
  <Override PartName="/ppt/media/image68.png" ContentType="image/png"/>
  <Override PartName="/ppt/media/image6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8880" cy="5306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8880" cy="5306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8880" cy="5306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8880" cy="5306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cs-CZ" sz="4400" spc="-1" strike="noStrike">
                <a:solidFill>
                  <a:srgbClr val="000000"/>
                </a:solidFill>
                <a:latin typeface="Arial"/>
              </a:rPr>
              <a:t>Klikněte pro úpravu formátu textu nadpisu</a:t>
            </a: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</a:rPr>
              <a:t>Třetí úroveň</a:t>
            </a: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</a:rPr>
              <a:t>Čtvrtá úroveň osnovy</a:t>
            </a: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</a:rPr>
              <a:t>Pátá úroveň osnovy</a:t>
            </a: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</a:rPr>
              <a:t>Šestá úroveň</a:t>
            </a: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</a:rPr>
              <a:t>Sedmá úroveň</a:t>
            </a: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Klikněte pro úpravu formátu textu nadpisu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Třetí úroveň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Čtvrtá úroveň osnovy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Pátá úroveň osnovy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Šestá úroveň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Sedmá úroveň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cs-CZ" sz="4400" spc="-1" strike="noStrike">
                <a:solidFill>
                  <a:srgbClr val="000000"/>
                </a:solidFill>
                <a:latin typeface="Arial"/>
              </a:rPr>
              <a:t>Klikněte pro úpravu formátu textu nadpisu</a:t>
            </a: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Třetí úroveň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Čtvrtá úroveň osnovy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Pátá úroveň osnovy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Šestá úroveň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Sedmá úroveň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cs-CZ" sz="4400" spc="-1" strike="noStrike">
                <a:solidFill>
                  <a:srgbClr val="000000"/>
                </a:solidFill>
                <a:latin typeface="Arial"/>
              </a:rPr>
              <a:t>Klikněte pro úpravu formátu textu nadpisu</a:t>
            </a: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</a:rPr>
              <a:t>Třetí úroveň</a:t>
            </a: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</a:rPr>
              <a:t>Čtvrtá úroveň osnovy</a:t>
            </a: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</a:rPr>
              <a:t>Pátá úroveň osnovy</a:t>
            </a: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</a:rPr>
              <a:t>Šestá úroveň</a:t>
            </a: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</a:rPr>
              <a:t>Sedmá úroveň</a:t>
            </a: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2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slideLayout" Target="../slideLayouts/slideLayout2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slideLayout" Target="../slideLayouts/slideLayout2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2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2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2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jpeg"/><Relationship Id="rId3" Type="http://schemas.openxmlformats.org/officeDocument/2006/relationships/slideLayout" Target="../slideLayouts/slideLayout2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2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jpe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jpeg"/><Relationship Id="rId3" Type="http://schemas.openxmlformats.org/officeDocument/2006/relationships/slideLayout" Target="../slideLayouts/slideLayout2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jpeg"/><Relationship Id="rId3" Type="http://schemas.openxmlformats.org/officeDocument/2006/relationships/slideLayout" Target="../slideLayouts/slideLayout2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2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2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27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jpeg"/><Relationship Id="rId3" Type="http://schemas.openxmlformats.org/officeDocument/2006/relationships/slideLayout" Target="../slideLayouts/slideLayout2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jpeg"/><Relationship Id="rId3" Type="http://schemas.openxmlformats.org/officeDocument/2006/relationships/slideLayout" Target="../slideLayouts/slideLayout2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2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slideLayout" Target="../slideLayouts/slideLayout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27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jpe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27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jpeg"/><Relationship Id="rId3" Type="http://schemas.openxmlformats.org/officeDocument/2006/relationships/slideLayout" Target="../slideLayouts/slideLayout37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slideLayout" Target="../slideLayouts/slideLayout37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slideLayout" Target="../slideLayouts/slideLayout37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jpeg"/><Relationship Id="rId3" Type="http://schemas.openxmlformats.org/officeDocument/2006/relationships/slideLayout" Target="../slideLayouts/slideLayout37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jpeg"/><Relationship Id="rId3" Type="http://schemas.openxmlformats.org/officeDocument/2006/relationships/slideLayout" Target="../slideLayouts/slideLayout37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slideLayout" Target="../slideLayouts/slideLayout3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slideLayout" Target="../slideLayouts/slideLayout2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slideLayout" Target="../slideLayouts/slideLayout2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2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685800" y="2130480"/>
            <a:ext cx="7771320" cy="1468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Urogenitální systém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1371600" y="3886200"/>
            <a:ext cx="6399720" cy="175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0" lang="cs-CZ" sz="3200" spc="-1" strike="noStrike">
                <a:solidFill>
                  <a:srgbClr val="8b8b8b"/>
                </a:solidFill>
                <a:latin typeface="Calibri"/>
                <a:ea typeface="DejaVu Sans"/>
              </a:rPr>
              <a:t>Fakulta zdravotnických studií</a:t>
            </a:r>
            <a:endParaRPr b="0" lang="cs-CZ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0" lang="cs-CZ" sz="3200" spc="-1" strike="noStrike">
                <a:solidFill>
                  <a:srgbClr val="8b8b8b"/>
                </a:solidFill>
                <a:latin typeface="Calibri"/>
                <a:ea typeface="DejaVu Sans"/>
              </a:rPr>
              <a:t>Technická univerzita v Liberci</a:t>
            </a:r>
            <a:endParaRPr b="0" lang="cs-CZ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240" name="CustomShape 4"/>
          <p:cNvSpPr/>
          <p:nvPr/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Močový měchýř (vesica urinaria)</a:t>
            </a:r>
            <a:endParaRPr b="0" lang="cs-CZ" sz="4000" spc="-1" strike="noStrike">
              <a:latin typeface="Arial"/>
            </a:endParaRPr>
          </a:p>
        </p:txBody>
      </p:sp>
      <p:pic>
        <p:nvPicPr>
          <p:cNvPr id="241" name="Obrázek 201" descr=""/>
          <p:cNvPicPr/>
          <p:nvPr/>
        </p:nvPicPr>
        <p:blipFill>
          <a:blip r:embed="rId2"/>
          <a:stretch/>
        </p:blipFill>
        <p:spPr>
          <a:xfrm>
            <a:off x="4644000" y="2256840"/>
            <a:ext cx="4499640" cy="2558880"/>
          </a:xfrm>
          <a:prstGeom prst="rect">
            <a:avLst/>
          </a:prstGeom>
          <a:ln>
            <a:noFill/>
          </a:ln>
        </p:spPr>
      </p:pic>
      <p:sp>
        <p:nvSpPr>
          <p:cNvPr id="242" name="CustomShape 5"/>
          <p:cNvSpPr/>
          <p:nvPr/>
        </p:nvSpPr>
        <p:spPr>
          <a:xfrm>
            <a:off x="457200" y="1604520"/>
            <a:ext cx="5482440" cy="432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Dutý svalový orgán sloužící jako shromaždiště moči před mikcí</a:t>
            </a:r>
            <a:endParaRPr b="0" lang="cs-CZ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Náplň MM vyvolávající mikci:</a:t>
            </a:r>
            <a:endParaRPr b="0" lang="cs-CZ" sz="2000" spc="-1" strike="noStrike">
              <a:latin typeface="Arial"/>
            </a:endParaRPr>
          </a:p>
          <a:p>
            <a:pPr marL="648000">
              <a:lnSpc>
                <a:spcPct val="100000"/>
              </a:lnSpc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→ 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dospělý: 250 ml</a:t>
            </a:r>
            <a:endParaRPr b="0" lang="cs-C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→ 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novorozenec: 50 ml</a:t>
            </a:r>
            <a:endParaRPr b="0" lang="cs-CZ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Uložen v malé pánvi – subperitoneálně</a:t>
            </a:r>
            <a:endParaRPr b="0" lang="cs-CZ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Odlišná syntopie u muže a ženy</a:t>
            </a:r>
            <a:endParaRPr b="0" lang="cs-C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cs-CZ" sz="20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Stavba stěny:</a:t>
            </a:r>
            <a:endParaRPr b="0" lang="cs-C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1. Sliznice</a:t>
            </a:r>
            <a:endParaRPr b="0" lang="cs-C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2. Podslizniční vazivo </a:t>
            </a:r>
            <a:endParaRPr b="0" lang="cs-C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3. Hladká svalovina – 3 vrstvy</a:t>
            </a:r>
            <a:endParaRPr b="0" lang="cs-CZ" sz="20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- rozlišujeme </a:t>
            </a: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systém detrusorový + sfinkterový</a:t>
            </a:r>
            <a:endParaRPr b="0" lang="cs-CZ" sz="20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Microsoft YaHei"/>
              </a:rPr>
              <a:t>-</a:t>
            </a: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m. spincter vesicae 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pouze muži</a:t>
            </a:r>
            <a:endParaRPr b="0" lang="cs-C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4. Peritoneum = pericystium</a:t>
            </a:r>
            <a:endParaRPr b="0" lang="cs-C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   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Adventicie</a:t>
            </a:r>
            <a:endParaRPr b="0" lang="cs-CZ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246" name="CustomShape 4"/>
          <p:cNvSpPr/>
          <p:nvPr/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Topografie malé pánve</a:t>
            </a:r>
            <a:endParaRPr b="0" lang="cs-CZ" sz="4000" spc="-1" strike="noStrike">
              <a:latin typeface="Arial"/>
            </a:endParaRPr>
          </a:p>
        </p:txBody>
      </p:sp>
      <p:pic>
        <p:nvPicPr>
          <p:cNvPr id="247" name="Picture 5" descr="CA31BB55"/>
          <p:cNvPicPr/>
          <p:nvPr/>
        </p:nvPicPr>
        <p:blipFill>
          <a:blip r:embed="rId2"/>
          <a:srcRect l="24140" t="42245" r="9053" b="28313"/>
          <a:stretch/>
        </p:blipFill>
        <p:spPr>
          <a:xfrm>
            <a:off x="307080" y="1980000"/>
            <a:ext cx="4012560" cy="3599640"/>
          </a:xfrm>
          <a:prstGeom prst="rect">
            <a:avLst/>
          </a:prstGeom>
          <a:ln>
            <a:noFill/>
          </a:ln>
        </p:spPr>
      </p:pic>
      <p:pic>
        <p:nvPicPr>
          <p:cNvPr id="248" name="Picture 4" descr="6A709FA7"/>
          <p:cNvPicPr/>
          <p:nvPr/>
        </p:nvPicPr>
        <p:blipFill>
          <a:blip r:embed="rId3"/>
          <a:srcRect l="8853" t="35974" r="27241" b="32507"/>
          <a:stretch/>
        </p:blipFill>
        <p:spPr>
          <a:xfrm>
            <a:off x="4708440" y="1980000"/>
            <a:ext cx="4291200" cy="3627360"/>
          </a:xfrm>
          <a:prstGeom prst="rect">
            <a:avLst/>
          </a:prstGeom>
          <a:ln>
            <a:noFill/>
          </a:ln>
        </p:spPr>
      </p:pic>
      <p:sp>
        <p:nvSpPr>
          <p:cNvPr id="249" name="CustomShape 5"/>
          <p:cNvSpPr/>
          <p:nvPr/>
        </p:nvSpPr>
        <p:spPr>
          <a:xfrm>
            <a:off x="1080000" y="1416960"/>
            <a:ext cx="233964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Ženská pánev</a:t>
            </a:r>
            <a:endParaRPr b="0" lang="cs-CZ" sz="2200" spc="-1" strike="noStrike">
              <a:latin typeface="Arial"/>
            </a:endParaRPr>
          </a:p>
        </p:txBody>
      </p:sp>
      <p:sp>
        <p:nvSpPr>
          <p:cNvPr id="250" name="CustomShape 6"/>
          <p:cNvSpPr/>
          <p:nvPr/>
        </p:nvSpPr>
        <p:spPr>
          <a:xfrm>
            <a:off x="5580000" y="1416960"/>
            <a:ext cx="233964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Mužská pánev</a:t>
            </a:r>
            <a:endParaRPr b="0" lang="cs-CZ" sz="2200" spc="-1" strike="noStrike">
              <a:latin typeface="Arial"/>
            </a:endParaRPr>
          </a:p>
        </p:txBody>
      </p:sp>
      <p:sp>
        <p:nvSpPr>
          <p:cNvPr id="251" name="CustomShape 7"/>
          <p:cNvSpPr/>
          <p:nvPr/>
        </p:nvSpPr>
        <p:spPr>
          <a:xfrm>
            <a:off x="3420000" y="1719720"/>
            <a:ext cx="1799640" cy="133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cs-CZ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MM – močový měchýř</a:t>
            </a: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P – prostata</a:t>
            </a: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U – děloha</a:t>
            </a: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S – symfýza</a:t>
            </a: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Ur – uretra</a:t>
            </a: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R – rectum</a:t>
            </a: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Ch - chámovod</a:t>
            </a:r>
            <a:endParaRPr b="0" lang="cs-CZ" sz="1400" spc="-1" strike="noStrike">
              <a:latin typeface="Arial"/>
            </a:endParaRPr>
          </a:p>
        </p:txBody>
      </p:sp>
      <p:sp>
        <p:nvSpPr>
          <p:cNvPr id="252" name="CustomShape 8"/>
          <p:cNvSpPr/>
          <p:nvPr/>
        </p:nvSpPr>
        <p:spPr>
          <a:xfrm>
            <a:off x="1440000" y="3357720"/>
            <a:ext cx="71964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MM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253" name="CustomShape 9"/>
          <p:cNvSpPr/>
          <p:nvPr/>
        </p:nvSpPr>
        <p:spPr>
          <a:xfrm>
            <a:off x="6300000" y="2637720"/>
            <a:ext cx="71964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MM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254" name="CustomShape 10"/>
          <p:cNvSpPr/>
          <p:nvPr/>
        </p:nvSpPr>
        <p:spPr>
          <a:xfrm>
            <a:off x="1980000" y="2458080"/>
            <a:ext cx="719640" cy="42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U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255" name="CustomShape 11"/>
          <p:cNvSpPr/>
          <p:nvPr/>
        </p:nvSpPr>
        <p:spPr>
          <a:xfrm>
            <a:off x="6660000" y="3420000"/>
            <a:ext cx="719640" cy="42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256" name="CustomShape 12"/>
          <p:cNvSpPr/>
          <p:nvPr/>
        </p:nvSpPr>
        <p:spPr>
          <a:xfrm>
            <a:off x="900000" y="3718080"/>
            <a:ext cx="359640" cy="42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257" name="CustomShape 13"/>
          <p:cNvSpPr/>
          <p:nvPr/>
        </p:nvSpPr>
        <p:spPr>
          <a:xfrm>
            <a:off x="5760000" y="2998080"/>
            <a:ext cx="359640" cy="42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258" name="CustomShape 14"/>
          <p:cNvSpPr/>
          <p:nvPr/>
        </p:nvSpPr>
        <p:spPr>
          <a:xfrm>
            <a:off x="2880000" y="3898080"/>
            <a:ext cx="359640" cy="42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259" name="CustomShape 15"/>
          <p:cNvSpPr/>
          <p:nvPr/>
        </p:nvSpPr>
        <p:spPr>
          <a:xfrm>
            <a:off x="7740000" y="2998080"/>
            <a:ext cx="359640" cy="42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260" name="CustomShape 16"/>
          <p:cNvSpPr/>
          <p:nvPr/>
        </p:nvSpPr>
        <p:spPr>
          <a:xfrm>
            <a:off x="4528440" y="2520000"/>
            <a:ext cx="511200" cy="35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Ch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261" name="Line 17"/>
          <p:cNvSpPr/>
          <p:nvPr/>
        </p:nvSpPr>
        <p:spPr>
          <a:xfrm>
            <a:off x="4888440" y="2796120"/>
            <a:ext cx="557640" cy="201960"/>
          </a:xfrm>
          <a:prstGeom prst="line">
            <a:avLst/>
          </a:prstGeom>
          <a:ln w="38160"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CustomShape 18"/>
          <p:cNvSpPr/>
          <p:nvPr/>
        </p:nvSpPr>
        <p:spPr>
          <a:xfrm>
            <a:off x="4196880" y="4660560"/>
            <a:ext cx="511200" cy="35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Ur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263" name="Line 19"/>
          <p:cNvSpPr/>
          <p:nvPr/>
        </p:nvSpPr>
        <p:spPr>
          <a:xfrm flipV="1">
            <a:off x="4556880" y="4139640"/>
            <a:ext cx="663120" cy="609840"/>
          </a:xfrm>
          <a:prstGeom prst="line">
            <a:avLst/>
          </a:prstGeom>
          <a:ln w="38160"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Line 20"/>
          <p:cNvSpPr/>
          <p:nvPr/>
        </p:nvSpPr>
        <p:spPr>
          <a:xfrm flipH="1" flipV="1">
            <a:off x="1620000" y="4320000"/>
            <a:ext cx="2622960" cy="478080"/>
          </a:xfrm>
          <a:prstGeom prst="line">
            <a:avLst/>
          </a:prstGeom>
          <a:ln w="38160"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268" name="CustomShape 4"/>
          <p:cNvSpPr/>
          <p:nvPr/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Močová trubice (urethra)</a:t>
            </a:r>
            <a:endParaRPr b="0" lang="cs-CZ" sz="4000" spc="-1" strike="noStrike">
              <a:latin typeface="Arial"/>
            </a:endParaRPr>
          </a:p>
        </p:txBody>
      </p:sp>
      <p:sp>
        <p:nvSpPr>
          <p:cNvPr id="269" name="CustomShape 5"/>
          <p:cNvSpPr/>
          <p:nvPr/>
        </p:nvSpPr>
        <p:spPr>
          <a:xfrm>
            <a:off x="457200" y="1440000"/>
            <a:ext cx="8228880" cy="414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Konečná část močové trubice</a:t>
            </a:r>
            <a:endParaRPr b="0" lang="cs-CZ" sz="25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U muže delší, u ženy kratší</a:t>
            </a:r>
            <a:endParaRPr b="0" lang="cs-CZ" sz="25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U muže část uretry také vývodnou cestou pohlavní</a:t>
            </a:r>
            <a:endParaRPr b="0" lang="cs-CZ" sz="2500" spc="-1" strike="noStrike">
              <a:latin typeface="Arial"/>
            </a:endParaRPr>
          </a:p>
        </p:txBody>
      </p:sp>
      <p:pic>
        <p:nvPicPr>
          <p:cNvPr id="270" name="Picture 2_5" descr="C:\Documents and Settings\blanka.pospisilova\Dokumenty\Skripta\2010_08_07\IMG_0061.jpg"/>
          <p:cNvPicPr/>
          <p:nvPr/>
        </p:nvPicPr>
        <p:blipFill>
          <a:blip r:embed="rId2">
            <a:lum contrast="4000"/>
          </a:blip>
          <a:srcRect l="1560" t="6631" r="3121" b="3794"/>
          <a:stretch/>
        </p:blipFill>
        <p:spPr>
          <a:xfrm>
            <a:off x="540000" y="2700000"/>
            <a:ext cx="3959640" cy="3504960"/>
          </a:xfrm>
          <a:prstGeom prst="rect">
            <a:avLst/>
          </a:prstGeom>
          <a:ln w="38160">
            <a:solidFill>
              <a:srgbClr val="000000"/>
            </a:solidFill>
            <a:miter/>
          </a:ln>
        </p:spPr>
      </p:pic>
      <p:pic>
        <p:nvPicPr>
          <p:cNvPr id="271" name="Picture 2_6" descr="C:\Documents and Settings\blanka.pospisilova\Dokumenty\Skripta\2010_08_07\IMG_0036.jpg"/>
          <p:cNvPicPr/>
          <p:nvPr/>
        </p:nvPicPr>
        <p:blipFill>
          <a:blip r:embed="rId3">
            <a:lum contrast="4000"/>
          </a:blip>
          <a:srcRect l="0" t="0" r="0" b="-1263"/>
          <a:stretch/>
        </p:blipFill>
        <p:spPr>
          <a:xfrm>
            <a:off x="4644000" y="2700000"/>
            <a:ext cx="4355640" cy="3499560"/>
          </a:xfrm>
          <a:prstGeom prst="rect">
            <a:avLst/>
          </a:prstGeom>
          <a:ln w="38160">
            <a:solidFill>
              <a:srgbClr val="000000"/>
            </a:solidFill>
            <a:miter/>
          </a:ln>
        </p:spPr>
      </p:pic>
      <p:sp>
        <p:nvSpPr>
          <p:cNvPr id="272" name="CustomShape 6"/>
          <p:cNvSpPr/>
          <p:nvPr/>
        </p:nvSpPr>
        <p:spPr>
          <a:xfrm>
            <a:off x="2665440" y="5137920"/>
            <a:ext cx="1751400" cy="106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Části uretry ženy:</a:t>
            </a:r>
            <a:endParaRPr b="0" lang="cs-CZ" sz="16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Část intramurální</a:t>
            </a:r>
            <a:endParaRPr b="0" lang="cs-CZ" sz="16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Část pánevní</a:t>
            </a:r>
            <a:endParaRPr b="0" lang="cs-CZ" sz="16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Část hrázová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273" name="CustomShape 7"/>
          <p:cNvSpPr/>
          <p:nvPr/>
        </p:nvSpPr>
        <p:spPr>
          <a:xfrm>
            <a:off x="1800000" y="4320000"/>
            <a:ext cx="359640" cy="29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274" name="CustomShape 8"/>
          <p:cNvSpPr/>
          <p:nvPr/>
        </p:nvSpPr>
        <p:spPr>
          <a:xfrm>
            <a:off x="1620000" y="4566960"/>
            <a:ext cx="359640" cy="29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275" name="CustomShape 9"/>
          <p:cNvSpPr/>
          <p:nvPr/>
        </p:nvSpPr>
        <p:spPr>
          <a:xfrm>
            <a:off x="1440000" y="4860000"/>
            <a:ext cx="359640" cy="29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276" name="CustomShape 10"/>
          <p:cNvSpPr/>
          <p:nvPr/>
        </p:nvSpPr>
        <p:spPr>
          <a:xfrm>
            <a:off x="7236000" y="5040000"/>
            <a:ext cx="1871640" cy="1553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Části uretry muže:</a:t>
            </a:r>
            <a:endParaRPr b="0" lang="cs-CZ" sz="16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Část intramurální</a:t>
            </a:r>
            <a:endParaRPr b="0" lang="cs-CZ" sz="16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Část prostatická</a:t>
            </a:r>
            <a:endParaRPr b="0" lang="cs-CZ" sz="16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Část membranozní</a:t>
            </a:r>
            <a:endParaRPr b="0" lang="cs-CZ" sz="16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Část spongiozní</a:t>
            </a:r>
            <a:endParaRPr b="0" lang="cs-CZ" sz="16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Fossa navicularis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277" name="CustomShape 11"/>
          <p:cNvSpPr/>
          <p:nvPr/>
        </p:nvSpPr>
        <p:spPr>
          <a:xfrm>
            <a:off x="6660000" y="3666960"/>
            <a:ext cx="359640" cy="29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278" name="CustomShape 12"/>
          <p:cNvSpPr/>
          <p:nvPr/>
        </p:nvSpPr>
        <p:spPr>
          <a:xfrm>
            <a:off x="6480000" y="4026960"/>
            <a:ext cx="359640" cy="29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279" name="CustomShape 13"/>
          <p:cNvSpPr/>
          <p:nvPr/>
        </p:nvSpPr>
        <p:spPr>
          <a:xfrm>
            <a:off x="6660000" y="4320000"/>
            <a:ext cx="359640" cy="29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280" name="CustomShape 14"/>
          <p:cNvSpPr/>
          <p:nvPr/>
        </p:nvSpPr>
        <p:spPr>
          <a:xfrm>
            <a:off x="5220000" y="4206960"/>
            <a:ext cx="359640" cy="29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4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281" name="CustomShape 15"/>
          <p:cNvSpPr/>
          <p:nvPr/>
        </p:nvSpPr>
        <p:spPr>
          <a:xfrm>
            <a:off x="5040000" y="5581800"/>
            <a:ext cx="359640" cy="29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5</a:t>
            </a:r>
            <a:endParaRPr b="0" lang="cs-CZ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285" name="CustomShape 4"/>
          <p:cNvSpPr/>
          <p:nvPr/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Vyšetření vylučovacího systému</a:t>
            </a:r>
            <a:endParaRPr b="0" lang="cs-CZ" sz="4000" spc="-1" strike="noStrike">
              <a:latin typeface="Arial"/>
            </a:endParaRPr>
          </a:p>
        </p:txBody>
      </p:sp>
      <p:sp>
        <p:nvSpPr>
          <p:cNvPr id="286" name="CustomShape 5"/>
          <p:cNvSpPr/>
          <p:nvPr/>
        </p:nvSpPr>
        <p:spPr>
          <a:xfrm>
            <a:off x="456840" y="1782720"/>
            <a:ext cx="8228880" cy="397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216000" indent="-21564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Font typeface="StarSymbol"/>
              <a:buAutoNum type="arabicPeriod"/>
            </a:pPr>
            <a:r>
              <a:rPr b="0" lang="cs-CZ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cs-CZ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Neinvazivní zobrazovací metody – CT, MRI, ultrazvuk</a:t>
            </a:r>
            <a:endParaRPr b="0" lang="cs-CZ" sz="2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Font typeface="StarSymbol"/>
              <a:buAutoNum type="arabicPeriod"/>
            </a:pPr>
            <a:r>
              <a:rPr b="0" lang="cs-CZ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cs-CZ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Vylučovací urografie</a:t>
            </a:r>
            <a:endParaRPr b="0" lang="cs-CZ" sz="2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Font typeface="StarSymbol"/>
              <a:buAutoNum type="arabicPeriod"/>
            </a:pPr>
            <a:r>
              <a:rPr b="0" lang="cs-CZ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cs-CZ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Ascendentní pyelogragie</a:t>
            </a:r>
            <a:endParaRPr b="0" lang="cs-CZ" sz="2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Font typeface="StarSymbol"/>
              <a:buAutoNum type="arabicPeriod"/>
            </a:pPr>
            <a:r>
              <a:rPr b="0" lang="cs-CZ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cs-CZ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Cystoskopie</a:t>
            </a:r>
            <a:endParaRPr b="0" lang="cs-CZ" sz="2800" spc="-1" strike="noStrike">
              <a:latin typeface="Arial"/>
            </a:endParaRPr>
          </a:p>
        </p:txBody>
      </p:sp>
      <p:pic>
        <p:nvPicPr>
          <p:cNvPr id="287" name="Obrázek 247" descr=""/>
          <p:cNvPicPr/>
          <p:nvPr/>
        </p:nvPicPr>
        <p:blipFill>
          <a:blip r:embed="rId2"/>
          <a:stretch/>
        </p:blipFill>
        <p:spPr>
          <a:xfrm>
            <a:off x="4318560" y="3602160"/>
            <a:ext cx="3701880" cy="2785320"/>
          </a:xfrm>
          <a:prstGeom prst="rect">
            <a:avLst/>
          </a:prstGeom>
          <a:ln>
            <a:noFill/>
          </a:ln>
        </p:spPr>
      </p:pic>
      <p:sp>
        <p:nvSpPr>
          <p:cNvPr id="288" name="Line 6"/>
          <p:cNvSpPr/>
          <p:nvPr/>
        </p:nvSpPr>
        <p:spPr>
          <a:xfrm>
            <a:off x="2593440" y="3990600"/>
            <a:ext cx="1440000" cy="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292" name="CustomShape 4"/>
          <p:cNvSpPr/>
          <p:nvPr/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Pohlavní systém</a:t>
            </a:r>
            <a:endParaRPr b="0" lang="cs-CZ" sz="4000" spc="-1" strike="noStrike">
              <a:latin typeface="Arial"/>
            </a:endParaRPr>
          </a:p>
        </p:txBody>
      </p:sp>
      <p:sp>
        <p:nvSpPr>
          <p:cNvPr id="293" name="CustomShape 5"/>
          <p:cNvSpPr/>
          <p:nvPr/>
        </p:nvSpPr>
        <p:spPr>
          <a:xfrm>
            <a:off x="540000" y="1600200"/>
            <a:ext cx="4386600" cy="397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cs-CZ" sz="25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Vývoj pohlavního systému:</a:t>
            </a:r>
            <a:endParaRPr b="0" lang="cs-CZ" sz="25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Vzniká z</a:t>
            </a: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 indiferentních gonád</a:t>
            </a:r>
            <a:endParaRPr b="0" lang="cs-CZ" sz="25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Wolffův vývod</a:t>
            </a: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cs-CZ" sz="2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vyvíjí se dál u mužských zárodků, </a:t>
            </a:r>
            <a:endParaRPr b="0" lang="cs-CZ" sz="2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u ženských zaniká</a:t>
            </a:r>
            <a:endParaRPr b="0" lang="cs-CZ" sz="25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Microsoft YaHei"/>
              </a:rPr>
              <a:t>Mullerův vývod</a:t>
            </a: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Microsoft YaHei"/>
              </a:rPr>
              <a:t>  </a:t>
            </a:r>
            <a:endParaRPr b="0" lang="cs-CZ" sz="2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vyvíjí se dál u ženských zárodků, </a:t>
            </a:r>
            <a:endParaRPr b="0" lang="cs-CZ" sz="2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u mužských zaniká</a:t>
            </a:r>
            <a:endParaRPr b="0" lang="cs-CZ" sz="2500" spc="-1" strike="noStrike">
              <a:latin typeface="Arial"/>
            </a:endParaRPr>
          </a:p>
        </p:txBody>
      </p:sp>
      <p:pic>
        <p:nvPicPr>
          <p:cNvPr id="294" name="Picture 2_7" descr="C:\Documents and Settings\blanka.pospisilova\Dokumenty\Skripta\2010_08_07\IMG_0001.jpg"/>
          <p:cNvPicPr/>
          <p:nvPr/>
        </p:nvPicPr>
        <p:blipFill>
          <a:blip r:embed="rId2"/>
          <a:srcRect l="2914" t="17850" r="61874" b="2021"/>
          <a:stretch/>
        </p:blipFill>
        <p:spPr>
          <a:xfrm>
            <a:off x="5760000" y="1371960"/>
            <a:ext cx="2807640" cy="5081040"/>
          </a:xfrm>
          <a:prstGeom prst="rect">
            <a:avLst/>
          </a:prstGeom>
          <a:ln w="9360">
            <a:solidFill>
              <a:srgbClr val="ffffff"/>
            </a:solidFill>
            <a:miter/>
          </a:ln>
        </p:spPr>
      </p:pic>
      <p:sp>
        <p:nvSpPr>
          <p:cNvPr id="295" name="Line 6"/>
          <p:cNvSpPr/>
          <p:nvPr/>
        </p:nvSpPr>
        <p:spPr>
          <a:xfrm>
            <a:off x="4660560" y="2292840"/>
            <a:ext cx="1999080" cy="47160"/>
          </a:xfrm>
          <a:prstGeom prst="line">
            <a:avLst/>
          </a:prstGeom>
          <a:ln w="29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Line 7"/>
          <p:cNvSpPr/>
          <p:nvPr/>
        </p:nvSpPr>
        <p:spPr>
          <a:xfrm flipV="1">
            <a:off x="2707560" y="2700000"/>
            <a:ext cx="3412080" cy="47160"/>
          </a:xfrm>
          <a:prstGeom prst="line">
            <a:avLst/>
          </a:prstGeom>
          <a:ln w="29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Line 8"/>
          <p:cNvSpPr/>
          <p:nvPr/>
        </p:nvSpPr>
        <p:spPr>
          <a:xfrm flipV="1">
            <a:off x="2947320" y="3419640"/>
            <a:ext cx="2992680" cy="474840"/>
          </a:xfrm>
          <a:prstGeom prst="line">
            <a:avLst/>
          </a:prstGeom>
          <a:ln w="29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301" name="CustomShape 4"/>
          <p:cNvSpPr/>
          <p:nvPr/>
        </p:nvSpPr>
        <p:spPr>
          <a:xfrm>
            <a:off x="457200" y="274680"/>
            <a:ext cx="8228880" cy="114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Ženské pohlavní orgány</a:t>
            </a:r>
            <a:endParaRPr b="0" lang="cs-CZ" sz="4000" spc="-1" strike="noStrike">
              <a:latin typeface="Arial"/>
            </a:endParaRPr>
          </a:p>
        </p:txBody>
      </p:sp>
      <p:sp>
        <p:nvSpPr>
          <p:cNvPr id="302" name="CustomShape 5"/>
          <p:cNvSpPr/>
          <p:nvPr/>
        </p:nvSpPr>
        <p:spPr>
          <a:xfrm>
            <a:off x="457200" y="1251720"/>
            <a:ext cx="8228880" cy="701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cs-CZ" sz="23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Vnitřní pohlavní orgány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→ </a:t>
            </a:r>
            <a:r>
              <a:rPr b="1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Gonády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 =  pohlavní žlázy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Vaječníky = ovaria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→ </a:t>
            </a:r>
            <a:r>
              <a:rPr b="1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Pohlavní cesty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Vejcovody (tubae uterinae)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Děloha (uterus)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Pochva (vagina)</a:t>
            </a:r>
            <a:endParaRPr b="0" lang="cs-CZ" sz="23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2"/>
            </a:pPr>
            <a:r>
              <a:rPr b="1" lang="cs-CZ" sz="2300" spc="-1" strike="noStrike" u="sng">
                <a:solidFill>
                  <a:srgbClr val="000000"/>
                </a:solidFill>
                <a:uFillTx/>
                <a:latin typeface="Calibri"/>
                <a:ea typeface="Calibri"/>
              </a:rPr>
              <a:t>Zevní pohlavní orgány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→ 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uloženy v krajině stydké a hrázové, zevně patrné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Mons pubis (stydký pahorek)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Clitoris (poštěváček)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Labia majora (velké stydké pysky)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Labia minora (malé stydké pysky)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Glandula vestibularis major (Bartholiniho žláza)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306" name="CustomShape 4"/>
          <p:cNvSpPr/>
          <p:nvPr/>
        </p:nvSpPr>
        <p:spPr>
          <a:xfrm>
            <a:off x="457200" y="360000"/>
            <a:ext cx="8228880" cy="123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Vnitřní pohlavní orgány ženy</a:t>
            </a:r>
            <a:endParaRPr b="0" lang="cs-CZ" sz="4000" spc="-1" strike="noStrike">
              <a:latin typeface="Arial"/>
            </a:endParaRPr>
          </a:p>
        </p:txBody>
      </p:sp>
      <p:pic>
        <p:nvPicPr>
          <p:cNvPr id="307" name="Picture 2_8" descr="C:\Documents and Settings\blanka.pospisilova\Dokumenty\Skripta\2010_08_07\IMG_0004.jpg"/>
          <p:cNvPicPr/>
          <p:nvPr/>
        </p:nvPicPr>
        <p:blipFill>
          <a:blip r:embed="rId2">
            <a:lum contrast="10000"/>
          </a:blip>
          <a:srcRect l="1895" t="3463" r="48579" b="18566"/>
          <a:stretch/>
        </p:blipFill>
        <p:spPr>
          <a:xfrm>
            <a:off x="1191240" y="1800000"/>
            <a:ext cx="6728400" cy="4330800"/>
          </a:xfrm>
          <a:prstGeom prst="rect">
            <a:avLst/>
          </a:prstGeom>
          <a:ln w="9360">
            <a:solidFill>
              <a:srgbClr val="ffffff"/>
            </a:solidFill>
            <a:miter/>
          </a:ln>
        </p:spPr>
      </p:pic>
      <p:sp>
        <p:nvSpPr>
          <p:cNvPr id="308" name="CustomShape 5"/>
          <p:cNvSpPr/>
          <p:nvPr/>
        </p:nvSpPr>
        <p:spPr>
          <a:xfrm>
            <a:off x="4140000" y="2160000"/>
            <a:ext cx="899640" cy="33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Děloha 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09" name="CustomShape 6"/>
          <p:cNvSpPr/>
          <p:nvPr/>
        </p:nvSpPr>
        <p:spPr>
          <a:xfrm>
            <a:off x="4140360" y="2160000"/>
            <a:ext cx="899640" cy="33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Děloha 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10" name="CustomShape 7"/>
          <p:cNvSpPr/>
          <p:nvPr/>
        </p:nvSpPr>
        <p:spPr>
          <a:xfrm>
            <a:off x="900000" y="2002680"/>
            <a:ext cx="1079640" cy="33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Vejcovod 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11" name="CustomShape 8"/>
          <p:cNvSpPr/>
          <p:nvPr/>
        </p:nvSpPr>
        <p:spPr>
          <a:xfrm>
            <a:off x="2160000" y="3600000"/>
            <a:ext cx="1079640" cy="33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Vaječník 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12" name="CustomShape 9"/>
          <p:cNvSpPr/>
          <p:nvPr/>
        </p:nvSpPr>
        <p:spPr>
          <a:xfrm>
            <a:off x="5400000" y="4882680"/>
            <a:ext cx="1079640" cy="33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Pochva</a:t>
            </a:r>
            <a:endParaRPr b="0" lang="cs-CZ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316" name="CustomShape 4"/>
          <p:cNvSpPr/>
          <p:nvPr/>
        </p:nvSpPr>
        <p:spPr>
          <a:xfrm>
            <a:off x="468360" y="564480"/>
            <a:ext cx="8228880" cy="69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Vaječník (ovarium)</a:t>
            </a:r>
            <a:endParaRPr b="0" lang="cs-CZ" sz="4000" spc="-1" strike="noStrike">
              <a:latin typeface="Arial"/>
            </a:endParaRPr>
          </a:p>
        </p:txBody>
      </p:sp>
      <p:sp>
        <p:nvSpPr>
          <p:cNvPr id="317" name="CustomShape 5"/>
          <p:cNvSpPr/>
          <p:nvPr/>
        </p:nvSpPr>
        <p:spPr>
          <a:xfrm>
            <a:off x="457200" y="1272240"/>
            <a:ext cx="8228880" cy="5180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Tvar švestky</a:t>
            </a:r>
            <a:endParaRPr b="0" lang="cs-CZ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Uloženo v malé pánvi po stranách dělohy</a:t>
            </a:r>
            <a:endParaRPr b="0" lang="cs-C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→ 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nullipara: fossa ovarica</a:t>
            </a:r>
            <a:endParaRPr b="0" lang="cs-C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→ 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multipara: Claudiova jamka</a:t>
            </a:r>
            <a:endParaRPr b="0" lang="cs-CZ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Mesovariem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 fixována k lig. latum uteri</a:t>
            </a:r>
            <a:endParaRPr b="0" lang="cs-C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cs-CZ" sz="2000" spc="-1" strike="noStrike" u="sng">
                <a:solidFill>
                  <a:srgbClr val="000000"/>
                </a:solidFill>
                <a:uFillTx/>
                <a:latin typeface="Calibri"/>
                <a:ea typeface="Calibri"/>
              </a:rPr>
              <a:t>Stavba:</a:t>
            </a:r>
            <a:endParaRPr b="0" lang="cs-CZ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Zárodečný epitel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b="0" lang="cs-CZ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Kůra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 – folikuly s vajíčky – u novorozence 2 000 000, dozraje cca 400</a:t>
            </a:r>
            <a:endParaRPr b="0" lang="cs-CZ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Dřeň 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– cévy + nervy</a:t>
            </a:r>
            <a:endParaRPr b="0" lang="cs-C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cs-CZ" sz="2000" spc="-1" strike="noStrike" u="sng">
                <a:solidFill>
                  <a:srgbClr val="000000"/>
                </a:solidFill>
                <a:uFillTx/>
                <a:latin typeface="Calibri"/>
                <a:ea typeface="Calibri"/>
              </a:rPr>
              <a:t>Ovariální cyklus:</a:t>
            </a:r>
            <a:endParaRPr b="0" lang="cs-CZ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28 dní</a:t>
            </a:r>
            <a:endParaRPr b="0" lang="cs-CZ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První ½ cyklu: zrající </a:t>
            </a: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Graafův folikl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 – produkuje</a:t>
            </a: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 estrogeny </a:t>
            </a:r>
            <a:endParaRPr b="0" lang="cs-CZ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10. - 14. den cyklu: </a:t>
            </a: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ovulace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 – uvolnění vajíčka</a:t>
            </a:r>
            <a:endParaRPr b="0" lang="cs-CZ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Druhá ½ cyklu: </a:t>
            </a: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corpus luteum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 – produkuje </a:t>
            </a: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progesteron </a:t>
            </a:r>
            <a:endParaRPr b="0" lang="cs-C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Corpus albicans</a:t>
            </a:r>
            <a:r>
              <a:rPr b="1" lang="cs-CZ" sz="2000" spc="-1" strike="noStrike">
                <a:solidFill>
                  <a:srgbClr val="0000ff"/>
                </a:solidFill>
                <a:latin typeface="Calibri"/>
                <a:ea typeface="Calibri"/>
              </a:rPr>
              <a:t> 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= jizva po zaniklém žlutém tělísku, pokud nedojde k oplození</a:t>
            </a:r>
            <a:endParaRPr b="0" lang="cs-CZ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9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0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pic>
        <p:nvPicPr>
          <p:cNvPr id="321" name="Picture 2_9" descr="C:\Documents and Settings\blanka.pospisilova\Dokumenty\Skripta\2010_08_07\IMG_0004.jpg"/>
          <p:cNvPicPr/>
          <p:nvPr/>
        </p:nvPicPr>
        <p:blipFill>
          <a:blip r:embed="rId2">
            <a:lum contrast="10000"/>
          </a:blip>
          <a:srcRect l="53841" t="10890" r="1121" b="14858"/>
          <a:stretch/>
        </p:blipFill>
        <p:spPr>
          <a:xfrm>
            <a:off x="924840" y="1260000"/>
            <a:ext cx="7174800" cy="4679640"/>
          </a:xfrm>
          <a:prstGeom prst="rect">
            <a:avLst/>
          </a:prstGeom>
          <a:ln>
            <a:noFill/>
          </a:ln>
        </p:spPr>
      </p:pic>
      <p:sp>
        <p:nvSpPr>
          <p:cNvPr id="322" name="CustomShape 4"/>
          <p:cNvSpPr/>
          <p:nvPr/>
        </p:nvSpPr>
        <p:spPr>
          <a:xfrm>
            <a:off x="1980000" y="1462680"/>
            <a:ext cx="1259640" cy="33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Zrající folikul 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23" name="CustomShape 5"/>
          <p:cNvSpPr/>
          <p:nvPr/>
        </p:nvSpPr>
        <p:spPr>
          <a:xfrm>
            <a:off x="3960000" y="1102680"/>
            <a:ext cx="1979640" cy="33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Primordiální folikuly 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24" name="CustomShape 6"/>
          <p:cNvSpPr/>
          <p:nvPr/>
        </p:nvSpPr>
        <p:spPr>
          <a:xfrm>
            <a:off x="6480000" y="900000"/>
            <a:ext cx="2159640" cy="58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Zralý Graafův folikul – produkující estrogen 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25" name="CustomShape 7"/>
          <p:cNvSpPr/>
          <p:nvPr/>
        </p:nvSpPr>
        <p:spPr>
          <a:xfrm>
            <a:off x="7333920" y="4680000"/>
            <a:ext cx="1485720" cy="33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Ovulující folikul 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26" name="CustomShape 8"/>
          <p:cNvSpPr/>
          <p:nvPr/>
        </p:nvSpPr>
        <p:spPr>
          <a:xfrm>
            <a:off x="2880000" y="5760000"/>
            <a:ext cx="2159640" cy="58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Žluté tělísko – produkuje progesteron 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27" name="CustomShape 9"/>
          <p:cNvSpPr/>
          <p:nvPr/>
        </p:nvSpPr>
        <p:spPr>
          <a:xfrm>
            <a:off x="180000" y="4680000"/>
            <a:ext cx="2339640" cy="58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Bílé tělísko – vtažená jizva na povrchu folikulu  </a:t>
            </a:r>
            <a:endParaRPr b="0" lang="cs-CZ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331" name="CustomShape 4"/>
          <p:cNvSpPr/>
          <p:nvPr/>
        </p:nvSpPr>
        <p:spPr>
          <a:xfrm>
            <a:off x="456840" y="589680"/>
            <a:ext cx="8228880" cy="69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Vejcovod (tuba uterina, salpinx)</a:t>
            </a:r>
            <a:endParaRPr b="0" lang="cs-CZ" sz="4000" spc="-1" strike="noStrike">
              <a:latin typeface="Arial"/>
            </a:endParaRPr>
          </a:p>
        </p:txBody>
      </p:sp>
      <p:sp>
        <p:nvSpPr>
          <p:cNvPr id="332" name="CustomShape 5"/>
          <p:cNvSpPr/>
          <p:nvPr/>
        </p:nvSpPr>
        <p:spPr>
          <a:xfrm>
            <a:off x="456840" y="1266120"/>
            <a:ext cx="8056440" cy="397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900" spc="-1" strike="noStrike">
                <a:solidFill>
                  <a:srgbClr val="000000"/>
                </a:solidFill>
                <a:latin typeface="Calibri"/>
                <a:ea typeface="Calibri"/>
              </a:rPr>
              <a:t>Zavzat do horní části lig. latum uteri =</a:t>
            </a:r>
            <a:r>
              <a:rPr b="1" lang="cs-CZ" sz="1900" spc="-1" strike="noStrike">
                <a:solidFill>
                  <a:srgbClr val="000000"/>
                </a:solidFill>
                <a:latin typeface="Calibri"/>
                <a:ea typeface="Calibri"/>
              </a:rPr>
              <a:t> mesosalpinx</a:t>
            </a:r>
            <a:endParaRPr b="0" lang="cs-CZ" sz="19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900" spc="-1" strike="noStrike">
                <a:solidFill>
                  <a:srgbClr val="000000"/>
                </a:solidFill>
                <a:latin typeface="Calibri"/>
                <a:ea typeface="Calibri"/>
              </a:rPr>
              <a:t>Ovarium + tuba uterina</a:t>
            </a:r>
            <a:r>
              <a:rPr b="1" lang="cs-CZ" sz="1900" spc="-1" strike="noStrike">
                <a:solidFill>
                  <a:srgbClr val="000000"/>
                </a:solidFill>
                <a:latin typeface="Calibri"/>
                <a:ea typeface="Calibri"/>
              </a:rPr>
              <a:t> = adnexa děložní </a:t>
            </a:r>
            <a:endParaRPr b="0" lang="cs-CZ" sz="1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900" spc="-1" strike="noStrike">
                <a:solidFill>
                  <a:srgbClr val="000000"/>
                </a:solidFill>
                <a:latin typeface="Calibri"/>
                <a:ea typeface="Calibri"/>
              </a:rPr>
              <a:t>vpravo topický vztah k apendixu → možnost přechodu zánětu z apendixu na adnexa → riziko srůstů a neprůchodnosti vejcovodu</a:t>
            </a:r>
            <a:endParaRPr b="0" lang="cs-CZ" sz="1900" spc="-1" strike="noStrike">
              <a:latin typeface="Arial"/>
            </a:endParaRPr>
          </a:p>
        </p:txBody>
      </p:sp>
      <p:pic>
        <p:nvPicPr>
          <p:cNvPr id="333" name="Picture 2_10" descr="C:\Documents and Settings\blanka.pospisilova\Dokumenty\Skripta\2010_08_07\IMG_0006.jpg"/>
          <p:cNvPicPr/>
          <p:nvPr/>
        </p:nvPicPr>
        <p:blipFill>
          <a:blip r:embed="rId2">
            <a:lum contrast="10000"/>
          </a:blip>
          <a:srcRect l="888" t="6292" r="43983" b="11891"/>
          <a:stretch/>
        </p:blipFill>
        <p:spPr>
          <a:xfrm>
            <a:off x="1260000" y="2429640"/>
            <a:ext cx="6299640" cy="3963240"/>
          </a:xfrm>
          <a:prstGeom prst="rect">
            <a:avLst/>
          </a:prstGeom>
          <a:ln w="9360">
            <a:solidFill>
              <a:srgbClr val="ffffff"/>
            </a:solidFill>
            <a:miter/>
          </a:ln>
        </p:spPr>
      </p:pic>
      <p:sp>
        <p:nvSpPr>
          <p:cNvPr id="334" name="CustomShape 6"/>
          <p:cNvSpPr/>
          <p:nvPr/>
        </p:nvSpPr>
        <p:spPr>
          <a:xfrm>
            <a:off x="3913920" y="2902680"/>
            <a:ext cx="945720" cy="33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Děloha 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35" name="CustomShape 7"/>
          <p:cNvSpPr/>
          <p:nvPr/>
        </p:nvSpPr>
        <p:spPr>
          <a:xfrm>
            <a:off x="1980000" y="4320000"/>
            <a:ext cx="1485720" cy="33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Mesometrium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36" name="CustomShape 8"/>
          <p:cNvSpPr/>
          <p:nvPr/>
        </p:nvSpPr>
        <p:spPr>
          <a:xfrm>
            <a:off x="2160000" y="3240000"/>
            <a:ext cx="1259640" cy="33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Mesosalpinx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37" name="CustomShape 9"/>
          <p:cNvSpPr/>
          <p:nvPr/>
        </p:nvSpPr>
        <p:spPr>
          <a:xfrm>
            <a:off x="6300000" y="5359320"/>
            <a:ext cx="1979640" cy="58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Lig. latum uteri = široká řasa děložní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38" name="Line 10"/>
          <p:cNvSpPr/>
          <p:nvPr/>
        </p:nvSpPr>
        <p:spPr>
          <a:xfrm flipH="1" flipV="1">
            <a:off x="5400000" y="4500000"/>
            <a:ext cx="900000" cy="859320"/>
          </a:xfrm>
          <a:prstGeom prst="line">
            <a:avLst/>
          </a:prstGeom>
          <a:ln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9" name="CustomShape 11"/>
          <p:cNvSpPr/>
          <p:nvPr/>
        </p:nvSpPr>
        <p:spPr>
          <a:xfrm>
            <a:off x="6300360" y="5359320"/>
            <a:ext cx="1979640" cy="58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Lig. latum uteri = široká řasa děložní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40" name="CustomShape 12"/>
          <p:cNvSpPr/>
          <p:nvPr/>
        </p:nvSpPr>
        <p:spPr>
          <a:xfrm>
            <a:off x="6480000" y="2542680"/>
            <a:ext cx="945720" cy="33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Vejcovod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41" name="CustomShape 13"/>
          <p:cNvSpPr/>
          <p:nvPr/>
        </p:nvSpPr>
        <p:spPr>
          <a:xfrm>
            <a:off x="4680000" y="5940000"/>
            <a:ext cx="1439640" cy="33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Čípek děložní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42" name="Line 14"/>
          <p:cNvSpPr/>
          <p:nvPr/>
        </p:nvSpPr>
        <p:spPr>
          <a:xfrm flipH="1" flipV="1">
            <a:off x="4500000" y="5580000"/>
            <a:ext cx="360000" cy="360000"/>
          </a:xfrm>
          <a:prstGeom prst="line">
            <a:avLst/>
          </a:prstGeom>
          <a:ln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3" name="CustomShape 15"/>
          <p:cNvSpPr/>
          <p:nvPr/>
        </p:nvSpPr>
        <p:spPr>
          <a:xfrm>
            <a:off x="1980000" y="5940000"/>
            <a:ext cx="1439640" cy="33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Arteria uterina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44" name="Line 16"/>
          <p:cNvSpPr/>
          <p:nvPr/>
        </p:nvSpPr>
        <p:spPr>
          <a:xfrm flipV="1">
            <a:off x="3240000" y="5580000"/>
            <a:ext cx="180000" cy="360000"/>
          </a:xfrm>
          <a:prstGeom prst="line">
            <a:avLst/>
          </a:prstGeom>
          <a:ln>
            <a:solidFill>
              <a:srgbClr val="ff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5" name="CustomShape 17"/>
          <p:cNvSpPr/>
          <p:nvPr/>
        </p:nvSpPr>
        <p:spPr>
          <a:xfrm>
            <a:off x="372960" y="1841760"/>
            <a:ext cx="8228520" cy="585000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Obrázek 113" descr=""/>
          <p:cNvPicPr/>
          <p:nvPr/>
        </p:nvPicPr>
        <p:blipFill>
          <a:blip r:embed="rId2"/>
          <a:stretch/>
        </p:blipFill>
        <p:spPr>
          <a:xfrm>
            <a:off x="4968000" y="1656000"/>
            <a:ext cx="4156200" cy="3887280"/>
          </a:xfrm>
          <a:prstGeom prst="rect">
            <a:avLst/>
          </a:prstGeom>
          <a:ln>
            <a:noFill/>
          </a:ln>
        </p:spPr>
      </p:pic>
      <p:sp>
        <p:nvSpPr>
          <p:cNvPr id="155" name="CustomShape 1"/>
          <p:cNvSpPr/>
          <p:nvPr/>
        </p:nvSpPr>
        <p:spPr>
          <a:xfrm>
            <a:off x="432000" y="36936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Vylučovací systém</a:t>
            </a:r>
            <a:endParaRPr b="0" lang="cs-CZ" sz="4000" spc="-1" strike="noStrike"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554760" y="1512000"/>
            <a:ext cx="8228520" cy="4109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cs-CZ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Ledviny</a:t>
            </a:r>
            <a:endParaRPr b="0" lang="cs-CZ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cs-CZ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Odvodné cesty močové</a:t>
            </a: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3200" spc="-1" strike="noStrike">
                <a:solidFill>
                  <a:srgbClr val="000000"/>
                </a:solidFill>
                <a:latin typeface="Calibri"/>
                <a:ea typeface="Calibri"/>
              </a:rPr>
              <a:t>- ledvinné kalichy</a:t>
            </a: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3200" spc="-1" strike="noStrike">
                <a:solidFill>
                  <a:srgbClr val="000000"/>
                </a:solidFill>
                <a:latin typeface="Calibri"/>
                <a:ea typeface="Calibri"/>
              </a:rPr>
              <a:t>- ledvinné pánvičky</a:t>
            </a:r>
            <a:r>
              <a:rPr b="0" lang="cs-CZ" sz="32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3200" spc="-1" strike="noStrike">
                <a:solidFill>
                  <a:srgbClr val="000000"/>
                </a:solidFill>
                <a:latin typeface="Calibri"/>
                <a:ea typeface="Calibri"/>
              </a:rPr>
              <a:t>- močovody</a:t>
            </a: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3200" spc="-1" strike="noStrike">
                <a:solidFill>
                  <a:srgbClr val="000000"/>
                </a:solidFill>
                <a:latin typeface="Calibri"/>
                <a:ea typeface="Calibri"/>
              </a:rPr>
              <a:t>- močový měchýř</a:t>
            </a: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3200" spc="-1" strike="noStrike">
                <a:solidFill>
                  <a:srgbClr val="000000"/>
                </a:solidFill>
                <a:latin typeface="Calibri"/>
                <a:ea typeface="Calibri"/>
              </a:rPr>
              <a:t>- močová trubice</a:t>
            </a: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3200" spc="-1" strike="noStrike">
              <a:latin typeface="Arial"/>
            </a:endParaRPr>
          </a:p>
        </p:txBody>
      </p:sp>
      <p:sp>
        <p:nvSpPr>
          <p:cNvPr id="157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7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8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349" name="CustomShape 4"/>
          <p:cNvSpPr/>
          <p:nvPr/>
        </p:nvSpPr>
        <p:spPr>
          <a:xfrm>
            <a:off x="457200" y="720000"/>
            <a:ext cx="8228880" cy="69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Děloha (uterus)</a:t>
            </a:r>
            <a:endParaRPr b="0" lang="cs-CZ" sz="4000" spc="-1" strike="noStrike">
              <a:latin typeface="Arial"/>
            </a:endParaRPr>
          </a:p>
        </p:txBody>
      </p:sp>
      <p:sp>
        <p:nvSpPr>
          <p:cNvPr id="350" name="CustomShape 5"/>
          <p:cNvSpPr/>
          <p:nvPr/>
        </p:nvSpPr>
        <p:spPr>
          <a:xfrm>
            <a:off x="457200" y="1416960"/>
            <a:ext cx="2962440" cy="397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216000" indent="-21564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Hruškovitý tvar</a:t>
            </a:r>
            <a:endParaRPr b="0" lang="cs-CZ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Uložena v malé pánvi, subperitoneálně</a:t>
            </a:r>
            <a:endParaRPr b="0" lang="cs-CZ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Postavení v </a:t>
            </a: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anteverzi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        a </a:t>
            </a: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Calibri"/>
              </a:rPr>
              <a:t>anteflexi</a:t>
            </a:r>
            <a:endParaRPr b="0" lang="cs-CZ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cs-CZ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1" lang="cs-CZ" sz="2000" spc="-1" strike="noStrike" u="sng">
                <a:solidFill>
                  <a:srgbClr val="000000"/>
                </a:solidFill>
                <a:uFillTx/>
                <a:latin typeface="Calibri"/>
                <a:ea typeface="Microsoft YaHei"/>
              </a:rPr>
              <a:t>Cévní zásobení:</a:t>
            </a:r>
            <a:endParaRPr b="0" lang="cs-CZ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Microsoft YaHei"/>
              </a:rPr>
              <a:t>arteria uterina </a:t>
            </a:r>
            <a:endParaRPr b="0" lang="cs-CZ" sz="2000" spc="-1" strike="noStrike">
              <a:latin typeface="Arial"/>
            </a:endParaRPr>
          </a:p>
        </p:txBody>
      </p:sp>
      <p:pic>
        <p:nvPicPr>
          <p:cNvPr id="351" name="Picture 2_11" descr="C:\Documents and Settings\blanka.pospisilova\Dokumenty\Skripta\2010_08_07\IMG_0006.jpg"/>
          <p:cNvPicPr/>
          <p:nvPr/>
        </p:nvPicPr>
        <p:blipFill>
          <a:blip r:embed="rId2">
            <a:lum contrast="10000"/>
          </a:blip>
          <a:srcRect l="60877" t="4198" r="892" b="3500"/>
          <a:stretch/>
        </p:blipFill>
        <p:spPr>
          <a:xfrm>
            <a:off x="4233240" y="1800000"/>
            <a:ext cx="4046400" cy="4139640"/>
          </a:xfrm>
          <a:prstGeom prst="rect">
            <a:avLst/>
          </a:prstGeom>
          <a:ln w="9360">
            <a:solidFill>
              <a:srgbClr val="ffffff"/>
            </a:solidFill>
            <a:miter/>
          </a:ln>
        </p:spPr>
      </p:pic>
      <p:sp>
        <p:nvSpPr>
          <p:cNvPr id="352" name="CustomShape 6"/>
          <p:cNvSpPr/>
          <p:nvPr/>
        </p:nvSpPr>
        <p:spPr>
          <a:xfrm>
            <a:off x="5400000" y="2542680"/>
            <a:ext cx="1439640" cy="33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Dutina děložní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53" name="CustomShape 7"/>
          <p:cNvSpPr/>
          <p:nvPr/>
        </p:nvSpPr>
        <p:spPr>
          <a:xfrm>
            <a:off x="5400000" y="1462680"/>
            <a:ext cx="1439640" cy="33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Děložní fundus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54" name="CustomShape 8"/>
          <p:cNvSpPr/>
          <p:nvPr/>
        </p:nvSpPr>
        <p:spPr>
          <a:xfrm>
            <a:off x="3420000" y="3056040"/>
            <a:ext cx="1259640" cy="33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Roh děložní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55" name="CustomShape 9"/>
          <p:cNvSpPr/>
          <p:nvPr/>
        </p:nvSpPr>
        <p:spPr>
          <a:xfrm>
            <a:off x="7293240" y="4500000"/>
            <a:ext cx="1346400" cy="33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Krček děložní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56" name="CustomShape 10"/>
          <p:cNvSpPr/>
          <p:nvPr/>
        </p:nvSpPr>
        <p:spPr>
          <a:xfrm>
            <a:off x="5400000" y="2542680"/>
            <a:ext cx="1439640" cy="33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Dutina děložní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57" name="CustomShape 11"/>
          <p:cNvSpPr/>
          <p:nvPr/>
        </p:nvSpPr>
        <p:spPr>
          <a:xfrm>
            <a:off x="2700000" y="4162680"/>
            <a:ext cx="2159640" cy="33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Vnitřní branka děložní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58" name="CustomShape 12"/>
          <p:cNvSpPr/>
          <p:nvPr/>
        </p:nvSpPr>
        <p:spPr>
          <a:xfrm>
            <a:off x="5220000" y="5940000"/>
            <a:ext cx="1979640" cy="33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Zevní branka děložní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59" name="CustomShape 13"/>
          <p:cNvSpPr/>
          <p:nvPr/>
        </p:nvSpPr>
        <p:spPr>
          <a:xfrm>
            <a:off x="3600000" y="5040000"/>
            <a:ext cx="1439640" cy="33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Čípek děložní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60" name="CustomShape 14"/>
          <p:cNvSpPr/>
          <p:nvPr/>
        </p:nvSpPr>
        <p:spPr>
          <a:xfrm>
            <a:off x="7339680" y="3622680"/>
            <a:ext cx="1346400" cy="33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Tělo děložní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361" name="Line 15"/>
          <p:cNvSpPr/>
          <p:nvPr/>
        </p:nvSpPr>
        <p:spPr>
          <a:xfrm>
            <a:off x="4860000" y="4320000"/>
            <a:ext cx="1260000" cy="0"/>
          </a:xfrm>
          <a:prstGeom prst="line">
            <a:avLst/>
          </a:prstGeom>
          <a:ln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Line 16"/>
          <p:cNvSpPr/>
          <p:nvPr/>
        </p:nvSpPr>
        <p:spPr>
          <a:xfrm>
            <a:off x="4860000" y="4320000"/>
            <a:ext cx="1260000" cy="0"/>
          </a:xfrm>
          <a:prstGeom prst="line">
            <a:avLst/>
          </a:prstGeom>
          <a:ln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3" name="Line 17"/>
          <p:cNvSpPr/>
          <p:nvPr/>
        </p:nvSpPr>
        <p:spPr>
          <a:xfrm flipV="1">
            <a:off x="4429800" y="2700000"/>
            <a:ext cx="429840" cy="356040"/>
          </a:xfrm>
          <a:prstGeom prst="line">
            <a:avLst/>
          </a:prstGeom>
          <a:ln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Line 18"/>
          <p:cNvSpPr/>
          <p:nvPr/>
        </p:nvSpPr>
        <p:spPr>
          <a:xfrm>
            <a:off x="4860000" y="4320000"/>
            <a:ext cx="1260000" cy="0"/>
          </a:xfrm>
          <a:prstGeom prst="line">
            <a:avLst/>
          </a:prstGeom>
          <a:ln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5" name="Line 19"/>
          <p:cNvSpPr/>
          <p:nvPr/>
        </p:nvSpPr>
        <p:spPr>
          <a:xfrm>
            <a:off x="5040000" y="5220000"/>
            <a:ext cx="900000" cy="0"/>
          </a:xfrm>
          <a:prstGeom prst="line">
            <a:avLst/>
          </a:prstGeom>
          <a:ln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6" name="Line 20"/>
          <p:cNvSpPr/>
          <p:nvPr/>
        </p:nvSpPr>
        <p:spPr>
          <a:xfrm flipH="1">
            <a:off x="6660000" y="3780000"/>
            <a:ext cx="679680" cy="0"/>
          </a:xfrm>
          <a:prstGeom prst="line">
            <a:avLst/>
          </a:prstGeom>
          <a:ln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7" name="Line 21"/>
          <p:cNvSpPr/>
          <p:nvPr/>
        </p:nvSpPr>
        <p:spPr>
          <a:xfrm flipV="1">
            <a:off x="6120000" y="5400000"/>
            <a:ext cx="0" cy="540000"/>
          </a:xfrm>
          <a:prstGeom prst="line">
            <a:avLst/>
          </a:prstGeom>
          <a:ln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8" name="Line 22"/>
          <p:cNvSpPr/>
          <p:nvPr/>
        </p:nvSpPr>
        <p:spPr>
          <a:xfrm flipH="1">
            <a:off x="6613560" y="4680000"/>
            <a:ext cx="679680" cy="0"/>
          </a:xfrm>
          <a:prstGeom prst="line">
            <a:avLst/>
          </a:prstGeom>
          <a:ln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1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372" name="CustomShape 4"/>
          <p:cNvSpPr/>
          <p:nvPr/>
        </p:nvSpPr>
        <p:spPr>
          <a:xfrm>
            <a:off x="457200" y="720000"/>
            <a:ext cx="8228880" cy="55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cs-CZ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Sagitální řez dělohou v pokročilém těhotenství</a:t>
            </a:r>
            <a:endParaRPr b="0" lang="cs-CZ" sz="3200" spc="-1" strike="noStrike">
              <a:latin typeface="Arial"/>
            </a:endParaRPr>
          </a:p>
        </p:txBody>
      </p:sp>
      <p:pic>
        <p:nvPicPr>
          <p:cNvPr id="373" name="Picture 2" descr="C:\Documents and Settings\blanka.pospisilova\Dokumenty\Skripta\2010_08_07\IMG_0019.jpg"/>
          <p:cNvPicPr/>
          <p:nvPr/>
        </p:nvPicPr>
        <p:blipFill>
          <a:blip r:embed="rId2"/>
          <a:srcRect l="2107" t="961" r="0" b="0"/>
          <a:stretch/>
        </p:blipFill>
        <p:spPr>
          <a:xfrm>
            <a:off x="3604320" y="1185840"/>
            <a:ext cx="5299200" cy="4970520"/>
          </a:xfrm>
          <a:prstGeom prst="rect">
            <a:avLst/>
          </a:prstGeom>
          <a:ln w="9360">
            <a:noFill/>
          </a:ln>
        </p:spPr>
      </p:pic>
      <p:sp>
        <p:nvSpPr>
          <p:cNvPr id="374" name="CustomShape 5"/>
          <p:cNvSpPr/>
          <p:nvPr/>
        </p:nvSpPr>
        <p:spPr>
          <a:xfrm>
            <a:off x="468360" y="1517040"/>
            <a:ext cx="3249000" cy="411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Od 3. měsíce gravidity vystupuje děloha z malé pánve a její fundus je možno palpovat přes břišní stěnu</a:t>
            </a:r>
            <a:endParaRPr b="0" lang="cs-CZ" sz="22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Koncem 4. měsíce sahá fundus do úrovně pupku</a:t>
            </a:r>
            <a:endParaRPr b="0" lang="cs-CZ" sz="22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Koncem 9. měsíce dosahuje až k proc. xiphoideus – nejvýš za celé těhotenství</a:t>
            </a:r>
            <a:endParaRPr b="0" lang="cs-CZ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Obrázek 4" descr=""/>
          <p:cNvPicPr/>
          <p:nvPr/>
        </p:nvPicPr>
        <p:blipFill>
          <a:blip r:embed="rId2"/>
          <a:srcRect l="18061" t="28560" r="40199" b="36241"/>
          <a:stretch/>
        </p:blipFill>
        <p:spPr>
          <a:xfrm>
            <a:off x="2745000" y="3486240"/>
            <a:ext cx="5857200" cy="2778480"/>
          </a:xfrm>
          <a:prstGeom prst="rect">
            <a:avLst/>
          </a:prstGeom>
          <a:ln>
            <a:noFill/>
          </a:ln>
        </p:spPr>
      </p:pic>
      <p:sp>
        <p:nvSpPr>
          <p:cNvPr id="376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7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8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379" name="CustomShape 4"/>
          <p:cNvSpPr/>
          <p:nvPr/>
        </p:nvSpPr>
        <p:spPr>
          <a:xfrm>
            <a:off x="457200" y="720000"/>
            <a:ext cx="8228880" cy="69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Stavba stěny</a:t>
            </a:r>
            <a:endParaRPr b="0" lang="cs-CZ" sz="4000" spc="-1" strike="noStrike">
              <a:latin typeface="Arial"/>
            </a:endParaRPr>
          </a:p>
        </p:txBody>
      </p:sp>
      <p:sp>
        <p:nvSpPr>
          <p:cNvPr id="380" name="CustomShape 5"/>
          <p:cNvSpPr/>
          <p:nvPr/>
        </p:nvSpPr>
        <p:spPr>
          <a:xfrm>
            <a:off x="468360" y="1416960"/>
            <a:ext cx="8228880" cy="397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Endometrium</a:t>
            </a: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 = sliznice děložní, ve fertilním věku prodělává funkční změny </a:t>
            </a: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Calibri"/>
              </a:rPr>
              <a:t>→ menstruační cyklust</a:t>
            </a:r>
            <a:endParaRPr b="0" lang="cs-CZ" sz="25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Calibri"/>
              </a:rPr>
              <a:t>Myometrium</a:t>
            </a: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Calibri"/>
              </a:rPr>
              <a:t> =  hladká svalovina děložní, nejsilnější vrstva</a:t>
            </a:r>
            <a:endParaRPr b="0" lang="cs-CZ" sz="25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Calibri"/>
              </a:rPr>
              <a:t>Perimetrium</a:t>
            </a: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Calibri"/>
              </a:rPr>
              <a:t> = peritoneum kryjící dělohu mimo čípku, na okolní orgány přechází v záhybech – </a:t>
            </a: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Calibri"/>
              </a:rPr>
              <a:t>excavatio vesicouterina </a:t>
            </a: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Calibri"/>
              </a:rPr>
              <a:t>a </a:t>
            </a: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Calibri"/>
              </a:rPr>
              <a:t>excavatio rectouterina </a:t>
            </a: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Calibri"/>
              </a:rPr>
              <a:t>= Douglasův prostor </a:t>
            </a:r>
            <a:endParaRPr b="0" lang="cs-CZ" sz="2500" spc="-1" strike="noStrike">
              <a:latin typeface="Arial"/>
            </a:endParaRPr>
          </a:p>
        </p:txBody>
      </p:sp>
      <p:sp>
        <p:nvSpPr>
          <p:cNvPr id="381" name="CustomShape 6"/>
          <p:cNvSpPr/>
          <p:nvPr/>
        </p:nvSpPr>
        <p:spPr>
          <a:xfrm>
            <a:off x="541440" y="4790520"/>
            <a:ext cx="2254680" cy="395280"/>
          </a:xfrm>
          <a:prstGeom prst="rect">
            <a:avLst/>
          </a:prstGeom>
          <a:noFill/>
          <a:ln w="1908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Menstruační cyklus</a:t>
            </a:r>
            <a:endParaRPr b="0" lang="cs-CZ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4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385" name="CustomShape 4"/>
          <p:cNvSpPr/>
          <p:nvPr/>
        </p:nvSpPr>
        <p:spPr>
          <a:xfrm>
            <a:off x="457200" y="720000"/>
            <a:ext cx="8228880" cy="69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Pochva (vagina)</a:t>
            </a:r>
            <a:endParaRPr b="0" lang="cs-CZ" sz="4000" spc="-1" strike="noStrike">
              <a:latin typeface="Arial"/>
            </a:endParaRPr>
          </a:p>
        </p:txBody>
      </p:sp>
      <p:sp>
        <p:nvSpPr>
          <p:cNvPr id="386" name="CustomShape 5"/>
          <p:cNvSpPr/>
          <p:nvPr/>
        </p:nvSpPr>
        <p:spPr>
          <a:xfrm>
            <a:off x="457200" y="1440000"/>
            <a:ext cx="3732840" cy="397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Součástí měkký cest porodních</a:t>
            </a:r>
            <a:endParaRPr b="0" lang="cs-CZ" sz="25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Při anteverzi a anteflexi dělohy je nejhlubší zadní klenba poševní </a:t>
            </a:r>
            <a:endParaRPr b="0" lang="cs-CZ" sz="25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Vyšetření</a:t>
            </a: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 per vaginam </a:t>
            </a: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možná palpace okolních orgánů: ovarium, uters, přes zadní klenbu poševní palpace a punkce Douglasova prostoru</a:t>
            </a:r>
            <a:endParaRPr b="0" lang="cs-CZ" sz="2500" spc="-1" strike="noStrike">
              <a:latin typeface="Arial"/>
            </a:endParaRPr>
          </a:p>
        </p:txBody>
      </p:sp>
      <p:pic>
        <p:nvPicPr>
          <p:cNvPr id="387" name="Picture 6" descr="161E2EFE"/>
          <p:cNvPicPr/>
          <p:nvPr/>
        </p:nvPicPr>
        <p:blipFill>
          <a:blip r:embed="rId2"/>
          <a:srcRect l="3360" t="5056" r="3360" b="8848"/>
          <a:stretch/>
        </p:blipFill>
        <p:spPr>
          <a:xfrm>
            <a:off x="4190400" y="1598760"/>
            <a:ext cx="4870800" cy="3873960"/>
          </a:xfrm>
          <a:prstGeom prst="rect">
            <a:avLst/>
          </a:prstGeom>
          <a:ln w="19080">
            <a:solidFill>
              <a:schemeClr val="tx1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9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0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391" name="CustomShape 4"/>
          <p:cNvSpPr/>
          <p:nvPr/>
        </p:nvSpPr>
        <p:spPr>
          <a:xfrm>
            <a:off x="457200" y="720000"/>
            <a:ext cx="8228880" cy="69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Zevní pohlavní orgány ženy</a:t>
            </a:r>
            <a:endParaRPr b="0" lang="cs-CZ" sz="4000" spc="-1" strike="noStrike">
              <a:latin typeface="Arial"/>
            </a:endParaRPr>
          </a:p>
        </p:txBody>
      </p:sp>
      <p:sp>
        <p:nvSpPr>
          <p:cNvPr id="392" name="CustomShape 5"/>
          <p:cNvSpPr/>
          <p:nvPr/>
        </p:nvSpPr>
        <p:spPr>
          <a:xfrm>
            <a:off x="457200" y="1416960"/>
            <a:ext cx="8228880" cy="397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93" name="Picture 3" descr="C:\Documents and Settings\blanka.pospisilova\Dokumenty\Skripta\2010_08_07\IMG_0027.jpg"/>
          <p:cNvPicPr/>
          <p:nvPr/>
        </p:nvPicPr>
        <p:blipFill>
          <a:blip r:embed="rId2">
            <a:lum contrast="10000"/>
          </a:blip>
          <a:srcRect l="48980" t="13603" r="2034" b="0"/>
          <a:stretch/>
        </p:blipFill>
        <p:spPr>
          <a:xfrm>
            <a:off x="4409280" y="1344600"/>
            <a:ext cx="3316320" cy="5036040"/>
          </a:xfrm>
          <a:prstGeom prst="rect">
            <a:avLst/>
          </a:prstGeom>
          <a:ln w="9360">
            <a:noFill/>
          </a:ln>
        </p:spPr>
      </p:pic>
      <p:sp>
        <p:nvSpPr>
          <p:cNvPr id="394" name="CustomShape 6"/>
          <p:cNvSpPr/>
          <p:nvPr/>
        </p:nvSpPr>
        <p:spPr>
          <a:xfrm>
            <a:off x="1036800" y="2592720"/>
            <a:ext cx="3316320" cy="2224800"/>
          </a:xfrm>
          <a:prstGeom prst="rect">
            <a:avLst/>
          </a:prstGeom>
          <a:noFill/>
          <a:ln w="2844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Zevní ústí uretry</a:t>
            </a:r>
            <a:endParaRPr b="0" lang="cs-CZ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Malý stydký pysk</a:t>
            </a:r>
            <a:endParaRPr b="0" lang="cs-CZ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Vchod poševní</a:t>
            </a:r>
            <a:endParaRPr b="0" lang="cs-CZ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Hráz – perineum</a:t>
            </a:r>
            <a:endParaRPr b="0" lang="cs-CZ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Velký stydký pysk</a:t>
            </a:r>
            <a:endParaRPr b="0" lang="cs-CZ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Žalud poštěváčku</a:t>
            </a:r>
            <a:endParaRPr b="0" lang="cs-CZ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Stydký (Venušin) pahorek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395" name="CustomShape 7"/>
          <p:cNvSpPr/>
          <p:nvPr/>
        </p:nvSpPr>
        <p:spPr>
          <a:xfrm>
            <a:off x="4653360" y="3135960"/>
            <a:ext cx="359640" cy="29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396" name="CustomShape 8"/>
          <p:cNvSpPr/>
          <p:nvPr/>
        </p:nvSpPr>
        <p:spPr>
          <a:xfrm>
            <a:off x="4662360" y="3716280"/>
            <a:ext cx="359640" cy="29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397" name="CustomShape 9"/>
          <p:cNvSpPr/>
          <p:nvPr/>
        </p:nvSpPr>
        <p:spPr>
          <a:xfrm>
            <a:off x="4812120" y="4296600"/>
            <a:ext cx="359640" cy="29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398" name="CustomShape 10"/>
          <p:cNvSpPr/>
          <p:nvPr/>
        </p:nvSpPr>
        <p:spPr>
          <a:xfrm>
            <a:off x="5078160" y="4962600"/>
            <a:ext cx="359640" cy="29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4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399" name="CustomShape 11"/>
          <p:cNvSpPr/>
          <p:nvPr/>
        </p:nvSpPr>
        <p:spPr>
          <a:xfrm>
            <a:off x="7306920" y="3979440"/>
            <a:ext cx="359640" cy="13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5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00" name="CustomShape 12"/>
          <p:cNvSpPr/>
          <p:nvPr/>
        </p:nvSpPr>
        <p:spPr>
          <a:xfrm>
            <a:off x="7171560" y="3193920"/>
            <a:ext cx="359640" cy="29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6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01" name="CustomShape 13"/>
          <p:cNvSpPr/>
          <p:nvPr/>
        </p:nvSpPr>
        <p:spPr>
          <a:xfrm>
            <a:off x="7422480" y="2317320"/>
            <a:ext cx="359640" cy="29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7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02" name="CustomShape 14"/>
          <p:cNvSpPr/>
          <p:nvPr/>
        </p:nvSpPr>
        <p:spPr>
          <a:xfrm>
            <a:off x="4932720" y="3363480"/>
            <a:ext cx="1169280" cy="30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3" name="CustomShape 15"/>
          <p:cNvSpPr/>
          <p:nvPr/>
        </p:nvSpPr>
        <p:spPr>
          <a:xfrm>
            <a:off x="4932720" y="3897360"/>
            <a:ext cx="903600" cy="46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4" name="CustomShape 16"/>
          <p:cNvSpPr/>
          <p:nvPr/>
        </p:nvSpPr>
        <p:spPr>
          <a:xfrm flipV="1">
            <a:off x="5093280" y="4108680"/>
            <a:ext cx="974160" cy="374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5" name="CustomShape 17"/>
          <p:cNvSpPr/>
          <p:nvPr/>
        </p:nvSpPr>
        <p:spPr>
          <a:xfrm flipV="1">
            <a:off x="5384520" y="4976640"/>
            <a:ext cx="682920" cy="168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6" name="CustomShape 18"/>
          <p:cNvSpPr/>
          <p:nvPr/>
        </p:nvSpPr>
        <p:spPr>
          <a:xfrm flipH="1" flipV="1">
            <a:off x="6284520" y="2202840"/>
            <a:ext cx="1136520" cy="260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7" name="CustomShape 19"/>
          <p:cNvSpPr/>
          <p:nvPr/>
        </p:nvSpPr>
        <p:spPr>
          <a:xfrm flipH="1" flipV="1">
            <a:off x="6182640" y="3170160"/>
            <a:ext cx="988200" cy="169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8" name="CustomShape 20"/>
          <p:cNvSpPr/>
          <p:nvPr/>
        </p:nvSpPr>
        <p:spPr>
          <a:xfrm flipH="1" flipV="1">
            <a:off x="6638040" y="3979440"/>
            <a:ext cx="681840" cy="182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0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1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412" name="CustomShape 4"/>
          <p:cNvSpPr/>
          <p:nvPr/>
        </p:nvSpPr>
        <p:spPr>
          <a:xfrm>
            <a:off x="457200" y="720000"/>
            <a:ext cx="8228880" cy="69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Epiziotomie</a:t>
            </a:r>
            <a:endParaRPr b="0" lang="cs-CZ" sz="4000" spc="-1" strike="noStrike">
              <a:latin typeface="Arial"/>
            </a:endParaRPr>
          </a:p>
        </p:txBody>
      </p:sp>
      <p:sp>
        <p:nvSpPr>
          <p:cNvPr id="413" name="CustomShape 5"/>
          <p:cNvSpPr/>
          <p:nvPr/>
        </p:nvSpPr>
        <p:spPr>
          <a:xfrm>
            <a:off x="457200" y="1440000"/>
            <a:ext cx="8228880" cy="397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cs-CZ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= nástřih hráze při porodu</a:t>
            </a:r>
            <a:endParaRPr b="0" lang="cs-CZ" sz="2800" spc="-1" strike="noStrike">
              <a:latin typeface="Arial"/>
            </a:endParaRPr>
          </a:p>
        </p:txBody>
      </p:sp>
      <p:pic>
        <p:nvPicPr>
          <p:cNvPr id="414" name="Obrázek 2" descr=""/>
          <p:cNvPicPr/>
          <p:nvPr/>
        </p:nvPicPr>
        <p:blipFill>
          <a:blip r:embed="rId2"/>
          <a:stretch/>
        </p:blipFill>
        <p:spPr>
          <a:xfrm>
            <a:off x="1632600" y="1944000"/>
            <a:ext cx="6259320" cy="4193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6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7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418" name="CustomShape 4"/>
          <p:cNvSpPr/>
          <p:nvPr/>
        </p:nvSpPr>
        <p:spPr>
          <a:xfrm>
            <a:off x="457200" y="274680"/>
            <a:ext cx="8228880" cy="114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Mužské pohlavní orgány</a:t>
            </a:r>
            <a:endParaRPr b="0" lang="cs-CZ" sz="4000" spc="-1" strike="noStrike">
              <a:latin typeface="Arial"/>
            </a:endParaRPr>
          </a:p>
        </p:txBody>
      </p:sp>
      <p:sp>
        <p:nvSpPr>
          <p:cNvPr id="419" name="CustomShape 5"/>
          <p:cNvSpPr/>
          <p:nvPr/>
        </p:nvSpPr>
        <p:spPr>
          <a:xfrm>
            <a:off x="457200" y="1251720"/>
            <a:ext cx="8228880" cy="701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cs-CZ" sz="23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Vnitřní pohlavní orgány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→ </a:t>
            </a:r>
            <a:r>
              <a:rPr b="1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Párové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Testes = varlata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Epididymis = nadvarlata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Ductus deferens = chámovod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Vesicula seminalis =  semenný váček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→ </a:t>
            </a:r>
            <a:r>
              <a:rPr b="1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Nepárové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Prostata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Uretra</a:t>
            </a:r>
            <a:endParaRPr b="0" lang="cs-CZ" sz="23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2"/>
            </a:pPr>
            <a:r>
              <a:rPr b="1" lang="cs-CZ" sz="2300" spc="-1" strike="noStrike" u="sng">
                <a:solidFill>
                  <a:srgbClr val="000000"/>
                </a:solidFill>
                <a:uFillTx/>
                <a:latin typeface="Calibri"/>
                <a:ea typeface="Calibri"/>
              </a:rPr>
              <a:t>Zevní pohlavní orgány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→ 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uloženy v krajině stydké a hrázové, zevně patrné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Scrotum (šourek)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Penis (pyj)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Picture 3" descr="C:\Documents and Settings\blanka.pospisilova\Dokumenty\Skripta\2010_08_07\IMG_0030.jpg"/>
          <p:cNvPicPr/>
          <p:nvPr/>
        </p:nvPicPr>
        <p:blipFill>
          <a:blip r:embed="rId2"/>
          <a:stretch/>
        </p:blipFill>
        <p:spPr>
          <a:xfrm>
            <a:off x="3160440" y="1010160"/>
            <a:ext cx="5995080" cy="4837680"/>
          </a:xfrm>
          <a:prstGeom prst="rect">
            <a:avLst/>
          </a:prstGeom>
          <a:ln w="9360">
            <a:noFill/>
          </a:ln>
        </p:spPr>
      </p:pic>
      <p:sp>
        <p:nvSpPr>
          <p:cNvPr id="421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2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3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424" name="CustomShape 4"/>
          <p:cNvSpPr/>
          <p:nvPr/>
        </p:nvSpPr>
        <p:spPr>
          <a:xfrm>
            <a:off x="456840" y="274680"/>
            <a:ext cx="8228880" cy="114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Sagitální řez malou pánví muže</a:t>
            </a:r>
            <a:endParaRPr b="0" lang="cs-CZ" sz="4000" spc="-1" strike="noStrike">
              <a:latin typeface="Arial"/>
            </a:endParaRPr>
          </a:p>
        </p:txBody>
      </p:sp>
      <p:sp>
        <p:nvSpPr>
          <p:cNvPr id="425" name="CustomShape 5"/>
          <p:cNvSpPr/>
          <p:nvPr/>
        </p:nvSpPr>
        <p:spPr>
          <a:xfrm>
            <a:off x="376920" y="1597680"/>
            <a:ext cx="2863440" cy="39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Penis</a:t>
            </a:r>
            <a:endParaRPr b="0" lang="cs-C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Chámovod</a:t>
            </a:r>
            <a:endParaRPr b="0" lang="cs-C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Symfýza</a:t>
            </a:r>
            <a:endParaRPr b="0" lang="cs-C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Tříselný kanál</a:t>
            </a:r>
            <a:endParaRPr b="0" lang="cs-C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Močovod</a:t>
            </a:r>
            <a:endParaRPr b="0" lang="cs-C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Excavatio rectovesicalis = Douglasův prostor</a:t>
            </a:r>
            <a:endParaRPr b="0" lang="cs-C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Močový měchýř</a:t>
            </a:r>
            <a:endParaRPr b="0" lang="cs-C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Rektum</a:t>
            </a:r>
            <a:endParaRPr b="0" lang="cs-C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Prostata</a:t>
            </a:r>
            <a:endParaRPr b="0" lang="cs-C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Zevní sfinkter anu</a:t>
            </a:r>
            <a:endParaRPr b="0" lang="cs-C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Svaly hráze</a:t>
            </a:r>
            <a:endParaRPr b="0" lang="cs-C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Nadvarle</a:t>
            </a:r>
            <a:endParaRPr b="0" lang="cs-CZ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Varle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426" name="CustomShape 6"/>
          <p:cNvSpPr/>
          <p:nvPr/>
        </p:nvSpPr>
        <p:spPr>
          <a:xfrm flipH="1">
            <a:off x="2837160" y="3429000"/>
            <a:ext cx="38052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27" name="CustomShape 7"/>
          <p:cNvSpPr/>
          <p:nvPr/>
        </p:nvSpPr>
        <p:spPr>
          <a:xfrm flipH="1">
            <a:off x="3178080" y="2538000"/>
            <a:ext cx="38052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28" name="CustomShape 8"/>
          <p:cNvSpPr/>
          <p:nvPr/>
        </p:nvSpPr>
        <p:spPr>
          <a:xfrm flipH="1">
            <a:off x="4552920" y="2538000"/>
            <a:ext cx="38052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29" name="CustomShape 9"/>
          <p:cNvSpPr/>
          <p:nvPr/>
        </p:nvSpPr>
        <p:spPr>
          <a:xfrm flipH="1">
            <a:off x="3954240" y="1219680"/>
            <a:ext cx="38052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4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30" name="CustomShape 10"/>
          <p:cNvSpPr/>
          <p:nvPr/>
        </p:nvSpPr>
        <p:spPr>
          <a:xfrm flipH="1">
            <a:off x="6190920" y="1307520"/>
            <a:ext cx="38052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5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31" name="CustomShape 11"/>
          <p:cNvSpPr/>
          <p:nvPr/>
        </p:nvSpPr>
        <p:spPr>
          <a:xfrm flipH="1">
            <a:off x="6745680" y="2339640"/>
            <a:ext cx="38052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6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32" name="CustomShape 12"/>
          <p:cNvSpPr/>
          <p:nvPr/>
        </p:nvSpPr>
        <p:spPr>
          <a:xfrm flipH="1">
            <a:off x="5583960" y="2360160"/>
            <a:ext cx="38052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7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33" name="CustomShape 13"/>
          <p:cNvSpPr/>
          <p:nvPr/>
        </p:nvSpPr>
        <p:spPr>
          <a:xfrm flipH="1">
            <a:off x="7256160" y="2558880"/>
            <a:ext cx="38052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8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34" name="CustomShape 14"/>
          <p:cNvSpPr/>
          <p:nvPr/>
        </p:nvSpPr>
        <p:spPr>
          <a:xfrm flipH="1">
            <a:off x="5393520" y="3031560"/>
            <a:ext cx="380520" cy="30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9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35" name="CustomShape 15"/>
          <p:cNvSpPr/>
          <p:nvPr/>
        </p:nvSpPr>
        <p:spPr>
          <a:xfrm flipH="1">
            <a:off x="6936120" y="4546080"/>
            <a:ext cx="51012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10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36" name="CustomShape 16"/>
          <p:cNvSpPr/>
          <p:nvPr/>
        </p:nvSpPr>
        <p:spPr>
          <a:xfrm flipH="1">
            <a:off x="6307200" y="4736880"/>
            <a:ext cx="51012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11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37" name="CustomShape 17"/>
          <p:cNvSpPr/>
          <p:nvPr/>
        </p:nvSpPr>
        <p:spPr>
          <a:xfrm flipH="1">
            <a:off x="5420520" y="5375520"/>
            <a:ext cx="48204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12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38" name="CustomShape 18"/>
          <p:cNvSpPr/>
          <p:nvPr/>
        </p:nvSpPr>
        <p:spPr>
          <a:xfrm flipH="1">
            <a:off x="4369680" y="4935600"/>
            <a:ext cx="623520" cy="57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13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39" name="CustomShape 19"/>
          <p:cNvSpPr/>
          <p:nvPr/>
        </p:nvSpPr>
        <p:spPr>
          <a:xfrm>
            <a:off x="3103560" y="3670920"/>
            <a:ext cx="367200" cy="191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0" name="CustomShape 20"/>
          <p:cNvSpPr/>
          <p:nvPr/>
        </p:nvSpPr>
        <p:spPr>
          <a:xfrm>
            <a:off x="3456360" y="2742480"/>
            <a:ext cx="848160" cy="124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1" name="CustomShape 21"/>
          <p:cNvSpPr/>
          <p:nvPr/>
        </p:nvSpPr>
        <p:spPr>
          <a:xfrm>
            <a:off x="4152240" y="1515240"/>
            <a:ext cx="27216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2" name="CustomShape 22"/>
          <p:cNvSpPr/>
          <p:nvPr/>
        </p:nvSpPr>
        <p:spPr>
          <a:xfrm>
            <a:off x="6382080" y="1704600"/>
            <a:ext cx="17280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3" name="CustomShape 23"/>
          <p:cNvSpPr/>
          <p:nvPr/>
        </p:nvSpPr>
        <p:spPr>
          <a:xfrm flipH="1" flipV="1">
            <a:off x="6572520" y="4012560"/>
            <a:ext cx="560880" cy="598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4" name="CustomShape 24"/>
          <p:cNvSpPr/>
          <p:nvPr/>
        </p:nvSpPr>
        <p:spPr>
          <a:xfrm flipH="1" flipV="1">
            <a:off x="6258960" y="4057560"/>
            <a:ext cx="186480" cy="712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5" name="CustomShape 25"/>
          <p:cNvSpPr/>
          <p:nvPr/>
        </p:nvSpPr>
        <p:spPr>
          <a:xfrm flipH="1" flipV="1">
            <a:off x="4664160" y="4546080"/>
            <a:ext cx="836640" cy="829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7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8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449" name="CustomShape 4"/>
          <p:cNvSpPr/>
          <p:nvPr/>
        </p:nvSpPr>
        <p:spPr>
          <a:xfrm>
            <a:off x="457200" y="720000"/>
            <a:ext cx="8228880" cy="69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Varle (testis), nadvarle (epididymis)</a:t>
            </a:r>
            <a:endParaRPr b="0" lang="cs-CZ" sz="4000" spc="-1" strike="noStrike">
              <a:latin typeface="Arial"/>
            </a:endParaRPr>
          </a:p>
        </p:txBody>
      </p:sp>
      <p:sp>
        <p:nvSpPr>
          <p:cNvPr id="450" name="CustomShape 5"/>
          <p:cNvSpPr/>
          <p:nvPr/>
        </p:nvSpPr>
        <p:spPr>
          <a:xfrm>
            <a:off x="456840" y="1440360"/>
            <a:ext cx="8313840" cy="469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cs-CZ" sz="23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Varle</a:t>
            </a:r>
            <a:endParaRPr b="0" lang="cs-CZ" sz="23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Vejčitý párový orgán, uložený ve skrotu, má elastickou konzistenci</a:t>
            </a:r>
            <a:endParaRPr b="0" lang="cs-CZ" sz="23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Tunica albuginea 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tvoří vazivová septa oddělující lalůčky varlete s </a:t>
            </a:r>
            <a:r>
              <a:rPr b="1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tubuli seminiferi contorti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, kde dochází ke </a:t>
            </a:r>
            <a:r>
              <a:rPr b="1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spermatogenezi 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= vývoj spermií z pohlavních buněk</a:t>
            </a:r>
            <a:endParaRPr b="0" lang="cs-CZ" sz="23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Sertoliho buňky 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– jejich funkcí je </a:t>
            </a:r>
            <a:r>
              <a:rPr b="0" lang="cs-CZ" sz="2300" spc="-1" strike="noStrike">
                <a:solidFill>
                  <a:srgbClr val="212529"/>
                </a:solidFill>
                <a:latin typeface="Calibri"/>
                <a:ea typeface="DejaVu Sans"/>
              </a:rPr>
              <a:t>podpora, regulace výživy a ochrana vyživujících se spermií </a:t>
            </a:r>
            <a:endParaRPr b="0" lang="cs-CZ" sz="23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212529"/>
              </a:buClr>
              <a:buFont typeface="Arial"/>
              <a:buChar char="•"/>
            </a:pPr>
            <a:r>
              <a:rPr b="1" lang="cs-CZ" sz="2300" spc="-1" strike="noStrike">
                <a:solidFill>
                  <a:srgbClr val="212529"/>
                </a:solidFill>
                <a:latin typeface="Calibri"/>
                <a:ea typeface="DejaVu Sans"/>
              </a:rPr>
              <a:t>Leydigovy buňky </a:t>
            </a:r>
            <a:r>
              <a:rPr b="0" lang="cs-CZ" sz="2300" spc="-1" strike="noStrike">
                <a:solidFill>
                  <a:srgbClr val="212529"/>
                </a:solidFill>
                <a:latin typeface="Calibri"/>
                <a:ea typeface="DejaVu Sans"/>
              </a:rPr>
              <a:t>– buňky tvořící </a:t>
            </a:r>
            <a:r>
              <a:rPr b="1" lang="cs-CZ" sz="2300" spc="-1" strike="noStrike">
                <a:solidFill>
                  <a:srgbClr val="212529"/>
                </a:solidFill>
                <a:latin typeface="Calibri"/>
                <a:ea typeface="DejaVu Sans"/>
              </a:rPr>
              <a:t>testosteron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cs-CZ" sz="23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Nadvarle</a:t>
            </a:r>
            <a:endParaRPr b="0" lang="cs-CZ" sz="23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Naléhá na zadní plochu varlete</a:t>
            </a:r>
            <a:endParaRPr b="0" lang="cs-CZ" sz="23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Tvořen caput – corpus – cauda </a:t>
            </a:r>
            <a:endParaRPr b="0" lang="cs-CZ" sz="23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Přechází v chámovod</a:t>
            </a:r>
            <a:endParaRPr b="0" lang="cs-CZ" sz="23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Slouží k dozrávání a jako zásobárna spermií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2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3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pic>
        <p:nvPicPr>
          <p:cNvPr id="454" name="Picture 2" descr="E:\Obrázky\Galerie médií\AA0B21EF.jpg"/>
          <p:cNvPicPr/>
          <p:nvPr/>
        </p:nvPicPr>
        <p:blipFill>
          <a:blip r:embed="rId2"/>
          <a:srcRect l="9780" t="0" r="10870" b="10629"/>
          <a:stretch/>
        </p:blipFill>
        <p:spPr>
          <a:xfrm>
            <a:off x="240480" y="846000"/>
            <a:ext cx="5438520" cy="5214600"/>
          </a:xfrm>
          <a:prstGeom prst="rect">
            <a:avLst/>
          </a:prstGeom>
          <a:ln>
            <a:noFill/>
          </a:ln>
        </p:spPr>
      </p:pic>
      <p:sp>
        <p:nvSpPr>
          <p:cNvPr id="455" name="CustomShape 4"/>
          <p:cNvSpPr/>
          <p:nvPr/>
        </p:nvSpPr>
        <p:spPr>
          <a:xfrm>
            <a:off x="5679360" y="1534320"/>
            <a:ext cx="3322440" cy="3139560"/>
          </a:xfrm>
          <a:prstGeom prst="rect">
            <a:avLst/>
          </a:prstGeom>
          <a:solidFill>
            <a:schemeClr val="bg1"/>
          </a:solidFill>
          <a:ln w="2844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Epididymis – caput,</a:t>
            </a:r>
            <a:endParaRPr b="0" lang="cs-CZ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Ductuli efferentes testis, </a:t>
            </a:r>
            <a:endParaRPr b="0" lang="cs-CZ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Rete testis</a:t>
            </a:r>
            <a:endParaRPr b="0" lang="cs-CZ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Septulum testis, </a:t>
            </a:r>
            <a:endParaRPr b="0" lang="cs-CZ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Lobulus  testis s tubuli seminiferi contorti,</a:t>
            </a:r>
            <a:endParaRPr b="0" lang="cs-CZ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Tunica albuginea</a:t>
            </a:r>
            <a:endParaRPr b="0" lang="cs-CZ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Epididymis – corpus</a:t>
            </a:r>
            <a:endParaRPr b="0" lang="cs-CZ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Epididymis – cauda</a:t>
            </a:r>
            <a:endParaRPr b="0" lang="cs-CZ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Ductus deferens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56" name="CustomShape 5"/>
          <p:cNvSpPr/>
          <p:nvPr/>
        </p:nvSpPr>
        <p:spPr>
          <a:xfrm flipH="1">
            <a:off x="3939120" y="448560"/>
            <a:ext cx="380520" cy="39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57" name="CustomShape 6"/>
          <p:cNvSpPr/>
          <p:nvPr/>
        </p:nvSpPr>
        <p:spPr>
          <a:xfrm flipH="1">
            <a:off x="4572000" y="1174680"/>
            <a:ext cx="328320" cy="42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58" name="CustomShape 7"/>
          <p:cNvSpPr/>
          <p:nvPr/>
        </p:nvSpPr>
        <p:spPr>
          <a:xfrm flipH="1">
            <a:off x="4847760" y="1715400"/>
            <a:ext cx="328320" cy="42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59" name="CustomShape 8"/>
          <p:cNvSpPr/>
          <p:nvPr/>
        </p:nvSpPr>
        <p:spPr>
          <a:xfrm flipH="1">
            <a:off x="4900680" y="5257800"/>
            <a:ext cx="328320" cy="42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4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60" name="CustomShape 9"/>
          <p:cNvSpPr/>
          <p:nvPr/>
        </p:nvSpPr>
        <p:spPr>
          <a:xfrm flipH="1">
            <a:off x="5254560" y="4828320"/>
            <a:ext cx="328320" cy="42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5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61" name="CustomShape 10"/>
          <p:cNvSpPr/>
          <p:nvPr/>
        </p:nvSpPr>
        <p:spPr>
          <a:xfrm flipH="1">
            <a:off x="3939120" y="5532120"/>
            <a:ext cx="273240" cy="441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6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62" name="CustomShape 11"/>
          <p:cNvSpPr/>
          <p:nvPr/>
        </p:nvSpPr>
        <p:spPr>
          <a:xfrm flipH="1">
            <a:off x="1676880" y="1404360"/>
            <a:ext cx="328320" cy="42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7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63" name="CustomShape 12"/>
          <p:cNvSpPr/>
          <p:nvPr/>
        </p:nvSpPr>
        <p:spPr>
          <a:xfrm flipH="1">
            <a:off x="2959920" y="5635440"/>
            <a:ext cx="328320" cy="42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8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64" name="CustomShape 13"/>
          <p:cNvSpPr/>
          <p:nvPr/>
        </p:nvSpPr>
        <p:spPr>
          <a:xfrm flipH="1">
            <a:off x="239040" y="1843560"/>
            <a:ext cx="328320" cy="42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9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465" name="CustomShape 14"/>
          <p:cNvSpPr/>
          <p:nvPr/>
        </p:nvSpPr>
        <p:spPr>
          <a:xfrm flipH="1">
            <a:off x="3939120" y="846000"/>
            <a:ext cx="13644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6" name="CustomShape 15"/>
          <p:cNvSpPr/>
          <p:nvPr/>
        </p:nvSpPr>
        <p:spPr>
          <a:xfrm flipH="1">
            <a:off x="3701880" y="1387440"/>
            <a:ext cx="869760" cy="540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7" name="CustomShape 16"/>
          <p:cNvSpPr/>
          <p:nvPr/>
        </p:nvSpPr>
        <p:spPr>
          <a:xfrm flipH="1">
            <a:off x="3790800" y="1988280"/>
            <a:ext cx="1082160" cy="335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8" name="CustomShape 17"/>
          <p:cNvSpPr/>
          <p:nvPr/>
        </p:nvSpPr>
        <p:spPr>
          <a:xfrm flipH="1" flipV="1">
            <a:off x="4212720" y="4367880"/>
            <a:ext cx="736200" cy="1010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9" name="CustomShape 18"/>
          <p:cNvSpPr/>
          <p:nvPr/>
        </p:nvSpPr>
        <p:spPr>
          <a:xfrm flipH="1" flipV="1">
            <a:off x="4331880" y="3877920"/>
            <a:ext cx="974880" cy="1127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0" name="CustomShape 19"/>
          <p:cNvSpPr/>
          <p:nvPr/>
        </p:nvSpPr>
        <p:spPr>
          <a:xfrm flipH="1" flipV="1">
            <a:off x="3736080" y="5041080"/>
            <a:ext cx="291240" cy="59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1" name="CustomShape 20"/>
          <p:cNvSpPr/>
          <p:nvPr/>
        </p:nvSpPr>
        <p:spPr>
          <a:xfrm>
            <a:off x="1960560" y="1744920"/>
            <a:ext cx="633600" cy="523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2" name="CustomShape 21"/>
          <p:cNvSpPr/>
          <p:nvPr/>
        </p:nvSpPr>
        <p:spPr>
          <a:xfrm>
            <a:off x="487440" y="2043360"/>
            <a:ext cx="459360" cy="12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3" name="CustomShape 22"/>
          <p:cNvSpPr/>
          <p:nvPr/>
        </p:nvSpPr>
        <p:spPr>
          <a:xfrm flipH="1" flipV="1">
            <a:off x="2403360" y="5005800"/>
            <a:ext cx="719640" cy="676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Ledviny</a:t>
            </a:r>
            <a:endParaRPr b="0" lang="cs-CZ" sz="4000" spc="-1" strike="noStrike">
              <a:latin typeface="Arial"/>
            </a:endParaRPr>
          </a:p>
        </p:txBody>
      </p:sp>
      <p:sp>
        <p:nvSpPr>
          <p:cNvPr id="159" name="CustomShape 2"/>
          <p:cNvSpPr/>
          <p:nvPr/>
        </p:nvSpPr>
        <p:spPr>
          <a:xfrm>
            <a:off x="457200" y="1224000"/>
            <a:ext cx="8228520" cy="490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Párový (ren dexter et sinister) parenchymatozní orgán fazolovitého tvaru a elastické konzistence</a:t>
            </a:r>
            <a:endParaRPr b="0" lang="cs-CZ" sz="25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Uloženy v retroperitoneu</a:t>
            </a:r>
            <a:endParaRPr b="0" lang="cs-CZ" sz="25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Pro život nezbytný orgán</a:t>
            </a:r>
            <a:endParaRPr b="0" lang="cs-CZ" sz="25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K plnění funkce stačí jedna ledvina – obvykle dochází k její hypertrofii</a:t>
            </a:r>
            <a:endParaRPr b="0" lang="cs-CZ" sz="2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cs-CZ" sz="25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Funkce:</a:t>
            </a:r>
            <a:endParaRPr b="0" lang="cs-CZ" sz="25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Homeostáza</a:t>
            </a: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 – odstraňování katabolitů metabolismu, hospodaření s vodou a elektrolyty</a:t>
            </a:r>
            <a:endParaRPr b="0" lang="cs-CZ" sz="25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Endokrinní funkce</a:t>
            </a: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 – renin, erytropoetin</a:t>
            </a:r>
            <a:endParaRPr b="0" lang="cs-CZ" sz="2500" spc="-1" strike="noStrike">
              <a:latin typeface="Arial"/>
            </a:endParaRPr>
          </a:p>
        </p:txBody>
      </p:sp>
      <p:sp>
        <p:nvSpPr>
          <p:cNvPr id="160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5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6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477" name="CustomShape 4"/>
          <p:cNvSpPr/>
          <p:nvPr/>
        </p:nvSpPr>
        <p:spPr>
          <a:xfrm>
            <a:off x="457200" y="720000"/>
            <a:ext cx="8228880" cy="69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Obaly varlete</a:t>
            </a:r>
            <a:endParaRPr b="0" lang="cs-CZ" sz="4000" spc="-1" strike="noStrike">
              <a:latin typeface="Arial"/>
            </a:endParaRPr>
          </a:p>
        </p:txBody>
      </p:sp>
      <p:sp>
        <p:nvSpPr>
          <p:cNvPr id="478" name="CustomShape 5"/>
          <p:cNvSpPr/>
          <p:nvPr/>
        </p:nvSpPr>
        <p:spPr>
          <a:xfrm>
            <a:off x="456840" y="1440360"/>
            <a:ext cx="7716240" cy="469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Varle je získává při sestupu přes přední stěnu břišní tříselným kanálem</a:t>
            </a:r>
            <a:endParaRPr b="0" lang="cs-CZ" sz="25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Jedná se o deriváty jednotlivých vrstev břišní stěny</a:t>
            </a:r>
            <a:endParaRPr b="0" lang="cs-CZ" sz="2500" spc="-1" strike="noStrike">
              <a:latin typeface="Arial"/>
            </a:endParaRPr>
          </a:p>
          <a:p>
            <a:pPr lvl="1" marL="9144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Peritoneum</a:t>
            </a: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 – 2 listy: </a:t>
            </a: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periorchium</a:t>
            </a: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 a </a:t>
            </a: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epiorchium</a:t>
            </a:r>
            <a:endParaRPr b="0" lang="cs-CZ" sz="2500" spc="-1" strike="noStrike">
              <a:latin typeface="Arial"/>
            </a:endParaRPr>
          </a:p>
          <a:p>
            <a:pPr lvl="1" marL="9144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Fascia spermatica interna </a:t>
            </a: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– derivát transverzální fascie</a:t>
            </a:r>
            <a:endParaRPr b="0" lang="cs-CZ" sz="2500" spc="-1" strike="noStrike">
              <a:latin typeface="Arial"/>
            </a:endParaRPr>
          </a:p>
          <a:p>
            <a:pPr lvl="1" marL="9144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Musculus cremaster </a:t>
            </a: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– derivát postranních svalů břišních</a:t>
            </a:r>
            <a:endParaRPr b="0" lang="cs-CZ" sz="2500" spc="-1" strike="noStrike">
              <a:latin typeface="Arial"/>
            </a:endParaRPr>
          </a:p>
          <a:p>
            <a:pPr lvl="1" marL="9144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Fascia spermatica externa </a:t>
            </a: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– derivát povrchové břišní fascie</a:t>
            </a:r>
            <a:endParaRPr b="0" lang="cs-CZ" sz="2500" spc="-1" strike="noStrike">
              <a:latin typeface="Arial"/>
            </a:endParaRPr>
          </a:p>
          <a:p>
            <a:pPr lvl="1" marL="9144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Tunica dartos </a:t>
            </a: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– derivát Scarpovy fascie</a:t>
            </a:r>
            <a:endParaRPr b="0" lang="cs-CZ" sz="2500" spc="-1" strike="noStrike">
              <a:latin typeface="Arial"/>
            </a:endParaRPr>
          </a:p>
          <a:p>
            <a:pPr lvl="1" marL="9144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Kůže skrota</a:t>
            </a:r>
            <a:endParaRPr b="0" lang="cs-CZ" sz="2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Obrázek 4" descr=""/>
          <p:cNvPicPr/>
          <p:nvPr/>
        </p:nvPicPr>
        <p:blipFill>
          <a:blip r:embed="rId2"/>
          <a:srcRect l="25829" t="12679" r="27967" b="18460"/>
          <a:stretch/>
        </p:blipFill>
        <p:spPr>
          <a:xfrm>
            <a:off x="1100880" y="678600"/>
            <a:ext cx="6888600" cy="5774400"/>
          </a:xfrm>
          <a:prstGeom prst="rect">
            <a:avLst/>
          </a:prstGeom>
          <a:ln>
            <a:noFill/>
          </a:ln>
        </p:spPr>
      </p:pic>
      <p:sp>
        <p:nvSpPr>
          <p:cNvPr id="480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1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2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4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5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486" name="TextShape 4"/>
          <p:cNvSpPr txBox="1"/>
          <p:nvPr/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Sestup varlat</a:t>
            </a:r>
            <a:endParaRPr b="0" lang="cs-CZ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7" name="TextShape 5"/>
          <p:cNvSpPr txBox="1"/>
          <p:nvPr/>
        </p:nvSpPr>
        <p:spPr>
          <a:xfrm>
            <a:off x="457200" y="1272240"/>
            <a:ext cx="8535600" cy="4309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343080" indent="-342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Varlata se zakládají v retroperitoneu břišní dutiny a odtud sestupují do skrota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Sestup je dokončen před narozením = jedná se o znak donošenosti plodu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Při sestupu se vychlipuje část peritoneální dutiny = </a:t>
            </a: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processus vaginalis testis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, který se později uzavírá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cs-CZ" sz="20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Poruchy sestupu varlat: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Retence varlat 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zadržení varlat v cestě normálního sestupu, až 10% novorozenců, varlata produkují testosteron, sekundární pohlavní znaky se vyvíjejí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Ektopie varlat 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varle sestoupí mimo DB na atypické místo (např. pod kůži hráze nebo na stehno)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8" name="Picture 3" descr="C:\Documents and Settings\blanka.pospisilova\Dokumenty\Skripta\2010_08_07\IMG_0032.jpg"/>
          <p:cNvPicPr/>
          <p:nvPr/>
        </p:nvPicPr>
        <p:blipFill>
          <a:blip r:embed="rId2">
            <a:lum contrast="10000"/>
          </a:blip>
          <a:srcRect l="2380" t="8505" r="0" b="9318"/>
          <a:stretch/>
        </p:blipFill>
        <p:spPr>
          <a:xfrm>
            <a:off x="3267000" y="4424040"/>
            <a:ext cx="5326920" cy="1882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0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1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492" name="TextShape 4"/>
          <p:cNvSpPr txBox="1"/>
          <p:nvPr/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Šourek (scrotum)</a:t>
            </a:r>
            <a:endParaRPr b="0" lang="cs-CZ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TextShape 5"/>
          <p:cNvSpPr txBox="1"/>
          <p:nvPr/>
        </p:nvSpPr>
        <p:spPr>
          <a:xfrm>
            <a:off x="457200" y="1136520"/>
            <a:ext cx="8535600" cy="4444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= kožní vak zavěšený pod symfýzou, rozdělen septem na 2 části</a:t>
            </a:r>
            <a:endParaRPr b="0" lang="cs-CZ" sz="2500" spc="-1" strike="noStrike">
              <a:solidFill>
                <a:srgbClr val="000000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Obsah:</a:t>
            </a:r>
            <a:endParaRPr b="0" lang="cs-CZ" sz="25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2x varle + nadvarle, provazec semenný</a:t>
            </a:r>
            <a:endParaRPr b="0" lang="cs-CZ" sz="2500" spc="-1" strike="noStrike">
              <a:solidFill>
                <a:srgbClr val="000000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Funkce:</a:t>
            </a:r>
            <a:endParaRPr b="0" lang="cs-CZ" sz="25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Termoregulace ovlivňující spermatogenezi (spermie ke svému vývoji vyžadují nižší teplotu)</a:t>
            </a:r>
            <a:endParaRPr b="0" lang="cs-CZ" sz="2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4" name="Picture 37" descr="AAA9B2D"/>
          <p:cNvPicPr/>
          <p:nvPr/>
        </p:nvPicPr>
        <p:blipFill>
          <a:blip r:embed="rId2"/>
          <a:stretch/>
        </p:blipFill>
        <p:spPr>
          <a:xfrm>
            <a:off x="3907800" y="3552480"/>
            <a:ext cx="3850920" cy="2736360"/>
          </a:xfrm>
          <a:prstGeom prst="rect">
            <a:avLst/>
          </a:prstGeom>
          <a:ln w="57240">
            <a:noFill/>
          </a:ln>
        </p:spPr>
      </p:pic>
      <p:sp>
        <p:nvSpPr>
          <p:cNvPr id="495" name="CustomShape 6"/>
          <p:cNvSpPr/>
          <p:nvPr/>
        </p:nvSpPr>
        <p:spPr>
          <a:xfrm>
            <a:off x="5364360" y="3255480"/>
            <a:ext cx="1426680" cy="337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908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Septum scroti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496" name="CustomShape 7"/>
          <p:cNvSpPr/>
          <p:nvPr/>
        </p:nvSpPr>
        <p:spPr>
          <a:xfrm>
            <a:off x="6152400" y="3596400"/>
            <a:ext cx="360" cy="823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7" name="CustomShape 8"/>
          <p:cNvSpPr/>
          <p:nvPr/>
        </p:nvSpPr>
        <p:spPr>
          <a:xfrm>
            <a:off x="4725000" y="4418640"/>
            <a:ext cx="775800" cy="337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8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Varle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498" name="CustomShape 9"/>
          <p:cNvSpPr/>
          <p:nvPr/>
        </p:nvSpPr>
        <p:spPr>
          <a:xfrm>
            <a:off x="2980800" y="5860440"/>
            <a:ext cx="1204920" cy="337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8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Nadvarle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499" name="CustomShape 10"/>
          <p:cNvSpPr/>
          <p:nvPr/>
        </p:nvSpPr>
        <p:spPr>
          <a:xfrm flipV="1">
            <a:off x="4186080" y="5441400"/>
            <a:ext cx="538560" cy="417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1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2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503" name="TextShape 4"/>
          <p:cNvSpPr txBox="1"/>
          <p:nvPr/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Chámovod (ductus deferens)</a:t>
            </a:r>
            <a:endParaRPr b="0" lang="cs-CZ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4" name="TextShape 5"/>
          <p:cNvSpPr txBox="1"/>
          <p:nvPr/>
        </p:nvSpPr>
        <p:spPr>
          <a:xfrm>
            <a:off x="468360" y="1598760"/>
            <a:ext cx="4114440" cy="4309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343080" indent="-342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Vyvíjí se z Wolffova vývodu</a:t>
            </a:r>
            <a:endParaRPr b="0" lang="cs-CZ" sz="22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Trubicovitý párový útvar o délce 40cm, brkovitá konzistence</a:t>
            </a:r>
            <a:endParaRPr b="0" lang="cs-CZ" sz="22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Začíná ve skrotu jako pokračování kanálku nadvarlete, prochází přes tříselný kanál jako součást </a:t>
            </a:r>
            <a:r>
              <a:rPr b="1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semenného provazce </a:t>
            </a:r>
            <a:r>
              <a:rPr b="0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(funiculus spermaticus), společně s vývodem semenných váčků tvoří </a:t>
            </a:r>
            <a:r>
              <a:rPr b="1" lang="cs-CZ" sz="2200" spc="-1" strike="noStrike">
                <a:solidFill>
                  <a:srgbClr val="00b050"/>
                </a:solidFill>
                <a:latin typeface="Calibri"/>
                <a:ea typeface="DejaVu Sans"/>
              </a:rPr>
              <a:t>ductus ejaculatorius </a:t>
            </a:r>
            <a:r>
              <a:rPr b="0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a ústí do prostatické části uretry</a:t>
            </a:r>
            <a:endParaRPr b="0" lang="cs-CZ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5" name="Picture 5" descr="7EB49887"/>
          <p:cNvPicPr/>
          <p:nvPr/>
        </p:nvPicPr>
        <p:blipFill>
          <a:blip r:embed="rId2"/>
          <a:srcRect l="0" t="5286" r="5353" b="2643"/>
          <a:stretch/>
        </p:blipFill>
        <p:spPr>
          <a:xfrm>
            <a:off x="4748040" y="1665000"/>
            <a:ext cx="4218480" cy="3592440"/>
          </a:xfrm>
          <a:prstGeom prst="rect">
            <a:avLst/>
          </a:prstGeom>
          <a:ln w="69840">
            <a:noFill/>
          </a:ln>
        </p:spPr>
      </p:pic>
      <p:sp>
        <p:nvSpPr>
          <p:cNvPr id="506" name="CustomShape 6"/>
          <p:cNvSpPr/>
          <p:nvPr/>
        </p:nvSpPr>
        <p:spPr>
          <a:xfrm>
            <a:off x="5006880" y="2663280"/>
            <a:ext cx="505800" cy="2127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7" name="CustomShape 7"/>
          <p:cNvSpPr/>
          <p:nvPr/>
        </p:nvSpPr>
        <p:spPr>
          <a:xfrm>
            <a:off x="7024680" y="1744920"/>
            <a:ext cx="221760" cy="42696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8" name="CustomShape 8"/>
          <p:cNvSpPr/>
          <p:nvPr/>
        </p:nvSpPr>
        <p:spPr>
          <a:xfrm rot="12793200">
            <a:off x="7025760" y="3102840"/>
            <a:ext cx="441000" cy="22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Picture 2" descr="C:\Documents and Settings\blanka.pospisilova\Dokumenty\Skripta\2010_08_06\IMG_0032.jpg"/>
          <p:cNvPicPr/>
          <p:nvPr/>
        </p:nvPicPr>
        <p:blipFill>
          <a:blip r:embed="rId2">
            <a:lum contrast="4000"/>
          </a:blip>
          <a:srcRect l="0" t="1922" r="50821" b="0"/>
          <a:stretch/>
        </p:blipFill>
        <p:spPr>
          <a:xfrm>
            <a:off x="4831560" y="3528000"/>
            <a:ext cx="3448440" cy="3032640"/>
          </a:xfrm>
          <a:prstGeom prst="rect">
            <a:avLst/>
          </a:prstGeom>
          <a:ln w="9360">
            <a:noFill/>
          </a:ln>
        </p:spPr>
      </p:pic>
      <p:sp>
        <p:nvSpPr>
          <p:cNvPr id="510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1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2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513" name="TextShape 4"/>
          <p:cNvSpPr txBox="1"/>
          <p:nvPr/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Prostata</a:t>
            </a:r>
            <a:endParaRPr b="0" lang="cs-CZ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4" name="TextShape 5"/>
          <p:cNvSpPr txBox="1"/>
          <p:nvPr/>
        </p:nvSpPr>
        <p:spPr>
          <a:xfrm>
            <a:off x="663120" y="1113480"/>
            <a:ext cx="7904880" cy="4718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343080" indent="-34272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Nepárový parenchymatozí orgán</a:t>
            </a:r>
            <a:endParaRPr b="0" lang="cs-CZ" sz="22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Uložena pod močovým měchýřem v malé pánvi</a:t>
            </a:r>
            <a:endParaRPr b="0" lang="cs-CZ" sz="22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Dělíme ji na </a:t>
            </a:r>
            <a:r>
              <a:rPr b="1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lobus dexter </a:t>
            </a:r>
            <a:r>
              <a:rPr b="0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/ </a:t>
            </a:r>
            <a:r>
              <a:rPr b="1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lobus sinister </a:t>
            </a:r>
            <a:r>
              <a:rPr b="0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/ </a:t>
            </a:r>
            <a:r>
              <a:rPr b="1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lobus medius </a:t>
            </a:r>
            <a:r>
              <a:rPr b="0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(Mercier)</a:t>
            </a:r>
            <a:endParaRPr b="0" lang="cs-CZ" sz="22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Tvoří prostatický sekret, který tvoří až 30 % ejakulátu – umožňuje pohyblivost spermií</a:t>
            </a:r>
            <a:endParaRPr b="0" lang="cs-CZ" sz="22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Lze ji vyšetřit </a:t>
            </a:r>
            <a:r>
              <a:rPr b="1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per rectum</a:t>
            </a:r>
            <a:endParaRPr b="0" lang="cs-CZ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" name="CustomShape 6"/>
          <p:cNvSpPr/>
          <p:nvPr/>
        </p:nvSpPr>
        <p:spPr>
          <a:xfrm>
            <a:off x="3946680" y="4464000"/>
            <a:ext cx="1093320" cy="72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7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8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519" name="TextShape 4"/>
          <p:cNvSpPr txBox="1"/>
          <p:nvPr/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Penis</a:t>
            </a:r>
            <a:endParaRPr b="0" lang="cs-CZ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0" name="TextShape 5"/>
          <p:cNvSpPr txBox="1"/>
          <p:nvPr/>
        </p:nvSpPr>
        <p:spPr>
          <a:xfrm>
            <a:off x="288000" y="1148040"/>
            <a:ext cx="5834520" cy="367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Orgán mužské pohlavní a vylučovaní soustavy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Vývojově se jedná o analogický orgán k ženskému klitorisu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cs-CZ" sz="18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Části penisu: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Radix </a:t>
            </a: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=  kořen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Corpus</a:t>
            </a: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= tělo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Glans penis </a:t>
            </a: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=  žalud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Kůže</a:t>
            </a: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součástí </a:t>
            </a: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praeputium </a:t>
            </a: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(předkožka)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cs-CZ" sz="18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Stavba penisu: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Kavernozní tělesa </a:t>
            </a: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 topořivá tělesa na hřbetní straně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Spongiozní těleso 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 topořivé těleso na spodní straně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Septum penis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1" name="Picture 2" descr="C:\Documents and Settings\blanka.pospisilova\Dokumenty\Skripta\2010_08_07\IMG_0039.jpg"/>
          <p:cNvPicPr/>
          <p:nvPr/>
        </p:nvPicPr>
        <p:blipFill>
          <a:blip r:embed="rId2">
            <a:lum contrast="10000"/>
          </a:blip>
          <a:srcRect l="56212" t="13333" r="3489" b="21667"/>
          <a:stretch/>
        </p:blipFill>
        <p:spPr>
          <a:xfrm>
            <a:off x="5190480" y="2331720"/>
            <a:ext cx="3495240" cy="3587400"/>
          </a:xfrm>
          <a:prstGeom prst="rect">
            <a:avLst/>
          </a:prstGeom>
          <a:ln w="9360">
            <a:solidFill>
              <a:schemeClr val="bg1"/>
            </a:solidFill>
            <a:miter/>
          </a:ln>
        </p:spPr>
      </p:pic>
      <p:sp>
        <p:nvSpPr>
          <p:cNvPr id="522" name="CustomShape 6"/>
          <p:cNvSpPr/>
          <p:nvPr/>
        </p:nvSpPr>
        <p:spPr>
          <a:xfrm flipV="1">
            <a:off x="2448000" y="3862440"/>
            <a:ext cx="3721680" cy="601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3" name="CustomShape 7"/>
          <p:cNvSpPr/>
          <p:nvPr/>
        </p:nvSpPr>
        <p:spPr>
          <a:xfrm>
            <a:off x="7466760" y="5700960"/>
            <a:ext cx="823680" cy="337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8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Uretra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524" name="CustomShape 8"/>
          <p:cNvSpPr/>
          <p:nvPr/>
        </p:nvSpPr>
        <p:spPr>
          <a:xfrm flipH="1" flipV="1">
            <a:off x="7003800" y="4926960"/>
            <a:ext cx="674280" cy="763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5" name="CustomShape 9"/>
          <p:cNvSpPr/>
          <p:nvPr/>
        </p:nvSpPr>
        <p:spPr>
          <a:xfrm flipV="1">
            <a:off x="2400840" y="4967640"/>
            <a:ext cx="4223160" cy="288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7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8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529" name="TextShape 4"/>
          <p:cNvSpPr txBox="1"/>
          <p:nvPr/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Zdroje</a:t>
            </a:r>
            <a:endParaRPr b="0" lang="cs-CZ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0" name="TextShape 5"/>
          <p:cNvSpPr txBox="1"/>
          <p:nvPr/>
        </p:nvSpPr>
        <p:spPr>
          <a:xfrm>
            <a:off x="468360" y="1189440"/>
            <a:ext cx="8471160" cy="4718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285840" indent="-283320">
              <a:lnSpc>
                <a:spcPct val="100000"/>
              </a:lnSpc>
              <a:spcBef>
                <a:spcPts val="1001"/>
              </a:spcBef>
              <a:buClr>
                <a:srgbClr val="212529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212529"/>
                </a:solidFill>
                <a:latin typeface="Arial"/>
                <a:ea typeface="DejaVu Sans"/>
              </a:rPr>
              <a:t>GRIM, Miloš a Rastislav DRUGA, et al. </a:t>
            </a:r>
            <a:r>
              <a:rPr b="0" i="1" lang="cs-CZ" sz="1800" spc="-1" strike="noStrike">
                <a:solidFill>
                  <a:srgbClr val="212529"/>
                </a:solidFill>
                <a:latin typeface="Arial"/>
                <a:ea typeface="DejaVu Sans"/>
              </a:rPr>
              <a:t>Základy anatomie 3 : Trávicí, dýchací, močopohlavní a endokrinní systém. </a:t>
            </a:r>
            <a:r>
              <a:rPr b="0" lang="cs-CZ" sz="1800" spc="-1" strike="noStrike">
                <a:solidFill>
                  <a:srgbClr val="212529"/>
                </a:solidFill>
                <a:latin typeface="Arial"/>
                <a:ea typeface="DejaVu Sans"/>
              </a:rPr>
              <a:t>1. vydání. Praha : Galén, 2005.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3320">
              <a:lnSpc>
                <a:spcPct val="100000"/>
              </a:lnSpc>
              <a:spcBef>
                <a:spcPts val="1001"/>
              </a:spcBef>
              <a:buClr>
                <a:srgbClr val="212529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212529"/>
                </a:solidFill>
                <a:latin typeface="Arial"/>
                <a:ea typeface="DejaVu Sans"/>
              </a:rPr>
              <a:t>ČIHÁK, Radomír. </a:t>
            </a:r>
            <a:r>
              <a:rPr b="0" i="1" lang="cs-CZ" sz="1800" spc="-1" strike="noStrike">
                <a:solidFill>
                  <a:srgbClr val="212529"/>
                </a:solidFill>
                <a:latin typeface="Arial"/>
                <a:ea typeface="DejaVu Sans"/>
              </a:rPr>
              <a:t>Anatomie II. </a:t>
            </a:r>
            <a:r>
              <a:rPr b="0" lang="cs-CZ" sz="1800" spc="-1" strike="noStrike">
                <a:solidFill>
                  <a:srgbClr val="212529"/>
                </a:solidFill>
                <a:latin typeface="Arial"/>
                <a:ea typeface="DejaVu Sans"/>
              </a:rPr>
              <a:t>2. vydání. Praha : Grada, 2001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3320">
              <a:lnSpc>
                <a:spcPct val="100000"/>
              </a:lnSpc>
              <a:spcBef>
                <a:spcPts val="1001"/>
              </a:spcBef>
              <a:buClr>
                <a:srgbClr val="212529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212529"/>
                </a:solidFill>
                <a:latin typeface="Arial"/>
                <a:ea typeface="DejaVu Sans"/>
              </a:rPr>
              <a:t>NAŇKA, Ondřej a Miloslava ELIŠKOVÁ. </a:t>
            </a:r>
            <a:r>
              <a:rPr b="0" i="1" lang="cs-CZ" sz="1800" spc="-1" strike="noStrike">
                <a:solidFill>
                  <a:srgbClr val="212529"/>
                </a:solidFill>
                <a:latin typeface="Arial"/>
                <a:ea typeface="DejaVu Sans"/>
              </a:rPr>
              <a:t>Přehled anatomie. </a:t>
            </a:r>
            <a:r>
              <a:rPr b="0" lang="cs-CZ" sz="1800" spc="-1" strike="noStrike">
                <a:solidFill>
                  <a:srgbClr val="212529"/>
                </a:solidFill>
                <a:latin typeface="Arial"/>
                <a:ea typeface="DejaVu Sans"/>
              </a:rPr>
              <a:t>2. vydání. 2009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457200" y="1512000"/>
            <a:ext cx="3358080" cy="461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Nadledvina</a:t>
            </a:r>
            <a:endParaRPr b="0" lang="cs-CZ" sz="25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Tukové pouzdro</a:t>
            </a:r>
            <a:endParaRPr b="0" lang="cs-CZ" sz="25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Horní pól ledviny</a:t>
            </a:r>
            <a:endParaRPr b="0" lang="cs-CZ" sz="25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Dolní pól ledviny</a:t>
            </a:r>
            <a:endParaRPr b="0" lang="cs-CZ" sz="25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Hilus ledviny</a:t>
            </a:r>
            <a:endParaRPr b="0" lang="cs-CZ" sz="25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Pánvička ledviná</a:t>
            </a:r>
            <a:endParaRPr b="0" lang="cs-CZ" sz="25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Močovod</a:t>
            </a:r>
            <a:endParaRPr b="0" lang="cs-CZ" sz="2500" spc="-1" strike="noStrike"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pic>
        <p:nvPicPr>
          <p:cNvPr id="163" name="Picture 2" descr="C:\Documents and Settings\blanka.pospisilova\Dokumenty\Skripta\2010_08_07\IMG_0041.jpg"/>
          <p:cNvPicPr/>
          <p:nvPr/>
        </p:nvPicPr>
        <p:blipFill>
          <a:blip r:embed="rId2"/>
          <a:srcRect l="0" t="-221" r="37432" b="1058"/>
          <a:stretch/>
        </p:blipFill>
        <p:spPr>
          <a:xfrm>
            <a:off x="3744000" y="432000"/>
            <a:ext cx="3671280" cy="5889960"/>
          </a:xfrm>
          <a:prstGeom prst="rect">
            <a:avLst/>
          </a:prstGeom>
          <a:ln cap="sq" w="9360">
            <a:solidFill>
              <a:srgbClr val="ffffff"/>
            </a:solidFill>
            <a:miter/>
          </a:ln>
        </p:spPr>
      </p:pic>
      <p:sp>
        <p:nvSpPr>
          <p:cNvPr id="164" name="CustomShape 3"/>
          <p:cNvSpPr/>
          <p:nvPr/>
        </p:nvSpPr>
        <p:spPr>
          <a:xfrm>
            <a:off x="6192000" y="1008000"/>
            <a:ext cx="57528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b="0" lang="cs-CZ" sz="2400" spc="-1" strike="noStrike">
              <a:latin typeface="Arial"/>
            </a:endParaRPr>
          </a:p>
        </p:txBody>
      </p:sp>
      <p:sp>
        <p:nvSpPr>
          <p:cNvPr id="165" name="CustomShape 4"/>
          <p:cNvSpPr/>
          <p:nvPr/>
        </p:nvSpPr>
        <p:spPr>
          <a:xfrm>
            <a:off x="5544000" y="1476720"/>
            <a:ext cx="57528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 b="0" lang="cs-CZ" sz="2400" spc="-1" strike="noStrike">
              <a:latin typeface="Arial"/>
            </a:endParaRPr>
          </a:p>
        </p:txBody>
      </p:sp>
      <p:sp>
        <p:nvSpPr>
          <p:cNvPr id="166" name="CustomShape 5"/>
          <p:cNvSpPr/>
          <p:nvPr/>
        </p:nvSpPr>
        <p:spPr>
          <a:xfrm>
            <a:off x="5256000" y="2124720"/>
            <a:ext cx="57528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 b="0" lang="cs-CZ" sz="2400" spc="-1" strike="noStrike">
              <a:latin typeface="Arial"/>
            </a:endParaRPr>
          </a:p>
        </p:txBody>
      </p:sp>
      <p:sp>
        <p:nvSpPr>
          <p:cNvPr id="167" name="CustomShape 6"/>
          <p:cNvSpPr/>
          <p:nvPr/>
        </p:nvSpPr>
        <p:spPr>
          <a:xfrm>
            <a:off x="5544000" y="1476720"/>
            <a:ext cx="57528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 b="0" lang="cs-CZ" sz="2400" spc="-1" strike="noStrike">
              <a:latin typeface="Arial"/>
            </a:endParaRPr>
          </a:p>
        </p:txBody>
      </p:sp>
      <p:sp>
        <p:nvSpPr>
          <p:cNvPr id="168" name="CustomShape 7"/>
          <p:cNvSpPr/>
          <p:nvPr/>
        </p:nvSpPr>
        <p:spPr>
          <a:xfrm>
            <a:off x="5112000" y="5328000"/>
            <a:ext cx="57528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4</a:t>
            </a:r>
            <a:endParaRPr b="0" lang="cs-CZ" sz="2400" spc="-1" strike="noStrike">
              <a:latin typeface="Arial"/>
            </a:endParaRPr>
          </a:p>
        </p:txBody>
      </p:sp>
      <p:sp>
        <p:nvSpPr>
          <p:cNvPr id="169" name="CustomShape 8"/>
          <p:cNvSpPr/>
          <p:nvPr/>
        </p:nvSpPr>
        <p:spPr>
          <a:xfrm>
            <a:off x="5904000" y="3780720"/>
            <a:ext cx="57528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5</a:t>
            </a:r>
            <a:endParaRPr b="0" lang="cs-CZ" sz="2400" spc="-1" strike="noStrike">
              <a:latin typeface="Arial"/>
            </a:endParaRPr>
          </a:p>
        </p:txBody>
      </p:sp>
      <p:sp>
        <p:nvSpPr>
          <p:cNvPr id="170" name="CustomShape 9"/>
          <p:cNvSpPr/>
          <p:nvPr/>
        </p:nvSpPr>
        <p:spPr>
          <a:xfrm>
            <a:off x="6120000" y="4392000"/>
            <a:ext cx="35928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6</a:t>
            </a:r>
            <a:endParaRPr b="0" lang="cs-CZ" sz="2400" spc="-1" strike="noStrike">
              <a:latin typeface="Arial"/>
            </a:endParaRPr>
          </a:p>
        </p:txBody>
      </p:sp>
      <p:sp>
        <p:nvSpPr>
          <p:cNvPr id="171" name="CustomShape 10"/>
          <p:cNvSpPr/>
          <p:nvPr/>
        </p:nvSpPr>
        <p:spPr>
          <a:xfrm>
            <a:off x="6120000" y="5400000"/>
            <a:ext cx="57528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7</a:t>
            </a:r>
            <a:endParaRPr b="0" lang="cs-CZ" sz="2400" spc="-1" strike="noStrike">
              <a:latin typeface="Arial"/>
            </a:endParaRPr>
          </a:p>
        </p:txBody>
      </p:sp>
      <p:sp>
        <p:nvSpPr>
          <p:cNvPr id="172" name="CustomShape 11"/>
          <p:cNvSpPr/>
          <p:nvPr/>
        </p:nvSpPr>
        <p:spPr>
          <a:xfrm>
            <a:off x="7344000" y="3672000"/>
            <a:ext cx="1655280" cy="60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Arteria renalis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73" name="CustomShape 12"/>
          <p:cNvSpPr/>
          <p:nvPr/>
        </p:nvSpPr>
        <p:spPr>
          <a:xfrm>
            <a:off x="5544000" y="1476720"/>
            <a:ext cx="57528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cs-CZ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 b="0" lang="cs-CZ" sz="2400" spc="-1" strike="noStrike">
              <a:latin typeface="Arial"/>
            </a:endParaRPr>
          </a:p>
        </p:txBody>
      </p:sp>
      <p:sp>
        <p:nvSpPr>
          <p:cNvPr id="174" name="CustomShape 13"/>
          <p:cNvSpPr/>
          <p:nvPr/>
        </p:nvSpPr>
        <p:spPr>
          <a:xfrm>
            <a:off x="7272000" y="4189680"/>
            <a:ext cx="172728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Vena renalis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75" name="CustomShape 14"/>
          <p:cNvSpPr/>
          <p:nvPr/>
        </p:nvSpPr>
        <p:spPr>
          <a:xfrm>
            <a:off x="7344000" y="3672000"/>
            <a:ext cx="1583280" cy="345600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CustomShape 15"/>
          <p:cNvSpPr/>
          <p:nvPr/>
        </p:nvSpPr>
        <p:spPr>
          <a:xfrm>
            <a:off x="7200000" y="4189680"/>
            <a:ext cx="1583280" cy="345600"/>
          </a:xfrm>
          <a:prstGeom prst="rect">
            <a:avLst/>
          </a:prstGeom>
          <a:noFill/>
          <a:ln w="381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Line 16"/>
          <p:cNvSpPr/>
          <p:nvPr/>
        </p:nvSpPr>
        <p:spPr>
          <a:xfrm flipH="1">
            <a:off x="6984000" y="3888000"/>
            <a:ext cx="360000" cy="72000"/>
          </a:xfrm>
          <a:prstGeom prst="line">
            <a:avLst/>
          </a:prstGeom>
          <a:ln>
            <a:solidFill>
              <a:srgbClr val="ff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Line 17"/>
          <p:cNvSpPr/>
          <p:nvPr/>
        </p:nvSpPr>
        <p:spPr>
          <a:xfrm flipH="1" flipV="1">
            <a:off x="6768000" y="4248000"/>
            <a:ext cx="432000" cy="14400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2" descr="C:\Documents and Settings\blanka.pospisilova\Dokumenty\Skripta\2010_08_07\IMG_0043.jpg"/>
          <p:cNvPicPr/>
          <p:nvPr/>
        </p:nvPicPr>
        <p:blipFill>
          <a:blip r:embed="rId2">
            <a:lum contrast="10000"/>
          </a:blip>
          <a:srcRect l="-3562" t="-2675" r="-1781" b="-1885"/>
          <a:stretch/>
        </p:blipFill>
        <p:spPr>
          <a:xfrm>
            <a:off x="3312000" y="884520"/>
            <a:ext cx="3959280" cy="5234760"/>
          </a:xfrm>
          <a:prstGeom prst="rect">
            <a:avLst/>
          </a:prstGeom>
          <a:ln>
            <a:noFill/>
          </a:ln>
        </p:spPr>
      </p:pic>
      <p:sp>
        <p:nvSpPr>
          <p:cNvPr id="180" name="CustomShape 1"/>
          <p:cNvSpPr/>
          <p:nvPr/>
        </p:nvSpPr>
        <p:spPr>
          <a:xfrm>
            <a:off x="457200" y="738360"/>
            <a:ext cx="3142080" cy="571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3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Řez ledvinou:</a:t>
            </a:r>
            <a:endParaRPr b="0" lang="cs-CZ" sz="23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Ledvinná kůra = cortex renalis</a:t>
            </a: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Má souvislou zevní vrstvu a jako vnitřní nesouvislá vrstva vytváří mezi pyramidami sloupce </a:t>
            </a:r>
            <a:endParaRPr b="0" lang="cs-CZ" sz="23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Ledvinná dřeň = medulla renalis:</a:t>
            </a:r>
            <a:endParaRPr b="0" lang="cs-CZ" sz="2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00" spc="-1" strike="noStrike">
                <a:solidFill>
                  <a:srgbClr val="000000"/>
                </a:solidFill>
                <a:latin typeface="Calibri"/>
                <a:ea typeface="DejaVu Sans"/>
              </a:rPr>
              <a:t>Tvořena pyramidami, které jsou zakončeny papilami, na které nasedají ledvinné kalichy</a:t>
            </a:r>
            <a:endParaRPr b="0" lang="cs-CZ" sz="2300" spc="-1" strike="noStrike">
              <a:latin typeface="Arial"/>
            </a:endParaRPr>
          </a:p>
        </p:txBody>
      </p:sp>
      <p:sp>
        <p:nvSpPr>
          <p:cNvPr id="181" name="CustomShape 2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182" name="CustomShape 3"/>
          <p:cNvSpPr/>
          <p:nvPr/>
        </p:nvSpPr>
        <p:spPr>
          <a:xfrm>
            <a:off x="7071480" y="1671480"/>
            <a:ext cx="1927800" cy="3080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29160">
            <a:miter/>
          </a:ln>
        </p:spPr>
        <p:style>
          <a:lnRef idx="0"/>
          <a:fillRef idx="0"/>
          <a:effectRef idx="0"/>
          <a:fontRef idx="minor"/>
        </p:style>
        <p:txBody>
          <a:bodyPr lIns="99720" rIns="99720" tIns="56520" bIns="56520">
            <a:spAutoFit/>
          </a:bodyPr>
          <a:p>
            <a:pPr marL="342720" indent="-34200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cs-CZ" sz="1500" spc="-1" strike="noStrike">
                <a:solidFill>
                  <a:srgbClr val="000000"/>
                </a:solidFill>
                <a:latin typeface="Calibri"/>
                <a:ea typeface="DejaVu Sans"/>
              </a:rPr>
              <a:t>Kůra  ledviny: povrchová vrstva</a:t>
            </a:r>
            <a:endParaRPr b="0" lang="cs-CZ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500" spc="-1" strike="noStrike">
              <a:latin typeface="Arial"/>
            </a:endParaRPr>
          </a:p>
          <a:p>
            <a:pPr marL="343440" indent="-34272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2"/>
            </a:pPr>
            <a:r>
              <a:rPr b="0" lang="cs-CZ" sz="1500" spc="-1" strike="noStrike">
                <a:solidFill>
                  <a:srgbClr val="000000"/>
                </a:solidFill>
                <a:latin typeface="Calibri"/>
                <a:ea typeface="DejaVu Sans"/>
              </a:rPr>
              <a:t>Kůra ledviny: sloupec ledviny (hluboká vrstva kůry)</a:t>
            </a:r>
            <a:endParaRPr b="0" lang="cs-CZ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500" spc="-1" strike="noStrike">
              <a:latin typeface="Arial"/>
            </a:endParaRPr>
          </a:p>
          <a:p>
            <a:pPr marL="343440" indent="-34272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3"/>
            </a:pPr>
            <a:r>
              <a:rPr b="0" lang="cs-CZ" sz="1500" spc="-1" strike="noStrike">
                <a:solidFill>
                  <a:srgbClr val="000000"/>
                </a:solidFill>
                <a:latin typeface="Calibri"/>
                <a:ea typeface="DejaVu Sans"/>
              </a:rPr>
              <a:t>Pyramida dřeně</a:t>
            </a:r>
            <a:endParaRPr b="0" lang="cs-CZ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500" spc="-1" strike="noStrike">
              <a:latin typeface="Arial"/>
            </a:endParaRPr>
          </a:p>
          <a:p>
            <a:pPr marL="343440" indent="-34272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4"/>
            </a:pPr>
            <a:r>
              <a:rPr b="0" lang="cs-CZ" sz="1500" spc="-1" strike="noStrike">
                <a:solidFill>
                  <a:srgbClr val="000000"/>
                </a:solidFill>
                <a:latin typeface="Calibri"/>
                <a:ea typeface="DejaVu Sans"/>
              </a:rPr>
              <a:t>Renální papila</a:t>
            </a:r>
            <a:endParaRPr b="0" lang="cs-CZ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500" spc="-1" strike="noStrike">
              <a:latin typeface="Arial"/>
            </a:endParaRPr>
          </a:p>
          <a:p>
            <a:pPr marL="343440" indent="-34272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5"/>
            </a:pPr>
            <a:r>
              <a:rPr b="0" lang="cs-CZ" sz="1500" spc="-1" strike="noStrike">
                <a:solidFill>
                  <a:srgbClr val="000000"/>
                </a:solidFill>
                <a:latin typeface="Calibri"/>
                <a:ea typeface="DejaVu Sans"/>
              </a:rPr>
              <a:t>Pánvička ledvinná </a:t>
            </a:r>
            <a:endParaRPr b="0" lang="cs-CZ" sz="1500" spc="-1" strike="noStrike">
              <a:latin typeface="Arial"/>
            </a:endParaRPr>
          </a:p>
        </p:txBody>
      </p:sp>
      <p:sp>
        <p:nvSpPr>
          <p:cNvPr id="183" name="CustomShape 4"/>
          <p:cNvSpPr/>
          <p:nvPr/>
        </p:nvSpPr>
        <p:spPr>
          <a:xfrm>
            <a:off x="5976000" y="1358640"/>
            <a:ext cx="575280" cy="36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b="0" lang="cs-CZ" sz="2200" spc="-1" strike="noStrike">
              <a:latin typeface="Arial"/>
            </a:endParaRPr>
          </a:p>
        </p:txBody>
      </p:sp>
      <p:sp>
        <p:nvSpPr>
          <p:cNvPr id="184" name="CustomShape 5"/>
          <p:cNvSpPr/>
          <p:nvPr/>
        </p:nvSpPr>
        <p:spPr>
          <a:xfrm>
            <a:off x="4472280" y="2519640"/>
            <a:ext cx="575280" cy="36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 b="0" lang="cs-CZ" sz="2200" spc="-1" strike="noStrike">
              <a:latin typeface="Arial"/>
            </a:endParaRPr>
          </a:p>
        </p:txBody>
      </p:sp>
      <p:sp>
        <p:nvSpPr>
          <p:cNvPr id="185" name="CustomShape 6"/>
          <p:cNvSpPr/>
          <p:nvPr/>
        </p:nvSpPr>
        <p:spPr>
          <a:xfrm>
            <a:off x="4572000" y="2119320"/>
            <a:ext cx="575280" cy="36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 b="0" lang="cs-CZ" sz="2200" spc="-1" strike="noStrike">
              <a:latin typeface="Arial"/>
            </a:endParaRPr>
          </a:p>
        </p:txBody>
      </p:sp>
      <p:sp>
        <p:nvSpPr>
          <p:cNvPr id="186" name="CustomShape 7"/>
          <p:cNvSpPr/>
          <p:nvPr/>
        </p:nvSpPr>
        <p:spPr>
          <a:xfrm>
            <a:off x="5472000" y="3168000"/>
            <a:ext cx="575280" cy="79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50000"/>
              </a:lnSpc>
            </a:pPr>
            <a:r>
              <a:rPr b="1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5</a:t>
            </a:r>
            <a:endParaRPr b="0" lang="cs-CZ" sz="2200" spc="-1" strike="noStrike">
              <a:latin typeface="Arial"/>
            </a:endParaRPr>
          </a:p>
        </p:txBody>
      </p:sp>
      <p:sp>
        <p:nvSpPr>
          <p:cNvPr id="187" name="Line 8"/>
          <p:cNvSpPr/>
          <p:nvPr/>
        </p:nvSpPr>
        <p:spPr>
          <a:xfrm flipH="1">
            <a:off x="5184000" y="4104000"/>
            <a:ext cx="1887480" cy="216000"/>
          </a:xfrm>
          <a:prstGeom prst="line">
            <a:avLst/>
          </a:prstGeom>
          <a:ln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Line 9"/>
          <p:cNvSpPr/>
          <p:nvPr/>
        </p:nvSpPr>
        <p:spPr>
          <a:xfrm flipH="1" flipV="1">
            <a:off x="4824000" y="3888000"/>
            <a:ext cx="2247480" cy="216000"/>
          </a:xfrm>
          <a:prstGeom prst="line">
            <a:avLst/>
          </a:prstGeom>
          <a:ln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Mikroskopická stavba ledviny</a:t>
            </a:r>
            <a:endParaRPr b="0" lang="cs-CZ" sz="4000" spc="-1" strike="noStrike">
              <a:latin typeface="Arial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457200" y="1417320"/>
            <a:ext cx="3790080" cy="470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2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Nefron</a:t>
            </a:r>
            <a:endParaRPr b="0" lang="cs-CZ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= základní stavební a funkční jednotka ledviny</a:t>
            </a:r>
            <a:endParaRPr b="0" lang="cs-CZ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cs-CZ" sz="22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Tvorba moči</a:t>
            </a:r>
            <a:endParaRPr b="0" lang="cs-CZ" sz="22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Primární moč </a:t>
            </a:r>
            <a:r>
              <a:rPr b="0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– ultrafiltrát krevní plazmy, vznikne          180-200 litrů za den</a:t>
            </a:r>
            <a:endParaRPr b="0" lang="cs-CZ" sz="22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Sekundární moč</a:t>
            </a:r>
            <a:r>
              <a:rPr b="0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 – cca 1,5 litru za den, zpětné vstřebávání vody v kanálcích nefronů, ovlivněna hormonem hypofýzy – </a:t>
            </a:r>
            <a:r>
              <a:rPr b="1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antidiuretický hormon</a:t>
            </a:r>
            <a:endParaRPr b="0" lang="cs-CZ" sz="2200" spc="-1" strike="noStrike">
              <a:latin typeface="Arial"/>
            </a:endParaRPr>
          </a:p>
        </p:txBody>
      </p:sp>
      <p:sp>
        <p:nvSpPr>
          <p:cNvPr id="191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pic>
        <p:nvPicPr>
          <p:cNvPr id="192" name="Picture 2" descr="C:\Documents and Settings\blanka.pospisilova\Dokumenty\Skripta\2010_08_07\IMG_0065.jpg"/>
          <p:cNvPicPr/>
          <p:nvPr/>
        </p:nvPicPr>
        <p:blipFill>
          <a:blip r:embed="rId2">
            <a:lum contrast="10000"/>
          </a:blip>
          <a:srcRect l="1987" t="2446" r="4105" b="0"/>
          <a:stretch/>
        </p:blipFill>
        <p:spPr>
          <a:xfrm>
            <a:off x="3960000" y="1296000"/>
            <a:ext cx="3455280" cy="5139360"/>
          </a:xfrm>
          <a:prstGeom prst="rect">
            <a:avLst/>
          </a:prstGeom>
          <a:ln cap="sq" w="6480">
            <a:solidFill>
              <a:srgbClr val="ffffff"/>
            </a:solidFill>
            <a:miter/>
          </a:ln>
        </p:spPr>
      </p:pic>
      <p:sp>
        <p:nvSpPr>
          <p:cNvPr id="193" name="CustomShape 4"/>
          <p:cNvSpPr/>
          <p:nvPr/>
        </p:nvSpPr>
        <p:spPr>
          <a:xfrm>
            <a:off x="6624000" y="1308600"/>
            <a:ext cx="2356560" cy="1825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38160">
            <a:solidFill>
              <a:srgbClr val="2a609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4400" rIns="104400" tIns="61200" bIns="61200">
            <a:spAutoFit/>
          </a:bodyPr>
          <a:p>
            <a:pPr marL="342720" indent="-342000">
              <a:lnSpc>
                <a:spcPct val="100000"/>
              </a:lnSpc>
              <a:buClr>
                <a:srgbClr val="19194d"/>
              </a:buClr>
              <a:buFont typeface="Arial"/>
              <a:buAutoNum type="arabicPeriod"/>
            </a:pPr>
            <a:r>
              <a:rPr b="0" lang="cs-CZ" sz="1600" spc="-1" strike="noStrike">
                <a:solidFill>
                  <a:srgbClr val="19194d"/>
                </a:solidFill>
                <a:latin typeface="Calibri"/>
                <a:ea typeface="DejaVu Sans"/>
              </a:rPr>
              <a:t>Glomerulus</a:t>
            </a:r>
            <a:endParaRPr b="0" lang="cs-CZ" sz="1600" spc="-1" strike="noStrike">
              <a:latin typeface="Arial"/>
            </a:endParaRPr>
          </a:p>
          <a:p>
            <a:pPr marL="342720" indent="-342000">
              <a:lnSpc>
                <a:spcPct val="100000"/>
              </a:lnSpc>
              <a:buClr>
                <a:srgbClr val="19194d"/>
              </a:buClr>
              <a:buFont typeface="Arial"/>
              <a:buAutoNum type="arabicPeriod"/>
            </a:pPr>
            <a:r>
              <a:rPr b="0" lang="cs-CZ" sz="1600" spc="-1" strike="noStrike">
                <a:solidFill>
                  <a:srgbClr val="19194d"/>
                </a:solidFill>
                <a:latin typeface="Calibri"/>
                <a:ea typeface="DejaVu Sans"/>
              </a:rPr>
              <a:t>Proximální tubulus</a:t>
            </a:r>
            <a:endParaRPr b="0" lang="cs-CZ" sz="1600" spc="-1" strike="noStrike">
              <a:latin typeface="Arial"/>
            </a:endParaRPr>
          </a:p>
          <a:p>
            <a:pPr marL="342720" indent="-342000">
              <a:lnSpc>
                <a:spcPct val="100000"/>
              </a:lnSpc>
              <a:buClr>
                <a:srgbClr val="19194d"/>
              </a:buClr>
              <a:buFont typeface="Arial"/>
              <a:buAutoNum type="arabicPeriod"/>
            </a:pPr>
            <a:r>
              <a:rPr b="0" lang="cs-CZ" sz="1600" spc="-1" strike="noStrike">
                <a:solidFill>
                  <a:srgbClr val="19194d"/>
                </a:solidFill>
                <a:latin typeface="Calibri"/>
                <a:ea typeface="DejaVu Sans"/>
              </a:rPr>
              <a:t>Henleova klička</a:t>
            </a:r>
            <a:endParaRPr b="0" lang="cs-CZ" sz="1600" spc="-1" strike="noStrike">
              <a:latin typeface="Arial"/>
            </a:endParaRPr>
          </a:p>
          <a:p>
            <a:pPr marL="342720" indent="-342000">
              <a:lnSpc>
                <a:spcPct val="100000"/>
              </a:lnSpc>
              <a:buClr>
                <a:srgbClr val="19194d"/>
              </a:buClr>
              <a:buFont typeface="Arial"/>
              <a:buAutoNum type="arabicPeriod"/>
            </a:pPr>
            <a:r>
              <a:rPr b="0" lang="cs-CZ" sz="1600" spc="-1" strike="noStrike">
                <a:solidFill>
                  <a:srgbClr val="19194d"/>
                </a:solidFill>
                <a:latin typeface="Calibri"/>
                <a:ea typeface="DejaVu Sans"/>
              </a:rPr>
              <a:t>Odvodný kanálek</a:t>
            </a:r>
            <a:endParaRPr b="0" lang="cs-CZ" sz="1600" spc="-1" strike="noStrike">
              <a:latin typeface="Arial"/>
            </a:endParaRPr>
          </a:p>
          <a:p>
            <a:pPr marL="342720" indent="-342000">
              <a:lnSpc>
                <a:spcPct val="100000"/>
              </a:lnSpc>
              <a:buClr>
                <a:srgbClr val="19194d"/>
              </a:buClr>
              <a:buFont typeface="Arial"/>
              <a:buAutoNum type="arabicPeriod"/>
            </a:pPr>
            <a:r>
              <a:rPr b="0" lang="cs-CZ" sz="1600" spc="-1" strike="noStrike">
                <a:solidFill>
                  <a:srgbClr val="19194d"/>
                </a:solidFill>
                <a:latin typeface="Calibri"/>
                <a:ea typeface="DejaVu Sans"/>
              </a:rPr>
              <a:t>Sběrací kanálek</a:t>
            </a:r>
            <a:endParaRPr b="0" lang="cs-CZ" sz="1600" spc="-1" strike="noStrike">
              <a:latin typeface="Arial"/>
            </a:endParaRPr>
          </a:p>
          <a:p>
            <a:pPr marL="342720" indent="-342000">
              <a:lnSpc>
                <a:spcPct val="100000"/>
              </a:lnSpc>
              <a:buClr>
                <a:srgbClr val="19194d"/>
              </a:buClr>
              <a:buFont typeface="Arial"/>
              <a:buAutoNum type="arabicPeriod"/>
            </a:pPr>
            <a:r>
              <a:rPr b="0" lang="cs-CZ" sz="1600" spc="-1" strike="noStrike">
                <a:solidFill>
                  <a:srgbClr val="19194d"/>
                </a:solidFill>
                <a:latin typeface="Calibri"/>
                <a:ea typeface="DejaVu Sans"/>
              </a:rPr>
              <a:t>Distální tubulus</a:t>
            </a:r>
            <a:endParaRPr b="0" lang="cs-CZ" sz="1600" spc="-1" strike="noStrike">
              <a:latin typeface="Arial"/>
            </a:endParaRPr>
          </a:p>
          <a:p>
            <a:pPr marL="342720" indent="-342000">
              <a:lnSpc>
                <a:spcPct val="100000"/>
              </a:lnSpc>
            </a:pPr>
            <a:endParaRPr b="0" lang="cs-CZ" sz="1600" spc="-1" strike="noStrike">
              <a:latin typeface="Arial"/>
            </a:endParaRPr>
          </a:p>
        </p:txBody>
      </p:sp>
      <p:sp>
        <p:nvSpPr>
          <p:cNvPr id="194" name="CustomShape 5"/>
          <p:cNvSpPr/>
          <p:nvPr/>
        </p:nvSpPr>
        <p:spPr>
          <a:xfrm>
            <a:off x="5688000" y="4072680"/>
            <a:ext cx="53964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5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195" name="CustomShape 6"/>
          <p:cNvSpPr/>
          <p:nvPr/>
        </p:nvSpPr>
        <p:spPr>
          <a:xfrm>
            <a:off x="4247640" y="2324880"/>
            <a:ext cx="53964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196" name="CustomShape 7"/>
          <p:cNvSpPr/>
          <p:nvPr/>
        </p:nvSpPr>
        <p:spPr>
          <a:xfrm>
            <a:off x="4140000" y="3268440"/>
            <a:ext cx="53964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197" name="CustomShape 8"/>
          <p:cNvSpPr/>
          <p:nvPr/>
        </p:nvSpPr>
        <p:spPr>
          <a:xfrm>
            <a:off x="4722120" y="3900240"/>
            <a:ext cx="53964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198" name="CustomShape 9"/>
          <p:cNvSpPr/>
          <p:nvPr/>
        </p:nvSpPr>
        <p:spPr>
          <a:xfrm>
            <a:off x="5040000" y="3255120"/>
            <a:ext cx="53964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6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199" name="CustomShape 10"/>
          <p:cNvSpPr/>
          <p:nvPr/>
        </p:nvSpPr>
        <p:spPr>
          <a:xfrm>
            <a:off x="4860000" y="5415120"/>
            <a:ext cx="53964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4</a:t>
            </a:r>
            <a:endParaRPr b="0" lang="cs-CZ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203" name="CustomShape 4"/>
          <p:cNvSpPr/>
          <p:nvPr/>
        </p:nvSpPr>
        <p:spPr>
          <a:xfrm>
            <a:off x="457200" y="540000"/>
            <a:ext cx="8228880" cy="71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Topografie</a:t>
            </a:r>
            <a:endParaRPr b="0" lang="cs-CZ" sz="4000" spc="-1" strike="noStrike">
              <a:latin typeface="Arial"/>
            </a:endParaRPr>
          </a:p>
        </p:txBody>
      </p:sp>
      <p:sp>
        <p:nvSpPr>
          <p:cNvPr id="204" name="CustomShape 5"/>
          <p:cNvSpPr/>
          <p:nvPr/>
        </p:nvSpPr>
        <p:spPr>
          <a:xfrm>
            <a:off x="540000" y="1258200"/>
            <a:ext cx="4042440" cy="432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216000" indent="-21564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Uloženy v </a:t>
            </a:r>
            <a:r>
              <a:rPr b="1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retroperitoneu</a:t>
            </a:r>
            <a:endParaRPr b="0" lang="cs-CZ" sz="25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Pravá ledvina leží níž než levá</a:t>
            </a:r>
            <a:endParaRPr b="0" lang="cs-CZ" sz="25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500" spc="-1" strike="noStrike">
                <a:solidFill>
                  <a:srgbClr val="000000"/>
                </a:solidFill>
                <a:latin typeface="Calibri"/>
                <a:ea typeface="DejaVu Sans"/>
              </a:rPr>
              <a:t>Zadní plocha ledviny naléhá na 12. žebro</a:t>
            </a:r>
            <a:endParaRPr b="0" lang="cs-CZ" sz="2500" spc="-1" strike="noStrike">
              <a:latin typeface="Arial"/>
            </a:endParaRPr>
          </a:p>
        </p:txBody>
      </p:sp>
      <p:pic>
        <p:nvPicPr>
          <p:cNvPr id="205" name="Picture 2_0" descr="C:\Documents and Settings\blanka.pospisilova\Dokumenty\Skripta\2010_08_07\IMG_0044.jpg"/>
          <p:cNvPicPr/>
          <p:nvPr/>
        </p:nvPicPr>
        <p:blipFill>
          <a:blip r:embed="rId2">
            <a:lum contrast="6000"/>
          </a:blip>
          <a:stretch/>
        </p:blipFill>
        <p:spPr>
          <a:xfrm>
            <a:off x="4713480" y="1260000"/>
            <a:ext cx="4106160" cy="5039640"/>
          </a:xfrm>
          <a:prstGeom prst="rect">
            <a:avLst/>
          </a:prstGeom>
          <a:ln w="9360">
            <a:solidFill>
              <a:srgbClr val="ffffff"/>
            </a:solidFill>
            <a:miter/>
          </a:ln>
        </p:spPr>
      </p:pic>
      <p:pic>
        <p:nvPicPr>
          <p:cNvPr id="206" name="Picture 2_1" descr="C:\Documents and Settings\blanka.pospisilova\Dokumenty\Skripta\2010_08_07\IMG_0045.jpg"/>
          <p:cNvPicPr/>
          <p:nvPr/>
        </p:nvPicPr>
        <p:blipFill>
          <a:blip r:embed="rId3">
            <a:lum contrast="4000"/>
          </a:blip>
          <a:srcRect l="0" t="6224" r="49903" b="3559"/>
          <a:stretch/>
        </p:blipFill>
        <p:spPr>
          <a:xfrm>
            <a:off x="993600" y="3130920"/>
            <a:ext cx="2786040" cy="3168720"/>
          </a:xfrm>
          <a:prstGeom prst="rect">
            <a:avLst/>
          </a:prstGeom>
          <a:ln>
            <a:noFill/>
          </a:ln>
        </p:spPr>
      </p:pic>
      <p:sp>
        <p:nvSpPr>
          <p:cNvPr id="207" name="CustomShape 6"/>
          <p:cNvSpPr/>
          <p:nvPr/>
        </p:nvSpPr>
        <p:spPr>
          <a:xfrm>
            <a:off x="3960000" y="3960000"/>
            <a:ext cx="1079640" cy="35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12. žebro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208" name="CustomShape 7"/>
          <p:cNvSpPr/>
          <p:nvPr/>
        </p:nvSpPr>
        <p:spPr>
          <a:xfrm>
            <a:off x="3960000" y="3960000"/>
            <a:ext cx="1079640" cy="359640"/>
          </a:xfrm>
          <a:prstGeom prst="rect">
            <a:avLst/>
          </a:prstGeom>
          <a:noFill/>
          <a:ln w="291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9" name="Line 8"/>
          <p:cNvSpPr/>
          <p:nvPr/>
        </p:nvSpPr>
        <p:spPr>
          <a:xfrm flipH="1" flipV="1">
            <a:off x="3240000" y="3960000"/>
            <a:ext cx="720000" cy="18000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Line 9"/>
          <p:cNvSpPr/>
          <p:nvPr/>
        </p:nvSpPr>
        <p:spPr>
          <a:xfrm flipH="1" flipV="1">
            <a:off x="1980000" y="3960000"/>
            <a:ext cx="1980000" cy="18000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214" name="CustomShape 4"/>
          <p:cNvSpPr/>
          <p:nvPr/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Ledvinné kalichy a pánvičky</a:t>
            </a:r>
            <a:endParaRPr b="0" lang="cs-CZ" sz="4000" spc="-1" strike="noStrike">
              <a:latin typeface="Arial"/>
            </a:endParaRPr>
          </a:p>
        </p:txBody>
      </p:sp>
      <p:sp>
        <p:nvSpPr>
          <p:cNvPr id="215" name="CustomShape 5"/>
          <p:cNvSpPr/>
          <p:nvPr/>
        </p:nvSpPr>
        <p:spPr>
          <a:xfrm>
            <a:off x="457200" y="1336680"/>
            <a:ext cx="3862440" cy="50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cs-CZ" sz="2350" spc="-1" strike="noStrike">
                <a:solidFill>
                  <a:srgbClr val="000000"/>
                </a:solidFill>
                <a:latin typeface="Calibri"/>
                <a:ea typeface="DejaVu Sans"/>
              </a:rPr>
              <a:t>Ledvinné kalichy</a:t>
            </a:r>
            <a:r>
              <a:rPr b="0" lang="cs-CZ" sz="235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cs-CZ" sz="23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50" spc="-1" strike="noStrike">
                <a:solidFill>
                  <a:srgbClr val="000000"/>
                </a:solidFill>
                <a:latin typeface="Calibri"/>
                <a:ea typeface="DejaVu Sans"/>
              </a:rPr>
              <a:t>(calices renales):</a:t>
            </a:r>
            <a:endParaRPr b="0" lang="cs-CZ" sz="235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350" spc="-1" strike="noStrike">
                <a:solidFill>
                  <a:srgbClr val="000000"/>
                </a:solidFill>
                <a:latin typeface="Calibri"/>
                <a:ea typeface="DejaVu Sans"/>
              </a:rPr>
              <a:t>Malé kalichy (calices minores)</a:t>
            </a:r>
            <a:endParaRPr b="0" lang="cs-CZ" sz="235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350" spc="-1" strike="noStrike">
                <a:solidFill>
                  <a:srgbClr val="000000"/>
                </a:solidFill>
                <a:latin typeface="Calibri"/>
                <a:ea typeface="DejaVu Sans"/>
              </a:rPr>
              <a:t>Velké kalichy (calices majores)</a:t>
            </a:r>
            <a:endParaRPr b="0" lang="cs-CZ" sz="23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3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cs-CZ" sz="2350" spc="-1" strike="noStrike">
                <a:solidFill>
                  <a:srgbClr val="000000"/>
                </a:solidFill>
                <a:latin typeface="Calibri"/>
                <a:ea typeface="DejaVu Sans"/>
              </a:rPr>
              <a:t>Ledvinná pánvička</a:t>
            </a:r>
            <a:r>
              <a:rPr b="0" lang="cs-CZ" sz="235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cs-CZ" sz="23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350" spc="-1" strike="noStrike">
                <a:solidFill>
                  <a:srgbClr val="000000"/>
                </a:solidFill>
                <a:latin typeface="Calibri"/>
                <a:ea typeface="DejaVu Sans"/>
              </a:rPr>
              <a:t>(pelvis renalis) – přechází v ureter = pelviureterický přechod</a:t>
            </a:r>
            <a:endParaRPr b="0" lang="cs-CZ" sz="235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350" spc="-1" strike="noStrike">
                <a:solidFill>
                  <a:srgbClr val="000000"/>
                </a:solidFill>
                <a:latin typeface="Calibri"/>
                <a:ea typeface="DejaVu Sans"/>
              </a:rPr>
              <a:t>Dendritický typ</a:t>
            </a:r>
            <a:endParaRPr b="0" lang="cs-CZ" sz="235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350" spc="-1" strike="noStrike">
                <a:solidFill>
                  <a:srgbClr val="000000"/>
                </a:solidFill>
                <a:latin typeface="Calibri"/>
                <a:ea typeface="DejaVu Sans"/>
              </a:rPr>
              <a:t>Ampulární typ</a:t>
            </a:r>
            <a:endParaRPr b="0" lang="cs-CZ" sz="23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350" spc="-1" strike="noStrike">
              <a:latin typeface="Arial"/>
            </a:endParaRPr>
          </a:p>
        </p:txBody>
      </p:sp>
      <p:pic>
        <p:nvPicPr>
          <p:cNvPr id="216" name="Picture 2_3" descr="C:\Documents and Settings\blanka.pospisilova\Dokumenty\Skripta\2010_08_07\IMG_0045.jpg"/>
          <p:cNvPicPr/>
          <p:nvPr/>
        </p:nvPicPr>
        <p:blipFill>
          <a:blip r:embed="rId2">
            <a:lum contrast="10000"/>
          </a:blip>
          <a:srcRect l="57961" t="6161" r="23380" b="40892"/>
          <a:stretch/>
        </p:blipFill>
        <p:spPr>
          <a:xfrm>
            <a:off x="4500000" y="2221920"/>
            <a:ext cx="2074680" cy="3717720"/>
          </a:xfrm>
          <a:prstGeom prst="rect">
            <a:avLst/>
          </a:prstGeom>
          <a:ln>
            <a:noFill/>
          </a:ln>
        </p:spPr>
      </p:pic>
      <p:sp>
        <p:nvSpPr>
          <p:cNvPr id="217" name="CustomShape 6"/>
          <p:cNvSpPr/>
          <p:nvPr/>
        </p:nvSpPr>
        <p:spPr>
          <a:xfrm>
            <a:off x="5040000" y="2355120"/>
            <a:ext cx="53964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b="0" lang="cs-CZ" sz="2000" spc="-1" strike="noStrike">
              <a:latin typeface="Arial"/>
            </a:endParaRPr>
          </a:p>
        </p:txBody>
      </p:sp>
      <p:pic>
        <p:nvPicPr>
          <p:cNvPr id="218" name="Picture 2_2" descr="C:\Documents and Settings\blanka.pospisilova\Dokumenty\Skripta\2010_08_07\IMG_0045.jpg"/>
          <p:cNvPicPr/>
          <p:nvPr/>
        </p:nvPicPr>
        <p:blipFill>
          <a:blip r:embed="rId3">
            <a:lum contrast="10000"/>
          </a:blip>
          <a:srcRect l="80713" t="10339" r="2752" b="42703"/>
          <a:stretch/>
        </p:blipFill>
        <p:spPr>
          <a:xfrm>
            <a:off x="6856920" y="2120400"/>
            <a:ext cx="2142720" cy="3714480"/>
          </a:xfrm>
          <a:prstGeom prst="rect">
            <a:avLst/>
          </a:prstGeom>
          <a:ln>
            <a:noFill/>
          </a:ln>
        </p:spPr>
      </p:pic>
      <p:sp>
        <p:nvSpPr>
          <p:cNvPr id="219" name="CustomShape 7"/>
          <p:cNvSpPr/>
          <p:nvPr/>
        </p:nvSpPr>
        <p:spPr>
          <a:xfrm>
            <a:off x="5400000" y="3224880"/>
            <a:ext cx="53964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220" name="CustomShape 8"/>
          <p:cNvSpPr/>
          <p:nvPr/>
        </p:nvSpPr>
        <p:spPr>
          <a:xfrm>
            <a:off x="4860000" y="3960000"/>
            <a:ext cx="53964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221" name="CustomShape 9"/>
          <p:cNvSpPr/>
          <p:nvPr/>
        </p:nvSpPr>
        <p:spPr>
          <a:xfrm>
            <a:off x="4680000" y="4875120"/>
            <a:ext cx="35964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4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222" name="CustomShape 10"/>
          <p:cNvSpPr/>
          <p:nvPr/>
        </p:nvSpPr>
        <p:spPr>
          <a:xfrm>
            <a:off x="4860000" y="1800000"/>
            <a:ext cx="1979640" cy="32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Dendritický typ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223" name="CustomShape 11"/>
          <p:cNvSpPr/>
          <p:nvPr/>
        </p:nvSpPr>
        <p:spPr>
          <a:xfrm>
            <a:off x="6856920" y="1800000"/>
            <a:ext cx="1979640" cy="32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Ampulární typ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224" name="CustomShape 12"/>
          <p:cNvSpPr/>
          <p:nvPr/>
        </p:nvSpPr>
        <p:spPr>
          <a:xfrm>
            <a:off x="5885280" y="5353560"/>
            <a:ext cx="2214360" cy="106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marL="342720" indent="-34236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Calices minores  </a:t>
            </a:r>
            <a:endParaRPr b="0" lang="cs-CZ" sz="1600" spc="-1" strike="noStrike">
              <a:latin typeface="Arial"/>
            </a:endParaRPr>
          </a:p>
          <a:p>
            <a:pPr marL="342720" indent="-34236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Calices majores </a:t>
            </a:r>
            <a:endParaRPr b="0" lang="cs-CZ" sz="1600" spc="-1" strike="noStrike">
              <a:latin typeface="Arial"/>
            </a:endParaRPr>
          </a:p>
          <a:p>
            <a:pPr marL="342720" indent="-34236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Pelvis renalis</a:t>
            </a:r>
            <a:endParaRPr b="0" lang="cs-CZ" sz="1600" spc="-1" strike="noStrike">
              <a:latin typeface="Arial"/>
            </a:endParaRPr>
          </a:p>
          <a:p>
            <a:pPr marL="342720" indent="-34236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Ureter</a:t>
            </a:r>
            <a:endParaRPr b="0" lang="cs-CZ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CustomShape 3"/>
          <p:cNvSpPr/>
          <p:nvPr/>
        </p:nvSpPr>
        <p:spPr>
          <a:xfrm>
            <a:off x="468360" y="6453360"/>
            <a:ext cx="7704720" cy="226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900" spc="-1" strike="noStrike">
                <a:solidFill>
                  <a:srgbClr val="000000"/>
                </a:solidFill>
                <a:latin typeface="Myriad Pro"/>
                <a:ea typeface="DejaVu Sans"/>
              </a:rPr>
              <a:t>Urogenitální systém</a:t>
            </a:r>
            <a:endParaRPr b="0" lang="cs-CZ" sz="900" spc="-1" strike="noStrike">
              <a:latin typeface="Arial"/>
            </a:endParaRPr>
          </a:p>
        </p:txBody>
      </p:sp>
      <p:sp>
        <p:nvSpPr>
          <p:cNvPr id="228" name="CustomShape 4"/>
          <p:cNvSpPr/>
          <p:nvPr/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Močovod (ureter)</a:t>
            </a:r>
            <a:endParaRPr b="0" lang="cs-CZ" sz="4000" spc="-1" strike="noStrike">
              <a:latin typeface="Arial"/>
            </a:endParaRPr>
          </a:p>
        </p:txBody>
      </p:sp>
      <p:sp>
        <p:nvSpPr>
          <p:cNvPr id="229" name="CustomShape 5"/>
          <p:cNvSpPr/>
          <p:nvPr/>
        </p:nvSpPr>
        <p:spPr>
          <a:xfrm>
            <a:off x="5579640" y="1414800"/>
            <a:ext cx="342000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216000" indent="-21564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Délka 20 - 30 cm</a:t>
            </a:r>
            <a:endParaRPr b="0" lang="cs-CZ" sz="22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Průběh -„S“</a:t>
            </a:r>
            <a:endParaRPr b="0" lang="cs-CZ" sz="22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Šířka 5 mm</a:t>
            </a:r>
            <a:endParaRPr b="0" lang="cs-CZ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0" lang="cs-CZ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            </a:t>
            </a:r>
            <a:endParaRPr b="0" lang="cs-CZ" sz="1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r>
              <a:rPr b="1" lang="cs-CZ" sz="22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ČÁSTI:</a:t>
            </a:r>
            <a:endParaRPr b="0" lang="cs-CZ" sz="22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pars abdominalis</a:t>
            </a:r>
            <a:r>
              <a:rPr b="0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 – umístěn v retroperitoneu, 10 -15 cm</a:t>
            </a:r>
            <a:endParaRPr b="0" lang="cs-CZ" sz="22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pars pelvina</a:t>
            </a:r>
            <a:r>
              <a:rPr b="0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 - v malé pánvi, 10 -15 cm</a:t>
            </a:r>
            <a:endParaRPr b="0" lang="cs-CZ" sz="22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pars intramuralis</a:t>
            </a:r>
            <a:r>
              <a:rPr b="0" lang="cs-CZ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 - ve stěně MM, 1-2 cm</a:t>
            </a:r>
            <a:endParaRPr b="0" lang="cs-CZ" sz="2200" spc="-1" strike="noStrike">
              <a:latin typeface="Arial"/>
            </a:endParaRPr>
          </a:p>
        </p:txBody>
      </p:sp>
      <p:pic>
        <p:nvPicPr>
          <p:cNvPr id="230" name="Picture 2_4" descr="C:\Documents and Settings\blanka.pospisilova\Dokumenty\Skripta\2010_08_07\IMG_0048.jpg"/>
          <p:cNvPicPr/>
          <p:nvPr/>
        </p:nvPicPr>
        <p:blipFill>
          <a:blip r:embed="rId2">
            <a:lum bright="10000"/>
          </a:blip>
          <a:srcRect l="4331" t="2542" r="4619" b="0"/>
          <a:stretch/>
        </p:blipFill>
        <p:spPr>
          <a:xfrm>
            <a:off x="1098000" y="1098720"/>
            <a:ext cx="2842920" cy="5190480"/>
          </a:xfrm>
          <a:prstGeom prst="rect">
            <a:avLst/>
          </a:prstGeom>
          <a:ln>
            <a:noFill/>
          </a:ln>
        </p:spPr>
      </p:pic>
      <p:sp>
        <p:nvSpPr>
          <p:cNvPr id="231" name="CustomShape 6"/>
          <p:cNvSpPr/>
          <p:nvPr/>
        </p:nvSpPr>
        <p:spPr>
          <a:xfrm>
            <a:off x="2702520" y="2567160"/>
            <a:ext cx="2519640" cy="823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1. zúžení močovodu na přechodu pánvičky ledvinné v močovod</a:t>
            </a:r>
            <a:r>
              <a:rPr b="0" lang="cs-CZ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přechodu) 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232" name="CustomShape 7"/>
          <p:cNvSpPr/>
          <p:nvPr/>
        </p:nvSpPr>
        <p:spPr>
          <a:xfrm>
            <a:off x="2861280" y="4056120"/>
            <a:ext cx="2159640" cy="823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2. zúžení močovodu při křížení s cévami kyčelními</a:t>
            </a:r>
            <a:r>
              <a:rPr b="0" lang="cs-CZ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přechodu) 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233" name="CustomShape 8"/>
          <p:cNvSpPr/>
          <p:nvPr/>
        </p:nvSpPr>
        <p:spPr>
          <a:xfrm>
            <a:off x="143280" y="5429160"/>
            <a:ext cx="2159640" cy="823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26267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3. zúžení močovodu při vyústění do močového</a:t>
            </a:r>
            <a:endParaRPr b="0" lang="cs-CZ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cs-CZ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měchýřepřechodu) </a:t>
            </a:r>
            <a:endParaRPr b="0" lang="cs-CZ" sz="1600" spc="-1" strike="noStrike">
              <a:latin typeface="Arial"/>
            </a:endParaRPr>
          </a:p>
        </p:txBody>
      </p:sp>
      <p:sp>
        <p:nvSpPr>
          <p:cNvPr id="234" name="Line 9"/>
          <p:cNvSpPr/>
          <p:nvPr/>
        </p:nvSpPr>
        <p:spPr>
          <a:xfrm flipH="1">
            <a:off x="2201400" y="2903040"/>
            <a:ext cx="501120" cy="0"/>
          </a:xfrm>
          <a:prstGeom prst="line">
            <a:avLst/>
          </a:prstGeom>
          <a:ln>
            <a:solidFill>
              <a:schemeClr val="tx1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Line 10"/>
          <p:cNvSpPr/>
          <p:nvPr/>
        </p:nvSpPr>
        <p:spPr>
          <a:xfrm flipH="1">
            <a:off x="2293560" y="4536360"/>
            <a:ext cx="567720" cy="26640"/>
          </a:xfrm>
          <a:prstGeom prst="line">
            <a:avLst/>
          </a:prstGeom>
          <a:ln>
            <a:solidFill>
              <a:schemeClr val="tx1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6" name="Line 11"/>
          <p:cNvSpPr/>
          <p:nvPr/>
        </p:nvSpPr>
        <p:spPr>
          <a:xfrm flipV="1">
            <a:off x="2293560" y="5645880"/>
            <a:ext cx="493920" cy="195120"/>
          </a:xfrm>
          <a:prstGeom prst="line">
            <a:avLst/>
          </a:prstGeom>
          <a:ln>
            <a:solidFill>
              <a:schemeClr val="tx1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918</TotalTime>
  <Application>LibreOffice/6.3.3.2$Windows_X86_64 LibreOffice_project/a64200df03143b798afd1ec74a12ab50359878ed</Application>
  <Words>1902</Words>
  <Paragraphs>459</Paragraphs>
  <Company>Microsoft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2016-06-21T07:27:36Z</dcterms:created>
  <dc:creator>bianca.tomiskova</dc:creator>
  <dc:description/>
  <dc:language>cs-CZ</dc:language>
  <cp:lastModifiedBy/>
  <dcterms:modified xsi:type="dcterms:W3CDTF">2022-02-28T20:22:07Z</dcterms:modified>
  <cp:revision>117</cp:revision>
  <dc:subject/>
  <dc:title>Prezentace aplikace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Microsoft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Předvádění na obrazovce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37</vt:i4>
  </property>
</Properties>
</file>