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4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ml-class\lectures-slides\assets\portla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ml-class\lectures-slides\assets\portla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portland!$A$1:$A$48</c:f>
              <c:numCache>
                <c:formatCode>General</c:formatCode>
                <c:ptCount val="48"/>
                <c:pt idx="0">
                  <c:v>2104</c:v>
                </c:pt>
                <c:pt idx="1">
                  <c:v>1600</c:v>
                </c:pt>
                <c:pt idx="2">
                  <c:v>2400</c:v>
                </c:pt>
                <c:pt idx="3">
                  <c:v>1416</c:v>
                </c:pt>
                <c:pt idx="4">
                  <c:v>3000</c:v>
                </c:pt>
                <c:pt idx="5">
                  <c:v>1985</c:v>
                </c:pt>
                <c:pt idx="6">
                  <c:v>1534</c:v>
                </c:pt>
                <c:pt idx="7">
                  <c:v>1427</c:v>
                </c:pt>
                <c:pt idx="8">
                  <c:v>1380</c:v>
                </c:pt>
                <c:pt idx="9">
                  <c:v>1494</c:v>
                </c:pt>
                <c:pt idx="10">
                  <c:v>1940</c:v>
                </c:pt>
                <c:pt idx="11">
                  <c:v>2000</c:v>
                </c:pt>
                <c:pt idx="12">
                  <c:v>1890</c:v>
                </c:pt>
                <c:pt idx="13">
                  <c:v>4478</c:v>
                </c:pt>
                <c:pt idx="14">
                  <c:v>1268</c:v>
                </c:pt>
                <c:pt idx="15">
                  <c:v>2300</c:v>
                </c:pt>
                <c:pt idx="16">
                  <c:v>1320</c:v>
                </c:pt>
                <c:pt idx="17">
                  <c:v>1236</c:v>
                </c:pt>
                <c:pt idx="18">
                  <c:v>2609</c:v>
                </c:pt>
                <c:pt idx="19">
                  <c:v>3031</c:v>
                </c:pt>
                <c:pt idx="20">
                  <c:v>1767</c:v>
                </c:pt>
                <c:pt idx="21">
                  <c:v>1888</c:v>
                </c:pt>
                <c:pt idx="22">
                  <c:v>1604</c:v>
                </c:pt>
                <c:pt idx="23">
                  <c:v>1962</c:v>
                </c:pt>
                <c:pt idx="24">
                  <c:v>3890</c:v>
                </c:pt>
                <c:pt idx="25">
                  <c:v>1100</c:v>
                </c:pt>
                <c:pt idx="26">
                  <c:v>1458</c:v>
                </c:pt>
                <c:pt idx="27">
                  <c:v>2526</c:v>
                </c:pt>
                <c:pt idx="28">
                  <c:v>2200</c:v>
                </c:pt>
                <c:pt idx="29">
                  <c:v>2637</c:v>
                </c:pt>
                <c:pt idx="30">
                  <c:v>1839</c:v>
                </c:pt>
                <c:pt idx="31">
                  <c:v>1000</c:v>
                </c:pt>
                <c:pt idx="32">
                  <c:v>2040</c:v>
                </c:pt>
                <c:pt idx="33">
                  <c:v>3137</c:v>
                </c:pt>
                <c:pt idx="34">
                  <c:v>1811</c:v>
                </c:pt>
                <c:pt idx="35">
                  <c:v>1437</c:v>
                </c:pt>
                <c:pt idx="36">
                  <c:v>1239</c:v>
                </c:pt>
                <c:pt idx="37">
                  <c:v>2132</c:v>
                </c:pt>
                <c:pt idx="38">
                  <c:v>4215</c:v>
                </c:pt>
                <c:pt idx="39">
                  <c:v>2162</c:v>
                </c:pt>
                <c:pt idx="40">
                  <c:v>1664</c:v>
                </c:pt>
                <c:pt idx="41">
                  <c:v>2238</c:v>
                </c:pt>
                <c:pt idx="42">
                  <c:v>2567</c:v>
                </c:pt>
                <c:pt idx="43">
                  <c:v>1200</c:v>
                </c:pt>
                <c:pt idx="44">
                  <c:v>852</c:v>
                </c:pt>
                <c:pt idx="45">
                  <c:v>1852</c:v>
                </c:pt>
                <c:pt idx="46">
                  <c:v>1203</c:v>
                </c:pt>
              </c:numCache>
            </c:numRef>
          </c:xVal>
          <c:yVal>
            <c:numRef>
              <c:f>portland!$B$1:$B$48</c:f>
              <c:numCache>
                <c:formatCode>General</c:formatCode>
                <c:ptCount val="48"/>
                <c:pt idx="0">
                  <c:v>399900</c:v>
                </c:pt>
                <c:pt idx="1">
                  <c:v>329900</c:v>
                </c:pt>
                <c:pt idx="2">
                  <c:v>369000</c:v>
                </c:pt>
                <c:pt idx="3">
                  <c:v>232000</c:v>
                </c:pt>
                <c:pt idx="4">
                  <c:v>539900</c:v>
                </c:pt>
                <c:pt idx="5">
                  <c:v>299900</c:v>
                </c:pt>
                <c:pt idx="6">
                  <c:v>314900</c:v>
                </c:pt>
                <c:pt idx="7">
                  <c:v>198999</c:v>
                </c:pt>
                <c:pt idx="8">
                  <c:v>212000</c:v>
                </c:pt>
                <c:pt idx="9">
                  <c:v>242500</c:v>
                </c:pt>
                <c:pt idx="10">
                  <c:v>239999</c:v>
                </c:pt>
                <c:pt idx="11">
                  <c:v>347000</c:v>
                </c:pt>
                <c:pt idx="12">
                  <c:v>329999</c:v>
                </c:pt>
                <c:pt idx="13">
                  <c:v>699900</c:v>
                </c:pt>
                <c:pt idx="14">
                  <c:v>259900</c:v>
                </c:pt>
                <c:pt idx="15">
                  <c:v>449900</c:v>
                </c:pt>
                <c:pt idx="16">
                  <c:v>299900</c:v>
                </c:pt>
                <c:pt idx="17">
                  <c:v>199900</c:v>
                </c:pt>
                <c:pt idx="18">
                  <c:v>499998</c:v>
                </c:pt>
                <c:pt idx="19">
                  <c:v>599000</c:v>
                </c:pt>
                <c:pt idx="20">
                  <c:v>252900</c:v>
                </c:pt>
                <c:pt idx="21">
                  <c:v>255000</c:v>
                </c:pt>
                <c:pt idx="22">
                  <c:v>242900</c:v>
                </c:pt>
                <c:pt idx="23">
                  <c:v>259900</c:v>
                </c:pt>
                <c:pt idx="24">
                  <c:v>573900</c:v>
                </c:pt>
                <c:pt idx="25">
                  <c:v>249900</c:v>
                </c:pt>
                <c:pt idx="26">
                  <c:v>464500</c:v>
                </c:pt>
                <c:pt idx="27">
                  <c:v>469000</c:v>
                </c:pt>
                <c:pt idx="28">
                  <c:v>475000</c:v>
                </c:pt>
                <c:pt idx="29">
                  <c:v>299900</c:v>
                </c:pt>
                <c:pt idx="30">
                  <c:v>349900</c:v>
                </c:pt>
                <c:pt idx="31">
                  <c:v>169900</c:v>
                </c:pt>
                <c:pt idx="32">
                  <c:v>314900</c:v>
                </c:pt>
                <c:pt idx="33">
                  <c:v>579900</c:v>
                </c:pt>
                <c:pt idx="34">
                  <c:v>285900</c:v>
                </c:pt>
                <c:pt idx="35">
                  <c:v>249900</c:v>
                </c:pt>
                <c:pt idx="36">
                  <c:v>229900</c:v>
                </c:pt>
                <c:pt idx="37">
                  <c:v>345000</c:v>
                </c:pt>
                <c:pt idx="38">
                  <c:v>549000</c:v>
                </c:pt>
                <c:pt idx="39">
                  <c:v>287000</c:v>
                </c:pt>
                <c:pt idx="40">
                  <c:v>368500</c:v>
                </c:pt>
                <c:pt idx="41">
                  <c:v>329900</c:v>
                </c:pt>
                <c:pt idx="42">
                  <c:v>314000</c:v>
                </c:pt>
                <c:pt idx="43">
                  <c:v>299000</c:v>
                </c:pt>
                <c:pt idx="44">
                  <c:v>179900</c:v>
                </c:pt>
                <c:pt idx="45">
                  <c:v>299900</c:v>
                </c:pt>
                <c:pt idx="46">
                  <c:v>239500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49571376"/>
        <c:axId val="-1949569744"/>
      </c:scatterChart>
      <c:valAx>
        <c:axId val="-1949571376"/>
        <c:scaling>
          <c:orientation val="minMax"/>
          <c:max val="3000"/>
        </c:scaling>
        <c:delete val="0"/>
        <c:axPos val="b"/>
        <c:numFmt formatCode="General" sourceLinked="1"/>
        <c:majorTickMark val="out"/>
        <c:minorTickMark val="none"/>
        <c:tickLblPos val="nextTo"/>
        <c:crossAx val="-1949569744"/>
        <c:crosses val="autoZero"/>
        <c:crossBetween val="midCat"/>
      </c:valAx>
      <c:valAx>
        <c:axId val="-1949569744"/>
        <c:scaling>
          <c:orientation val="minMax"/>
          <c:max val="5000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1949571376"/>
        <c:crosses val="autoZero"/>
        <c:crossBetween val="midCat"/>
        <c:majorUnit val="100000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x"/>
            <c:size val="8"/>
            <c:spPr>
              <a:noFill/>
              <a:ln w="12700">
                <a:solidFill>
                  <a:srgbClr val="C00000"/>
                </a:solidFill>
              </a:ln>
            </c:spPr>
          </c:marker>
          <c:xVal>
            <c:numRef>
              <c:f>portland!$A$1:$A$48</c:f>
              <c:numCache>
                <c:formatCode>General</c:formatCode>
                <c:ptCount val="48"/>
                <c:pt idx="0">
                  <c:v>2104</c:v>
                </c:pt>
                <c:pt idx="1">
                  <c:v>1600</c:v>
                </c:pt>
                <c:pt idx="2">
                  <c:v>2400</c:v>
                </c:pt>
                <c:pt idx="3">
                  <c:v>1416</c:v>
                </c:pt>
                <c:pt idx="4">
                  <c:v>3000</c:v>
                </c:pt>
                <c:pt idx="5">
                  <c:v>1985</c:v>
                </c:pt>
                <c:pt idx="6">
                  <c:v>1534</c:v>
                </c:pt>
                <c:pt idx="7">
                  <c:v>1427</c:v>
                </c:pt>
                <c:pt idx="8">
                  <c:v>1380</c:v>
                </c:pt>
                <c:pt idx="9">
                  <c:v>1494</c:v>
                </c:pt>
                <c:pt idx="10">
                  <c:v>1940</c:v>
                </c:pt>
                <c:pt idx="11">
                  <c:v>2000</c:v>
                </c:pt>
                <c:pt idx="12">
                  <c:v>1890</c:v>
                </c:pt>
                <c:pt idx="13">
                  <c:v>4478</c:v>
                </c:pt>
                <c:pt idx="14">
                  <c:v>1268</c:v>
                </c:pt>
                <c:pt idx="15">
                  <c:v>2300</c:v>
                </c:pt>
                <c:pt idx="16">
                  <c:v>1320</c:v>
                </c:pt>
                <c:pt idx="17">
                  <c:v>1236</c:v>
                </c:pt>
                <c:pt idx="18">
                  <c:v>2609</c:v>
                </c:pt>
                <c:pt idx="19">
                  <c:v>3031</c:v>
                </c:pt>
                <c:pt idx="20">
                  <c:v>1767</c:v>
                </c:pt>
                <c:pt idx="21">
                  <c:v>1888</c:v>
                </c:pt>
                <c:pt idx="22">
                  <c:v>1604</c:v>
                </c:pt>
                <c:pt idx="23">
                  <c:v>1962</c:v>
                </c:pt>
                <c:pt idx="24">
                  <c:v>3890</c:v>
                </c:pt>
                <c:pt idx="25">
                  <c:v>1100</c:v>
                </c:pt>
                <c:pt idx="26">
                  <c:v>1458</c:v>
                </c:pt>
                <c:pt idx="27">
                  <c:v>2526</c:v>
                </c:pt>
                <c:pt idx="28">
                  <c:v>2200</c:v>
                </c:pt>
                <c:pt idx="29">
                  <c:v>2637</c:v>
                </c:pt>
                <c:pt idx="30">
                  <c:v>1839</c:v>
                </c:pt>
                <c:pt idx="31">
                  <c:v>1000</c:v>
                </c:pt>
                <c:pt idx="32">
                  <c:v>2040</c:v>
                </c:pt>
                <c:pt idx="33">
                  <c:v>3137</c:v>
                </c:pt>
                <c:pt idx="34">
                  <c:v>1811</c:v>
                </c:pt>
                <c:pt idx="35">
                  <c:v>1437</c:v>
                </c:pt>
                <c:pt idx="36">
                  <c:v>1239</c:v>
                </c:pt>
                <c:pt idx="37">
                  <c:v>2132</c:v>
                </c:pt>
                <c:pt idx="38">
                  <c:v>4215</c:v>
                </c:pt>
                <c:pt idx="39">
                  <c:v>2162</c:v>
                </c:pt>
                <c:pt idx="40">
                  <c:v>1664</c:v>
                </c:pt>
                <c:pt idx="41">
                  <c:v>2238</c:v>
                </c:pt>
                <c:pt idx="42">
                  <c:v>2567</c:v>
                </c:pt>
                <c:pt idx="43">
                  <c:v>1200</c:v>
                </c:pt>
                <c:pt idx="44">
                  <c:v>852</c:v>
                </c:pt>
                <c:pt idx="45">
                  <c:v>1852</c:v>
                </c:pt>
                <c:pt idx="46">
                  <c:v>1203</c:v>
                </c:pt>
              </c:numCache>
            </c:numRef>
          </c:xVal>
          <c:yVal>
            <c:numRef>
              <c:f>portland!$B$1:$B$48</c:f>
              <c:numCache>
                <c:formatCode>General</c:formatCode>
                <c:ptCount val="48"/>
                <c:pt idx="0">
                  <c:v>399900</c:v>
                </c:pt>
                <c:pt idx="1">
                  <c:v>329900</c:v>
                </c:pt>
                <c:pt idx="2">
                  <c:v>369000</c:v>
                </c:pt>
                <c:pt idx="3">
                  <c:v>232000</c:v>
                </c:pt>
                <c:pt idx="4">
                  <c:v>539900</c:v>
                </c:pt>
                <c:pt idx="5">
                  <c:v>299900</c:v>
                </c:pt>
                <c:pt idx="6">
                  <c:v>314900</c:v>
                </c:pt>
                <c:pt idx="7">
                  <c:v>198999</c:v>
                </c:pt>
                <c:pt idx="8">
                  <c:v>212000</c:v>
                </c:pt>
                <c:pt idx="9">
                  <c:v>242500</c:v>
                </c:pt>
                <c:pt idx="10">
                  <c:v>239999</c:v>
                </c:pt>
                <c:pt idx="11">
                  <c:v>347000</c:v>
                </c:pt>
                <c:pt idx="12">
                  <c:v>329999</c:v>
                </c:pt>
                <c:pt idx="13">
                  <c:v>699900</c:v>
                </c:pt>
                <c:pt idx="14">
                  <c:v>259900</c:v>
                </c:pt>
                <c:pt idx="15">
                  <c:v>449900</c:v>
                </c:pt>
                <c:pt idx="16">
                  <c:v>299900</c:v>
                </c:pt>
                <c:pt idx="17">
                  <c:v>199900</c:v>
                </c:pt>
                <c:pt idx="18">
                  <c:v>499998</c:v>
                </c:pt>
                <c:pt idx="19">
                  <c:v>599000</c:v>
                </c:pt>
                <c:pt idx="20">
                  <c:v>252900</c:v>
                </c:pt>
                <c:pt idx="21">
                  <c:v>255000</c:v>
                </c:pt>
                <c:pt idx="22">
                  <c:v>242900</c:v>
                </c:pt>
                <c:pt idx="23">
                  <c:v>259900</c:v>
                </c:pt>
                <c:pt idx="24">
                  <c:v>573900</c:v>
                </c:pt>
                <c:pt idx="25">
                  <c:v>249900</c:v>
                </c:pt>
                <c:pt idx="26">
                  <c:v>464500</c:v>
                </c:pt>
                <c:pt idx="27">
                  <c:v>469000</c:v>
                </c:pt>
                <c:pt idx="28">
                  <c:v>475000</c:v>
                </c:pt>
                <c:pt idx="29">
                  <c:v>299900</c:v>
                </c:pt>
                <c:pt idx="30">
                  <c:v>349900</c:v>
                </c:pt>
                <c:pt idx="31">
                  <c:v>169900</c:v>
                </c:pt>
                <c:pt idx="32">
                  <c:v>314900</c:v>
                </c:pt>
                <c:pt idx="33">
                  <c:v>579900</c:v>
                </c:pt>
                <c:pt idx="34">
                  <c:v>285900</c:v>
                </c:pt>
                <c:pt idx="35">
                  <c:v>249900</c:v>
                </c:pt>
                <c:pt idx="36">
                  <c:v>229900</c:v>
                </c:pt>
                <c:pt idx="37">
                  <c:v>345000</c:v>
                </c:pt>
                <c:pt idx="38">
                  <c:v>549000</c:v>
                </c:pt>
                <c:pt idx="39">
                  <c:v>287000</c:v>
                </c:pt>
                <c:pt idx="40">
                  <c:v>368500</c:v>
                </c:pt>
                <c:pt idx="41">
                  <c:v>329900</c:v>
                </c:pt>
                <c:pt idx="42">
                  <c:v>314000</c:v>
                </c:pt>
                <c:pt idx="43">
                  <c:v>299000</c:v>
                </c:pt>
                <c:pt idx="44">
                  <c:v>179900</c:v>
                </c:pt>
                <c:pt idx="45">
                  <c:v>299900</c:v>
                </c:pt>
                <c:pt idx="46">
                  <c:v>239500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69526352"/>
        <c:axId val="-1869523632"/>
      </c:scatterChart>
      <c:valAx>
        <c:axId val="-1869526352"/>
        <c:scaling>
          <c:orientation val="minMax"/>
          <c:max val="3000"/>
        </c:scaling>
        <c:delete val="0"/>
        <c:axPos val="b"/>
        <c:numFmt formatCode="General" sourceLinked="1"/>
        <c:majorTickMark val="out"/>
        <c:minorTickMark val="none"/>
        <c:tickLblPos val="nextTo"/>
        <c:crossAx val="-1869523632"/>
        <c:crosses val="autoZero"/>
        <c:crossBetween val="midCat"/>
      </c:valAx>
      <c:valAx>
        <c:axId val="-1869523632"/>
        <c:scaling>
          <c:orientation val="minMax"/>
          <c:max val="5000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1869526352"/>
        <c:crosses val="autoZero"/>
        <c:crossBetween val="midCat"/>
        <c:majorUnit val="100000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CE301-1471-4B36-BA82-C2325524AF7E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B65A-C016-46B8-AEC2-B11C88504E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87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5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6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62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7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0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82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65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6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68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2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90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59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A9B0-BCE9-4D0B-933F-3EC5EA6FD208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684E-3EAA-4E6A-B046-9B267902BB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5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588000" y="889000"/>
            <a:ext cx="6604000" cy="1905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867" dirty="0">
                <a:solidFill>
                  <a:prstClr val="black">
                    <a:lumMod val="75000"/>
                    <a:lumOff val="25000"/>
                  </a:prstClr>
                </a:solidFill>
              </a:rPr>
              <a:t>Lineární regrese</a:t>
            </a:r>
            <a:endParaRPr lang="en-US" sz="5867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33153" y="2867371"/>
            <a:ext cx="573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633153" y="2988749"/>
            <a:ext cx="5994400" cy="2167452"/>
          </a:xfrm>
        </p:spPr>
        <p:txBody>
          <a:bodyPr>
            <a:noAutofit/>
          </a:bodyPr>
          <a:lstStyle/>
          <a:p>
            <a:pPr algn="l"/>
            <a: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Reprezentace modelu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2" descr="C:\Users\ang\Desktop\iStock_000012344803Large.jpg"/>
          <p:cNvPicPr>
            <a:picLocks noChangeAspect="1" noChangeArrowheads="1"/>
          </p:cNvPicPr>
          <p:nvPr/>
        </p:nvPicPr>
        <p:blipFill>
          <a:blip r:embed="rId3" cstate="print"/>
          <a:srcRect b="7246"/>
          <a:stretch>
            <a:fillRect/>
          </a:stretch>
        </p:blipFill>
        <p:spPr bwMode="auto">
          <a:xfrm>
            <a:off x="914400" y="482600"/>
            <a:ext cx="4267200" cy="4876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17600" y="5156200"/>
            <a:ext cx="3860800" cy="11176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1200" y="6273800"/>
            <a:ext cx="13208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Strojové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počítače učit se bez explicitního naprogramování</a:t>
            </a:r>
          </a:p>
          <a:p>
            <a:r>
              <a:rPr lang="cs-CZ" dirty="0" err="1" smtClean="0"/>
              <a:t>Supervizované</a:t>
            </a:r>
            <a:r>
              <a:rPr lang="cs-CZ" dirty="0" smtClean="0"/>
              <a:t> učení</a:t>
            </a:r>
          </a:p>
          <a:p>
            <a:pPr lvl="1"/>
            <a:r>
              <a:rPr lang="cs-CZ" dirty="0" smtClean="0"/>
              <a:t>Algoritmus se učí na známých datech</a:t>
            </a:r>
          </a:p>
          <a:p>
            <a:pPr lvl="1"/>
            <a:r>
              <a:rPr lang="cs-CZ" dirty="0" smtClean="0"/>
              <a:t>Regrese</a:t>
            </a:r>
          </a:p>
          <a:p>
            <a:r>
              <a:rPr lang="cs-CZ" dirty="0" err="1" smtClean="0"/>
              <a:t>Nesupervizované</a:t>
            </a:r>
            <a:r>
              <a:rPr lang="cs-CZ" dirty="0" smtClean="0"/>
              <a:t> učení</a:t>
            </a:r>
          </a:p>
          <a:p>
            <a:pPr lvl="1"/>
            <a:r>
              <a:rPr lang="cs-CZ" dirty="0" smtClean="0"/>
              <a:t>Algoritmus se učí na neznámých datech</a:t>
            </a:r>
          </a:p>
          <a:p>
            <a:pPr lvl="1"/>
            <a:r>
              <a:rPr lang="cs-CZ" dirty="0" smtClean="0"/>
              <a:t>Klasifikace</a:t>
            </a:r>
          </a:p>
          <a:p>
            <a:r>
              <a:rPr lang="cs-CZ" dirty="0" err="1" smtClean="0"/>
              <a:t>Trénovací</a:t>
            </a:r>
            <a:r>
              <a:rPr lang="cs-CZ" dirty="0" smtClean="0"/>
              <a:t> sada</a:t>
            </a:r>
          </a:p>
          <a:p>
            <a:pPr lvl="1"/>
            <a:r>
              <a:rPr lang="cs-CZ" dirty="0" smtClean="0"/>
              <a:t>Soubor dat/bodů/objektů, na kterých se algoritmus učí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vlastnosti lineární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Statistická metoda</a:t>
            </a:r>
          </a:p>
          <a:p>
            <a:pPr lvl="1"/>
            <a:r>
              <a:rPr lang="cs-CZ" dirty="0" smtClean="0"/>
              <a:t>Kvantifikuje závislost mezi dvěma spojitými proměnnými</a:t>
            </a:r>
          </a:p>
          <a:p>
            <a:pPr lvl="1"/>
            <a:r>
              <a:rPr lang="cs-CZ" dirty="0" smtClean="0"/>
              <a:t>Závislá – proměnná, kterou predikujeme</a:t>
            </a:r>
          </a:p>
          <a:p>
            <a:pPr lvl="1"/>
            <a:r>
              <a:rPr lang="cs-CZ" dirty="0" smtClean="0"/>
              <a:t>Nezávislá – prediktivní proměnná</a:t>
            </a:r>
          </a:p>
          <a:p>
            <a:r>
              <a:rPr lang="cs-CZ" dirty="0" smtClean="0"/>
              <a:t>Model lineární regrese je reprezentován přímkou</a:t>
            </a:r>
          </a:p>
          <a:p>
            <a:pPr lvl="1"/>
            <a:r>
              <a:rPr lang="cs-CZ" dirty="0" smtClean="0"/>
              <a:t>Prochází mezi jednotlivými body</a:t>
            </a:r>
          </a:p>
          <a:p>
            <a:pPr lvl="1"/>
            <a:r>
              <a:rPr lang="cs-CZ" dirty="0" smtClean="0"/>
              <a:t>Součet druhých mocnin odchylek od každého bodu je minimální</a:t>
            </a:r>
          </a:p>
          <a:p>
            <a:r>
              <a:rPr lang="cs-CZ" dirty="0" smtClean="0"/>
              <a:t>Nelineární vztah mezi proměnnými</a:t>
            </a:r>
          </a:p>
          <a:p>
            <a:pPr lvl="1"/>
            <a:r>
              <a:rPr lang="cs-CZ" dirty="0" smtClean="0"/>
              <a:t>Neprokládáme body přímkou, ale vhodnou křivkou</a:t>
            </a:r>
          </a:p>
          <a:p>
            <a:r>
              <a:rPr lang="cs-CZ" dirty="0" smtClean="0"/>
              <a:t>Nezávislých proměnných může být mnoho</a:t>
            </a:r>
          </a:p>
          <a:p>
            <a:pPr lvl="1"/>
            <a:r>
              <a:rPr lang="cs-CZ" dirty="0" smtClean="0"/>
              <a:t>V kurzu řešíme pouze případ s jednou nezávislou proměnnou</a:t>
            </a:r>
          </a:p>
        </p:txBody>
      </p:sp>
    </p:spTree>
    <p:extLst>
      <p:ext uri="{BB962C8B-B14F-4D97-AF65-F5344CB8AC3E}">
        <p14:creationId xmlns:p14="http://schemas.microsoft.com/office/powerpoint/2010/main" val="39499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058237"/>
              </p:ext>
            </p:extLst>
          </p:nvPr>
        </p:nvGraphicFramePr>
        <p:xfrm>
          <a:off x="4356069" y="177800"/>
          <a:ext cx="709168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786124"/>
              </p:ext>
            </p:extLst>
          </p:nvPr>
        </p:nvGraphicFramePr>
        <p:xfrm>
          <a:off x="4356069" y="177800"/>
          <a:ext cx="709168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9200" y="1475412"/>
            <a:ext cx="210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Cena</a:t>
            </a:r>
          </a:p>
          <a:p>
            <a:pPr algn="ctr"/>
            <a:r>
              <a:rPr lang="cs-CZ" sz="3200" dirty="0" smtClean="0"/>
              <a:t>(v 1000 $)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078950" y="3733801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Plocha</a:t>
            </a:r>
            <a:r>
              <a:rPr lang="en-US" sz="3200" dirty="0" smtClean="0"/>
              <a:t> (</a:t>
            </a:r>
            <a:r>
              <a:rPr lang="cs-CZ" sz="3200" dirty="0" smtClean="0"/>
              <a:t>m</a:t>
            </a:r>
            <a:r>
              <a:rPr lang="en-US" sz="3200" baseline="30000" dirty="0" smtClean="0"/>
              <a:t>2</a:t>
            </a:r>
            <a:r>
              <a:rPr lang="en-US" sz="3200" dirty="0"/>
              <a:t>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400" y="4361260"/>
            <a:ext cx="5334000" cy="17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Regresní úloha</a:t>
            </a:r>
            <a:endParaRPr lang="en-US" sz="3200" u="sng" dirty="0"/>
          </a:p>
          <a:p>
            <a:endParaRPr lang="en-US" sz="1333" dirty="0"/>
          </a:p>
          <a:p>
            <a:r>
              <a:rPr lang="cs-CZ" sz="3200" dirty="0" smtClean="0"/>
              <a:t>Predikujeme číselnou </a:t>
            </a:r>
          </a:p>
          <a:p>
            <a:r>
              <a:rPr lang="cs-CZ" sz="3200" dirty="0" smtClean="0"/>
              <a:t>hodnotu závislé proměnné.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89600" y="4361261"/>
            <a:ext cx="5486400" cy="17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Klasifikační úloha</a:t>
            </a:r>
            <a:endParaRPr lang="en-US" sz="3200" u="sng" dirty="0"/>
          </a:p>
          <a:p>
            <a:endParaRPr lang="en-US" sz="1333" dirty="0"/>
          </a:p>
          <a:p>
            <a:r>
              <a:rPr lang="cs-CZ" sz="3200" dirty="0" smtClean="0"/>
              <a:t>Predikujeme třídu, do které</a:t>
            </a:r>
          </a:p>
          <a:p>
            <a:r>
              <a:rPr lang="cs-CZ" sz="3200" dirty="0" smtClean="0"/>
              <a:t>bod patří.</a:t>
            </a:r>
            <a:endParaRPr lang="en-US" sz="3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400" y="4462861"/>
            <a:ext cx="0" cy="20141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délník 2"/>
          <p:cNvSpPr/>
          <p:nvPr/>
        </p:nvSpPr>
        <p:spPr>
          <a:xfrm>
            <a:off x="110186" y="186377"/>
            <a:ext cx="41200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 smtClean="0">
                <a:latin typeface="+mj-lt"/>
              </a:rPr>
              <a:t>Příklad cen domů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34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4563" y="3327400"/>
                <a:ext cx="7403245" cy="2082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3200" dirty="0" smtClean="0"/>
                  <a:t>Značení</a:t>
                </a:r>
                <a:r>
                  <a:rPr lang="en-US" sz="3200" dirty="0" smtClean="0"/>
                  <a:t>:</a:t>
                </a:r>
                <a:endParaRPr lang="en-US" sz="3200" dirty="0"/>
              </a:p>
              <a:p>
                <a:r>
                  <a:rPr lang="en-US" sz="133" dirty="0"/>
                  <a:t> </a:t>
                </a:r>
                <a:endParaRPr lang="en-US" sz="2667" dirty="0"/>
              </a:p>
              <a:p>
                <a14:m>
                  <m:oMath xmlns:m="http://schemas.openxmlformats.org/officeDocument/2006/math"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/>
                  <a:t>= </a:t>
                </a:r>
                <a:r>
                  <a:rPr lang="cs-CZ" sz="3200" dirty="0" smtClean="0"/>
                  <a:t>Počet bodů v </a:t>
                </a:r>
                <a:r>
                  <a:rPr lang="cs-CZ" sz="3200" dirty="0" err="1" smtClean="0"/>
                  <a:t>trénovací</a:t>
                </a:r>
                <a:r>
                  <a:rPr lang="cs-CZ" sz="3200" dirty="0" smtClean="0"/>
                  <a:t> sadě</a:t>
                </a:r>
                <a:endParaRPr lang="en-US" sz="3200" dirty="0"/>
              </a:p>
              <a:p>
                <a:r>
                  <a:rPr lang="cs-CZ" sz="3200" dirty="0"/>
                  <a:t> </a:t>
                </a:r>
                <a:r>
                  <a:rPr lang="cs-CZ" sz="3200" dirty="0" smtClean="0"/>
                  <a:t>  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/>
                  <a:t>= </a:t>
                </a:r>
                <a:r>
                  <a:rPr lang="cs-CZ" sz="3200" dirty="0" smtClean="0"/>
                  <a:t>vstupní proměnná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/ </a:t>
                </a:r>
                <a:r>
                  <a:rPr lang="cs-CZ" sz="3200" dirty="0" smtClean="0"/>
                  <a:t>atribut</a:t>
                </a:r>
                <a:endParaRPr lang="en-US" sz="3200" dirty="0"/>
              </a:p>
              <a:p>
                <a:r>
                  <a:rPr lang="en-US" sz="3200" dirty="0"/>
                  <a:t> </a:t>
                </a: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= </a:t>
                </a:r>
                <a:r>
                  <a:rPr lang="cs-CZ" sz="3200" dirty="0" smtClean="0"/>
                  <a:t>výstupní</a:t>
                </a:r>
                <a:r>
                  <a:rPr lang="en-US" sz="3200" dirty="0" smtClean="0"/>
                  <a:t> </a:t>
                </a:r>
                <a:r>
                  <a:rPr lang="cs-CZ" sz="3200" dirty="0" smtClean="0"/>
                  <a:t>proměnná </a:t>
                </a:r>
                <a:r>
                  <a:rPr lang="en-US" sz="3200" dirty="0" smtClean="0"/>
                  <a:t>/</a:t>
                </a:r>
                <a:r>
                  <a:rPr lang="cs-CZ" sz="3200" dirty="0" smtClean="0"/>
                  <a:t> cílová proměnná</a:t>
                </a:r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63" y="3327400"/>
                <a:ext cx="7403245" cy="2082558"/>
              </a:xfrm>
              <a:prstGeom prst="rect">
                <a:avLst/>
              </a:prstGeom>
              <a:blipFill rotWithShape="0">
                <a:blip r:embed="rId2"/>
                <a:stretch>
                  <a:fillRect l="-2058" t="-3812" r="-1646" b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54832"/>
              </p:ext>
            </p:extLst>
          </p:nvPr>
        </p:nvGraphicFramePr>
        <p:xfrm>
          <a:off x="4368800" y="279400"/>
          <a:ext cx="7112000" cy="309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88137"/>
                <a:gridCol w="3923863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1" u="none" strike="noStrike" dirty="0" smtClean="0">
                          <a:effectLst/>
                        </a:rPr>
                        <a:t>Plocha v</a:t>
                      </a:r>
                      <a:r>
                        <a:rPr lang="en-US" sz="3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3200" b="1" u="none" strike="noStrike" dirty="0" smtClean="0">
                          <a:effectLst/>
                        </a:rPr>
                        <a:t>m</a:t>
                      </a:r>
                      <a:r>
                        <a:rPr lang="en-US" sz="3200" b="1" u="none" strike="noStrike" baseline="30000" dirty="0" smtClean="0">
                          <a:effectLst/>
                        </a:rPr>
                        <a:t>2</a:t>
                      </a:r>
                      <a:r>
                        <a:rPr lang="en-US" sz="3200" b="1" u="none" strike="noStrike" dirty="0" smtClean="0">
                          <a:effectLst/>
                        </a:rPr>
                        <a:t> </a:t>
                      </a:r>
                      <a:r>
                        <a:rPr lang="en-US" sz="3200" b="1" u="none" strike="noStrike" dirty="0" smtClean="0">
                          <a:effectLst/>
                        </a:rPr>
                        <a:t>(</a:t>
                      </a:r>
                      <a:r>
                        <a:rPr lang="en-US" sz="3200" b="0" u="none" strike="noStrike" dirty="0" smtClean="0">
                          <a:effectLst/>
                        </a:rPr>
                        <a:t>x</a:t>
                      </a:r>
                      <a:r>
                        <a:rPr lang="en-US" sz="3200" b="1" u="none" strike="noStrike" dirty="0" smtClean="0">
                          <a:effectLst/>
                        </a:rPr>
                        <a:t>)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1" u="none" strike="noStrike" dirty="0" smtClean="0">
                          <a:effectLst/>
                        </a:rPr>
                        <a:t>Cena v</a:t>
                      </a:r>
                      <a:r>
                        <a:rPr lang="en-US" sz="3200" b="1" u="none" strike="noStrike" dirty="0" smtClean="0">
                          <a:effectLst/>
                        </a:rPr>
                        <a:t> 1000 </a:t>
                      </a:r>
                      <a:r>
                        <a:rPr lang="cs-CZ" sz="3200" b="1" u="none" strike="noStrike" dirty="0" smtClean="0">
                          <a:effectLst/>
                        </a:rPr>
                        <a:t>$ </a:t>
                      </a:r>
                      <a:r>
                        <a:rPr lang="en-US" sz="3200" b="1" u="none" strike="noStrike" dirty="0" smtClean="0">
                          <a:effectLst/>
                        </a:rPr>
                        <a:t>(</a:t>
                      </a:r>
                      <a:r>
                        <a:rPr lang="en-US" sz="3200" b="0" u="none" strike="noStrike" dirty="0" smtClean="0">
                          <a:effectLst/>
                        </a:rPr>
                        <a:t>y</a:t>
                      </a:r>
                      <a:r>
                        <a:rPr lang="en-US" sz="3200" b="1" u="none" strike="noStrike" dirty="0" smtClean="0">
                          <a:effectLst/>
                        </a:rPr>
                        <a:t>)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2104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1416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232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1534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315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852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178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…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…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60" marR="10160" marT="10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5764" y="279400"/>
            <a:ext cx="3193503" cy="124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733" b="1" dirty="0" smtClean="0"/>
              <a:t>Sada bodů</a:t>
            </a:r>
          </a:p>
          <a:p>
            <a:pPr algn="ctr"/>
            <a:r>
              <a:rPr lang="cs-CZ" sz="3733" b="1" dirty="0" smtClean="0"/>
              <a:t>s cenami domů</a:t>
            </a:r>
            <a:endParaRPr lang="en-US" sz="3733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873581" y="5494587"/>
                <a:ext cx="10528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581" y="5494587"/>
                <a:ext cx="105285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770550" y="6071659"/>
                <a:ext cx="2026902" cy="605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50" y="6071659"/>
                <a:ext cx="2026902" cy="6052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2797452" y="5556142"/>
            <a:ext cx="52307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/>
              <a:t>jeden bod z množiny obecně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konkrétní i-</a:t>
            </a:r>
            <a:r>
              <a:rPr lang="cs-CZ" sz="3200" dirty="0" err="1" smtClean="0"/>
              <a:t>tý</a:t>
            </a:r>
            <a:r>
              <a:rPr lang="cs-CZ" sz="3200" dirty="0" smtClean="0"/>
              <a:t> bod z množiny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8435662" y="4230179"/>
                <a:ext cx="2215158" cy="512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=2104</m:t>
                      </m:r>
                    </m:oMath>
                  </m:oMathPara>
                </a14:m>
                <a:endParaRPr lang="cs-CZ" sz="32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662" y="4230179"/>
                <a:ext cx="2215158" cy="5129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/>
              <p:cNvSpPr/>
              <p:nvPr/>
            </p:nvSpPr>
            <p:spPr>
              <a:xfrm>
                <a:off x="8372568" y="4814870"/>
                <a:ext cx="2184188" cy="605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sup>
                      </m:sSup>
                      <m:r>
                        <a:rPr lang="cs-CZ" sz="3200" b="0" i="1" smtClean="0">
                          <a:latin typeface="Cambria Math" panose="02040503050406030204" pitchFamily="18" charset="0"/>
                        </a:rPr>
                        <m:t>=178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568" y="4814870"/>
                <a:ext cx="2184188" cy="6052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8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12872" y="378101"/>
            <a:ext cx="3377483" cy="812800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Trénovací</a:t>
            </a:r>
            <a:r>
              <a:rPr lang="cs-CZ" sz="3200" dirty="0" smtClean="0">
                <a:solidFill>
                  <a:schemeClr val="tx1"/>
                </a:solidFill>
              </a:rPr>
              <a:t> sada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06472" y="2003701"/>
            <a:ext cx="4190283" cy="782075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Učící algoritmus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3614" y="3629301"/>
            <a:ext cx="1016000" cy="782075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5155" y="3588858"/>
            <a:ext cx="152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Plocha</a:t>
            </a:r>
          </a:p>
          <a:p>
            <a:pPr algn="ctr"/>
            <a:r>
              <a:rPr lang="cs-CZ" sz="3200" dirty="0" smtClean="0"/>
              <a:t>domu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5555" y="3588857"/>
            <a:ext cx="254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Odhadovaná</a:t>
            </a:r>
          </a:p>
          <a:p>
            <a:pPr algn="ctr"/>
            <a:r>
              <a:rPr lang="cs-CZ" sz="3200" dirty="0" smtClean="0"/>
              <a:t>cena</a:t>
            </a:r>
            <a:endParaRPr lang="en-US" sz="3200" dirty="0"/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>
            <a:off x="3601614" y="1190901"/>
            <a:ext cx="0" cy="81280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>
            <a:off x="3601614" y="2785776"/>
            <a:ext cx="0" cy="843525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1"/>
          </p:cNvCxnSpPr>
          <p:nvPr/>
        </p:nvCxnSpPr>
        <p:spPr>
          <a:xfrm>
            <a:off x="2039155" y="4020338"/>
            <a:ext cx="1054459" cy="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</p:cNvCxnSpPr>
          <p:nvPr/>
        </p:nvCxnSpPr>
        <p:spPr>
          <a:xfrm>
            <a:off x="4109614" y="4020338"/>
            <a:ext cx="977541" cy="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515155" y="4988271"/>
            <a:ext cx="9082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Učící algoritmus je v našem případě lineární regrese</a:t>
            </a:r>
            <a:endParaRPr lang="cs-CZ" sz="32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7511423" y="378101"/>
            <a:ext cx="14132" cy="4287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702911" y="378101"/>
            <a:ext cx="2493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Jak vypadá h?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8036222" y="1176299"/>
                <a:ext cx="382720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40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4000" b="0" i="1" smtClean="0">
                            <a:latin typeface="+mj-lt"/>
                          </a:rPr>
                          <m:t>h</m:t>
                        </m:r>
                      </m:e>
                      <m:sub>
                        <m:r>
                          <a:rPr lang="cs-CZ" sz="400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cs-CZ" sz="40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cs-CZ" sz="4000" b="0" i="1" smtClean="0">
                            <a:latin typeface="+mj-lt"/>
                          </a:rPr>
                          <m:t>𝑥</m:t>
                        </m:r>
                      </m:e>
                    </m:d>
                    <m:r>
                      <a:rPr lang="cs-CZ" sz="4000" b="0" i="1" smtClean="0">
                        <a:latin typeface="+mj-lt"/>
                      </a:rPr>
                      <m:t>= </m:t>
                    </m:r>
                    <m:sSub>
                      <m:sSubPr>
                        <m:ctrlPr>
                          <a:rPr lang="cs-CZ" sz="4000" b="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4000" b="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4000" b="0" i="1" smtClean="0">
                            <a:latin typeface="+mj-lt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4000" dirty="0" smtClean="0">
                    <a:latin typeface="+mj-lt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40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cs-CZ" sz="4000" i="1" smtClean="0">
                            <a:latin typeface="+mj-lt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4000" b="0" i="1" smtClean="0">
                            <a:latin typeface="+mj-lt"/>
                          </a:rPr>
                          <m:t>1</m:t>
                        </m:r>
                      </m:sub>
                    </m:sSub>
                    <m:r>
                      <a:rPr lang="cs-CZ" sz="4000" b="0" i="1" smtClean="0">
                        <a:latin typeface="+mj-lt"/>
                      </a:rPr>
                      <m:t>𝑥</m:t>
                    </m:r>
                  </m:oMath>
                </a14:m>
                <a:endParaRPr lang="cs-CZ" sz="4000" dirty="0">
                  <a:latin typeface="+mj-lt"/>
                </a:endParaRPr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222" y="1176299"/>
                <a:ext cx="3827202" cy="615553"/>
              </a:xfrm>
              <a:prstGeom prst="rect">
                <a:avLst/>
              </a:prstGeom>
              <a:blipFill rotWithShape="0">
                <a:blip r:embed="rId2"/>
                <a:stretch>
                  <a:fillRect t="-25743" b="-48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7870054" y="2394738"/>
                <a:ext cx="41595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3200" dirty="0" smtClean="0"/>
                  <a:t>Jak nalézt parametry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cs-CZ" sz="3200" dirty="0" smtClean="0"/>
                  <a:t>?</a:t>
                </a:r>
                <a:endParaRPr lang="cs-CZ" sz="3200" dirty="0"/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054" y="2394738"/>
                <a:ext cx="4159537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666" t="-12500" r="-2786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53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238</Words>
  <Application>Microsoft Office PowerPoint</Application>
  <PresentationFormat>Širokoúhlá obrazovka</PresentationFormat>
  <Paragraphs>73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Motiv Office</vt:lpstr>
      <vt:lpstr>Reprezentace modelu</vt:lpstr>
      <vt:lpstr>Strojové učení</vt:lpstr>
      <vt:lpstr>Obecné vlastnosti lineární regrese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Reprezentace modelu</dc:title>
  <dc:creator>User</dc:creator>
  <cp:lastModifiedBy>User</cp:lastModifiedBy>
  <cp:revision>9</cp:revision>
  <dcterms:created xsi:type="dcterms:W3CDTF">2015-05-28T10:30:09Z</dcterms:created>
  <dcterms:modified xsi:type="dcterms:W3CDTF">2015-05-28T13:11:00Z</dcterms:modified>
</cp:coreProperties>
</file>