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1.xml" ContentType="application/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2.xml" ContentType="application/xml"/>
  <Override PartName="/customXml/itemProps2.xml" ContentType="application/vnd.openxmlformats-officedocument.customXmlProperties+xml"/>
  <Override PartName="/customXml/_rels/item1.xml.rels" ContentType="application/vnd.openxmlformats-package.relationships+xml"/>
  <Override PartName="/customXml/_rels/item2.xml.rels" ContentType="application/vnd.openxmlformats-package.relationships+xml"/>
  <Override PartName="/customXml/_rels/item3.xml.rels" ContentType="application/vnd.openxmlformats-package.relationships+xml"/>
  <Override PartName="/customXml/item3.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media/image1.wmf" ContentType="image/x-wmf"/>
  <Override PartName="/ppt/media/image8.png" ContentType="image/png"/>
  <Override PartName="/ppt/media/image2.wmf" ContentType="image/x-wmf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74FDAE6-5616-4570-8990-4F86774F640D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595F923-286D-4713-B5EC-96F007729093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AA001BF5-FB46-406F-995A-E97F1F85540C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4CD9359-B0E0-46F8-A9E9-390394682DF1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BFBCEE5E-096B-4FF2-B41C-064AAECA1043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12AD86FB-F18C-43F7-9BBE-E442788A4F26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163E099C-0B18-4F22-BF83-CACD1545E7E9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7295D8C9-A43A-4A07-83F7-793AC09A1E08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A22A8046-B2C2-43B7-B62B-3CC12B35AA61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AFA48D4-E367-4E9E-A365-A96DDDF0A811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D5CDD11-5812-4A78-93FB-025E7518DFEF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E9C933F-5697-4B67-B915-2FB22535EC07}" type="slidenum">
              <a:t>&lt;#&gt;</a:t>
            </a:fld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3ADD800-86EF-44C4-B64B-F1B9B3F609D6}" type="slidenum">
              <a:t>&lt;#&gt;</a:t>
            </a:fld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99704FD-432B-4F76-A6A6-EDF3837EF135}" type="slidenum">
              <a:t>&lt;#&gt;</a:t>
            </a:fld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D44CAE9-C1DF-4281-9B05-9BD60C574540}" type="slidenum">
              <a:t>&lt;#&gt;</a:t>
            </a:fld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7D3C2C7-364C-4412-9DC2-E2D6F321E16D}" type="slidenum">
              <a:t>&lt;#&gt;</a:t>
            </a:fld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EAAB106-A467-491A-A2A0-759A5764440D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E9D3BC8-96A2-4765-8A79-E8747818B494}" type="slidenum">
              <a:t>&lt;#&gt;</a:t>
            </a:fld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94B003E-A355-4FDD-A797-81D1B0165993}" type="slidenum">
              <a:t>&lt;#&gt;</a:t>
            </a:fld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CE6D153-5C2A-4E2D-B176-3EB8AF764204}" type="slidenum">
              <a:t>&lt;#&gt;</a:t>
            </a:fld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23A8682-2A2B-4356-8292-26546D4AA039}" type="slidenum">
              <a:t>&lt;#&gt;</a:t>
            </a:fld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B7697CE-9595-4D10-A747-43EC9C672DAA}" type="slidenum">
              <a:t>&lt;#&gt;</a:t>
            </a:fld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BD7CB51-3061-4512-8DD4-2A29E21D52F2}" type="slidenum">
              <a:t>&lt;#&gt;</a:t>
            </a:fld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39C87C0-6A49-4199-9609-42CF97482DA3}" type="slidenum">
              <a:t>&lt;#&gt;</a:t>
            </a:fld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3" descr=""/>
          <p:cNvPicPr/>
          <p:nvPr/>
        </p:nvPicPr>
        <p:blipFill>
          <a:blip r:embed="rId2"/>
          <a:stretch/>
        </p:blipFill>
        <p:spPr>
          <a:xfrm>
            <a:off x="252000" y="252000"/>
            <a:ext cx="8638200" cy="79416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"/>
          <p:cNvPicPr/>
          <p:nvPr/>
        </p:nvPicPr>
        <p:blipFill>
          <a:blip r:embed="rId2"/>
          <a:stretch/>
        </p:blipFill>
        <p:spPr>
          <a:xfrm>
            <a:off x="252000" y="4802400"/>
            <a:ext cx="1304640" cy="106200"/>
          </a:xfrm>
          <a:prstGeom prst="rect">
            <a:avLst/>
          </a:prstGeom>
          <a:ln w="0"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sldNum" idx="1"/>
          </p:nvPr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txBody>
          <a:bodyPr lIns="90000" rIns="90000" tIns="9144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000" spc="-1" strike="noStrike">
                <a:solidFill>
                  <a:schemeClr val="accent2">
                    <a:lumOff val="21760"/>
                  </a:schemeClr>
                </a:solidFill>
                <a:latin typeface="TUL Mono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B2AB5EA-58AB-4E85-873F-265BD529753A}" type="slidenum">
              <a:rPr b="0" lang="cs-CZ" sz="1000" spc="-1" strike="noStrike">
                <a:solidFill>
                  <a:schemeClr val="accent2">
                    <a:lumOff val="21760"/>
                  </a:schemeClr>
                </a:solidFill>
                <a:latin typeface="TUL Mono"/>
                <a:ea typeface="Arial"/>
              </a:rPr>
              <a:t>&lt;číslo&gt;</a:t>
            </a:fld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2" descr=""/>
          <p:cNvPicPr/>
          <p:nvPr/>
        </p:nvPicPr>
        <p:blipFill>
          <a:blip r:embed="rId2"/>
          <a:stretch/>
        </p:blipFill>
        <p:spPr>
          <a:xfrm>
            <a:off x="252000" y="4802400"/>
            <a:ext cx="1304640" cy="106200"/>
          </a:xfrm>
          <a:prstGeom prst="rect">
            <a:avLst/>
          </a:prstGeom>
          <a:ln w="0">
            <a:noFill/>
          </a:ln>
        </p:spPr>
      </p:pic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sldNum" idx="2"/>
          </p:nvPr>
        </p:nvSpPr>
        <p:spPr>
          <a:xfrm>
            <a:off x="8547840" y="4690800"/>
            <a:ext cx="471240" cy="336600"/>
          </a:xfrm>
          <a:prstGeom prst="rect">
            <a:avLst/>
          </a:prstGeom>
          <a:noFill/>
          <a:ln w="12600">
            <a:noFill/>
          </a:ln>
        </p:spPr>
        <p:txBody>
          <a:bodyPr lIns="90000" rIns="90000" tIns="9144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000" spc="-1" strike="noStrike">
                <a:solidFill>
                  <a:schemeClr val="accent2">
                    <a:lumOff val="21760"/>
                  </a:schemeClr>
                </a:solidFill>
                <a:latin typeface="TUL Mono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BF9E7D09-C4C0-479B-AEB2-9D89C9D1EB12}" type="slidenum">
              <a:rPr b="0" lang="cs-CZ" sz="1000" spc="-1" strike="noStrike">
                <a:solidFill>
                  <a:schemeClr val="accent2">
                    <a:lumOff val="21760"/>
                  </a:schemeClr>
                </a:solidFill>
                <a:latin typeface="TUL Mono"/>
                <a:ea typeface="Arial"/>
              </a:rPr>
              <a:t>&lt;číslo&gt;</a:t>
            </a:fld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icture 3" descr=""/>
          <p:cNvPicPr/>
          <p:nvPr/>
        </p:nvPicPr>
        <p:blipFill>
          <a:blip r:embed="rId2"/>
          <a:stretch/>
        </p:blipFill>
        <p:spPr>
          <a:xfrm>
            <a:off x="252000" y="252000"/>
            <a:ext cx="8638200" cy="794160"/>
          </a:xfrm>
          <a:prstGeom prst="rect">
            <a:avLst/>
          </a:prstGeom>
          <a:ln w="0">
            <a:noFill/>
          </a:ln>
        </p:spPr>
      </p:pic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png"/><Relationship Id="rId6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/>
          </p:nvPr>
        </p:nvSpPr>
        <p:spPr>
          <a:xfrm>
            <a:off x="0" y="3673080"/>
            <a:ext cx="9142200" cy="12168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b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title"/>
          </p:nvPr>
        </p:nvSpPr>
        <p:spPr>
          <a:xfrm>
            <a:off x="0" y="1440000"/>
            <a:ext cx="9142200" cy="1618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4800" spc="-1" strike="noStrike">
                <a:solidFill>
                  <a:srgbClr val="ffffff"/>
                </a:solidFill>
                <a:latin typeface="Inter Black"/>
                <a:ea typeface="Inter Black"/>
              </a:rPr>
              <a:t>Poslední prezentace</a:t>
            </a:r>
            <a:endParaRPr b="0" lang="cs-CZ" sz="4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2200" cy="538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Užitný vzor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/>
          </p:nvPr>
        </p:nvSpPr>
        <p:spPr>
          <a:xfrm>
            <a:off x="37440" y="1440000"/>
            <a:ext cx="9142200" cy="28076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4164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912960"/>
                <a:tab algn="l" pos="1827360"/>
                <a:tab algn="l" pos="2741760"/>
                <a:tab algn="l" pos="3656160"/>
                <a:tab algn="l" pos="4570560"/>
                <a:tab algn="l" pos="5484960"/>
                <a:tab algn="l" pos="6399360"/>
                <a:tab algn="l" pos="7313760"/>
                <a:tab algn="l" pos="8228160"/>
                <a:tab algn="l" pos="9142560"/>
                <a:tab algn="l" pos="1005696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Pro předměty s nižší vynálezeckou úrovní;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912960"/>
                <a:tab algn="l" pos="1827360"/>
                <a:tab algn="l" pos="2741760"/>
                <a:tab algn="l" pos="3656160"/>
                <a:tab algn="l" pos="4570560"/>
                <a:tab algn="l" pos="5484960"/>
                <a:tab algn="l" pos="6399360"/>
                <a:tab algn="l" pos="7313760"/>
                <a:tab algn="l" pos="8228160"/>
                <a:tab algn="l" pos="9142560"/>
                <a:tab algn="l" pos="1005696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jednodušší registrační princip;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912960"/>
                <a:tab algn="l" pos="1827360"/>
                <a:tab algn="l" pos="2741760"/>
                <a:tab algn="l" pos="3656160"/>
                <a:tab algn="l" pos="4570560"/>
                <a:tab algn="l" pos="5484960"/>
                <a:tab algn="l" pos="6399360"/>
                <a:tab algn="l" pos="7313760"/>
                <a:tab algn="l" pos="8228160"/>
                <a:tab algn="l" pos="9142560"/>
                <a:tab algn="l" pos="1005696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ideální pro předměty s kratší životností;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912960"/>
                <a:tab algn="l" pos="1827360"/>
                <a:tab algn="l" pos="2741760"/>
                <a:tab algn="l" pos="3656160"/>
                <a:tab algn="l" pos="4570560"/>
                <a:tab algn="l" pos="5484960"/>
                <a:tab algn="l" pos="6399360"/>
                <a:tab algn="l" pos="7313760"/>
                <a:tab algn="l" pos="8228160"/>
                <a:tab algn="l" pos="9142560"/>
                <a:tab algn="l" pos="1005696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nižší náklady;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912960"/>
                <a:tab algn="l" pos="1827360"/>
                <a:tab algn="l" pos="2741760"/>
                <a:tab algn="l" pos="3656160"/>
                <a:tab algn="l" pos="4570560"/>
                <a:tab algn="l" pos="5484960"/>
                <a:tab algn="l" pos="6399360"/>
                <a:tab algn="l" pos="7313760"/>
                <a:tab algn="l" pos="8228160"/>
                <a:tab algn="l" pos="9142560"/>
                <a:tab algn="l" pos="1005696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vyloučeny způsoby výroby, pracovní činnosti, biologické reproduktivní materiály.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741240" indent="0">
              <a:lnSpc>
                <a:spcPct val="9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/>
          </p:nvPr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4DBECEF-EE4E-4A9F-9B7F-ACBC61F11D06}" type="slidenum">
              <a:t>10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" descr=""/>
          <p:cNvPicPr/>
          <p:nvPr/>
        </p:nvPicPr>
        <p:blipFill>
          <a:blip r:embed="rId1"/>
          <a:stretch/>
        </p:blipFill>
        <p:spPr>
          <a:xfrm>
            <a:off x="0" y="547560"/>
            <a:ext cx="9143640" cy="4595760"/>
          </a:xfrm>
          <a:prstGeom prst="rect">
            <a:avLst/>
          </a:prstGeom>
          <a:ln w="0">
            <a:noFill/>
          </a:ln>
        </p:spPr>
      </p:pic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194760" y="171360"/>
            <a:ext cx="8015040" cy="685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Průmyslový vzor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/>
          </p:nvPr>
        </p:nvSpPr>
        <p:spPr>
          <a:xfrm>
            <a:off x="609480" y="1199880"/>
            <a:ext cx="7924680" cy="3314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/>
          </a:bodyPr>
          <a:p>
            <a:pPr marL="341280" indent="-341280">
              <a:lnSpc>
                <a:spcPct val="100000"/>
              </a:lnSpc>
              <a:spcBef>
                <a:spcPts val="799"/>
              </a:spcBef>
              <a:buClr>
                <a:srgbClr val="996666"/>
              </a:buClr>
              <a:buSzPct val="80000"/>
              <a:buFont typeface="Wingdings" charset="2"/>
              <a:buChar char=""/>
              <a:tabLst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  <a:tab algn="l" pos="10333080"/>
                <a:tab algn="l" pos="1078236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určeno pro designérská řešení, tzn. vzhled výrobku;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41280" indent="-341280">
              <a:lnSpc>
                <a:spcPct val="100000"/>
              </a:lnSpc>
              <a:spcBef>
                <a:spcPts val="799"/>
              </a:spcBef>
              <a:buClr>
                <a:srgbClr val="996666"/>
              </a:buClr>
              <a:buSzPct val="80000"/>
              <a:buFont typeface="Wingdings" charset="2"/>
              <a:buChar char=""/>
              <a:tabLst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  <a:tab algn="l" pos="10333080"/>
                <a:tab algn="l" pos="1078236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vizuální vnímatelnost výrobku, nikoli jeho technická a konstrukční podstata.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" descr=""/>
          <p:cNvPicPr/>
          <p:nvPr/>
        </p:nvPicPr>
        <p:blipFill>
          <a:blip r:embed="rId1"/>
          <a:stretch/>
        </p:blipFill>
        <p:spPr>
          <a:xfrm>
            <a:off x="-181080" y="3415680"/>
            <a:ext cx="3960720" cy="1727280"/>
          </a:xfrm>
          <a:prstGeom prst="rect">
            <a:avLst/>
          </a:prstGeom>
          <a:ln w="0">
            <a:noFill/>
          </a:ln>
        </p:spPr>
      </p:pic>
      <p:pic>
        <p:nvPicPr>
          <p:cNvPr id="191" name="" descr=""/>
          <p:cNvPicPr/>
          <p:nvPr/>
        </p:nvPicPr>
        <p:blipFill>
          <a:blip r:embed="rId2"/>
          <a:stretch/>
        </p:blipFill>
        <p:spPr>
          <a:xfrm>
            <a:off x="0" y="0"/>
            <a:ext cx="3714480" cy="1635480"/>
          </a:xfrm>
          <a:prstGeom prst="rect">
            <a:avLst/>
          </a:prstGeom>
          <a:ln w="0">
            <a:noFill/>
          </a:ln>
        </p:spPr>
      </p:pic>
      <p:pic>
        <p:nvPicPr>
          <p:cNvPr id="192" name="" descr=""/>
          <p:cNvPicPr/>
          <p:nvPr/>
        </p:nvPicPr>
        <p:blipFill>
          <a:blip r:embed="rId3"/>
          <a:stretch/>
        </p:blipFill>
        <p:spPr>
          <a:xfrm>
            <a:off x="6012000" y="0"/>
            <a:ext cx="3263400" cy="2058120"/>
          </a:xfrm>
          <a:prstGeom prst="rect">
            <a:avLst/>
          </a:prstGeom>
          <a:ln w="0">
            <a:noFill/>
          </a:ln>
        </p:spPr>
      </p:pic>
      <p:pic>
        <p:nvPicPr>
          <p:cNvPr id="193" name="" descr=""/>
          <p:cNvPicPr/>
          <p:nvPr/>
        </p:nvPicPr>
        <p:blipFill>
          <a:blip r:embed="rId4"/>
          <a:stretch/>
        </p:blipFill>
        <p:spPr>
          <a:xfrm>
            <a:off x="2411280" y="2139480"/>
            <a:ext cx="2381040" cy="1171080"/>
          </a:xfrm>
          <a:prstGeom prst="rect">
            <a:avLst/>
          </a:prstGeom>
          <a:ln w="0">
            <a:noFill/>
          </a:ln>
        </p:spPr>
      </p:pic>
      <p:pic>
        <p:nvPicPr>
          <p:cNvPr id="194" name="" descr=""/>
          <p:cNvPicPr/>
          <p:nvPr/>
        </p:nvPicPr>
        <p:blipFill>
          <a:blip r:embed="rId5"/>
          <a:stretch/>
        </p:blipFill>
        <p:spPr>
          <a:xfrm>
            <a:off x="2556000" y="2247840"/>
            <a:ext cx="6905160" cy="2895120"/>
          </a:xfrm>
          <a:prstGeom prst="rect">
            <a:avLst/>
          </a:prstGeom>
          <a:ln w="0">
            <a:noFill/>
          </a:ln>
        </p:spPr>
      </p:pic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194760" y="171360"/>
            <a:ext cx="8015040" cy="685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3800" spc="-1" strike="noStrike">
                <a:solidFill>
                  <a:srgbClr val="000000"/>
                </a:solidFill>
                <a:latin typeface="Arial"/>
              </a:rPr>
              <a:t>Ochranná známka</a:t>
            </a:r>
            <a:br>
              <a:rPr sz="3800"/>
            </a:br>
            <a:endParaRPr b="0" lang="cs-CZ" sz="3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/>
          </p:nvPr>
        </p:nvSpPr>
        <p:spPr>
          <a:xfrm>
            <a:off x="609480" y="1199880"/>
            <a:ext cx="7924680" cy="3314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80000"/>
          </a:bodyPr>
          <a:p>
            <a:pPr marL="272520" indent="-272520">
              <a:lnSpc>
                <a:spcPct val="100000"/>
              </a:lnSpc>
              <a:spcBef>
                <a:spcPts val="799"/>
              </a:spcBef>
              <a:buClr>
                <a:srgbClr val="996666"/>
              </a:buClr>
              <a:buSzPct val="80000"/>
              <a:buFont typeface="Wingdings" charset="2"/>
              <a:buChar char=""/>
              <a:tabLst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  <a:tab algn="l" pos="10333080"/>
                <a:tab algn="l" pos="10782360"/>
              </a:tabLst>
            </a:pPr>
            <a:r>
              <a:rPr b="1" lang="cs-CZ" sz="3200" spc="-1" strike="noStrike">
                <a:solidFill>
                  <a:srgbClr val="ff0066"/>
                </a:solidFill>
                <a:latin typeface="Arial"/>
              </a:rPr>
              <a:t>grafické znázornění tvořené slovy, písmeny, číslicemi, barvou, kresbou;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272520" indent="-272520">
              <a:lnSpc>
                <a:spcPct val="100000"/>
              </a:lnSpc>
              <a:spcBef>
                <a:spcPts val="799"/>
              </a:spcBef>
              <a:buClr>
                <a:srgbClr val="996666"/>
              </a:buClr>
              <a:buSzPct val="80000"/>
              <a:buFont typeface="Wingdings" charset="2"/>
              <a:buChar char=""/>
              <a:tabLst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  <a:tab algn="l" pos="10333080"/>
                <a:tab algn="l" pos="10782360"/>
              </a:tabLst>
            </a:pPr>
            <a:r>
              <a:rPr b="1" lang="cs-CZ" sz="3200" spc="-1" strike="noStrike">
                <a:solidFill>
                  <a:srgbClr val="ff0066"/>
                </a:solidFill>
                <a:latin typeface="Arial"/>
              </a:rPr>
              <a:t>ale také tvarem výrobku, jeho obalu;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27252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27252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272520" indent="-272520">
              <a:lnSpc>
                <a:spcPct val="100000"/>
              </a:lnSpc>
              <a:spcBef>
                <a:spcPts val="799"/>
              </a:spcBef>
              <a:buClr>
                <a:srgbClr val="996666"/>
              </a:buClr>
              <a:buSzPct val="80000"/>
              <a:buFont typeface="Wingdings" charset="2"/>
              <a:buChar char=""/>
              <a:tabLst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  <a:tab algn="l" pos="10333080"/>
                <a:tab algn="l" pos="10782360"/>
              </a:tabLst>
            </a:pPr>
            <a:r>
              <a:rPr b="1" lang="cs-CZ" sz="3200" spc="-1" strike="noStrike">
                <a:solidFill>
                  <a:srgbClr val="ff0066"/>
                </a:solidFill>
                <a:latin typeface="Arial"/>
              </a:rPr>
              <a:t>ÚPV zjišťuje, zda není označení shodné s jinou ochrannou známkou, klamavé nebo nepravdivé.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194760" y="171360"/>
            <a:ext cx="8015040" cy="685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cs-CZ" sz="3800" spc="-1" strike="noStrike">
                <a:solidFill>
                  <a:srgbClr val="000000"/>
                </a:solidFill>
                <a:latin typeface="Arial"/>
              </a:rPr>
              <a:t>Označení původu</a:t>
            </a:r>
            <a:br>
              <a:rPr sz="3800"/>
            </a:br>
            <a:endParaRPr b="0" lang="cs-CZ" sz="3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/>
          </p:nvPr>
        </p:nvSpPr>
        <p:spPr>
          <a:xfrm>
            <a:off x="609480" y="1199880"/>
            <a:ext cx="7924680" cy="3314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6800" bIns="46800" anchor="t">
            <a:normAutofit fontScale="91000"/>
          </a:bodyPr>
          <a:p>
            <a:pPr marL="309960" indent="-309960">
              <a:lnSpc>
                <a:spcPct val="100000"/>
              </a:lnSpc>
              <a:spcBef>
                <a:spcPts val="799"/>
              </a:spcBef>
              <a:buClr>
                <a:srgbClr val="996666"/>
              </a:buClr>
              <a:buSzPct val="80000"/>
              <a:buFont typeface="Wingdings" charset="2"/>
              <a:buChar char=""/>
              <a:tabLst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  <a:tab algn="l" pos="10333080"/>
                <a:tab algn="l" pos="1078236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obsahuje název oblasti, místa, země, jestliže vlastnosti tohoto zboží jsou výlučně nebo převážně dány zvláštním zeměpisným prostředím s jeho charakteristickými přírodními a lidskými faktory;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309960" indent="-309960">
              <a:lnSpc>
                <a:spcPct val="100000"/>
              </a:lnSpc>
              <a:spcBef>
                <a:spcPts val="799"/>
              </a:spcBef>
              <a:buClr>
                <a:srgbClr val="996666"/>
              </a:buClr>
              <a:buSzPct val="80000"/>
              <a:buFont typeface="Wingdings" charset="2"/>
              <a:buChar char=""/>
              <a:tabLst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  <a:tab algn="l" pos="10333080"/>
                <a:tab algn="l" pos="1078236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výroba, zpracování a příprava takového zboží probíhá ve vymezeném území. 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2200" cy="538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Autorská práva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41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Předmětem je dílo literární nebo umělecké a dílo vědecké, vyjádřené v jakékoli vnímatelné podobě.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Za dílo se považuje i počítačový program.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/>
          </p:nvPr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142C02CA-840D-4B02-B29D-68D3D8DE3CAC}" type="slidenum">
              <a:t>14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0" y="1440000"/>
            <a:ext cx="9142200" cy="1618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4800" spc="-1" strike="noStrike">
                <a:solidFill>
                  <a:srgbClr val="ffffff"/>
                </a:solidFill>
                <a:latin typeface="Inter Black"/>
                <a:ea typeface="Inter Black"/>
              </a:rPr>
              <a:t>Děkuji za pozornost</a:t>
            </a:r>
            <a:endParaRPr b="0" lang="cs-CZ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/>
          </p:nvPr>
        </p:nvSpPr>
        <p:spPr>
          <a:xfrm>
            <a:off x="0" y="3673080"/>
            <a:ext cx="9142200" cy="12168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b">
            <a:noAutofit/>
          </a:bodyPr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2200" cy="538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Inovace ve službách – proč inovovat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dosahování trvalého příjmu;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získání výhod;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nižší náklady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předstihnout konkurenci.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/>
          </p:nvPr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BAA5AF39-1285-48F1-A9B7-871B6BA96835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2200" cy="538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Typy inovací ve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  <a:tab algn="l" pos="10333080"/>
                <a:tab algn="l" pos="1078236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tradiční služby –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  <a:tab algn="l" pos="10333080"/>
                <a:tab algn="l" pos="1078236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systémové služby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–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  <a:tab algn="l" pos="10333080"/>
                <a:tab algn="l" pos="1078236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služby založené na znalostech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–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/>
          </p:nvPr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BC67E815-C96B-4C28-95E3-3720CE310D96}" type="slidenum">
              <a:t>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2200" cy="538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Typy inovací ve službách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Times New Roman"/>
              </a:rPr>
              <a:t>Procesní inovace - zavedení technicky nových nebo významně zdokonalených výrobních metod dodání výrobku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90000"/>
              </a:lnSpc>
              <a:spcBef>
                <a:spcPts val="601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-32400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Times New Roman"/>
              </a:rPr>
              <a:t>Marketingová inovace -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90000"/>
              </a:lnSpc>
              <a:spcBef>
                <a:spcPts val="601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-32400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Times New Roman"/>
              </a:rPr>
              <a:t>Organizační inovace - 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90000"/>
              </a:lnSpc>
              <a:spcBef>
                <a:spcPts val="601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-32400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Times New Roman"/>
              </a:rPr>
              <a:t>Inovace nebo běžná změna?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/>
          </p:nvPr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94E3197-3795-4522-AE81-CA4762E55EC0}" type="slidenum">
              <a:t>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2200" cy="538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Inovační proces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průzkum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–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  <a:tab algn="l" pos="10333080"/>
                <a:tab algn="l" pos="1078236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výběr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–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  <a:tab algn="l" pos="10333080"/>
                <a:tab algn="l" pos="1078236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implementace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–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911160"/>
                <a:tab algn="l" pos="1825560"/>
                <a:tab algn="l" pos="2739960"/>
                <a:tab algn="l" pos="3654360"/>
                <a:tab algn="l" pos="4568760"/>
                <a:tab algn="l" pos="5483160"/>
                <a:tab algn="l" pos="6397560"/>
                <a:tab algn="l" pos="7311960"/>
                <a:tab algn="l" pos="8226360"/>
                <a:tab algn="l" pos="9140760"/>
                <a:tab algn="l" pos="10055160"/>
                <a:tab algn="l" pos="10333080"/>
                <a:tab algn="l" pos="10782360"/>
              </a:tabLst>
            </a:pP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1" lang="cs-CZ" sz="1800" spc="-1" strike="noStrike">
                <a:solidFill>
                  <a:srgbClr val="000000"/>
                </a:solidFill>
                <a:latin typeface="Arial"/>
              </a:rPr>
              <a:t>uvedení inovace na trh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–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/>
          </p:nvPr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74A8AA8E-16B9-4E5E-8C6D-6C10BD4C3BF6}" type="slidenum">
              <a:t>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2200" cy="538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Duševní vlastnictví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/>
          </p:nvPr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C16DA46-9B49-4CEC-A2A0-5EDC329E8085}" type="slidenum">
              <a:t>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180000" y="361080"/>
            <a:ext cx="9142200" cy="538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Patent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/>
          </p:nvPr>
        </p:nvSpPr>
        <p:spPr>
          <a:xfrm>
            <a:off x="1080" y="971640"/>
            <a:ext cx="9142200" cy="28076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0">
              <a:lnSpc>
                <a:spcPct val="9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Na nové vynálezy, které jsou výsledkem vynálezecké činnosti a jsou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průmyslově využitelné.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90000"/>
              </a:lnSpc>
              <a:spcBef>
                <a:spcPts val="601"/>
              </a:spcBef>
              <a:buNone/>
              <a:tabLst>
                <a:tab algn="l" pos="0"/>
              </a:tabLst>
            </a:pPr>
            <a:br>
              <a:rPr sz="2400"/>
            </a:b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Kdo o patent může zažádat? - </a:t>
            </a:r>
            <a:br>
              <a:rPr sz="2400"/>
            </a:b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Přihlašovatel = původce či ten na koho byla převedena práva. FO nebo PO.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/>
          </p:nvPr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B72EDB6B-4477-45A4-848D-9F7D6423C611}" type="slidenum">
              <a:t>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0" y="360000"/>
            <a:ext cx="9142200" cy="538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Práva plynoucí z patentu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/>
          </p:nvPr>
        </p:nvSpPr>
        <p:spPr>
          <a:xfrm>
            <a:off x="37080" y="971640"/>
            <a:ext cx="9142200" cy="28076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416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912960"/>
                <a:tab algn="l" pos="1827360"/>
                <a:tab algn="l" pos="2741760"/>
                <a:tab algn="l" pos="3656160"/>
                <a:tab algn="l" pos="4570560"/>
                <a:tab algn="l" pos="5484960"/>
                <a:tab algn="l" pos="6399360"/>
                <a:tab algn="l" pos="7313760"/>
                <a:tab algn="l" pos="8228160"/>
                <a:tab algn="l" pos="9142560"/>
                <a:tab algn="l" pos="1005696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Zabránit jiným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912960"/>
                <a:tab algn="l" pos="1827360"/>
                <a:tab algn="l" pos="2741760"/>
                <a:tab algn="l" pos="3656160"/>
                <a:tab algn="l" pos="4570560"/>
                <a:tab algn="l" pos="5484960"/>
                <a:tab algn="l" pos="6399360"/>
                <a:tab algn="l" pos="7313760"/>
                <a:tab algn="l" pos="8228160"/>
                <a:tab algn="l" pos="9142560"/>
                <a:tab algn="l" pos="1005696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vyrábět,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912960"/>
                <a:tab algn="l" pos="1827360"/>
                <a:tab algn="l" pos="2741760"/>
                <a:tab algn="l" pos="3656160"/>
                <a:tab algn="l" pos="4570560"/>
                <a:tab algn="l" pos="5484960"/>
                <a:tab algn="l" pos="6399360"/>
                <a:tab algn="l" pos="7313760"/>
                <a:tab algn="l" pos="8228160"/>
                <a:tab algn="l" pos="9142560"/>
                <a:tab algn="l" pos="1005696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používat,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912960"/>
                <a:tab algn="l" pos="1827360"/>
                <a:tab algn="l" pos="2741760"/>
                <a:tab algn="l" pos="3656160"/>
                <a:tab algn="l" pos="4570560"/>
                <a:tab algn="l" pos="5484960"/>
                <a:tab algn="l" pos="6399360"/>
                <a:tab algn="l" pos="7313760"/>
                <a:tab algn="l" pos="8228160"/>
                <a:tab algn="l" pos="9142560"/>
                <a:tab algn="l" pos="1005696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nabízet k prodeji nebo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912960"/>
                <a:tab algn="l" pos="1827360"/>
                <a:tab algn="l" pos="2741760"/>
                <a:tab algn="l" pos="3656160"/>
                <a:tab algn="l" pos="4570560"/>
                <a:tab algn="l" pos="5484960"/>
                <a:tab algn="l" pos="6399360"/>
                <a:tab algn="l" pos="7313760"/>
                <a:tab algn="l" pos="8228160"/>
                <a:tab algn="l" pos="9142560"/>
                <a:tab algn="l" pos="1005696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dovážet předmětné výrobky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v zemi, pro niž byl patent udělen.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Po dobu až …. let od data podání přihlášky vynálezu.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/>
          </p:nvPr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A41CD117-8F68-46A0-8728-B1B16198C109}" type="slidenum">
              <a:t>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2200" cy="538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Patenty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2200" cy="28076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41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912960"/>
                <a:tab algn="l" pos="1827360"/>
                <a:tab algn="l" pos="2741760"/>
                <a:tab algn="l" pos="3656160"/>
                <a:tab algn="l" pos="4570560"/>
                <a:tab algn="l" pos="5484960"/>
                <a:tab algn="l" pos="6399360"/>
                <a:tab algn="l" pos="7313760"/>
                <a:tab algn="l" pos="8228160"/>
                <a:tab algn="l" pos="9142560"/>
                <a:tab algn="l" pos="1005696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Kdo nejvíce bojuje v patentových válkách?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912960"/>
                <a:tab algn="l" pos="1827360"/>
                <a:tab algn="l" pos="2741760"/>
                <a:tab algn="l" pos="3656160"/>
                <a:tab algn="l" pos="4570560"/>
                <a:tab algn="l" pos="5484960"/>
                <a:tab algn="l" pos="6399360"/>
                <a:tab algn="l" pos="7313760"/>
                <a:tab algn="l" pos="8228160"/>
                <a:tab algn="l" pos="9142560"/>
                <a:tab algn="l" pos="1005696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Kde je problém?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912960"/>
                <a:tab algn="l" pos="1827360"/>
                <a:tab algn="l" pos="2741760"/>
                <a:tab algn="l" pos="3656160"/>
                <a:tab algn="l" pos="4570560"/>
                <a:tab algn="l" pos="5484960"/>
                <a:tab algn="l" pos="6399360"/>
                <a:tab algn="l" pos="7313760"/>
                <a:tab algn="l" pos="8228160"/>
                <a:tab algn="l" pos="9142560"/>
                <a:tab algn="l" pos="1005696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Kam to vede? – patent na obdélník X nulová patentace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/>
          </p:nvPr>
        </p:nvSpPr>
        <p:spPr>
          <a:xfrm>
            <a:off x="0" y="0"/>
            <a:ext cx="9142200" cy="35820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62D8BA7-E823-4BAE-9411-80DE3B6E1B22}" type="slidenum">
              <a:t>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3F24D8AE9052F439216507462B370A2" ma:contentTypeVersion="14" ma:contentTypeDescription="Vytvoří nový dokument" ma:contentTypeScope="" ma:versionID="711c7488bee2847890d8821a6dca24d7">
  <xsd:schema xmlns:xsd="http://www.w3.org/2001/XMLSchema" xmlns:xs="http://www.w3.org/2001/XMLSchema" xmlns:p="http://schemas.microsoft.com/office/2006/metadata/properties" xmlns:ns3="b7fbb0a0-8cb5-48f6-909f-349dd5831800" xmlns:ns4="ae536801-dc42-4577-9208-5c6649469465" targetNamespace="http://schemas.microsoft.com/office/2006/metadata/properties" ma:root="true" ma:fieldsID="c9a94afdcd1d772e6fe4920632572259" ns3:_="" ns4:_="">
    <xsd:import namespace="b7fbb0a0-8cb5-48f6-909f-349dd5831800"/>
    <xsd:import namespace="ae536801-dc42-4577-9208-5c66494694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bb0a0-8cb5-48f6-909f-349dd58318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536801-dc42-4577-9208-5c664946946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B6C3E3-C81C-4CD3-83E2-0487736010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fbb0a0-8cb5-48f6-909f-349dd5831800"/>
    <ds:schemaRef ds:uri="ae536801-dc42-4577-9208-5c66494694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F4B97A-6B52-4806-A772-A521C9212A71}">
  <ds:schemaRefs>
    <ds:schemaRef ds:uri="http://schemas.microsoft.com/office/2006/documentManagement/types"/>
    <ds:schemaRef ds:uri="b7fbb0a0-8cb5-48f6-909f-349dd5831800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ae536801-dc42-4577-9208-5c6649469465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A58F1DE-064E-4BE5-9BA1-3A5701D958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</TotalTime>
  <Application>LibreOffice/7.5.1.2$Windows_X86_64 LibreOffice_project/fcbaee479e84c6cd81291587d2ee68cba099e129</Application>
  <AppVersion>15.0000</AppVersion>
  <Words>157</Words>
  <Paragraphs>41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Aleš Kocourek</dc:creator>
  <dc:description/>
  <dc:language>cs-CZ</dc:language>
  <cp:lastModifiedBy/>
  <dcterms:modified xsi:type="dcterms:W3CDTF">2024-05-15T13:46:27Z</dcterms:modified>
  <cp:revision>137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0x01010043F24D8AE9052F439216507462B370A2</vt:lpwstr>
  </property>
  <property fmtid="{D5CDD505-2E9C-101B-9397-08002B2CF9AE}" pid="3" name="PresentationFormat">
    <vt:lpwstr>Předvádění na obrazovce (16:9)</vt:lpwstr>
  </property>
  <property fmtid="{D5CDD505-2E9C-101B-9397-08002B2CF9AE}" pid="4" name="Slides">
    <vt:i4>9</vt:i4>
  </property>
</Properties>
</file>