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65"/>
  </p:notesMasterIdLst>
  <p:sldIdLst>
    <p:sldId id="325" r:id="rId5"/>
    <p:sldId id="330" r:id="rId6"/>
    <p:sldId id="326" r:id="rId7"/>
    <p:sldId id="336" r:id="rId8"/>
    <p:sldId id="335" r:id="rId9"/>
    <p:sldId id="345" r:id="rId10"/>
    <p:sldId id="348" r:id="rId11"/>
    <p:sldId id="337" r:id="rId12"/>
    <p:sldId id="338" r:id="rId13"/>
    <p:sldId id="346" r:id="rId14"/>
    <p:sldId id="354" r:id="rId15"/>
    <p:sldId id="347" r:id="rId16"/>
    <p:sldId id="339" r:id="rId17"/>
    <p:sldId id="340" r:id="rId18"/>
    <p:sldId id="341" r:id="rId19"/>
    <p:sldId id="342" r:id="rId20"/>
    <p:sldId id="343" r:id="rId21"/>
    <p:sldId id="334" r:id="rId22"/>
    <p:sldId id="311" r:id="rId23"/>
    <p:sldId id="355" r:id="rId24"/>
    <p:sldId id="260" r:id="rId25"/>
    <p:sldId id="259" r:id="rId26"/>
    <p:sldId id="290" r:id="rId27"/>
    <p:sldId id="258" r:id="rId28"/>
    <p:sldId id="293" r:id="rId29"/>
    <p:sldId id="332" r:id="rId30"/>
    <p:sldId id="329" r:id="rId31"/>
    <p:sldId id="263" r:id="rId32"/>
    <p:sldId id="264" r:id="rId33"/>
    <p:sldId id="333" r:id="rId34"/>
    <p:sldId id="261" r:id="rId35"/>
    <p:sldId id="294" r:id="rId36"/>
    <p:sldId id="267" r:id="rId37"/>
    <p:sldId id="304" r:id="rId38"/>
    <p:sldId id="305" r:id="rId39"/>
    <p:sldId id="360" r:id="rId40"/>
    <p:sldId id="266" r:id="rId41"/>
    <p:sldId id="268" r:id="rId42"/>
    <p:sldId id="295" r:id="rId43"/>
    <p:sldId id="357" r:id="rId44"/>
    <p:sldId id="273" r:id="rId45"/>
    <p:sldId id="296" r:id="rId46"/>
    <p:sldId id="272" r:id="rId47"/>
    <p:sldId id="277" r:id="rId48"/>
    <p:sldId id="280" r:id="rId49"/>
    <p:sldId id="298" r:id="rId50"/>
    <p:sldId id="276" r:id="rId51"/>
    <p:sldId id="286" r:id="rId52"/>
    <p:sldId id="300" r:id="rId53"/>
    <p:sldId id="303" r:id="rId54"/>
    <p:sldId id="301" r:id="rId55"/>
    <p:sldId id="302" r:id="rId56"/>
    <p:sldId id="306" r:id="rId57"/>
    <p:sldId id="309" r:id="rId58"/>
    <p:sldId id="308" r:id="rId59"/>
    <p:sldId id="358" r:id="rId60"/>
    <p:sldId id="359" r:id="rId61"/>
    <p:sldId id="275" r:id="rId62"/>
    <p:sldId id="320" r:id="rId63"/>
    <p:sldId id="32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00"/>
    <a:srgbClr val="FF9900"/>
    <a:srgbClr val="993300"/>
    <a:srgbClr val="E5E2DF"/>
    <a:srgbClr val="DEDAD4"/>
    <a:srgbClr val="E2DFDA"/>
    <a:srgbClr val="DCD9D3"/>
    <a:srgbClr val="CC9900"/>
    <a:srgbClr val="F2E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4660"/>
  </p:normalViewPr>
  <p:slideViewPr>
    <p:cSldViewPr>
      <p:cViewPr varScale="1">
        <p:scale>
          <a:sx n="92" d="100"/>
          <a:sy n="92" d="100"/>
        </p:scale>
        <p:origin x="132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1659F-6E50-434F-B5EF-22C4DCE9C23D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DB5A9-28BD-4490-A13E-CD0D42A580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107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A9B1407-3900-495A-A609-3373209346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827A15-2C1B-4B26-8E25-1D7F078D5A4D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16F2AF63-7A8E-4130-B7E7-66905190B4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03C9A1C-A6FF-4C53-A5AF-C3ABCFE024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A3CF8D7B-0AA7-48B0-BCFB-5B78FD9D55E4}" type="slidenum">
              <a:rPr lang="cs-CZ" altLang="cs-CZ" smtClean="0"/>
              <a:pPr/>
              <a:t>‹#›</a:t>
            </a:fld>
            <a:endParaRPr lang="cs-CZ" alt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60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D756-3BA0-49CB-B09A-EE2F9CAF3D8C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439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F49E-EA39-4A6A-A649-5EF71F372F0E}" type="slidenum">
              <a:rPr lang="cs-CZ" altLang="cs-CZ" smtClean="0"/>
              <a:pPr/>
              <a:t>‹#›</a:t>
            </a:fld>
            <a:endParaRPr lang="cs-CZ" alt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606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243F8-F07F-47D2-92F9-C16BFF30F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C90405E-9DC5-4D8F-ABB9-A74F9CF0056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AE8232-2469-4C7C-A5AA-94969552A66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21BA3FC-D3DF-44CE-AE08-3E448097BA2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A39608B-F9AD-4535-9FCF-E5E6DDE7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2CFFB3BB-45F4-4CAF-8CA5-EFE0EB99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3B8AA4F-835C-4BC6-A379-2EA51FB1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F5AC4B5-84A6-4E59-9C58-30C7286293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3801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A8C55-B46D-4B7B-BCD1-3395E35D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82D71B8-3978-4AC4-96E1-9AD99172903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34A7F11-A788-42CC-A92A-FBB13B3D3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8705C5-B083-4317-8A26-510159B0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96A697-70F4-4A5E-9BA5-5DB850C18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017C9E-C612-44A7-A3A7-179A94AAF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73D17C-11AD-4EF9-B8DB-490D9E3955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1427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87A65B0-4A9E-48A9-A663-D53B1395396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9C6C97C-F45F-4452-8BE6-DF28804E5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2B222B-F24F-4AC3-B8CC-E08081A51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1AFE382-1BF3-4B1D-8F35-FFEAE3C9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6CC6E9-17BB-426D-9047-13505064597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7241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866AA-8329-4645-B6C1-43B2D5107D3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E579F5-B391-45E4-B87F-5DE4B5C2E4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2DE223-B303-4089-A3F8-DCD39852880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B99C58A-38B7-4842-8472-2780380051F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15339CD-CE2F-4C8E-AD2E-6D0A60A19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2E2AC08-C87D-4647-8666-E5146C57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F91F6B6-B108-476B-9C27-D6E6A93F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A3A2353-6509-4029-944C-B771A4D0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9ECE6C-18C7-464B-9DC9-70A05C30C2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247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0A91-4178-4E72-89E1-0F632FAE794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71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B589F-78E4-4586-B4DD-FECA8746B99F}" type="slidenum">
              <a:rPr lang="cs-CZ" altLang="cs-CZ" smtClean="0"/>
              <a:pPr/>
              <a:t>‹#›</a:t>
            </a:fld>
            <a:endParaRPr lang="cs-CZ" alt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36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0C28-5C7E-4409-A556-C8260D5A187B}" type="slidenum">
              <a:rPr lang="cs-CZ" altLang="cs-CZ" smtClean="0"/>
              <a:pPr/>
              <a:t>‹#›</a:t>
            </a:fld>
            <a:endParaRPr lang="cs-CZ" alt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16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FA73-E107-49AA-B25E-90DADAE9A112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780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4EE9-B05B-4AB7-B833-AF772AD44DF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552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12B-F8F3-4B13-A724-B92C0108DB3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330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F645-6BE3-46C3-98EF-C6AAA79AD1EC}" type="slidenum">
              <a:rPr lang="cs-CZ" altLang="cs-CZ" smtClean="0"/>
              <a:pPr/>
              <a:t>‹#›</a:t>
            </a:fld>
            <a:endParaRPr lang="cs-CZ" altLang="cs-C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98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E8F0-9484-48AA-AEF6-7CD91A31749A}" type="slidenum">
              <a:rPr lang="cs-CZ" altLang="cs-CZ" smtClean="0"/>
              <a:pPr/>
              <a:t>‹#›</a:t>
            </a:fld>
            <a:endParaRPr lang="cs-CZ" alt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91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B7A0A91-4178-4E72-89E1-0F632FAE794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776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jhered/est08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1257570" TargetMode="Externa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png"/><Relationship Id="rId14" Type="http://schemas.openxmlformats.org/officeDocument/2006/relationships/oleObject" Target="../embeddings/oleObject7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F8359D8C-1F8A-43C2-AD9B-2DF97EF798F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626401" y="1196752"/>
            <a:ext cx="5619750" cy="2541587"/>
          </a:xfrm>
        </p:spPr>
        <p:txBody>
          <a:bodyPr/>
          <a:lstStyle/>
          <a:p>
            <a:r>
              <a:rPr lang="cs-CZ" sz="4400" dirty="0"/>
              <a:t>Šestinozí</a:t>
            </a:r>
            <a:br>
              <a:rPr lang="cs-CZ" dirty="0"/>
            </a:br>
            <a:r>
              <a:rPr lang="cs-CZ" dirty="0" err="1"/>
              <a:t>hexapoda</a:t>
            </a:r>
            <a:endParaRPr lang="cs-CZ" dirty="0"/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3C5578D1-FC79-45C1-A5F2-587D37CE2DA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646363" y="3530600"/>
            <a:ext cx="6497637" cy="1843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Základy systematické zoologie</a:t>
            </a:r>
          </a:p>
          <a:p>
            <a:pPr marL="0" indent="0">
              <a:buNone/>
            </a:pPr>
            <a:r>
              <a:rPr lang="cs-CZ" cap="none" dirty="0"/>
              <a:t>Mgr. Kateřina Černá PhD.</a:t>
            </a:r>
          </a:p>
          <a:p>
            <a:pPr marL="0" indent="0">
              <a:buNone/>
            </a:pPr>
            <a:r>
              <a:rPr lang="cs-CZ" cap="none" dirty="0"/>
              <a:t>katerina.cerna1@tul.cz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8A18289C-D3C9-4F52-B172-4526B0B47C1F}"/>
              </a:ext>
            </a:extLst>
          </p:cNvPr>
          <p:cNvSpPr txBox="1"/>
          <p:nvPr/>
        </p:nvSpPr>
        <p:spPr>
          <a:xfrm>
            <a:off x="611560" y="332656"/>
            <a:ext cx="213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993300"/>
                </a:solidFill>
              </a:rPr>
              <a:t>TRUP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C761AD-EA72-4DEA-A401-E487F15C2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42" y="2492896"/>
            <a:ext cx="6572165" cy="369684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37A0615-CBFB-4AB2-9060-EC25A715FF8A}"/>
              </a:ext>
            </a:extLst>
          </p:cNvPr>
          <p:cNvSpPr txBox="1"/>
          <p:nvPr/>
        </p:nvSpPr>
        <p:spPr>
          <a:xfrm>
            <a:off x="611560" y="822055"/>
            <a:ext cx="68407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993300"/>
                </a:solidFill>
              </a:rPr>
              <a:t>Končetiny:</a:t>
            </a:r>
          </a:p>
          <a:p>
            <a:r>
              <a:rPr lang="cs-CZ" dirty="0"/>
              <a:t>Základní schéma kráčivé končetiny: kyčel (</a:t>
            </a:r>
            <a:r>
              <a:rPr lang="cs-CZ" dirty="0" err="1"/>
              <a:t>coxa</a:t>
            </a:r>
            <a:r>
              <a:rPr lang="cs-CZ" dirty="0"/>
              <a:t>), trochanter (</a:t>
            </a:r>
            <a:r>
              <a:rPr lang="cs-CZ" dirty="0" err="1"/>
              <a:t>příkyčlí</a:t>
            </a:r>
            <a:r>
              <a:rPr lang="cs-CZ" dirty="0"/>
              <a:t>), stehno (femur), holeň (</a:t>
            </a:r>
            <a:r>
              <a:rPr lang="cs-CZ" dirty="0" err="1"/>
              <a:t>tibia</a:t>
            </a:r>
            <a:r>
              <a:rPr lang="cs-CZ" dirty="0"/>
              <a:t>), chodidlo (</a:t>
            </a:r>
            <a:r>
              <a:rPr lang="cs-CZ" dirty="0" err="1"/>
              <a:t>tarsus</a:t>
            </a:r>
            <a:r>
              <a:rPr lang="cs-CZ" dirty="0"/>
              <a:t>), na konci chodidla drápky</a:t>
            </a:r>
            <a:endParaRPr lang="cs-CZ" sz="2000" b="1" dirty="0">
              <a:solidFill>
                <a:srgbClr val="993300"/>
              </a:solidFill>
            </a:endParaRPr>
          </a:p>
          <a:p>
            <a:endParaRPr lang="cs-CZ" b="1" dirty="0">
              <a:solidFill>
                <a:srgbClr val="993300"/>
              </a:solidFill>
            </a:endParaRPr>
          </a:p>
          <a:p>
            <a:r>
              <a:rPr lang="cs-CZ" dirty="0"/>
              <a:t>Chůze spočívá ve střídavém pohybu 3 nohou (2+1) zároveň</a:t>
            </a:r>
          </a:p>
          <a:p>
            <a:endParaRPr lang="cs-CZ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24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8A18289C-D3C9-4F52-B172-4526B0B47C1F}"/>
              </a:ext>
            </a:extLst>
          </p:cNvPr>
          <p:cNvSpPr txBox="1"/>
          <p:nvPr/>
        </p:nvSpPr>
        <p:spPr>
          <a:xfrm>
            <a:off x="452155" y="332656"/>
            <a:ext cx="213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993300"/>
                </a:solidFill>
              </a:rPr>
              <a:t>TRUP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55D57E-0366-4446-81F5-42F29F8DD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46" y="93097"/>
            <a:ext cx="4258154" cy="232779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37A0615-CBFB-4AB2-9060-EC25A715FF8A}"/>
              </a:ext>
            </a:extLst>
          </p:cNvPr>
          <p:cNvSpPr txBox="1"/>
          <p:nvPr/>
        </p:nvSpPr>
        <p:spPr>
          <a:xfrm>
            <a:off x="467544" y="701988"/>
            <a:ext cx="441830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993300"/>
                </a:solidFill>
              </a:rPr>
              <a:t>Adaptace (výběr typů):   </a:t>
            </a:r>
          </a:p>
          <a:p>
            <a:r>
              <a:rPr lang="cs-CZ" sz="1600" b="1" dirty="0"/>
              <a:t>Nohy přilnavé </a:t>
            </a:r>
            <a:r>
              <a:rPr lang="cs-CZ" sz="1600" dirty="0"/>
              <a:t>– hladký povrch – </a:t>
            </a:r>
            <a:r>
              <a:rPr lang="cs-CZ" sz="1600" dirty="0" err="1"/>
              <a:t>arolium</a:t>
            </a:r>
            <a:r>
              <a:rPr lang="cs-CZ" sz="1600" dirty="0"/>
              <a:t>, přísavky</a:t>
            </a:r>
          </a:p>
          <a:p>
            <a:r>
              <a:rPr lang="cs-CZ" sz="1600" dirty="0"/>
              <a:t>U samců potápníků – přísavky na chodidlech předních nohou </a:t>
            </a:r>
            <a:r>
              <a:rPr lang="cs-CZ" sz="1600" b="1" dirty="0"/>
              <a:t>Nohy záchytné - </a:t>
            </a:r>
            <a:r>
              <a:rPr lang="cs-CZ" sz="1600" dirty="0"/>
              <a:t>ektoparazité (</a:t>
            </a:r>
            <a:r>
              <a:rPr lang="cs-CZ" sz="1600" i="1" dirty="0" err="1"/>
              <a:t>Mallophaga</a:t>
            </a:r>
            <a:r>
              <a:rPr lang="cs-CZ" sz="1600" dirty="0"/>
              <a:t>, </a:t>
            </a:r>
            <a:r>
              <a:rPr lang="cs-CZ" sz="1600" i="1" dirty="0" err="1"/>
              <a:t>Anoplura</a:t>
            </a:r>
            <a:r>
              <a:rPr lang="cs-CZ" sz="1600" dirty="0"/>
              <a:t>) - jednočlánkové chodidlo je opatřené jedním drápem, který je proti holennímu výběžku</a:t>
            </a:r>
          </a:p>
          <a:p>
            <a:r>
              <a:rPr lang="cs-CZ" sz="1600" b="1" dirty="0"/>
              <a:t>Nohy skákavé </a:t>
            </a:r>
            <a:r>
              <a:rPr lang="cs-CZ" sz="1600" dirty="0"/>
              <a:t>3. pár nohou – skákání pomocí vyvinutých stehen (rovnokřídlí či dřepčíci) či kyčlí (cikády)</a:t>
            </a:r>
          </a:p>
          <a:p>
            <a:endParaRPr lang="cs-CZ" sz="1200" b="1" dirty="0">
              <a:solidFill>
                <a:srgbClr val="9933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19B234A-8894-4CB6-9A1C-9972B6EBFC98}"/>
              </a:ext>
            </a:extLst>
          </p:cNvPr>
          <p:cNvSpPr txBox="1"/>
          <p:nvPr/>
        </p:nvSpPr>
        <p:spPr>
          <a:xfrm flipH="1">
            <a:off x="467543" y="3429000"/>
            <a:ext cx="8568952" cy="2800767"/>
          </a:xfrm>
          <a:prstGeom prst="rect">
            <a:avLst/>
          </a:prstGeom>
          <a:solidFill>
            <a:srgbClr val="E2DFDA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Nohy hrabavé </a:t>
            </a:r>
            <a:r>
              <a:rPr lang="cs-CZ" sz="1600" dirty="0"/>
              <a:t>– přední nohy - rozšířené a opatřené trny</a:t>
            </a:r>
          </a:p>
          <a:p>
            <a:r>
              <a:rPr lang="cs-CZ" sz="1600" dirty="0"/>
              <a:t>stehno (cikády), holen (chrobáci, </a:t>
            </a:r>
            <a:r>
              <a:rPr lang="cs-CZ" sz="1600" i="1" dirty="0" err="1"/>
              <a:t>Geotrupidae</a:t>
            </a:r>
            <a:r>
              <a:rPr lang="cs-CZ" sz="1600" dirty="0"/>
              <a:t>) nebo holen a chodidlo (krtonožka).</a:t>
            </a:r>
          </a:p>
          <a:p>
            <a:r>
              <a:rPr lang="cs-CZ" sz="1600" b="1" dirty="0"/>
              <a:t>Nohy plovací - </a:t>
            </a:r>
            <a:r>
              <a:rPr lang="cs-CZ" sz="1600" dirty="0"/>
              <a:t>u vodního hmyzu - všechny tři páry nohou (</a:t>
            </a:r>
            <a:r>
              <a:rPr lang="cs-CZ" sz="1600" i="1" dirty="0" err="1"/>
              <a:t>Haliplidae</a:t>
            </a:r>
            <a:r>
              <a:rPr lang="cs-CZ" sz="1600" dirty="0"/>
              <a:t>), dva zadní páry nohou (</a:t>
            </a:r>
            <a:r>
              <a:rPr lang="cs-CZ" sz="1600" i="1" dirty="0" err="1"/>
              <a:t>Gyrinidae</a:t>
            </a:r>
            <a:r>
              <a:rPr lang="cs-CZ" sz="1600" dirty="0"/>
              <a:t>) nebo pouze zadní pár (</a:t>
            </a:r>
            <a:r>
              <a:rPr lang="cs-CZ" sz="1600" i="1" dirty="0" err="1"/>
              <a:t>Dytiscidae</a:t>
            </a:r>
            <a:r>
              <a:rPr lang="cs-CZ" sz="1600" dirty="0"/>
              <a:t>, </a:t>
            </a:r>
            <a:r>
              <a:rPr lang="cs-CZ" sz="1600" i="1" dirty="0" err="1"/>
              <a:t>Hydrophilidae</a:t>
            </a:r>
            <a:r>
              <a:rPr lang="cs-CZ" sz="1600" dirty="0"/>
              <a:t>), opatřeny dlouhými brvami</a:t>
            </a:r>
          </a:p>
          <a:p>
            <a:r>
              <a:rPr lang="cs-CZ" sz="1600" b="1" dirty="0"/>
              <a:t>Nohy loupeživé - </a:t>
            </a:r>
            <a:r>
              <a:rPr lang="cs-CZ" sz="1600" dirty="0"/>
              <a:t>první pár nohou upravený k lapání kořisti pomocí stehen a holení -  protilehlé řady trnů nebo zubů – kudlanky, síťokřídlí (</a:t>
            </a:r>
            <a:r>
              <a:rPr lang="cs-CZ" sz="1600" i="1" dirty="0" err="1"/>
              <a:t>Mantispa</a:t>
            </a:r>
            <a:r>
              <a:rPr lang="cs-CZ" sz="1600" dirty="0"/>
              <a:t>), některé ploštice a dvoukřídlí</a:t>
            </a:r>
          </a:p>
          <a:p>
            <a:r>
              <a:rPr lang="cs-CZ" sz="1600" b="1" dirty="0"/>
              <a:t>Nohy stridulační </a:t>
            </a:r>
            <a:r>
              <a:rPr lang="cs-CZ" sz="1600" dirty="0"/>
              <a:t>- u sarančat, zoubky na vnitřní straně zadních stehen se třou o vystouplé žilky na křídlech.</a:t>
            </a:r>
          </a:p>
          <a:p>
            <a:r>
              <a:rPr lang="cs-CZ" sz="1600" b="1" dirty="0"/>
              <a:t>Nohy sběrné – </a:t>
            </a:r>
            <a:r>
              <a:rPr lang="cs-CZ" sz="1600" dirty="0"/>
              <a:t>sběr pylu - "košíčky" (</a:t>
            </a:r>
            <a:r>
              <a:rPr lang="cs-CZ" sz="1600" dirty="0" err="1"/>
              <a:t>corbiculae</a:t>
            </a:r>
            <a:r>
              <a:rPr lang="cs-CZ" sz="1600" dirty="0"/>
              <a:t>) na zadních nohou, též druhy </a:t>
            </a:r>
            <a:r>
              <a:rPr lang="cs-CZ" sz="1600" dirty="0" err="1"/>
              <a:t>břichosběrné</a:t>
            </a:r>
            <a:r>
              <a:rPr lang="cs-CZ" sz="1600" dirty="0"/>
              <a:t> – kartáček chloupků na břišní straně zadečku.</a:t>
            </a:r>
          </a:p>
          <a:p>
            <a:r>
              <a:rPr lang="cs-CZ" sz="1600" b="1" dirty="0"/>
              <a:t>Redukce nohou </a:t>
            </a:r>
            <a:r>
              <a:rPr lang="cs-CZ" sz="1600" dirty="0"/>
              <a:t>je známá </a:t>
            </a:r>
            <a:r>
              <a:rPr lang="cs-CZ" sz="1600" dirty="0" err="1"/>
              <a:t>predevším</a:t>
            </a:r>
            <a:r>
              <a:rPr lang="cs-CZ" sz="1600" dirty="0"/>
              <a:t> u mnoha larev </a:t>
            </a:r>
            <a:r>
              <a:rPr lang="cs-CZ" sz="1600" dirty="0" err="1"/>
              <a:t>Holometabol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11230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C8D15AA2-C950-4BE8-AE33-85206C442506}"/>
              </a:ext>
            </a:extLst>
          </p:cNvPr>
          <p:cNvSpPr txBox="1"/>
          <p:nvPr/>
        </p:nvSpPr>
        <p:spPr>
          <a:xfrm>
            <a:off x="323528" y="1574790"/>
            <a:ext cx="8568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obsahuje důležité vnitřní orgány a </a:t>
            </a:r>
            <a:r>
              <a:rPr lang="cs-CZ" b="1" dirty="0"/>
              <a:t>genitálie </a:t>
            </a:r>
            <a:r>
              <a:rPr lang="cs-CZ" dirty="0"/>
              <a:t>(</a:t>
            </a:r>
            <a:r>
              <a:rPr lang="cs-CZ" dirty="0" err="1"/>
              <a:t>phallus</a:t>
            </a:r>
            <a:r>
              <a:rPr lang="cs-CZ" dirty="0"/>
              <a:t> u samců, kladélko u samic)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Zadečkové články dobře odděleny a mají jednoduchou stavbu.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Často je však zevně patrno jen 3-5 článků a ostatní jsou teleskopicky zasunuté v zadečku. </a:t>
            </a:r>
          </a:p>
          <a:p>
            <a:r>
              <a:rPr lang="cs-CZ" dirty="0"/>
              <a:t>bez článkovaných končetin – u </a:t>
            </a:r>
            <a:r>
              <a:rPr lang="cs-CZ" dirty="0" err="1"/>
              <a:t>hmyzenek</a:t>
            </a:r>
            <a:r>
              <a:rPr lang="cs-CZ" dirty="0"/>
              <a:t> se zachovávají na 3 prvních zadečkových článcích dvoučlánkové přívěsky, u chvostnatek zbytky zadečkových</a:t>
            </a:r>
          </a:p>
          <a:p>
            <a:r>
              <a:rPr lang="cs-CZ" dirty="0"/>
              <a:t>končetin téměř na všech článcích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Cerky</a:t>
            </a:r>
            <a:r>
              <a:rPr lang="cs-CZ" b="1" dirty="0"/>
              <a:t> </a:t>
            </a:r>
            <a:r>
              <a:rPr lang="cs-CZ" dirty="0"/>
              <a:t>– článkované, deriváty končetin na 11. článku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 bazálních skupin (</a:t>
            </a:r>
            <a:r>
              <a:rPr lang="cs-CZ" dirty="0" err="1"/>
              <a:t>hmyzenky</a:t>
            </a:r>
            <a:r>
              <a:rPr lang="cs-CZ" dirty="0"/>
              <a:t>, </a:t>
            </a:r>
            <a:r>
              <a:rPr lang="cs-CZ" dirty="0" err="1"/>
              <a:t>cjvostnatky</a:t>
            </a:r>
            <a:r>
              <a:rPr lang="cs-CZ" dirty="0"/>
              <a:t>, jepice) – na konci zadečku nepárový </a:t>
            </a:r>
            <a:r>
              <a:rPr lang="cs-CZ" b="1" dirty="0" err="1"/>
              <a:t>paštět</a:t>
            </a:r>
            <a:endParaRPr lang="cs-CZ" b="1" dirty="0"/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5178EFC-24C5-4E9A-8203-81ACB61BAB98}"/>
              </a:ext>
            </a:extLst>
          </p:cNvPr>
          <p:cNvSpPr txBox="1"/>
          <p:nvPr/>
        </p:nvSpPr>
        <p:spPr>
          <a:xfrm>
            <a:off x="545679" y="764704"/>
            <a:ext cx="213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993300"/>
                </a:solidFill>
              </a:rPr>
              <a:t>ZADEČEK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6071CD8-BE2E-4779-B524-EB538737673F}"/>
              </a:ext>
            </a:extLst>
          </p:cNvPr>
          <p:cNvSpPr txBox="1"/>
          <p:nvPr/>
        </p:nvSpPr>
        <p:spPr>
          <a:xfrm>
            <a:off x="532359" y="1151456"/>
            <a:ext cx="443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Původně 11 článků + </a:t>
            </a:r>
            <a:r>
              <a:rPr lang="cs-CZ" dirty="0" err="1"/>
              <a:t>telson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AEEF3D-39D7-456B-9278-2A7DC1275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79" y="4201936"/>
            <a:ext cx="5400600" cy="24876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DC5A996-7510-4AB6-91FF-2D23942B2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207830"/>
            <a:ext cx="1867522" cy="24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23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178CB2A6-4601-4052-9DAC-4090865F9A09}"/>
              </a:ext>
            </a:extLst>
          </p:cNvPr>
          <p:cNvGrpSpPr/>
          <p:nvPr/>
        </p:nvGrpSpPr>
        <p:grpSpPr>
          <a:xfrm>
            <a:off x="179512" y="0"/>
            <a:ext cx="8496944" cy="6858000"/>
            <a:chOff x="179512" y="0"/>
            <a:chExt cx="8496944" cy="6858000"/>
          </a:xfrm>
        </p:grpSpPr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4BAA2831-6E51-4F7D-ACDA-81888B0681BF}"/>
                </a:ext>
              </a:extLst>
            </p:cNvPr>
            <p:cNvSpPr/>
            <p:nvPr/>
          </p:nvSpPr>
          <p:spPr>
            <a:xfrm>
              <a:off x="179512" y="0"/>
              <a:ext cx="8496944" cy="2923877"/>
            </a:xfrm>
            <a:prstGeom prst="rect">
              <a:avLst/>
            </a:prstGeom>
            <a:solidFill>
              <a:srgbClr val="DCD9D3"/>
            </a:solidFill>
          </p:spPr>
          <p:txBody>
            <a:bodyPr wrap="square">
              <a:spAutoFit/>
            </a:bodyPr>
            <a:lstStyle/>
            <a:p>
              <a:r>
                <a:rPr lang="cs-CZ" sz="2000" b="1" dirty="0">
                  <a:solidFill>
                    <a:srgbClr val="993300"/>
                  </a:solidFill>
                  <a:latin typeface="+mj-lt"/>
                </a:rPr>
                <a:t>Orgánové soustavy:</a:t>
              </a:r>
            </a:p>
            <a:p>
              <a:endParaRPr lang="cs-CZ" sz="2000" b="1" dirty="0">
                <a:solidFill>
                  <a:srgbClr val="993300"/>
                </a:solidFill>
                <a:latin typeface="+mj-lt"/>
              </a:endParaRPr>
            </a:p>
            <a:p>
              <a:r>
                <a:rPr lang="cs-CZ" b="1" dirty="0">
                  <a:latin typeface="+mj-lt"/>
                </a:rPr>
                <a:t>Trávicí systém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dirty="0">
                  <a:latin typeface="+mj-lt"/>
                </a:rPr>
                <a:t>Mezi přední a střední částí střeva mohou být přítomny </a:t>
              </a:r>
              <a:r>
                <a:rPr lang="cs-CZ" dirty="0" err="1">
                  <a:latin typeface="+mj-lt"/>
                </a:rPr>
                <a:t>caeca</a:t>
              </a:r>
              <a:r>
                <a:rPr lang="cs-CZ" dirty="0">
                  <a:latin typeface="+mj-lt"/>
                </a:rPr>
                <a:t> </a:t>
              </a:r>
              <a:r>
                <a:rPr lang="cs-CZ" dirty="0" err="1">
                  <a:latin typeface="+mj-lt"/>
                </a:rPr>
                <a:t>pylorica</a:t>
              </a:r>
              <a:r>
                <a:rPr lang="cs-CZ" dirty="0">
                  <a:latin typeface="+mj-lt"/>
                </a:rPr>
                <a:t> (slepé výběžky střeva zvyšující povrch střeva)</a:t>
              </a:r>
            </a:p>
            <a:p>
              <a:r>
                <a:rPr lang="cs-CZ" b="1" dirty="0"/>
                <a:t>Vylučovací soustava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dirty="0"/>
                <a:t>tvořena </a:t>
              </a:r>
              <a:r>
                <a:rPr lang="cs-CZ" dirty="0" err="1"/>
                <a:t>Malpighickými</a:t>
              </a:r>
              <a:r>
                <a:rPr lang="cs-CZ" dirty="0"/>
                <a:t> žlázami ústícími do trávicí soustavy</a:t>
              </a:r>
            </a:p>
            <a:p>
              <a:endParaRPr lang="cs-CZ" dirty="0">
                <a:latin typeface="+mj-lt"/>
              </a:endParaRPr>
            </a:p>
            <a:p>
              <a:endParaRPr lang="cs-CZ" dirty="0">
                <a:latin typeface="+mj-lt"/>
              </a:endParaRPr>
            </a:p>
            <a:p>
              <a:endParaRPr lang="cs-CZ" dirty="0"/>
            </a:p>
          </p:txBody>
        </p:sp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2BB277F3-F9BB-47ED-851F-78D5C338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933348"/>
              <a:ext cx="6440066" cy="3924652"/>
            </a:xfrm>
            <a:prstGeom prst="rect">
              <a:avLst/>
            </a:prstGeom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E1659C88-22BB-45C8-A915-264FDA72C6CA}"/>
                </a:ext>
              </a:extLst>
            </p:cNvPr>
            <p:cNvSpPr txBox="1"/>
            <p:nvPr/>
          </p:nvSpPr>
          <p:spPr>
            <a:xfrm>
              <a:off x="3388520" y="6030580"/>
              <a:ext cx="12961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stomodeum</a:t>
              </a:r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BCE7F84-90D1-41C1-8A2F-BB0DFE4E288A}"/>
                </a:ext>
              </a:extLst>
            </p:cNvPr>
            <p:cNvSpPr txBox="1"/>
            <p:nvPr/>
          </p:nvSpPr>
          <p:spPr>
            <a:xfrm>
              <a:off x="5157368" y="6030580"/>
              <a:ext cx="12961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mesodeum</a:t>
              </a:r>
              <a:endParaRPr lang="cs-CZ" dirty="0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1DCD2410-B135-4F09-8F59-25BB8E87FDF3}"/>
                </a:ext>
              </a:extLst>
            </p:cNvPr>
            <p:cNvSpPr txBox="1"/>
            <p:nvPr/>
          </p:nvSpPr>
          <p:spPr>
            <a:xfrm>
              <a:off x="6557135" y="6030580"/>
              <a:ext cx="14401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proctodeum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393949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BAA2831-6E51-4F7D-ACDA-81888B0681BF}"/>
              </a:ext>
            </a:extLst>
          </p:cNvPr>
          <p:cNvSpPr/>
          <p:nvPr/>
        </p:nvSpPr>
        <p:spPr>
          <a:xfrm>
            <a:off x="179512" y="116632"/>
            <a:ext cx="8496944" cy="2893100"/>
          </a:xfrm>
          <a:prstGeom prst="rect">
            <a:avLst/>
          </a:prstGeom>
          <a:solidFill>
            <a:srgbClr val="DCD9D3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993300"/>
                </a:solidFill>
                <a:latin typeface="+mj-lt"/>
              </a:rPr>
              <a:t>Orgánové soustavy:</a:t>
            </a:r>
          </a:p>
          <a:p>
            <a:endParaRPr lang="cs-CZ" b="1" dirty="0">
              <a:latin typeface="+mj-lt"/>
            </a:endParaRPr>
          </a:p>
          <a:p>
            <a:r>
              <a:rPr lang="cs-CZ" b="1" dirty="0">
                <a:latin typeface="+mj-lt"/>
              </a:rPr>
              <a:t>Nervový systém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Původně v každém článku těla 2 páry ganglií, v průběhu evoluce postupné splývání a redukce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tvořen mozkem (ganglion </a:t>
            </a:r>
            <a:r>
              <a:rPr lang="cs-CZ" dirty="0" err="1">
                <a:latin typeface="+mj-lt"/>
              </a:rPr>
              <a:t>supraoesophagale</a:t>
            </a:r>
            <a:r>
              <a:rPr lang="cs-CZ" dirty="0">
                <a:latin typeface="+mj-lt"/>
              </a:rPr>
              <a:t>) původně ze tří párů hlavových ganglií a břišní nervovou páskou (ganglion </a:t>
            </a:r>
            <a:r>
              <a:rPr lang="cs-CZ" dirty="0" err="1">
                <a:latin typeface="+mj-lt"/>
              </a:rPr>
              <a:t>suboesophagale</a:t>
            </a:r>
            <a:r>
              <a:rPr lang="cs-CZ" dirty="0">
                <a:latin typeface="+mj-lt"/>
              </a:rPr>
              <a:t> z dalších tří párů hlavových ganglií, 3 </a:t>
            </a:r>
            <a:r>
              <a:rPr lang="cs-CZ" dirty="0" err="1">
                <a:latin typeface="+mj-lt"/>
              </a:rPr>
              <a:t>thorakální</a:t>
            </a:r>
            <a:r>
              <a:rPr lang="cs-CZ" dirty="0">
                <a:latin typeface="+mj-lt"/>
              </a:rPr>
              <a:t> a 8-9 zadečkových páru ganglií). </a:t>
            </a:r>
          </a:p>
          <a:p>
            <a:endParaRPr lang="cs-CZ" dirty="0">
              <a:latin typeface="+mj-lt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F9C487-7E7D-4A4D-8EAC-E32428772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212976"/>
            <a:ext cx="4622513" cy="32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65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BAA2831-6E51-4F7D-ACDA-81888B0681BF}"/>
              </a:ext>
            </a:extLst>
          </p:cNvPr>
          <p:cNvSpPr/>
          <p:nvPr/>
        </p:nvSpPr>
        <p:spPr>
          <a:xfrm>
            <a:off x="179512" y="116632"/>
            <a:ext cx="8496944" cy="2646878"/>
          </a:xfrm>
          <a:prstGeom prst="rect">
            <a:avLst/>
          </a:prstGeom>
          <a:solidFill>
            <a:srgbClr val="DCD9D3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993300"/>
                </a:solidFill>
                <a:latin typeface="+mj-lt"/>
              </a:rPr>
              <a:t>Orgánové soustavy:</a:t>
            </a:r>
          </a:p>
          <a:p>
            <a:endParaRPr lang="cs-CZ" sz="2000" b="1" dirty="0">
              <a:solidFill>
                <a:srgbClr val="993300"/>
              </a:solidFill>
              <a:latin typeface="+mj-lt"/>
            </a:endParaRPr>
          </a:p>
          <a:p>
            <a:r>
              <a:rPr lang="cs-CZ" b="1" dirty="0">
                <a:latin typeface="+mj-lt"/>
              </a:rPr>
              <a:t>Cévní soustava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je otevřená (hemolymfa)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tvořená dorsální cévou (srdce + aorta) – pumpování hemolymfy směrem k hlavové části odkud se hemolymfa rozlévá volně do těla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+mj-lt"/>
              </a:rPr>
              <a:t>Ostie</a:t>
            </a:r>
            <a:r>
              <a:rPr lang="cs-CZ" dirty="0">
                <a:latin typeface="+mj-lt"/>
              </a:rPr>
              <a:t> ve hřbetní cévě nasávací hemolymfu a tak zaručují cirkulaci tělní tekutiny </a:t>
            </a:r>
          </a:p>
          <a:p>
            <a:endParaRPr lang="cs-CZ" b="1" dirty="0">
              <a:latin typeface="+mj-lt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DA66C7-FF7C-4A3E-B9B0-C49A477D5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492896"/>
            <a:ext cx="788742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93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BAA2831-6E51-4F7D-ACDA-81888B0681BF}"/>
              </a:ext>
            </a:extLst>
          </p:cNvPr>
          <p:cNvSpPr/>
          <p:nvPr/>
        </p:nvSpPr>
        <p:spPr>
          <a:xfrm>
            <a:off x="179512" y="116632"/>
            <a:ext cx="8496944" cy="3170099"/>
          </a:xfrm>
          <a:prstGeom prst="rect">
            <a:avLst/>
          </a:prstGeom>
          <a:solidFill>
            <a:srgbClr val="DCD9D3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993300"/>
                </a:solidFill>
                <a:latin typeface="+mj-lt"/>
              </a:rPr>
              <a:t>Orgánové soustavy:</a:t>
            </a:r>
          </a:p>
          <a:p>
            <a:endParaRPr lang="cs-CZ" b="1" dirty="0">
              <a:latin typeface="+mj-lt"/>
            </a:endParaRPr>
          </a:p>
          <a:p>
            <a:r>
              <a:rPr lang="cs-CZ" b="1" dirty="0">
                <a:latin typeface="+mj-lt"/>
              </a:rPr>
              <a:t>Dýchací systém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Vzdušnice (tracheje)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ústí na povrch těla 10 průduchy (stigmata, </a:t>
            </a:r>
            <a:r>
              <a:rPr lang="cs-CZ" dirty="0" err="1">
                <a:latin typeface="+mj-lt"/>
              </a:rPr>
              <a:t>spiraculy</a:t>
            </a:r>
            <a:r>
              <a:rPr lang="cs-CZ" dirty="0">
                <a:latin typeface="+mj-lt"/>
              </a:rPr>
              <a:t>) – v základním plánu 2 páry na hrudi a 8 párů na zadečku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Dýchání pasivní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Vodní hmyz - vývoj speciálních adaptací jako je tvorba „fyzikálních žaber“ – povrchů, kde se udrží vzduch, vodní larvy - žábry</a:t>
            </a:r>
          </a:p>
          <a:p>
            <a:endParaRPr lang="cs-CZ" b="1" dirty="0">
              <a:latin typeface="+mj-lt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1E791C-BE04-473C-A6C5-58925A06A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4" y="2989144"/>
            <a:ext cx="4860032" cy="32410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39A112-EA8A-4EAD-A3D7-E12FE3985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86" y="3394498"/>
            <a:ext cx="3637470" cy="23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77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BAA2831-6E51-4F7D-ACDA-81888B0681BF}"/>
              </a:ext>
            </a:extLst>
          </p:cNvPr>
          <p:cNvSpPr/>
          <p:nvPr/>
        </p:nvSpPr>
        <p:spPr>
          <a:xfrm>
            <a:off x="179512" y="116632"/>
            <a:ext cx="8496944" cy="1261884"/>
          </a:xfrm>
          <a:prstGeom prst="rect">
            <a:avLst/>
          </a:prstGeom>
          <a:solidFill>
            <a:srgbClr val="DCD9D3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993300"/>
                </a:solidFill>
                <a:latin typeface="+mj-lt"/>
              </a:rPr>
              <a:t>Orgánové soustavy:</a:t>
            </a:r>
          </a:p>
          <a:p>
            <a:endParaRPr lang="cs-CZ" sz="2000" b="1" dirty="0">
              <a:solidFill>
                <a:srgbClr val="993300"/>
              </a:solidFill>
              <a:latin typeface="+mj-lt"/>
            </a:endParaRPr>
          </a:p>
          <a:p>
            <a:r>
              <a:rPr lang="cs-CZ" b="1" dirty="0">
                <a:latin typeface="+mj-lt"/>
              </a:rPr>
              <a:t>Pohlavní orgány -</a:t>
            </a:r>
            <a:r>
              <a:rPr lang="cs-CZ" dirty="0">
                <a:latin typeface="+mj-lt"/>
              </a:rPr>
              <a:t> varlata (</a:t>
            </a:r>
            <a:r>
              <a:rPr lang="cs-CZ" dirty="0" err="1">
                <a:latin typeface="+mj-lt"/>
              </a:rPr>
              <a:t>testes</a:t>
            </a:r>
            <a:r>
              <a:rPr lang="cs-CZ" dirty="0">
                <a:latin typeface="+mj-lt"/>
              </a:rPr>
              <a:t>) u samců a vaječníky (ovaria) u samic, u obou pohlaví - mediální nepárový vývod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AD5834-23BF-4E3F-96FA-0D60056D5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54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8160D8BA-DA1A-4AEB-B17A-31B98CD72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6627" y="-99392"/>
            <a:ext cx="9144000" cy="630936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49B4C2F-E26F-4E11-B92B-76AAB45BB295}"/>
              </a:ext>
            </a:extLst>
          </p:cNvPr>
          <p:cNvSpPr txBox="1"/>
          <p:nvPr/>
        </p:nvSpPr>
        <p:spPr>
          <a:xfrm>
            <a:off x="-9500" y="5957754"/>
            <a:ext cx="9144000" cy="900246"/>
          </a:xfrm>
          <a:prstGeom prst="rect">
            <a:avLst/>
          </a:prstGeom>
          <a:solidFill>
            <a:srgbClr val="DCD9D3"/>
          </a:solidFill>
        </p:spPr>
        <p:txBody>
          <a:bodyPr wrap="square" rtlCol="0">
            <a:spAutoFit/>
          </a:bodyPr>
          <a:lstStyle/>
          <a:p>
            <a:r>
              <a:rPr lang="cs-CZ" sz="1050" dirty="0"/>
              <a:t>1. Tykadlo 2. Spodní jednoduchá očka (</a:t>
            </a:r>
            <a:r>
              <a:rPr lang="cs-CZ" sz="1050" dirty="0" err="1"/>
              <a:t>ocelli</a:t>
            </a:r>
            <a:r>
              <a:rPr lang="cs-CZ" sz="1050" dirty="0"/>
              <a:t>) 3. Vrchní jednoduché očko (</a:t>
            </a:r>
            <a:r>
              <a:rPr lang="cs-CZ" sz="1050" dirty="0" err="1"/>
              <a:t>ocelli</a:t>
            </a:r>
            <a:r>
              <a:rPr lang="cs-CZ" sz="1050" dirty="0"/>
              <a:t>) 4. Složené oko 5. Mozek (cerebrální ganglion) 6. Předohruď (</a:t>
            </a:r>
            <a:r>
              <a:rPr lang="cs-CZ" sz="1050" dirty="0" err="1"/>
              <a:t>prothorax</a:t>
            </a:r>
            <a:r>
              <a:rPr lang="cs-CZ" sz="1050" dirty="0"/>
              <a:t>) 7. Hřbetní cévy 8. Vzdušnice (tracheje) 9. Středohruď (</a:t>
            </a:r>
            <a:r>
              <a:rPr lang="cs-CZ" sz="1050" dirty="0" err="1"/>
              <a:t>mezothorax</a:t>
            </a:r>
            <a:r>
              <a:rPr lang="cs-CZ" sz="1050" dirty="0"/>
              <a:t>) 10. Zadohruď (</a:t>
            </a:r>
            <a:r>
              <a:rPr lang="cs-CZ" sz="1050" dirty="0" err="1"/>
              <a:t>metathorax</a:t>
            </a:r>
            <a:r>
              <a:rPr lang="cs-CZ" sz="1050" dirty="0"/>
              <a:t>) 11. Přední křídla 12. Zadní křídla 13. Střední vnitřnosti (</a:t>
            </a:r>
            <a:r>
              <a:rPr lang="cs-CZ" sz="1050" dirty="0" err="1"/>
              <a:t>žlaznatý</a:t>
            </a:r>
            <a:r>
              <a:rPr lang="cs-CZ" sz="1050" dirty="0"/>
              <a:t> žaludek) 14. Srdce 15. Vaječníky (ovaria) 16. Zadní vnitřnosti (střeva, konečník) 17. Řitní otvor 18. Pochva 19. Nervová páska (břišní ganglion) 20. </a:t>
            </a:r>
            <a:r>
              <a:rPr lang="cs-CZ" sz="1050" dirty="0" err="1"/>
              <a:t>Malpighické</a:t>
            </a:r>
            <a:r>
              <a:rPr lang="cs-CZ" sz="1050" dirty="0"/>
              <a:t> trubice 21. Přísavný polštářek (</a:t>
            </a:r>
            <a:r>
              <a:rPr lang="cs-CZ" sz="1050" dirty="0" err="1"/>
              <a:t>pulvilae</a:t>
            </a:r>
            <a:r>
              <a:rPr lang="cs-CZ" sz="1050" dirty="0"/>
              <a:t>, </a:t>
            </a:r>
            <a:r>
              <a:rPr lang="cs-CZ" sz="1050" dirty="0" err="1"/>
              <a:t>arolium</a:t>
            </a:r>
            <a:r>
              <a:rPr lang="cs-CZ" sz="1050" dirty="0"/>
              <a:t>) 22. Drápky 23. </a:t>
            </a:r>
            <a:r>
              <a:rPr lang="cs-CZ" sz="1050" dirty="0" err="1"/>
              <a:t>Pětičlánkové</a:t>
            </a:r>
            <a:r>
              <a:rPr lang="cs-CZ" sz="1050" dirty="0"/>
              <a:t> chodidlo (</a:t>
            </a:r>
            <a:r>
              <a:rPr lang="cs-CZ" sz="1050" dirty="0" err="1"/>
              <a:t>tarsus</a:t>
            </a:r>
            <a:r>
              <a:rPr lang="cs-CZ" sz="1050" dirty="0"/>
              <a:t>) 24. Holeň (</a:t>
            </a:r>
            <a:r>
              <a:rPr lang="cs-CZ" sz="1050" dirty="0" err="1"/>
              <a:t>tibia</a:t>
            </a:r>
            <a:r>
              <a:rPr lang="cs-CZ" sz="1050" dirty="0"/>
              <a:t>) 25. Stehno (femur) 26. </a:t>
            </a:r>
            <a:r>
              <a:rPr lang="cs-CZ" sz="1050" dirty="0" err="1"/>
              <a:t>Příkyčlí</a:t>
            </a:r>
            <a:r>
              <a:rPr lang="cs-CZ" sz="1050" dirty="0"/>
              <a:t> (trochanter) 27. Přední vnitřnosti (jícen, vole, svalnatý žaludek) 28. Hrudní ganglion 29. Kyčel (</a:t>
            </a:r>
            <a:r>
              <a:rPr lang="cs-CZ" sz="1050" dirty="0" err="1"/>
              <a:t>coxa</a:t>
            </a:r>
            <a:r>
              <a:rPr lang="cs-CZ" sz="1050" dirty="0"/>
              <a:t>) 30. Slinné žlázy 31. </a:t>
            </a:r>
            <a:r>
              <a:rPr lang="cs-CZ" sz="1050" dirty="0" err="1"/>
              <a:t>Subesophaegal</a:t>
            </a:r>
            <a:r>
              <a:rPr lang="cs-CZ" sz="1050" dirty="0"/>
              <a:t> ganglion 32. Ústní ústrojí</a:t>
            </a:r>
          </a:p>
        </p:txBody>
      </p:sp>
    </p:spTree>
    <p:extLst>
      <p:ext uri="{BB962C8B-B14F-4D97-AF65-F5344CB8AC3E}">
        <p14:creationId xmlns:p14="http://schemas.microsoft.com/office/powerpoint/2010/main" val="3137423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>
            <a:extLst>
              <a:ext uri="{FF2B5EF4-FFF2-40B4-BE49-F238E27FC236}">
                <a16:creationId xmlns:a16="http://schemas.microsoft.com/office/drawing/2014/main" id="{DF5F144D-5FE9-4C4A-A1E0-DE34EA6EC90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14400" y="2565400"/>
            <a:ext cx="8229600" cy="3636963"/>
          </a:xfrm>
        </p:spPr>
        <p:txBody>
          <a:bodyPr/>
          <a:lstStyle/>
          <a:p>
            <a:pPr>
              <a:buFontTx/>
              <a:buNone/>
            </a:pPr>
            <a:endParaRPr lang="cs-CZ" altLang="cs-CZ" dirty="0"/>
          </a:p>
          <a:p>
            <a:pPr>
              <a:buFontTx/>
              <a:buNone/>
            </a:pPr>
            <a:endParaRPr lang="cs-CZ" altLang="cs-CZ" dirty="0"/>
          </a:p>
        </p:txBody>
      </p:sp>
      <p:sp>
        <p:nvSpPr>
          <p:cNvPr id="126984" name="Text Box 8">
            <a:extLst>
              <a:ext uri="{FF2B5EF4-FFF2-40B4-BE49-F238E27FC236}">
                <a16:creationId xmlns:a16="http://schemas.microsoft.com/office/drawing/2014/main" id="{8B74523E-AA45-483F-B9DC-3B8AE4652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320675"/>
            <a:ext cx="527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cs-CZ"/>
          </a:p>
        </p:txBody>
      </p:sp>
      <p:sp>
        <p:nvSpPr>
          <p:cNvPr id="126986" name="Text Box 10">
            <a:extLst>
              <a:ext uri="{FF2B5EF4-FFF2-40B4-BE49-F238E27FC236}">
                <a16:creationId xmlns:a16="http://schemas.microsoft.com/office/drawing/2014/main" id="{61989924-89D4-4094-85E8-F9DC30611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987932"/>
            <a:ext cx="807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3200" dirty="0" err="1">
                <a:solidFill>
                  <a:srgbClr val="993300"/>
                </a:solidFill>
              </a:rPr>
              <a:t>hemimetabolie</a:t>
            </a:r>
            <a:r>
              <a:rPr lang="cs-CZ" altLang="cs-CZ" sz="3200" dirty="0">
                <a:solidFill>
                  <a:srgbClr val="993300"/>
                </a:solidFill>
              </a:rPr>
              <a:t> 	       x 	     </a:t>
            </a:r>
            <a:r>
              <a:rPr lang="cs-CZ" altLang="cs-CZ" sz="3200" dirty="0" err="1">
                <a:solidFill>
                  <a:srgbClr val="993300"/>
                </a:solidFill>
              </a:rPr>
              <a:t>holometabolie</a:t>
            </a:r>
            <a:endParaRPr lang="en-US" altLang="cs-CZ" sz="3200" dirty="0">
              <a:solidFill>
                <a:srgbClr val="993300"/>
              </a:solidFill>
            </a:endParaRPr>
          </a:p>
        </p:txBody>
      </p:sp>
      <p:sp>
        <p:nvSpPr>
          <p:cNvPr id="126987" name="Text Box 11">
            <a:extLst>
              <a:ext uri="{FF2B5EF4-FFF2-40B4-BE49-F238E27FC236}">
                <a16:creationId xmlns:a16="http://schemas.microsoft.com/office/drawing/2014/main" id="{0B39A0B9-45E9-4403-B44C-4DEF18DC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18469"/>
            <a:ext cx="3368675" cy="313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starobylejší skupiny, larvy podobné dospělci se stejným typem </a:t>
            </a:r>
            <a:r>
              <a:rPr lang="cs-CZ" altLang="cs-CZ" sz="2400" dirty="0" err="1"/>
              <a:t>úú</a:t>
            </a:r>
            <a:r>
              <a:rPr lang="cs-CZ" altLang="cs-CZ" sz="2400" dirty="0"/>
              <a:t> jako imaga, zvětšující se základy křídel,</a:t>
            </a:r>
            <a:r>
              <a:rPr lang="cs-CZ" altLang="cs-CZ" dirty="0"/>
              <a:t> </a:t>
            </a:r>
            <a:r>
              <a:rPr lang="cs-CZ" altLang="cs-CZ" sz="2400" dirty="0"/>
              <a:t>základy vnějších </a:t>
            </a:r>
            <a:r>
              <a:rPr lang="cs-CZ" altLang="cs-CZ" sz="2400" dirty="0" err="1"/>
              <a:t>pohl</a:t>
            </a:r>
            <a:r>
              <a:rPr lang="cs-CZ" altLang="cs-CZ" sz="2400" dirty="0"/>
              <a:t>. orgánů</a:t>
            </a:r>
            <a:endParaRPr lang="en-US" altLang="cs-CZ" sz="2400" dirty="0"/>
          </a:p>
        </p:txBody>
      </p:sp>
      <p:sp>
        <p:nvSpPr>
          <p:cNvPr id="126988" name="Text Box 12">
            <a:extLst>
              <a:ext uri="{FF2B5EF4-FFF2-40B4-BE49-F238E27FC236}">
                <a16:creationId xmlns:a16="http://schemas.microsoft.com/office/drawing/2014/main" id="{8F266B62-0E7C-4ECB-9E37-779BBB075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617" y="1585913"/>
            <a:ext cx="33686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bez vnějších základů křídel, většinou jiný typ </a:t>
            </a:r>
            <a:r>
              <a:rPr lang="cs-CZ" altLang="cs-CZ" sz="2400" dirty="0" err="1"/>
              <a:t>úú</a:t>
            </a:r>
            <a:r>
              <a:rPr lang="cs-CZ" altLang="cs-CZ" sz="2400" dirty="0"/>
              <a:t>, oči, křídla a </a:t>
            </a:r>
            <a:r>
              <a:rPr lang="cs-CZ" altLang="cs-CZ" sz="2400" dirty="0" err="1"/>
              <a:t>pohl</a:t>
            </a:r>
            <a:r>
              <a:rPr lang="cs-CZ" altLang="cs-CZ" sz="2400" dirty="0"/>
              <a:t>. orgány se zakládají de novo, stadium kukly (klidové stadium, nepřijímá potravu)</a:t>
            </a:r>
            <a:endParaRPr lang="en-US" altLang="cs-CZ" sz="2400" dirty="0"/>
          </a:p>
        </p:txBody>
      </p:sp>
      <p:pic>
        <p:nvPicPr>
          <p:cNvPr id="126989" name="Picture 13" descr="Parametabolie">
            <a:extLst>
              <a:ext uri="{FF2B5EF4-FFF2-40B4-BE49-F238E27FC236}">
                <a16:creationId xmlns:a16="http://schemas.microsoft.com/office/drawing/2014/main" id="{8374B585-DA9F-47B4-BDF1-F29AF8ED3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4343400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90" name="Picture 14" descr="Holometabola">
            <a:extLst>
              <a:ext uri="{FF2B5EF4-FFF2-40B4-BE49-F238E27FC236}">
                <a16:creationId xmlns:a16="http://schemas.microsoft.com/office/drawing/2014/main" id="{550958C7-223F-40C9-92BB-4D5C1B705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0"/>
            <a:ext cx="3505200" cy="20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041BA26-919E-4243-BB6D-00369181914E}"/>
              </a:ext>
            </a:extLst>
          </p:cNvPr>
          <p:cNvSpPr txBox="1"/>
          <p:nvPr/>
        </p:nvSpPr>
        <p:spPr>
          <a:xfrm>
            <a:off x="424086" y="258952"/>
            <a:ext cx="242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93300"/>
                </a:solidFill>
              </a:rPr>
              <a:t>VÝVOJ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D9BBAC-5A84-40BC-B50F-7BE375FB6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0"/>
            <a:ext cx="576965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012F210-17B1-4653-BC86-B6C5778EFCE3}"/>
              </a:ext>
            </a:extLst>
          </p:cNvPr>
          <p:cNvSpPr txBox="1"/>
          <p:nvPr/>
        </p:nvSpPr>
        <p:spPr>
          <a:xfrm>
            <a:off x="251520" y="404664"/>
            <a:ext cx="2664296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cs-CZ" sz="3200" cap="all" dirty="0" err="1">
                <a:solidFill>
                  <a:srgbClr val="993300"/>
                </a:solidFill>
                <a:latin typeface="+mj-lt"/>
                <a:ea typeface="+mj-ea"/>
                <a:cs typeface="+mj-cs"/>
              </a:rPr>
              <a:t>Hexapoda</a:t>
            </a:r>
            <a:endParaRPr lang="cs-CZ" sz="3200" cap="all" dirty="0">
              <a:solidFill>
                <a:srgbClr val="993300"/>
              </a:solidFill>
              <a:latin typeface="+mj-lt"/>
              <a:ea typeface="+mj-ea"/>
              <a:cs typeface="+mj-cs"/>
            </a:endParaRP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Fylogeneticky vnitřní skupinou korýšů – korýši </a:t>
            </a:r>
            <a:r>
              <a:rPr lang="cs-CZ" dirty="0" err="1"/>
              <a:t>parafyletická</a:t>
            </a:r>
            <a:r>
              <a:rPr lang="cs-CZ" dirty="0"/>
              <a:t> skupina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35EA3D-9E5E-4CB9-93A6-83A9D4963E89}"/>
              </a:ext>
            </a:extLst>
          </p:cNvPr>
          <p:cNvSpPr txBox="1"/>
          <p:nvPr/>
        </p:nvSpPr>
        <p:spPr>
          <a:xfrm>
            <a:off x="159464" y="2518152"/>
            <a:ext cx="284840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GIGA </a:t>
            </a:r>
            <a:r>
              <a:rPr lang="cs-CZ" sz="1100" dirty="0" err="1"/>
              <a:t>Community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Scientists</a:t>
            </a:r>
            <a:r>
              <a:rPr lang="cs-CZ" sz="1100" dirty="0"/>
              <a:t>, </a:t>
            </a:r>
            <a:r>
              <a:rPr lang="cs-CZ" sz="1100" dirty="0" err="1"/>
              <a:t>Bracken-Grissom</a:t>
            </a:r>
            <a:r>
              <a:rPr lang="cs-CZ" sz="1100" dirty="0"/>
              <a:t>, H., </a:t>
            </a:r>
            <a:r>
              <a:rPr lang="cs-CZ" sz="1100" dirty="0" err="1"/>
              <a:t>Collins</a:t>
            </a:r>
            <a:r>
              <a:rPr lang="cs-CZ" sz="1100" dirty="0"/>
              <a:t>, A.G., </a:t>
            </a:r>
            <a:r>
              <a:rPr lang="cs-CZ" sz="1100" dirty="0" err="1"/>
              <a:t>Collins</a:t>
            </a:r>
            <a:r>
              <a:rPr lang="cs-CZ" sz="1100" dirty="0"/>
              <a:t>, T., </a:t>
            </a:r>
            <a:r>
              <a:rPr lang="cs-CZ" sz="1100" dirty="0" err="1"/>
              <a:t>Crandall</a:t>
            </a:r>
            <a:r>
              <a:rPr lang="cs-CZ" sz="1100" dirty="0"/>
              <a:t>, K., </a:t>
            </a:r>
            <a:r>
              <a:rPr lang="cs-CZ" sz="1100" dirty="0" err="1"/>
              <a:t>Distel</a:t>
            </a:r>
            <a:r>
              <a:rPr lang="cs-CZ" sz="1100" dirty="0"/>
              <a:t>, D., </a:t>
            </a:r>
            <a:r>
              <a:rPr lang="cs-CZ" sz="1100" dirty="0" err="1"/>
              <a:t>Dunn</a:t>
            </a:r>
            <a:r>
              <a:rPr lang="cs-CZ" sz="1100" dirty="0"/>
              <a:t>, C., </a:t>
            </a:r>
            <a:r>
              <a:rPr lang="cs-CZ" sz="1100" dirty="0" err="1"/>
              <a:t>Giribet</a:t>
            </a:r>
            <a:r>
              <a:rPr lang="cs-CZ" sz="1100" dirty="0"/>
              <a:t>, G., </a:t>
            </a:r>
            <a:r>
              <a:rPr lang="cs-CZ" sz="1100" dirty="0" err="1"/>
              <a:t>Haddock</a:t>
            </a:r>
            <a:r>
              <a:rPr lang="cs-CZ" sz="1100" dirty="0"/>
              <a:t>, S., </a:t>
            </a:r>
            <a:r>
              <a:rPr lang="cs-CZ" sz="1100" dirty="0" err="1"/>
              <a:t>Knowlton</a:t>
            </a:r>
            <a:r>
              <a:rPr lang="cs-CZ" sz="1100" dirty="0"/>
              <a:t>, N., </a:t>
            </a:r>
            <a:r>
              <a:rPr lang="cs-CZ" sz="1100" dirty="0" err="1"/>
              <a:t>Martindale</a:t>
            </a:r>
            <a:r>
              <a:rPr lang="cs-CZ" sz="1100" dirty="0"/>
              <a:t>, M., Medina, M., </a:t>
            </a:r>
            <a:r>
              <a:rPr lang="cs-CZ" sz="1100" dirty="0" err="1"/>
              <a:t>Messing</a:t>
            </a:r>
            <a:r>
              <a:rPr lang="cs-CZ" sz="1100" dirty="0"/>
              <a:t>, C., </a:t>
            </a:r>
            <a:r>
              <a:rPr lang="cs-CZ" sz="1100" dirty="0" err="1"/>
              <a:t>O’Brien</a:t>
            </a:r>
            <a:r>
              <a:rPr lang="cs-CZ" sz="1100" dirty="0"/>
              <a:t>, S.J., </a:t>
            </a:r>
            <a:r>
              <a:rPr lang="cs-CZ" sz="1100" dirty="0" err="1"/>
              <a:t>Paulay</a:t>
            </a:r>
            <a:r>
              <a:rPr lang="cs-CZ" sz="1100" dirty="0"/>
              <a:t>, G., </a:t>
            </a:r>
            <a:r>
              <a:rPr lang="cs-CZ" sz="1100" dirty="0" err="1"/>
              <a:t>Putnam</a:t>
            </a:r>
            <a:r>
              <a:rPr lang="cs-CZ" sz="1100" dirty="0"/>
              <a:t>, N., </a:t>
            </a:r>
            <a:r>
              <a:rPr lang="cs-CZ" sz="1100" dirty="0" err="1"/>
              <a:t>Ravasi</a:t>
            </a:r>
            <a:r>
              <a:rPr lang="cs-CZ" sz="1100" dirty="0"/>
              <a:t>, T., Rouse, G.W., Ryan, J.F., Schulze, A., </a:t>
            </a:r>
            <a:r>
              <a:rPr lang="cs-CZ" sz="1100" dirty="0" err="1"/>
              <a:t>Wörheide</a:t>
            </a:r>
            <a:r>
              <a:rPr lang="cs-CZ" sz="1100" dirty="0"/>
              <a:t>, G., </a:t>
            </a:r>
            <a:r>
              <a:rPr lang="cs-CZ" sz="1100" dirty="0" err="1"/>
              <a:t>Adamska</a:t>
            </a:r>
            <a:r>
              <a:rPr lang="cs-CZ" sz="1100" dirty="0"/>
              <a:t>, M., </a:t>
            </a:r>
            <a:r>
              <a:rPr lang="cs-CZ" sz="1100" dirty="0" err="1"/>
              <a:t>Bailly</a:t>
            </a:r>
            <a:r>
              <a:rPr lang="cs-CZ" sz="1100" dirty="0"/>
              <a:t>, X., </a:t>
            </a:r>
            <a:r>
              <a:rPr lang="cs-CZ" sz="1100" dirty="0" err="1"/>
              <a:t>Breinholt</a:t>
            </a:r>
            <a:r>
              <a:rPr lang="cs-CZ" sz="1100" dirty="0"/>
              <a:t>, J., Browne, W.E., </a:t>
            </a:r>
            <a:r>
              <a:rPr lang="cs-CZ" sz="1100" dirty="0" err="1"/>
              <a:t>Diaz</a:t>
            </a:r>
            <a:r>
              <a:rPr lang="cs-CZ" sz="1100" dirty="0"/>
              <a:t>, M.C., </a:t>
            </a:r>
            <a:r>
              <a:rPr lang="cs-CZ" sz="1100" dirty="0" err="1"/>
              <a:t>Evans</a:t>
            </a:r>
            <a:r>
              <a:rPr lang="cs-CZ" sz="1100" dirty="0"/>
              <a:t>, N., Flot, J.-F., </a:t>
            </a:r>
            <a:r>
              <a:rPr lang="cs-CZ" sz="1100" dirty="0" err="1"/>
              <a:t>Fogarty</a:t>
            </a:r>
            <a:r>
              <a:rPr lang="cs-CZ" sz="1100" dirty="0"/>
              <a:t>, N., </a:t>
            </a:r>
            <a:r>
              <a:rPr lang="cs-CZ" sz="1100" dirty="0" err="1"/>
              <a:t>Johnston</a:t>
            </a:r>
            <a:r>
              <a:rPr lang="cs-CZ" sz="1100" dirty="0"/>
              <a:t>, M., </a:t>
            </a:r>
            <a:r>
              <a:rPr lang="cs-CZ" sz="1100" dirty="0" err="1"/>
              <a:t>Kamel</a:t>
            </a:r>
            <a:r>
              <a:rPr lang="cs-CZ" sz="1100" dirty="0"/>
              <a:t>, B., </a:t>
            </a:r>
            <a:r>
              <a:rPr lang="cs-CZ" sz="1100" dirty="0" err="1"/>
              <a:t>Kawahara</a:t>
            </a:r>
            <a:r>
              <a:rPr lang="cs-CZ" sz="1100" dirty="0"/>
              <a:t>, A.Y., </a:t>
            </a:r>
            <a:r>
              <a:rPr lang="cs-CZ" sz="1100" dirty="0" err="1"/>
              <a:t>Laberge</a:t>
            </a:r>
            <a:r>
              <a:rPr lang="cs-CZ" sz="1100" dirty="0"/>
              <a:t>, T., </a:t>
            </a:r>
            <a:r>
              <a:rPr lang="cs-CZ" sz="1100" dirty="0" err="1"/>
              <a:t>Lavrov</a:t>
            </a:r>
            <a:r>
              <a:rPr lang="cs-CZ" sz="1100" dirty="0"/>
              <a:t>, D., </a:t>
            </a:r>
            <a:r>
              <a:rPr lang="cs-CZ" sz="1100" dirty="0" err="1"/>
              <a:t>Michonneau</a:t>
            </a:r>
            <a:r>
              <a:rPr lang="cs-CZ" sz="1100" dirty="0"/>
              <a:t>, F., </a:t>
            </a:r>
            <a:r>
              <a:rPr lang="cs-CZ" sz="1100" dirty="0" err="1"/>
              <a:t>Moroz</a:t>
            </a:r>
            <a:r>
              <a:rPr lang="cs-CZ" sz="1100" dirty="0"/>
              <a:t>, L.L., </a:t>
            </a:r>
            <a:r>
              <a:rPr lang="cs-CZ" sz="1100" dirty="0" err="1"/>
              <a:t>Oakley</a:t>
            </a:r>
            <a:r>
              <a:rPr lang="cs-CZ" sz="1100" dirty="0"/>
              <a:t>, T., </a:t>
            </a:r>
            <a:r>
              <a:rPr lang="cs-CZ" sz="1100" dirty="0" err="1"/>
              <a:t>Osborne</a:t>
            </a:r>
            <a:r>
              <a:rPr lang="cs-CZ" sz="1100" dirty="0"/>
              <a:t>, K., </a:t>
            </a:r>
            <a:r>
              <a:rPr lang="cs-CZ" sz="1100" dirty="0" err="1"/>
              <a:t>Pomponi</a:t>
            </a:r>
            <a:r>
              <a:rPr lang="cs-CZ" sz="1100" dirty="0"/>
              <a:t>, S.A., </a:t>
            </a:r>
            <a:r>
              <a:rPr lang="cs-CZ" sz="1100" dirty="0" err="1"/>
              <a:t>Rhodes</a:t>
            </a:r>
            <a:r>
              <a:rPr lang="cs-CZ" sz="1100" dirty="0"/>
              <a:t>, A., Santos, S.R., </a:t>
            </a:r>
            <a:r>
              <a:rPr lang="cs-CZ" sz="1100" dirty="0" err="1"/>
              <a:t>Satoh</a:t>
            </a:r>
            <a:r>
              <a:rPr lang="cs-CZ" sz="1100" dirty="0"/>
              <a:t>, N., </a:t>
            </a:r>
            <a:r>
              <a:rPr lang="cs-CZ" sz="1100" dirty="0" err="1"/>
              <a:t>Thacker</a:t>
            </a:r>
            <a:r>
              <a:rPr lang="cs-CZ" sz="1100" dirty="0"/>
              <a:t>, R.W., Van de Peer, Y., </a:t>
            </a:r>
            <a:r>
              <a:rPr lang="cs-CZ" sz="1100" dirty="0" err="1"/>
              <a:t>Voolstra</a:t>
            </a:r>
            <a:r>
              <a:rPr lang="cs-CZ" sz="1100" dirty="0"/>
              <a:t>, C.R., </a:t>
            </a:r>
            <a:r>
              <a:rPr lang="cs-CZ" sz="1100" dirty="0" err="1"/>
              <a:t>Welch</a:t>
            </a:r>
            <a:r>
              <a:rPr lang="cs-CZ" sz="1100" dirty="0"/>
              <a:t>, D.M., Winston, J., </a:t>
            </a:r>
            <a:r>
              <a:rPr lang="cs-CZ" sz="1100" dirty="0" err="1"/>
              <a:t>Zhou</a:t>
            </a:r>
            <a:r>
              <a:rPr lang="cs-CZ" sz="1100" dirty="0"/>
              <a:t>, X., 2014.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Global</a:t>
            </a:r>
            <a:r>
              <a:rPr lang="cs-CZ" sz="1100" dirty="0"/>
              <a:t> </a:t>
            </a:r>
            <a:r>
              <a:rPr lang="cs-CZ" sz="1100" dirty="0" err="1"/>
              <a:t>Invertebrate</a:t>
            </a:r>
            <a:r>
              <a:rPr lang="cs-CZ" sz="1100" dirty="0"/>
              <a:t> </a:t>
            </a:r>
            <a:r>
              <a:rPr lang="cs-CZ" sz="1100" dirty="0" err="1"/>
              <a:t>Genomics</a:t>
            </a:r>
            <a:r>
              <a:rPr lang="cs-CZ" sz="1100" dirty="0"/>
              <a:t> </a:t>
            </a:r>
            <a:r>
              <a:rPr lang="cs-CZ" sz="1100" dirty="0" err="1"/>
              <a:t>Alliance</a:t>
            </a:r>
            <a:r>
              <a:rPr lang="cs-CZ" sz="1100" dirty="0"/>
              <a:t> (GIGA): </a:t>
            </a:r>
            <a:r>
              <a:rPr lang="cs-CZ" sz="1100" dirty="0" err="1"/>
              <a:t>developing</a:t>
            </a:r>
            <a:r>
              <a:rPr lang="cs-CZ" sz="1100" dirty="0"/>
              <a:t> </a:t>
            </a:r>
            <a:r>
              <a:rPr lang="cs-CZ" sz="1100" dirty="0" err="1"/>
              <a:t>community</a:t>
            </a:r>
            <a:r>
              <a:rPr lang="cs-CZ" sz="1100" dirty="0"/>
              <a:t> </a:t>
            </a:r>
            <a:r>
              <a:rPr lang="cs-CZ" sz="1100" dirty="0" err="1"/>
              <a:t>resources</a:t>
            </a:r>
            <a:r>
              <a:rPr lang="cs-CZ" sz="1100" dirty="0"/>
              <a:t> to study diverse </a:t>
            </a:r>
            <a:r>
              <a:rPr lang="cs-CZ" sz="1100" dirty="0" err="1"/>
              <a:t>invertebrate</a:t>
            </a:r>
            <a:r>
              <a:rPr lang="cs-CZ" sz="1100" dirty="0"/>
              <a:t> </a:t>
            </a:r>
            <a:r>
              <a:rPr lang="cs-CZ" sz="1100" dirty="0" err="1"/>
              <a:t>genomes</a:t>
            </a:r>
            <a:r>
              <a:rPr lang="cs-CZ" sz="1100" dirty="0"/>
              <a:t>. J </a:t>
            </a:r>
            <a:r>
              <a:rPr lang="cs-CZ" sz="1100" dirty="0" err="1"/>
              <a:t>Hered</a:t>
            </a:r>
            <a:r>
              <a:rPr lang="cs-CZ" sz="1100" dirty="0"/>
              <a:t> 105, 1–18. </a:t>
            </a:r>
            <a:r>
              <a:rPr lang="cs-CZ" sz="1100" dirty="0">
                <a:hlinkClick r:id="rId3"/>
              </a:rPr>
              <a:t>https://doi.org/10.1093/jhered/est084</a:t>
            </a:r>
            <a:endParaRPr lang="cs-CZ" sz="1100" dirty="0"/>
          </a:p>
          <a:p>
            <a:endParaRPr lang="cs-CZ" sz="11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9EEEFF18-0521-4541-B1FC-4DFA93EDF383}"/>
              </a:ext>
            </a:extLst>
          </p:cNvPr>
          <p:cNvSpPr/>
          <p:nvPr/>
        </p:nvSpPr>
        <p:spPr>
          <a:xfrm>
            <a:off x="5963970" y="6165304"/>
            <a:ext cx="3024336" cy="898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86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A665081-ED73-460C-8889-A68E164E84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9563"/>
            <a:ext cx="399573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>
                <a:solidFill>
                  <a:srgbClr val="993300"/>
                </a:solidFill>
              </a:rPr>
              <a:t>č</a:t>
            </a:r>
            <a:r>
              <a:rPr lang="cs-CZ" altLang="cs-CZ" dirty="0">
                <a:solidFill>
                  <a:srgbClr val="993300"/>
                </a:solidFill>
              </a:rPr>
              <a:t>lenění </a:t>
            </a:r>
            <a:br>
              <a:rPr lang="cs-CZ" altLang="cs-CZ" dirty="0">
                <a:solidFill>
                  <a:srgbClr val="993300"/>
                </a:solidFill>
              </a:rPr>
            </a:br>
            <a:r>
              <a:rPr lang="cs-CZ" altLang="cs-CZ" dirty="0" err="1">
                <a:solidFill>
                  <a:srgbClr val="993300"/>
                </a:solidFill>
              </a:rPr>
              <a:t>Hexapoda</a:t>
            </a:r>
            <a:endParaRPr lang="en-US" altLang="cs-CZ" dirty="0">
              <a:solidFill>
                <a:srgbClr val="993300"/>
              </a:solidFill>
            </a:endParaRPr>
          </a:p>
        </p:txBody>
      </p:sp>
      <p:sp>
        <p:nvSpPr>
          <p:cNvPr id="5125" name="Line 8">
            <a:extLst>
              <a:ext uri="{FF2B5EF4-FFF2-40B4-BE49-F238E27FC236}">
                <a16:creationId xmlns:a16="http://schemas.microsoft.com/office/drawing/2014/main" id="{65166AA0-5CDE-41A6-A908-F63A08792C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4213" y="4076700"/>
            <a:ext cx="2447925" cy="431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" name="Line 9">
            <a:extLst>
              <a:ext uri="{FF2B5EF4-FFF2-40B4-BE49-F238E27FC236}">
                <a16:creationId xmlns:a16="http://schemas.microsoft.com/office/drawing/2014/main" id="{1BEBCD91-8077-4F41-8945-510BE3D016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288" y="4365625"/>
            <a:ext cx="2952750" cy="7921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Rectangle 10">
            <a:extLst>
              <a:ext uri="{FF2B5EF4-FFF2-40B4-BE49-F238E27FC236}">
                <a16:creationId xmlns:a16="http://schemas.microsoft.com/office/drawing/2014/main" id="{871132F8-3E30-4659-AD4E-AAF015F3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7" y="1527111"/>
            <a:ext cx="40386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defTabSz="685800" eaLnBrk="1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cs-CZ" altLang="cs-CZ" sz="1600" dirty="0" err="1">
                <a:latin typeface="+mn-lt"/>
                <a:cs typeface="+mn-cs"/>
              </a:rPr>
              <a:t>Hexapoda</a:t>
            </a:r>
            <a:r>
              <a:rPr lang="cs-CZ" altLang="cs-CZ" sz="1600" dirty="0">
                <a:latin typeface="+mn-lt"/>
                <a:cs typeface="+mn-cs"/>
              </a:rPr>
              <a:t> = </a:t>
            </a:r>
            <a:r>
              <a:rPr lang="cs-CZ" altLang="cs-CZ" sz="1600" dirty="0" err="1">
                <a:latin typeface="+mn-lt"/>
                <a:cs typeface="+mn-cs"/>
              </a:rPr>
              <a:t>Insecta</a:t>
            </a:r>
            <a:r>
              <a:rPr lang="cs-CZ" altLang="cs-CZ" sz="1600" dirty="0">
                <a:latin typeface="+mn-lt"/>
                <a:cs typeface="+mn-cs"/>
              </a:rPr>
              <a:t> </a:t>
            </a:r>
            <a:r>
              <a:rPr lang="cs-CZ" altLang="cs-CZ" sz="1600" dirty="0" err="1">
                <a:latin typeface="+mn-lt"/>
                <a:cs typeface="+mn-cs"/>
              </a:rPr>
              <a:t>sensu</a:t>
            </a:r>
            <a:r>
              <a:rPr lang="cs-CZ" altLang="cs-CZ" sz="1600" dirty="0">
                <a:latin typeface="+mn-lt"/>
                <a:cs typeface="+mn-cs"/>
              </a:rPr>
              <a:t> lato:</a:t>
            </a:r>
          </a:p>
          <a:p>
            <a:pPr marL="228600" indent="-228600" defTabSz="685800" eaLnBrk="1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  <a:cs typeface="+mn-cs"/>
              </a:rPr>
              <a:t> chvostoskoci (</a:t>
            </a:r>
            <a:r>
              <a:rPr lang="cs-CZ" altLang="cs-CZ" sz="1600" dirty="0" err="1">
                <a:latin typeface="+mn-lt"/>
                <a:cs typeface="+mn-cs"/>
              </a:rPr>
              <a:t>Collembola</a:t>
            </a:r>
            <a:r>
              <a:rPr lang="cs-CZ" altLang="cs-CZ" sz="1600" dirty="0">
                <a:latin typeface="+mn-lt"/>
                <a:cs typeface="+mn-cs"/>
              </a:rPr>
              <a:t>) a </a:t>
            </a:r>
            <a:r>
              <a:rPr lang="cs-CZ" altLang="cs-CZ" sz="1600" dirty="0" err="1">
                <a:latin typeface="+mn-lt"/>
                <a:cs typeface="+mn-cs"/>
              </a:rPr>
              <a:t>hmyzenky</a:t>
            </a:r>
            <a:r>
              <a:rPr lang="cs-CZ" altLang="cs-CZ" sz="1600" dirty="0">
                <a:latin typeface="+mn-lt"/>
                <a:cs typeface="+mn-cs"/>
              </a:rPr>
              <a:t> (</a:t>
            </a:r>
            <a:r>
              <a:rPr lang="cs-CZ" altLang="cs-CZ" sz="1600" dirty="0" err="1">
                <a:latin typeface="+mn-lt"/>
                <a:cs typeface="+mn-cs"/>
              </a:rPr>
              <a:t>Protura</a:t>
            </a:r>
            <a:r>
              <a:rPr lang="cs-CZ" altLang="cs-CZ" sz="1600" dirty="0">
                <a:latin typeface="+mn-lt"/>
                <a:cs typeface="+mn-cs"/>
              </a:rPr>
              <a:t>) (= </a:t>
            </a:r>
            <a:r>
              <a:rPr lang="cs-CZ" altLang="cs-CZ" sz="1600" dirty="0" err="1">
                <a:latin typeface="+mn-lt"/>
                <a:cs typeface="+mn-cs"/>
              </a:rPr>
              <a:t>Parainsecta</a:t>
            </a:r>
            <a:r>
              <a:rPr lang="cs-CZ" altLang="cs-CZ" sz="1600" dirty="0">
                <a:latin typeface="+mn-lt"/>
                <a:cs typeface="+mn-cs"/>
              </a:rPr>
              <a:t>) </a:t>
            </a:r>
          </a:p>
          <a:p>
            <a:pPr marL="228600" indent="-228600" defTabSz="685800" eaLnBrk="1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  <a:cs typeface="+mn-cs"/>
              </a:rPr>
              <a:t> vidličnatky (</a:t>
            </a:r>
            <a:r>
              <a:rPr lang="cs-CZ" altLang="cs-CZ" sz="1600" dirty="0" err="1">
                <a:latin typeface="+mn-lt"/>
                <a:cs typeface="+mn-cs"/>
              </a:rPr>
              <a:t>Diplura</a:t>
            </a:r>
            <a:r>
              <a:rPr lang="cs-CZ" altLang="cs-CZ" sz="1600" dirty="0">
                <a:latin typeface="+mn-lt"/>
                <a:cs typeface="+mn-cs"/>
              </a:rPr>
              <a:t>) </a:t>
            </a:r>
          </a:p>
          <a:p>
            <a:pPr marL="228600" indent="-228600" defTabSz="685800" eaLnBrk="1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  <a:cs typeface="+mn-cs"/>
              </a:rPr>
              <a:t> hmyz (</a:t>
            </a:r>
            <a:r>
              <a:rPr lang="cs-CZ" altLang="cs-CZ" sz="1600" dirty="0" err="1">
                <a:latin typeface="+mn-lt"/>
                <a:cs typeface="+mn-cs"/>
              </a:rPr>
              <a:t>Insecta</a:t>
            </a:r>
            <a:r>
              <a:rPr lang="cs-CZ" altLang="cs-CZ" sz="1600" dirty="0">
                <a:latin typeface="+mn-lt"/>
                <a:cs typeface="+mn-cs"/>
              </a:rPr>
              <a:t> s. str.)</a:t>
            </a:r>
            <a:endParaRPr lang="en-US" altLang="cs-CZ" sz="1600" dirty="0">
              <a:latin typeface="+mn-lt"/>
              <a:cs typeface="+mn-cs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49CA8A9-A9E8-4CE9-8586-9184B174100A}"/>
              </a:ext>
            </a:extLst>
          </p:cNvPr>
          <p:cNvGrpSpPr/>
          <p:nvPr/>
        </p:nvGrpSpPr>
        <p:grpSpPr>
          <a:xfrm>
            <a:off x="311975" y="3168622"/>
            <a:ext cx="3683763" cy="1314926"/>
            <a:chOff x="385000" y="5425599"/>
            <a:chExt cx="3683763" cy="1314926"/>
          </a:xfrm>
        </p:grpSpPr>
        <p:sp>
          <p:nvSpPr>
            <p:cNvPr id="5132" name="Line 15">
              <a:extLst>
                <a:ext uri="{FF2B5EF4-FFF2-40B4-BE49-F238E27FC236}">
                  <a16:creationId xmlns:a16="http://schemas.microsoft.com/office/drawing/2014/main" id="{23C9E87B-C52C-44CF-88C8-36B0D8303B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71550" y="5949950"/>
              <a:ext cx="2160588" cy="790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993300"/>
                </a:solidFill>
              </a:endParaRPr>
            </a:p>
          </p:txBody>
        </p:sp>
        <p:sp>
          <p:nvSpPr>
            <p:cNvPr id="5133" name="Line 16">
              <a:extLst>
                <a:ext uri="{FF2B5EF4-FFF2-40B4-BE49-F238E27FC236}">
                  <a16:creationId xmlns:a16="http://schemas.microsoft.com/office/drawing/2014/main" id="{08075979-5048-4D8E-B9CA-C1ED884FA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5513" y="5949950"/>
              <a:ext cx="287337" cy="214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993300"/>
                </a:solidFill>
              </a:endParaRPr>
            </a:p>
          </p:txBody>
        </p:sp>
        <p:sp>
          <p:nvSpPr>
            <p:cNvPr id="5134" name="Line 17">
              <a:extLst>
                <a:ext uri="{FF2B5EF4-FFF2-40B4-BE49-F238E27FC236}">
                  <a16:creationId xmlns:a16="http://schemas.microsoft.com/office/drawing/2014/main" id="{E84E20F8-11B0-440F-8E2C-ED45C0139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8888" y="5949950"/>
              <a:ext cx="576262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993300"/>
                </a:solidFill>
              </a:endParaRPr>
            </a:p>
          </p:txBody>
        </p:sp>
        <p:sp>
          <p:nvSpPr>
            <p:cNvPr id="5135" name="Text Box 20">
              <a:extLst>
                <a:ext uri="{FF2B5EF4-FFF2-40B4-BE49-F238E27FC236}">
                  <a16:creationId xmlns:a16="http://schemas.microsoft.com/office/drawing/2014/main" id="{83B51E30-0C18-4193-8836-7550C85DA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000" y="5425599"/>
              <a:ext cx="1149272" cy="63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cs-CZ" altLang="cs-CZ" sz="1400" dirty="0" err="1">
                  <a:solidFill>
                    <a:srgbClr val="993300"/>
                  </a:solidFill>
                </a:rPr>
                <a:t>Collembola</a:t>
              </a:r>
              <a:endParaRPr lang="cs-CZ" altLang="cs-CZ" sz="1400" dirty="0">
                <a:solidFill>
                  <a:srgbClr val="993300"/>
                </a:solidFill>
              </a:endParaRPr>
            </a:p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cs-CZ" altLang="cs-CZ" sz="1400" dirty="0" err="1">
                  <a:solidFill>
                    <a:srgbClr val="993300"/>
                  </a:solidFill>
                </a:rPr>
                <a:t>Protura</a:t>
              </a:r>
              <a:endParaRPr lang="cs-CZ" altLang="cs-CZ" sz="1400" dirty="0">
                <a:solidFill>
                  <a:srgbClr val="993300"/>
                </a:solidFill>
              </a:endParaRPr>
            </a:p>
          </p:txBody>
        </p:sp>
        <p:sp>
          <p:nvSpPr>
            <p:cNvPr id="5136" name="Text Box 21">
              <a:extLst>
                <a:ext uri="{FF2B5EF4-FFF2-40B4-BE49-F238E27FC236}">
                  <a16:creationId xmlns:a16="http://schemas.microsoft.com/office/drawing/2014/main" id="{04456764-54E2-4AD4-BC6A-3D07ABBC3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397" y="5617221"/>
              <a:ext cx="13684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cs-CZ" altLang="cs-CZ" sz="1400" dirty="0" err="1">
                  <a:solidFill>
                    <a:srgbClr val="993300"/>
                  </a:solidFill>
                </a:rPr>
                <a:t>Diplura</a:t>
              </a:r>
              <a:endParaRPr lang="cs-CZ" altLang="cs-CZ" sz="1400" dirty="0">
                <a:solidFill>
                  <a:srgbClr val="993300"/>
                </a:solidFill>
              </a:endParaRPr>
            </a:p>
          </p:txBody>
        </p:sp>
        <p:sp>
          <p:nvSpPr>
            <p:cNvPr id="5137" name="Text Box 22">
              <a:extLst>
                <a:ext uri="{FF2B5EF4-FFF2-40B4-BE49-F238E27FC236}">
                  <a16:creationId xmlns:a16="http://schemas.microsoft.com/office/drawing/2014/main" id="{C9765F4D-14A1-4E70-A15A-226AF47C39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0338" y="5661025"/>
              <a:ext cx="13684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cs-CZ" altLang="cs-CZ" sz="1400" dirty="0" err="1">
                  <a:solidFill>
                    <a:srgbClr val="993300"/>
                  </a:solidFill>
                </a:rPr>
                <a:t>Insecta</a:t>
              </a:r>
              <a:r>
                <a:rPr lang="cs-CZ" altLang="cs-CZ" sz="1400" dirty="0">
                  <a:solidFill>
                    <a:srgbClr val="993300"/>
                  </a:solidFill>
                </a:rPr>
                <a:t> s. str.</a:t>
              </a:r>
            </a:p>
          </p:txBody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A8234AB7-F1C2-4426-8C47-E54AE9607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95197" y="539371"/>
            <a:ext cx="6065702" cy="498696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11A6A96-44DB-4120-8461-21C2FCE1964E}"/>
              </a:ext>
            </a:extLst>
          </p:cNvPr>
          <p:cNvSpPr txBox="1"/>
          <p:nvPr/>
        </p:nvSpPr>
        <p:spPr>
          <a:xfrm>
            <a:off x="-49064" y="5956827"/>
            <a:ext cx="9193064" cy="954107"/>
          </a:xfrm>
          <a:prstGeom prst="rect">
            <a:avLst/>
          </a:prstGeom>
          <a:solidFill>
            <a:srgbClr val="E2DFDA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Další čtení:</a:t>
            </a:r>
          </a:p>
          <a:p>
            <a:r>
              <a:rPr lang="cs-CZ" sz="1400" dirty="0" err="1"/>
              <a:t>Beutel</a:t>
            </a:r>
            <a:r>
              <a:rPr lang="cs-CZ" sz="1400" dirty="0"/>
              <a:t>, R.G., </a:t>
            </a:r>
            <a:r>
              <a:rPr lang="cs-CZ" sz="1400" dirty="0" err="1"/>
              <a:t>Yavorskaya</a:t>
            </a:r>
            <a:r>
              <a:rPr lang="cs-CZ" sz="1400" dirty="0"/>
              <a:t>, M.I., </a:t>
            </a:r>
            <a:r>
              <a:rPr lang="cs-CZ" sz="1400" dirty="0" err="1"/>
              <a:t>Mashimo</a:t>
            </a:r>
            <a:r>
              <a:rPr lang="cs-CZ" sz="1400" dirty="0"/>
              <a:t>, Y., </a:t>
            </a:r>
            <a:r>
              <a:rPr lang="cs-CZ" sz="1400" dirty="0" err="1"/>
              <a:t>Fukui</a:t>
            </a:r>
            <a:r>
              <a:rPr lang="cs-CZ" sz="1400" dirty="0"/>
              <a:t>, M., </a:t>
            </a:r>
            <a:r>
              <a:rPr lang="cs-CZ" sz="1400" dirty="0" err="1"/>
              <a:t>Meusemann</a:t>
            </a:r>
            <a:r>
              <a:rPr lang="cs-CZ" sz="1400" dirty="0"/>
              <a:t>, K., 2017.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Phylogeny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Hexapoda</a:t>
            </a:r>
            <a:r>
              <a:rPr lang="cs-CZ" sz="1400" dirty="0"/>
              <a:t> (</a:t>
            </a:r>
            <a:r>
              <a:rPr lang="cs-CZ" sz="1400" dirty="0" err="1"/>
              <a:t>Arthropoda</a:t>
            </a:r>
            <a:r>
              <a:rPr lang="cs-CZ" sz="1400" dirty="0"/>
              <a:t>) and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Evolution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Megadiversity</a:t>
            </a:r>
            <a:r>
              <a:rPr lang="cs-CZ" sz="1400" dirty="0"/>
              <a:t>. </a:t>
            </a:r>
            <a:r>
              <a:rPr lang="cs-CZ" sz="1400" dirty="0" err="1"/>
              <a:t>Proc</a:t>
            </a:r>
            <a:r>
              <a:rPr lang="cs-CZ" sz="1400" dirty="0"/>
              <a:t>. </a:t>
            </a:r>
            <a:r>
              <a:rPr lang="cs-CZ" sz="1400" dirty="0" err="1"/>
              <a:t>Arthropod</a:t>
            </a:r>
            <a:r>
              <a:rPr lang="cs-CZ" sz="1400" dirty="0"/>
              <a:t>. </a:t>
            </a:r>
            <a:r>
              <a:rPr lang="cs-CZ" sz="1400" dirty="0" err="1"/>
              <a:t>Embryol</a:t>
            </a:r>
            <a:r>
              <a:rPr lang="cs-CZ" sz="1400" dirty="0"/>
              <a:t>. Soc. </a:t>
            </a:r>
            <a:r>
              <a:rPr lang="cs-CZ" sz="1400" dirty="0" err="1"/>
              <a:t>Jpn</a:t>
            </a:r>
            <a:r>
              <a:rPr lang="cs-CZ" sz="1400" dirty="0"/>
              <a:t>. 51, 1–15.</a:t>
            </a:r>
          </a:p>
          <a:p>
            <a:r>
              <a:rPr lang="cs-CZ" sz="1400" dirty="0"/>
              <a:t>Zrzavý J. 2006: Fylogeneze živočišné říše. </a:t>
            </a:r>
            <a:r>
              <a:rPr lang="cs-CZ" sz="1400" dirty="0" err="1"/>
              <a:t>Scientia</a:t>
            </a:r>
            <a:endParaRPr lang="cs-CZ" dirty="0">
              <a:highlight>
                <a:srgbClr val="C0C0C0"/>
              </a:highlight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5DD00E9-249D-4DCD-BBBF-9E3F70F7C20C}"/>
              </a:ext>
            </a:extLst>
          </p:cNvPr>
          <p:cNvSpPr txBox="1"/>
          <p:nvPr/>
        </p:nvSpPr>
        <p:spPr>
          <a:xfrm>
            <a:off x="4109697" y="4720005"/>
            <a:ext cx="191792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Misof</a:t>
            </a:r>
            <a:r>
              <a:rPr lang="cs-CZ" sz="1100" dirty="0"/>
              <a:t>, B. et al. 2014. </a:t>
            </a:r>
            <a:r>
              <a:rPr lang="cs-CZ" sz="1100" dirty="0" err="1"/>
              <a:t>Phylogenomics</a:t>
            </a:r>
            <a:r>
              <a:rPr lang="cs-CZ" sz="1100" dirty="0"/>
              <a:t> </a:t>
            </a:r>
            <a:r>
              <a:rPr lang="cs-CZ" sz="1100" dirty="0" err="1"/>
              <a:t>resolves</a:t>
            </a:r>
            <a:r>
              <a:rPr lang="cs-CZ" sz="1100" dirty="0"/>
              <a:t>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timing</a:t>
            </a:r>
            <a:r>
              <a:rPr lang="cs-CZ" sz="1100" dirty="0"/>
              <a:t> and </a:t>
            </a:r>
            <a:r>
              <a:rPr lang="cs-CZ" sz="1100" dirty="0" err="1"/>
              <a:t>pattern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insect</a:t>
            </a:r>
            <a:r>
              <a:rPr lang="cs-CZ" sz="1100" dirty="0"/>
              <a:t> </a:t>
            </a:r>
            <a:r>
              <a:rPr lang="cs-CZ" sz="1100" dirty="0" err="1"/>
              <a:t>evolution</a:t>
            </a:r>
            <a:r>
              <a:rPr lang="cs-CZ" sz="1100" dirty="0"/>
              <a:t>. Science 346, 763–767. </a:t>
            </a:r>
            <a:r>
              <a:rPr lang="cs-CZ" sz="1100" dirty="0">
                <a:hlinkClick r:id="rId3"/>
              </a:rPr>
              <a:t>https://doi.org/10.1126/science.1257570</a:t>
            </a:r>
            <a:endParaRPr lang="cs-CZ" sz="1100" dirty="0"/>
          </a:p>
          <a:p>
            <a:endParaRPr lang="cs-CZ" dirty="0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B7DB4663-082A-4F7E-80B2-C748208C1C0E}"/>
              </a:ext>
            </a:extLst>
          </p:cNvPr>
          <p:cNvSpPr/>
          <p:nvPr/>
        </p:nvSpPr>
        <p:spPr>
          <a:xfrm>
            <a:off x="6228184" y="0"/>
            <a:ext cx="1800200" cy="309563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3838D313-F25B-407F-BDA6-12752BBAD8B1}"/>
              </a:ext>
            </a:extLst>
          </p:cNvPr>
          <p:cNvSpPr/>
          <p:nvPr/>
        </p:nvSpPr>
        <p:spPr>
          <a:xfrm>
            <a:off x="6228184" y="307181"/>
            <a:ext cx="1800200" cy="16949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415BB97B-5449-41A9-B83A-CE62DF27FC0A}"/>
              </a:ext>
            </a:extLst>
          </p:cNvPr>
          <p:cNvSpPr/>
          <p:nvPr/>
        </p:nvSpPr>
        <p:spPr>
          <a:xfrm>
            <a:off x="6228184" y="496214"/>
            <a:ext cx="1800200" cy="5460613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220D36C5-AD43-47C3-AFB9-64874D13A8C9}"/>
              </a:ext>
            </a:extLst>
          </p:cNvPr>
          <p:cNvSpPr/>
          <p:nvPr/>
        </p:nvSpPr>
        <p:spPr>
          <a:xfrm>
            <a:off x="251788" y="3111097"/>
            <a:ext cx="1149272" cy="72475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F28F6F4C-8258-4254-B62E-655202BE4367}"/>
              </a:ext>
            </a:extLst>
          </p:cNvPr>
          <p:cNvSpPr/>
          <p:nvPr/>
        </p:nvSpPr>
        <p:spPr>
          <a:xfrm>
            <a:off x="1636602" y="3388726"/>
            <a:ext cx="689833" cy="3042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0D3A7368-D402-4ABD-9DB5-D3140EDA8AB4}"/>
              </a:ext>
            </a:extLst>
          </p:cNvPr>
          <p:cNvSpPr/>
          <p:nvPr/>
        </p:nvSpPr>
        <p:spPr>
          <a:xfrm>
            <a:off x="2639368" y="3416482"/>
            <a:ext cx="1216373" cy="27649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23CB765-6671-4724-B918-E628C03E212B}"/>
              </a:ext>
            </a:extLst>
          </p:cNvPr>
          <p:cNvSpPr txBox="1"/>
          <p:nvPr/>
        </p:nvSpPr>
        <p:spPr>
          <a:xfrm flipH="1">
            <a:off x="768980" y="4537398"/>
            <a:ext cx="202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Entognatha</a:t>
            </a:r>
            <a:endParaRPr lang="cs-CZ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BEE8177A-C15E-46ED-B871-8A72205B1AA5}"/>
              </a:ext>
            </a:extLst>
          </p:cNvPr>
          <p:cNvSpPr txBox="1"/>
          <p:nvPr/>
        </p:nvSpPr>
        <p:spPr>
          <a:xfrm flipH="1">
            <a:off x="2702919" y="4534251"/>
            <a:ext cx="202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Ectognatha</a:t>
            </a:r>
            <a:endParaRPr lang="cs-CZ" dirty="0"/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4FFA55B9-B57D-4410-9364-5138B2C23731}"/>
              </a:ext>
            </a:extLst>
          </p:cNvPr>
          <p:cNvCxnSpPr>
            <a:cxnSpLocks/>
          </p:cNvCxnSpPr>
          <p:nvPr/>
        </p:nvCxnSpPr>
        <p:spPr>
          <a:xfrm>
            <a:off x="2510348" y="3142871"/>
            <a:ext cx="26354" cy="1760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898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1B8ED618-F932-41FA-B29E-8ED15BDF5D9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512" y="404664"/>
            <a:ext cx="7704856" cy="54537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cs-CZ" altLang="cs-CZ" sz="2800" dirty="0">
                <a:solidFill>
                  <a:srgbClr val="FFFF00"/>
                </a:solidFill>
              </a:rPr>
              <a:t>	</a:t>
            </a:r>
            <a:r>
              <a:rPr lang="cs-CZ" altLang="cs-CZ" sz="2800" dirty="0">
                <a:solidFill>
                  <a:srgbClr val="F2EC00"/>
                </a:solidFill>
              </a:rPr>
              <a:t> </a:t>
            </a:r>
            <a:r>
              <a:rPr lang="cs-CZ" altLang="cs-CZ" sz="2800" dirty="0" err="1">
                <a:solidFill>
                  <a:srgbClr val="993300"/>
                </a:solidFill>
              </a:rPr>
              <a:t>Hmyzenky</a:t>
            </a:r>
            <a:r>
              <a:rPr lang="cs-CZ" altLang="cs-CZ" sz="2800" dirty="0">
                <a:solidFill>
                  <a:srgbClr val="993300"/>
                </a:solidFill>
              </a:rPr>
              <a:t> (</a:t>
            </a:r>
            <a:r>
              <a:rPr lang="cs-CZ" altLang="cs-CZ" sz="2800" dirty="0" err="1">
                <a:solidFill>
                  <a:srgbClr val="993300"/>
                </a:solidFill>
              </a:rPr>
              <a:t>Protura</a:t>
            </a:r>
            <a:r>
              <a:rPr lang="cs-CZ" altLang="cs-CZ" sz="2800" dirty="0">
                <a:solidFill>
                  <a:srgbClr val="993300"/>
                </a:solidFill>
              </a:rPr>
              <a:t>)</a:t>
            </a:r>
          </a:p>
          <a:p>
            <a:pPr lvl="1">
              <a:spcBef>
                <a:spcPct val="20000"/>
              </a:spcBef>
            </a:pPr>
            <a:r>
              <a:rPr lang="cs-CZ" altLang="cs-CZ" sz="1900" dirty="0" err="1"/>
              <a:t>entognátní</a:t>
            </a:r>
            <a:r>
              <a:rPr lang="cs-CZ" altLang="cs-CZ" sz="1900" dirty="0"/>
              <a:t> (ústní ústrojí uvnitř hlavové kapsule), </a:t>
            </a:r>
          </a:p>
          <a:p>
            <a:pPr lvl="1">
              <a:spcBef>
                <a:spcPct val="20000"/>
              </a:spcBef>
            </a:pPr>
            <a:r>
              <a:rPr lang="cs-CZ" altLang="cs-CZ" sz="1800" dirty="0"/>
              <a:t>bezkřídlé</a:t>
            </a:r>
          </a:p>
          <a:p>
            <a:pPr lvl="1">
              <a:spcBef>
                <a:spcPct val="20000"/>
              </a:spcBef>
            </a:pPr>
            <a:r>
              <a:rPr lang="cs-CZ" altLang="cs-CZ" sz="1900" dirty="0"/>
              <a:t>malé rozměry, většinou málo pigmentovaní</a:t>
            </a:r>
          </a:p>
          <a:p>
            <a:pPr lvl="1">
              <a:spcBef>
                <a:spcPct val="20000"/>
              </a:spcBef>
            </a:pPr>
            <a:r>
              <a:rPr lang="cs-CZ" altLang="cs-CZ" sz="1900" dirty="0"/>
              <a:t>každý článek tykadla </a:t>
            </a:r>
            <a:r>
              <a:rPr lang="cs-CZ" altLang="cs-CZ" sz="1900" dirty="0" err="1"/>
              <a:t>osvalen</a:t>
            </a:r>
            <a:endParaRPr lang="cs-CZ" altLang="cs-CZ" sz="1900" dirty="0"/>
          </a:p>
          <a:p>
            <a:pPr lvl="1">
              <a:spcBef>
                <a:spcPts val="0"/>
              </a:spcBef>
            </a:pPr>
            <a:r>
              <a:rPr lang="cs-CZ" altLang="cs-CZ" sz="2000" dirty="0"/>
              <a:t>chybí zrakové orgány a </a:t>
            </a:r>
            <a:r>
              <a:rPr lang="cs-CZ" altLang="cs-CZ" sz="1800" dirty="0"/>
              <a:t>tykadla</a:t>
            </a:r>
            <a:endParaRPr lang="cs-CZ" altLang="cs-CZ" sz="2000" dirty="0"/>
          </a:p>
          <a:p>
            <a:pPr lvl="1">
              <a:spcBef>
                <a:spcPts val="0"/>
              </a:spcBef>
            </a:pPr>
            <a:r>
              <a:rPr lang="cs-CZ" altLang="cs-CZ" sz="2000" dirty="0"/>
              <a:t>mají </a:t>
            </a:r>
            <a:r>
              <a:rPr lang="cs-CZ" altLang="cs-CZ" sz="2000" dirty="0" err="1"/>
              <a:t>pseudoculi</a:t>
            </a:r>
            <a:r>
              <a:rPr lang="cs-CZ" altLang="cs-CZ" sz="2000" dirty="0"/>
              <a:t> (snad rudiment tykadla, chemoreceptor)</a:t>
            </a:r>
          </a:p>
          <a:p>
            <a:pPr lvl="1">
              <a:spcBef>
                <a:spcPts val="0"/>
              </a:spcBef>
            </a:pPr>
            <a:r>
              <a:rPr lang="cs-CZ" altLang="cs-CZ" sz="2000" dirty="0"/>
              <a:t>ústní ústrojí uvnitř hlavové kapsule</a:t>
            </a:r>
          </a:p>
          <a:p>
            <a:pPr lvl="1">
              <a:spcBef>
                <a:spcPts val="0"/>
              </a:spcBef>
            </a:pPr>
            <a:r>
              <a:rPr lang="cs-CZ" altLang="cs-CZ" sz="2000" dirty="0"/>
              <a:t>přední nohy namířeny dopředu</a:t>
            </a:r>
          </a:p>
          <a:p>
            <a:pPr lvl="1">
              <a:spcBef>
                <a:spcPts val="0"/>
              </a:spcBef>
            </a:pPr>
            <a:r>
              <a:rPr lang="cs-CZ" altLang="cs-CZ" sz="2000" dirty="0"/>
              <a:t>v půdě, mechu, houbách</a:t>
            </a:r>
          </a:p>
          <a:p>
            <a:pPr lvl="1">
              <a:spcBef>
                <a:spcPts val="0"/>
              </a:spcBef>
            </a:pPr>
            <a:r>
              <a:rPr lang="cs-CZ" altLang="cs-CZ" sz="2000" dirty="0"/>
              <a:t>v ČR 34 druhů, v ČS 19 druhů</a:t>
            </a:r>
          </a:p>
          <a:p>
            <a:pPr lvl="1">
              <a:spcBef>
                <a:spcPts val="0"/>
              </a:spcBef>
            </a:pPr>
            <a:endParaRPr lang="cs-CZ" altLang="cs-CZ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6C2F77A-9E77-4FB6-B4DC-0CB08CC56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4586133"/>
            <a:ext cx="4486652" cy="21602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2985013-2CFE-47EE-8122-4B6325544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36712"/>
            <a:ext cx="2781216" cy="2083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57A3A866-2F49-4C4A-B41F-4709011AA1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25800"/>
            <a:ext cx="8229600" cy="1143000"/>
          </a:xfrm>
          <a:noFill/>
          <a:ln/>
        </p:spPr>
        <p:txBody>
          <a:bodyPr/>
          <a:lstStyle/>
          <a:p>
            <a:r>
              <a:rPr lang="cs-CZ" altLang="cs-CZ" cap="none" dirty="0">
                <a:solidFill>
                  <a:srgbClr val="993300"/>
                </a:solidFill>
              </a:rPr>
              <a:t>Chvostoskoci (</a:t>
            </a:r>
            <a:r>
              <a:rPr lang="cs-CZ" altLang="cs-CZ" cap="none" dirty="0" err="1">
                <a:solidFill>
                  <a:srgbClr val="993300"/>
                </a:solidFill>
              </a:rPr>
              <a:t>Collembola</a:t>
            </a:r>
            <a:r>
              <a:rPr lang="cs-CZ" altLang="cs-CZ" cap="none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CF045AF-44C6-4077-AB0B-6CABE9588C3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9254" y="836712"/>
            <a:ext cx="5324834" cy="5328592"/>
          </a:xfrm>
          <a:solidFill>
            <a:srgbClr val="E2DFDA"/>
          </a:solidFill>
        </p:spPr>
        <p:txBody>
          <a:bodyPr>
            <a:normAutofit fontScale="77500" lnSpcReduction="20000"/>
          </a:bodyPr>
          <a:lstStyle/>
          <a:p>
            <a:pPr>
              <a:spcBef>
                <a:spcPct val="20000"/>
              </a:spcBef>
            </a:pPr>
            <a:r>
              <a:rPr lang="cs-CZ" altLang="cs-CZ" sz="2600" dirty="0" err="1"/>
              <a:t>entognátní</a:t>
            </a:r>
            <a:r>
              <a:rPr lang="cs-CZ" altLang="cs-CZ" sz="2600" dirty="0"/>
              <a:t> (ústní ústrojí uvnitř hlavové kapsule) </a:t>
            </a:r>
          </a:p>
          <a:p>
            <a:pPr>
              <a:spcBef>
                <a:spcPct val="20000"/>
              </a:spcBef>
            </a:pPr>
            <a:r>
              <a:rPr lang="cs-CZ" altLang="cs-CZ" sz="2800" dirty="0"/>
              <a:t>bezkřídlí</a:t>
            </a:r>
          </a:p>
          <a:p>
            <a:pPr>
              <a:spcBef>
                <a:spcPct val="20000"/>
              </a:spcBef>
            </a:pPr>
            <a:r>
              <a:rPr lang="cs-CZ" altLang="cs-CZ" sz="2600" dirty="0"/>
              <a:t>každý článek tykadla </a:t>
            </a:r>
            <a:r>
              <a:rPr lang="cs-CZ" altLang="cs-CZ" sz="2600" dirty="0" err="1"/>
              <a:t>osvalen</a:t>
            </a:r>
            <a:endParaRPr lang="cs-CZ" altLang="cs-CZ" sz="26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malé rozměry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povrch těla pokryt různě hustě jednoduchými </a:t>
            </a:r>
            <a:r>
              <a:rPr lang="cs-CZ" altLang="cs-CZ" sz="2400" dirty="0" err="1"/>
              <a:t>setami</a:t>
            </a:r>
            <a:r>
              <a:rPr lang="cs-CZ" altLang="cs-CZ" sz="2400" dirty="0"/>
              <a:t> nebo šupinkami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hlava: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tykadla (max. 6 čl.),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 err="1"/>
              <a:t>postantennální</a:t>
            </a:r>
            <a:r>
              <a:rPr lang="cs-CZ" altLang="cs-CZ" sz="2000" dirty="0"/>
              <a:t> orgán – </a:t>
            </a:r>
            <a:r>
              <a:rPr lang="cs-CZ" altLang="cs-CZ" sz="2000" dirty="0" err="1"/>
              <a:t>hygro-chemo-termosensitivita</a:t>
            </a: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sz="2000" dirty="0" err="1"/>
              <a:t>ocelli</a:t>
            </a:r>
            <a:r>
              <a:rPr lang="cs-CZ" altLang="cs-CZ" sz="2000" dirty="0"/>
              <a:t> nebo jednoduchá </a:t>
            </a:r>
            <a:r>
              <a:rPr lang="cs-CZ" altLang="cs-CZ" sz="2000" dirty="0" err="1"/>
              <a:t>ommatidia</a:t>
            </a:r>
            <a:r>
              <a:rPr lang="cs-CZ" altLang="cs-CZ" sz="2000" dirty="0"/>
              <a:t>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ústní ústrojí uvnitř hlavové kapsule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holeň a chodidlo srostlé (</a:t>
            </a:r>
            <a:r>
              <a:rPr lang="cs-CZ" altLang="cs-CZ" sz="2400" dirty="0" err="1"/>
              <a:t>tibiotarsus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zadeček se specializovanými zadečkovými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   končetinami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altLang="cs-CZ" sz="2000" dirty="0"/>
              <a:t> 1. čl. ventrální tubus – hygroskopický orgán,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cs-CZ" altLang="cs-CZ" sz="2000" dirty="0"/>
              <a:t>	příjem vody, adheze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altLang="cs-CZ" sz="2000" dirty="0"/>
              <a:t> 3. čl. </a:t>
            </a:r>
            <a:r>
              <a:rPr lang="cs-CZ" altLang="cs-CZ" sz="2000" dirty="0" err="1"/>
              <a:t>retinakulum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tenaculum</a:t>
            </a:r>
            <a:r>
              <a:rPr lang="cs-CZ" altLang="cs-CZ" sz="2000" dirty="0"/>
              <a:t>) – zachycovací orgán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altLang="cs-CZ" sz="2000" dirty="0"/>
              <a:t> 4. čl. </a:t>
            </a:r>
            <a:r>
              <a:rPr lang="cs-CZ" altLang="cs-CZ" sz="2000" dirty="0" err="1"/>
              <a:t>furka</a:t>
            </a:r>
            <a:r>
              <a:rPr lang="cs-CZ" altLang="cs-CZ" sz="2000" dirty="0"/>
              <a:t> – skákací vidlička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84C2F7-F7E2-4BF6-8ABC-140A73C5D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57" y="1340768"/>
            <a:ext cx="3971689" cy="33344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2ABA51F-18DA-42C9-8A9D-E9CC9FDEC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3874531"/>
            <a:ext cx="3648405" cy="2736304"/>
          </a:xfrm>
          <a:prstGeom prst="rect">
            <a:avLst/>
          </a:prstGeom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4A9A353E-F563-453B-9791-9FC38E93431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95536" y="476672"/>
            <a:ext cx="8136904" cy="37117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rozmnožování (samec odkládá </a:t>
            </a:r>
            <a:r>
              <a:rPr lang="cs-CZ" altLang="cs-CZ" sz="2400" dirty="0" err="1"/>
              <a:t>spermatofory</a:t>
            </a:r>
            <a:r>
              <a:rPr lang="cs-CZ" altLang="cs-CZ" sz="2400" dirty="0"/>
              <a:t>, příp. láká samici, pronásleduje, vozí se na jejích zádech)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epimetamorfóza</a:t>
            </a:r>
            <a:r>
              <a:rPr lang="cs-CZ" altLang="cs-CZ" sz="2400" dirty="0"/>
              <a:t> (svlékání i ve stadiu dospělce)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půda, voda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živí se mikroorganismy, pylem, dravě ...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 ČR 246 druhů, z toho 137 v ČS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7E3A64-99DA-4C2D-89DE-72981907D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61048"/>
            <a:ext cx="4352925" cy="27908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0D118D-57D6-4901-B736-70DF631B197A}"/>
              </a:ext>
            </a:extLst>
          </p:cNvPr>
          <p:cNvSpPr txBox="1"/>
          <p:nvPr/>
        </p:nvSpPr>
        <p:spPr>
          <a:xfrm>
            <a:off x="5023464" y="623705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Mákovka</a:t>
            </a:r>
            <a:r>
              <a:rPr lang="cs-CZ" dirty="0">
                <a:solidFill>
                  <a:schemeClr val="bg1"/>
                </a:solidFill>
              </a:rPr>
              <a:t> vodní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AFA4989-B286-4B0E-A645-4511DA55F896}"/>
              </a:ext>
            </a:extLst>
          </p:cNvPr>
          <p:cNvSpPr txBox="1"/>
          <p:nvPr/>
        </p:nvSpPr>
        <p:spPr>
          <a:xfrm>
            <a:off x="395536" y="6282541"/>
            <a:ext cx="364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Larvěnka</a:t>
            </a:r>
            <a:r>
              <a:rPr lang="cs-CZ" dirty="0">
                <a:solidFill>
                  <a:schemeClr val="bg1"/>
                </a:solidFill>
              </a:rPr>
              <a:t> obrovská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8A3B263-7182-4906-B156-9633CA6503B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422650"/>
            <a:ext cx="9296400" cy="702094"/>
          </a:xfrm>
        </p:spPr>
        <p:txBody>
          <a:bodyPr/>
          <a:lstStyle/>
          <a:p>
            <a:r>
              <a:rPr lang="cs-CZ" altLang="cs-CZ" sz="4000" cap="none" dirty="0">
                <a:solidFill>
                  <a:srgbClr val="993300"/>
                </a:solidFill>
              </a:rPr>
              <a:t>Vidličnatky (</a:t>
            </a:r>
            <a:r>
              <a:rPr lang="cs-CZ" altLang="cs-CZ" sz="4000" cap="none" dirty="0" err="1">
                <a:solidFill>
                  <a:srgbClr val="993300"/>
                </a:solidFill>
              </a:rPr>
              <a:t>Diplura</a:t>
            </a:r>
            <a:r>
              <a:rPr lang="cs-CZ" altLang="cs-CZ" sz="4000" cap="none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952405F-8FF0-4250-B5ED-9D38F5CA7AC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23528" y="1268760"/>
            <a:ext cx="8229600" cy="410445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ct val="20000"/>
              </a:spcBef>
            </a:pPr>
            <a:r>
              <a:rPr lang="cs-CZ" altLang="cs-CZ" sz="2800" dirty="0" err="1"/>
              <a:t>endognátní</a:t>
            </a:r>
            <a:r>
              <a:rPr lang="cs-CZ" altLang="cs-CZ" sz="2800" dirty="0"/>
              <a:t> (ústní ústrojí uvnitř hlavové kapsule) </a:t>
            </a:r>
          </a:p>
          <a:p>
            <a:pPr>
              <a:spcBef>
                <a:spcPct val="20000"/>
              </a:spcBef>
            </a:pPr>
            <a:r>
              <a:rPr lang="cs-CZ" altLang="cs-CZ" sz="2800" dirty="0"/>
              <a:t>malé rozměry</a:t>
            </a:r>
          </a:p>
          <a:p>
            <a:pPr>
              <a:spcBef>
                <a:spcPct val="20000"/>
              </a:spcBef>
            </a:pPr>
            <a:r>
              <a:rPr lang="cs-CZ" altLang="cs-CZ" sz="2800" dirty="0"/>
              <a:t>bezkřídlí</a:t>
            </a:r>
          </a:p>
          <a:p>
            <a:pPr>
              <a:spcBef>
                <a:spcPct val="20000"/>
              </a:spcBef>
            </a:pPr>
            <a:r>
              <a:rPr lang="cs-CZ" altLang="cs-CZ" sz="2800" dirty="0"/>
              <a:t>každý článek tykadla </a:t>
            </a:r>
            <a:r>
              <a:rPr lang="cs-CZ" altLang="cs-CZ" sz="2800" dirty="0" err="1"/>
              <a:t>osvalen</a:t>
            </a:r>
            <a:endParaRPr lang="cs-CZ" altLang="cs-CZ" sz="2800" dirty="0"/>
          </a:p>
          <a:p>
            <a:r>
              <a:rPr lang="cs-CZ" altLang="cs-CZ" sz="2800" dirty="0"/>
              <a:t>chybí zrakové orgány a pigmentace</a:t>
            </a:r>
          </a:p>
          <a:p>
            <a:r>
              <a:rPr lang="cs-CZ" altLang="cs-CZ" sz="2800" dirty="0"/>
              <a:t>bezkřídlí</a:t>
            </a:r>
          </a:p>
          <a:p>
            <a:r>
              <a:rPr lang="cs-CZ" altLang="cs-CZ" sz="2800" dirty="0"/>
              <a:t>růžencovitá tykadla, ústní ústrojí uvnitř hlavové kapsule (</a:t>
            </a:r>
            <a:r>
              <a:rPr lang="cs-CZ" altLang="cs-CZ" sz="2800" dirty="0" err="1"/>
              <a:t>entognathie</a:t>
            </a:r>
            <a:r>
              <a:rPr lang="cs-CZ" altLang="cs-CZ" sz="2800" dirty="0"/>
              <a:t>)</a:t>
            </a:r>
          </a:p>
          <a:p>
            <a:r>
              <a:rPr lang="cs-CZ" altLang="cs-CZ" sz="2800" dirty="0"/>
              <a:t>štěty (</a:t>
            </a:r>
            <a:r>
              <a:rPr lang="cs-CZ" altLang="cs-CZ" sz="2800" dirty="0" err="1"/>
              <a:t>cerky</a:t>
            </a:r>
            <a:r>
              <a:rPr lang="cs-CZ" altLang="cs-CZ" sz="2800" dirty="0"/>
              <a:t>) na konci zadečku</a:t>
            </a:r>
          </a:p>
          <a:p>
            <a:r>
              <a:rPr lang="cs-CZ" altLang="cs-CZ" sz="2800" dirty="0"/>
              <a:t>žijí v půdě, rozmnožování (</a:t>
            </a:r>
            <a:r>
              <a:rPr lang="cs-CZ" altLang="cs-CZ" sz="2800" dirty="0" err="1"/>
              <a:t>spermatofor</a:t>
            </a:r>
            <a:r>
              <a:rPr lang="cs-CZ" altLang="cs-CZ" sz="2800" dirty="0"/>
              <a:t>)</a:t>
            </a:r>
          </a:p>
          <a:p>
            <a:r>
              <a:rPr lang="cs-CZ" altLang="cs-CZ" sz="2800" dirty="0"/>
              <a:t>v ČR 10 druhů, z toho 6 v ČS</a:t>
            </a:r>
          </a:p>
          <a:p>
            <a:pPr>
              <a:buFontTx/>
              <a:buNone/>
            </a:pPr>
            <a:endParaRPr lang="cs-CZ" altLang="cs-CZ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>
            <a:extLst>
              <a:ext uri="{FF2B5EF4-FFF2-40B4-BE49-F238E27FC236}">
                <a16:creationId xmlns:a16="http://schemas.microsoft.com/office/drawing/2014/main" id="{E52D5887-4C94-4787-A037-3BDB7DF6E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24" y="652569"/>
            <a:ext cx="4211638" cy="133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800" dirty="0" err="1">
                <a:solidFill>
                  <a:srgbClr val="993300"/>
                </a:solidFill>
                <a:latin typeface="+mj-lt"/>
              </a:rPr>
              <a:t>Štětinovky</a:t>
            </a:r>
            <a:r>
              <a:rPr lang="cs-CZ" altLang="cs-CZ" sz="2800" dirty="0">
                <a:solidFill>
                  <a:srgbClr val="993300"/>
                </a:solidFill>
                <a:latin typeface="+mj-lt"/>
              </a:rPr>
              <a:t> (</a:t>
            </a:r>
            <a:r>
              <a:rPr lang="cs-CZ" altLang="cs-CZ" sz="2800" dirty="0" err="1">
                <a:solidFill>
                  <a:srgbClr val="993300"/>
                </a:solidFill>
                <a:latin typeface="+mj-lt"/>
              </a:rPr>
              <a:t>Campodeina</a:t>
            </a:r>
            <a:r>
              <a:rPr lang="cs-CZ" altLang="cs-CZ" sz="2800" dirty="0">
                <a:solidFill>
                  <a:srgbClr val="993300"/>
                </a:solidFill>
                <a:latin typeface="+mj-lt"/>
              </a:rPr>
              <a:t>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j-lt"/>
              </a:rPr>
              <a:t>dlouhé článkované </a:t>
            </a:r>
            <a:r>
              <a:rPr lang="cs-CZ" altLang="cs-CZ" sz="2400" dirty="0" err="1">
                <a:latin typeface="+mj-lt"/>
              </a:rPr>
              <a:t>cerky</a:t>
            </a:r>
            <a:r>
              <a:rPr lang="cs-CZ" altLang="cs-CZ" sz="2400" dirty="0">
                <a:latin typeface="+mj-lt"/>
              </a:rPr>
              <a:t> na zadečku</a:t>
            </a: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54E0EC24-BF20-4A3D-8C99-392CD925E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52569"/>
            <a:ext cx="4608512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800" dirty="0" err="1">
                <a:solidFill>
                  <a:srgbClr val="993300"/>
                </a:solidFill>
                <a:latin typeface="+mj-lt"/>
              </a:rPr>
              <a:t>Škvorovky</a:t>
            </a:r>
            <a:r>
              <a:rPr lang="cs-CZ" altLang="cs-CZ" sz="2800" dirty="0">
                <a:solidFill>
                  <a:srgbClr val="993300"/>
                </a:solidFill>
                <a:latin typeface="+mj-lt"/>
              </a:rPr>
              <a:t> (</a:t>
            </a:r>
            <a:r>
              <a:rPr lang="cs-CZ" altLang="cs-CZ" sz="2800" dirty="0" err="1">
                <a:solidFill>
                  <a:srgbClr val="993300"/>
                </a:solidFill>
                <a:latin typeface="+mj-lt"/>
              </a:rPr>
              <a:t>Japygina</a:t>
            </a:r>
            <a:r>
              <a:rPr lang="cs-CZ" altLang="cs-CZ" sz="2800" dirty="0">
                <a:solidFill>
                  <a:srgbClr val="993300"/>
                </a:solidFill>
                <a:latin typeface="+mj-lt"/>
              </a:rPr>
              <a:t>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j-lt"/>
              </a:rPr>
              <a:t>klíšťky na zadečku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i="1" dirty="0" err="1">
                <a:latin typeface="+mj-lt"/>
              </a:rPr>
              <a:t>Catajapyx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spp</a:t>
            </a:r>
            <a:r>
              <a:rPr lang="cs-CZ" altLang="cs-CZ" sz="2400" dirty="0">
                <a:latin typeface="+mj-lt"/>
              </a:rPr>
              <a:t>. 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j-lt"/>
              </a:rPr>
              <a:t>10 mm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j-lt"/>
              </a:rPr>
              <a:t> teplomilný stepní druh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j-lt"/>
              </a:rPr>
              <a:t> rozšířil se s vinicemi</a:t>
            </a:r>
          </a:p>
        </p:txBody>
      </p:sp>
      <p:sp>
        <p:nvSpPr>
          <p:cNvPr id="50186" name="Rectangle 10">
            <a:extLst>
              <a:ext uri="{FF2B5EF4-FFF2-40B4-BE49-F238E27FC236}">
                <a16:creationId xmlns:a16="http://schemas.microsoft.com/office/drawing/2014/main" id="{6D42E8A1-CF01-4E1C-9615-CC3075A02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819400"/>
            <a:ext cx="30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D41248-CAB5-4D2E-BE3C-3B9CA811C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-26894"/>
            <a:ext cx="2555875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600" dirty="0" err="1"/>
              <a:t>Entognatha</a:t>
            </a:r>
            <a:r>
              <a:rPr lang="cs-CZ" altLang="cs-CZ" sz="1600" dirty="0"/>
              <a:t>: </a:t>
            </a:r>
            <a:r>
              <a:rPr lang="cs-CZ" altLang="cs-CZ" sz="1600" dirty="0" err="1"/>
              <a:t>Diplura</a:t>
            </a:r>
            <a:endParaRPr lang="cs-CZ" altLang="cs-CZ" sz="1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E0092B-BAC9-4572-9093-596672609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60" y="3500356"/>
            <a:ext cx="3772868" cy="27050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8640A0D-AB17-4A4F-BFE3-B9DFE2DD5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50269"/>
            <a:ext cx="3074494" cy="3475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D6FC1CDF-41EB-4846-BE50-A5794BF43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11569" y="1065079"/>
            <a:ext cx="6065702" cy="4986960"/>
          </a:xfrm>
          <a:prstGeom prst="rect">
            <a:avLst/>
          </a:prstGeom>
        </p:spPr>
      </p:pic>
      <p:sp>
        <p:nvSpPr>
          <p:cNvPr id="19459" name="Rectangle 2">
            <a:extLst>
              <a:ext uri="{FF2B5EF4-FFF2-40B4-BE49-F238E27FC236}">
                <a16:creationId xmlns:a16="http://schemas.microsoft.com/office/drawing/2014/main" id="{570FA1DD-6810-4310-BBCA-FDD88BD791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071938" cy="1143000"/>
          </a:xfrm>
        </p:spPr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FF0000"/>
                </a:solidFill>
              </a:rPr>
              <a:t>Insecta</a:t>
            </a:r>
            <a:r>
              <a:rPr lang="cs-CZ" altLang="cs-CZ" dirty="0">
                <a:solidFill>
                  <a:srgbClr val="FF0000"/>
                </a:solidFill>
              </a:rPr>
              <a:t> s. str.</a:t>
            </a:r>
          </a:p>
        </p:txBody>
      </p:sp>
      <p:sp>
        <p:nvSpPr>
          <p:cNvPr id="12" name="Oblouk 11">
            <a:extLst>
              <a:ext uri="{FF2B5EF4-FFF2-40B4-BE49-F238E27FC236}">
                <a16:creationId xmlns:a16="http://schemas.microsoft.com/office/drawing/2014/main" id="{C614E765-79EE-448A-9D19-79661929F5AF}"/>
              </a:ext>
            </a:extLst>
          </p:cNvPr>
          <p:cNvSpPr/>
          <p:nvPr/>
        </p:nvSpPr>
        <p:spPr bwMode="auto">
          <a:xfrm>
            <a:off x="5072063" y="1428750"/>
            <a:ext cx="914400" cy="914400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–"/>
              <a:defRPr/>
            </a:pPr>
            <a:endParaRPr lang="en-US">
              <a:latin typeface="Arial" charset="0"/>
              <a:cs typeface="+mn-cs"/>
            </a:endParaRPr>
          </a:p>
        </p:txBody>
      </p:sp>
      <p:cxnSp>
        <p:nvCxnSpPr>
          <p:cNvPr id="19462" name="Přímá spojovací čára 15">
            <a:extLst>
              <a:ext uri="{FF2B5EF4-FFF2-40B4-BE49-F238E27FC236}">
                <a16:creationId xmlns:a16="http://schemas.microsoft.com/office/drawing/2014/main" id="{E4ECA118-AF91-4738-AD9C-FFB2310875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00313" y="1857375"/>
            <a:ext cx="1571625" cy="714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9464" name="Přímá spojovací čára 23">
            <a:extLst>
              <a:ext uri="{FF2B5EF4-FFF2-40B4-BE49-F238E27FC236}">
                <a16:creationId xmlns:a16="http://schemas.microsoft.com/office/drawing/2014/main" id="{DAC46307-EF98-4C82-9F33-3EE7077F87F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8625" y="3929063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9466" name="Přímá spojovací čára 27">
            <a:extLst>
              <a:ext uri="{FF2B5EF4-FFF2-40B4-BE49-F238E27FC236}">
                <a16:creationId xmlns:a16="http://schemas.microsoft.com/office/drawing/2014/main" id="{4AFB41A0-33B0-466A-B12B-3F33250A0A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5750" y="1000125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30" name="Přímá spojovací čára 29">
            <a:extLst>
              <a:ext uri="{FF2B5EF4-FFF2-40B4-BE49-F238E27FC236}">
                <a16:creationId xmlns:a16="http://schemas.microsoft.com/office/drawing/2014/main" id="{F1CB69FF-5D29-4A63-B2B8-54AAD2495A2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002" y="548680"/>
            <a:ext cx="3500437" cy="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Pravoúhlá spojovací čára 32">
            <a:extLst>
              <a:ext uri="{FF2B5EF4-FFF2-40B4-BE49-F238E27FC236}">
                <a16:creationId xmlns:a16="http://schemas.microsoft.com/office/drawing/2014/main" id="{8BC1537F-51EE-4FE0-8CF9-8D40CCE338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2063" y="1643063"/>
            <a:ext cx="914400" cy="9144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9469" name="Pravoúhlá spojovací čára 34">
            <a:extLst>
              <a:ext uri="{FF2B5EF4-FFF2-40B4-BE49-F238E27FC236}">
                <a16:creationId xmlns:a16="http://schemas.microsoft.com/office/drawing/2014/main" id="{5E49F4B4-AD9C-427E-9290-FDC60116D2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43500" y="1285875"/>
            <a:ext cx="914400" cy="9144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9470" name="Pravoúhlá spojovací čára 36">
            <a:extLst>
              <a:ext uri="{FF2B5EF4-FFF2-40B4-BE49-F238E27FC236}">
                <a16:creationId xmlns:a16="http://schemas.microsoft.com/office/drawing/2014/main" id="{84F8C60F-00B7-4166-8003-C5E0669703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43500" y="1285875"/>
            <a:ext cx="914400" cy="9144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9471" name="Pravoúhlá spojovací čára 38">
            <a:extLst>
              <a:ext uri="{FF2B5EF4-FFF2-40B4-BE49-F238E27FC236}">
                <a16:creationId xmlns:a16="http://schemas.microsoft.com/office/drawing/2014/main" id="{A3094F20-C333-4642-B8CF-88A5D1E336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00250" y="1357313"/>
            <a:ext cx="857250" cy="71437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9472" name="Pravoúhlá spojovací čára 40">
            <a:extLst>
              <a:ext uri="{FF2B5EF4-FFF2-40B4-BE49-F238E27FC236}">
                <a16:creationId xmlns:a16="http://schemas.microsoft.com/office/drawing/2014/main" id="{57AA3EEE-5398-48A8-BB48-40DC4E3FBD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7438" y="214313"/>
            <a:ext cx="285750" cy="142875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23" name="Text Box 4">
            <a:extLst>
              <a:ext uri="{FF2B5EF4-FFF2-40B4-BE49-F238E27FC236}">
                <a16:creationId xmlns:a16="http://schemas.microsoft.com/office/drawing/2014/main" id="{C1ED7D04-24F8-4F2D-B87C-BE97F8122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4" y="777240"/>
            <a:ext cx="4017961" cy="3046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Znaky: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b="1" dirty="0" err="1"/>
              <a:t>ektognathie</a:t>
            </a:r>
            <a:r>
              <a:rPr lang="cs-CZ" altLang="cs-CZ" sz="2000" dirty="0"/>
              <a:t> – ústní ústrojí není vtaženo do hlavové kapsule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tykadlo (</a:t>
            </a:r>
            <a:r>
              <a:rPr lang="cs-CZ" altLang="cs-CZ" sz="2000" dirty="0" err="1"/>
              <a:t>scapus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pedicellus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flagellum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osvaleny</a:t>
            </a:r>
            <a:r>
              <a:rPr lang="cs-CZ" altLang="cs-CZ" sz="2000" dirty="0"/>
              <a:t> 1. a 2. čl.)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většina zástupců již primárně okřídlených – vnitřní skupina </a:t>
            </a:r>
            <a:r>
              <a:rPr lang="cs-CZ" altLang="cs-CZ" sz="2000" b="1" dirty="0" err="1">
                <a:solidFill>
                  <a:srgbClr val="00B050"/>
                </a:solidFill>
              </a:rPr>
              <a:t>Pterygota</a:t>
            </a:r>
            <a:endParaRPr lang="cs-CZ" altLang="cs-CZ" sz="2000" b="1" dirty="0">
              <a:solidFill>
                <a:srgbClr val="00B050"/>
              </a:solidFill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D999402B-7354-482A-A25B-8E5D908343E2}"/>
              </a:ext>
            </a:extLst>
          </p:cNvPr>
          <p:cNvSpPr/>
          <p:nvPr/>
        </p:nvSpPr>
        <p:spPr>
          <a:xfrm>
            <a:off x="6516216" y="1000125"/>
            <a:ext cx="1296144" cy="545321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9AAEDEE1-CF68-43A9-B425-F5791EF694BB}"/>
              </a:ext>
            </a:extLst>
          </p:cNvPr>
          <p:cNvSpPr/>
          <p:nvPr/>
        </p:nvSpPr>
        <p:spPr>
          <a:xfrm>
            <a:off x="6621727" y="1357313"/>
            <a:ext cx="1143744" cy="5096023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5" name="Přímá spojovací čára 29">
            <a:extLst>
              <a:ext uri="{FF2B5EF4-FFF2-40B4-BE49-F238E27FC236}">
                <a16:creationId xmlns:a16="http://schemas.microsoft.com/office/drawing/2014/main" id="{E1C3FE8F-C20D-41C5-AD07-BD480CA8AA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9552" y="3780185"/>
            <a:ext cx="1152376" cy="0"/>
          </a:xfrm>
          <a:prstGeom prst="line">
            <a:avLst/>
          </a:prstGeom>
          <a:noFill/>
          <a:ln w="3492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>
            <a:extLst>
              <a:ext uri="{FF2B5EF4-FFF2-40B4-BE49-F238E27FC236}">
                <a16:creationId xmlns:a16="http://schemas.microsoft.com/office/drawing/2014/main" id="{89FF272C-89CC-4C9C-A134-6288FC9BEAC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49698" y="1142281"/>
            <a:ext cx="4904758" cy="5638800"/>
          </a:xfrm>
          <a:solidFill>
            <a:srgbClr val="E5E2DF"/>
          </a:solidFill>
          <a:ln/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cs-CZ" altLang="cs-CZ" sz="1800" dirty="0">
              <a:solidFill>
                <a:srgbClr val="F2EC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protáhlé válcovité tělo, světlé nebo pigmentované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velké složené oči, dotýkají se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dlouhá niťovitá tykadla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mandibula s jedním kloubem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apterní</a:t>
            </a:r>
            <a:r>
              <a:rPr lang="cs-CZ" altLang="cs-CZ" sz="2400" dirty="0"/>
              <a:t> (bezkřídlé)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na zadečku dva článkované štěty (</a:t>
            </a:r>
            <a:r>
              <a:rPr lang="cs-CZ" altLang="cs-CZ" sz="2400" dirty="0" err="1"/>
              <a:t>cerci</a:t>
            </a:r>
            <a:r>
              <a:rPr lang="cs-CZ" altLang="cs-CZ" sz="2400" dirty="0"/>
              <a:t>) a jeden </a:t>
            </a:r>
            <a:r>
              <a:rPr lang="cs-CZ" altLang="cs-CZ" sz="2400" dirty="0" err="1"/>
              <a:t>paštět</a:t>
            </a:r>
            <a:r>
              <a:rPr lang="cs-CZ" altLang="cs-CZ" sz="2400" dirty="0"/>
              <a:t> (terminální filament)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spermatofor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skákají</a:t>
            </a:r>
            <a:r>
              <a:rPr lang="cs-CZ" altLang="cs-CZ" sz="2400" dirty="0"/>
              <a:t>, žijí v hrabance, živí se řasami, lišejníky nebo dravě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 ČR 8 druhů, všechny v ČS!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E6BAAD7-CCC6-4D35-B01F-592B89E1F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b="4363"/>
          <a:stretch/>
        </p:blipFill>
        <p:spPr>
          <a:xfrm rot="5400000">
            <a:off x="4151439" y="1632698"/>
            <a:ext cx="5847702" cy="3838024"/>
          </a:xfrm>
          <a:prstGeom prst="rect">
            <a:avLst/>
          </a:prstGeom>
        </p:spPr>
      </p:pic>
      <p:sp>
        <p:nvSpPr>
          <p:cNvPr id="149506" name="Rectangle 2">
            <a:extLst>
              <a:ext uri="{FF2B5EF4-FFF2-40B4-BE49-F238E27FC236}">
                <a16:creationId xmlns:a16="http://schemas.microsoft.com/office/drawing/2014/main" id="{D6089CEC-AD03-4BB4-B29E-AF1B07DA46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398463"/>
            <a:ext cx="6572250" cy="1049337"/>
          </a:xfrm>
        </p:spPr>
        <p:txBody>
          <a:bodyPr/>
          <a:lstStyle/>
          <a:p>
            <a:r>
              <a:rPr lang="cs-CZ" altLang="cs-CZ" dirty="0">
                <a:solidFill>
                  <a:srgbClr val="993300"/>
                </a:solidFill>
              </a:rPr>
              <a:t>Chvostnatky (</a:t>
            </a:r>
            <a:r>
              <a:rPr lang="cs-CZ" altLang="cs-CZ" dirty="0" err="1">
                <a:solidFill>
                  <a:srgbClr val="993300"/>
                </a:solidFill>
              </a:rPr>
              <a:t>Archaeognatha</a:t>
            </a:r>
            <a:r>
              <a:rPr lang="cs-CZ" altLang="cs-CZ" dirty="0">
                <a:solidFill>
                  <a:srgbClr val="993300"/>
                </a:solidFill>
              </a:rPr>
              <a:t>)</a:t>
            </a:r>
            <a:endParaRPr lang="en-US" altLang="cs-CZ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8F495BB-6477-48E9-B59C-F4C99E729D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08756"/>
            <a:ext cx="8229600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dirty="0">
                <a:solidFill>
                  <a:srgbClr val="993300"/>
                </a:solidFill>
              </a:rPr>
              <a:t>Rybenky (</a:t>
            </a:r>
            <a:r>
              <a:rPr lang="cs-CZ" altLang="cs-CZ" dirty="0" err="1">
                <a:solidFill>
                  <a:srgbClr val="993300"/>
                </a:solidFill>
              </a:rPr>
              <a:t>Zygentoma</a:t>
            </a:r>
            <a:r>
              <a:rPr lang="cs-CZ" altLang="cs-CZ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17C9F85-FC9E-4E69-A823-889D4FECFBA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0550" y="780256"/>
            <a:ext cx="9122668" cy="24479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tvarově a zbarvením podobné chvostnatkám</a:t>
            </a:r>
          </a:p>
          <a:p>
            <a:r>
              <a:rPr lang="cs-CZ" altLang="cs-CZ" sz="2400" dirty="0"/>
              <a:t>složené oči se nedotýkají</a:t>
            </a:r>
          </a:p>
          <a:p>
            <a:r>
              <a:rPr lang="cs-CZ" altLang="cs-CZ" sz="2400" dirty="0" err="1"/>
              <a:t>paštět</a:t>
            </a:r>
            <a:r>
              <a:rPr lang="cs-CZ" altLang="cs-CZ" sz="2400" dirty="0"/>
              <a:t> není o mnoho delší než </a:t>
            </a:r>
            <a:r>
              <a:rPr lang="cs-CZ" altLang="cs-CZ" sz="2400" dirty="0" err="1"/>
              <a:t>cerky</a:t>
            </a:r>
            <a:endParaRPr lang="cs-CZ" altLang="cs-CZ" sz="2400" dirty="0"/>
          </a:p>
          <a:p>
            <a:r>
              <a:rPr lang="cs-CZ" altLang="cs-CZ" sz="2400" dirty="0" err="1"/>
              <a:t>neskáčí</a:t>
            </a: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F74F2E-67D1-4DFF-97F4-50835C116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68" y="3035174"/>
            <a:ext cx="5126733" cy="38450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303DAD5-4EF2-4F24-B503-F78E89731E6D}"/>
              </a:ext>
            </a:extLst>
          </p:cNvPr>
          <p:cNvSpPr txBox="1"/>
          <p:nvPr/>
        </p:nvSpPr>
        <p:spPr>
          <a:xfrm>
            <a:off x="5148065" y="3388039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 err="1"/>
              <a:t>apterní</a:t>
            </a:r>
            <a:endParaRPr lang="cs-CZ" alt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/>
              <a:t>žijí v hnízdech, </a:t>
            </a:r>
            <a:r>
              <a:rPr lang="cs-CZ" altLang="cs-CZ" sz="2400" dirty="0" err="1"/>
              <a:t>synantropně</a:t>
            </a:r>
            <a:r>
              <a:rPr lang="cs-CZ" altLang="cs-CZ" sz="2400" dirty="0"/>
              <a:t>, volně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/>
              <a:t>v ČR druhy, 1 v ČS</a:t>
            </a:r>
          </a:p>
          <a:p>
            <a:endParaRPr lang="cs-CZ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4BB0D42-7CA3-47D6-B7B9-329666D1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770" y="3164157"/>
            <a:ext cx="2440483" cy="1091213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B32561DF-C3C6-42E9-A845-8BE379A48F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8235" y="303213"/>
            <a:ext cx="82296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993300"/>
                </a:solidFill>
              </a:rPr>
              <a:t>Křídlatí (</a:t>
            </a:r>
            <a:r>
              <a:rPr lang="cs-CZ" altLang="cs-CZ" dirty="0" err="1">
                <a:solidFill>
                  <a:srgbClr val="993300"/>
                </a:solidFill>
              </a:rPr>
              <a:t>Pterygota</a:t>
            </a:r>
            <a:r>
              <a:rPr lang="cs-CZ" altLang="cs-CZ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25EF56C-96DA-488C-BCD1-40A7BB115B9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9543" y="1196752"/>
            <a:ext cx="3538538" cy="2513012"/>
          </a:xfrm>
        </p:spPr>
        <p:txBody>
          <a:bodyPr>
            <a:normAutofit fontScale="85000" lnSpcReduction="10000"/>
          </a:bodyPr>
          <a:lstStyle/>
          <a:p>
            <a:r>
              <a:rPr lang="cs-CZ" altLang="cs-CZ" sz="2800" dirty="0"/>
              <a:t>Monofyletická skupina</a:t>
            </a:r>
          </a:p>
          <a:p>
            <a:r>
              <a:rPr lang="cs-CZ" altLang="cs-CZ" sz="2800" dirty="0"/>
              <a:t>dva páry blanitých křídel</a:t>
            </a:r>
          </a:p>
          <a:p>
            <a:r>
              <a:rPr lang="cs-CZ" altLang="cs-CZ" sz="2800" dirty="0"/>
              <a:t>zahrnuje: </a:t>
            </a:r>
            <a:r>
              <a:rPr lang="cs-CZ" altLang="cs-CZ" sz="2800" dirty="0" err="1"/>
              <a:t>Paleoptera</a:t>
            </a:r>
            <a:r>
              <a:rPr lang="cs-CZ" altLang="cs-CZ" sz="2800" dirty="0"/>
              <a:t> (jepice, vážky) + </a:t>
            </a:r>
            <a:r>
              <a:rPr lang="cs-CZ" altLang="cs-CZ" sz="2800" dirty="0" err="1"/>
              <a:t>Neoptera</a:t>
            </a:r>
            <a:endParaRPr lang="cs-CZ" altLang="cs-CZ" sz="2800" dirty="0"/>
          </a:p>
          <a:p>
            <a:endParaRPr lang="cs-CZ" altLang="cs-CZ" sz="2800" dirty="0"/>
          </a:p>
          <a:p>
            <a:pPr>
              <a:buFontTx/>
              <a:buNone/>
            </a:pPr>
            <a:endParaRPr lang="cs-CZ" altLang="cs-CZ" sz="2800" dirty="0"/>
          </a:p>
          <a:p>
            <a:pPr>
              <a:buFontTx/>
              <a:buNone/>
            </a:pPr>
            <a:endParaRPr lang="cs-CZ" altLang="cs-CZ" sz="2800" dirty="0"/>
          </a:p>
        </p:txBody>
      </p:sp>
      <p:pic>
        <p:nvPicPr>
          <p:cNvPr id="10244" name="Picture 4" descr="wing general">
            <a:extLst>
              <a:ext uri="{FF2B5EF4-FFF2-40B4-BE49-F238E27FC236}">
                <a16:creationId xmlns:a16="http://schemas.microsoft.com/office/drawing/2014/main" id="{B7D7C85A-2E76-4A5D-A604-90171A45018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851" y="934381"/>
            <a:ext cx="4620984" cy="22873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wing articulation">
            <a:extLst>
              <a:ext uri="{FF2B5EF4-FFF2-40B4-BE49-F238E27FC236}">
                <a16:creationId xmlns:a16="http://schemas.microsoft.com/office/drawing/2014/main" id="{E35800BE-684C-4DE3-AF6B-D68B64747033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60800"/>
            <a:ext cx="5724525" cy="299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Rectangle 8">
            <a:extLst>
              <a:ext uri="{FF2B5EF4-FFF2-40B4-BE49-F238E27FC236}">
                <a16:creationId xmlns:a16="http://schemas.microsoft.com/office/drawing/2014/main" id="{0B781AD2-62E8-4928-BBAD-5968E2120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962400"/>
            <a:ext cx="3446462" cy="2677656"/>
          </a:xfrm>
          <a:prstGeom prst="rect">
            <a:avLst/>
          </a:prstGeom>
          <a:solidFill>
            <a:srgbClr val="E5E2D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cs-CZ" sz="2000" dirty="0"/>
              <a:t>specifická artikulace křídel umožňuje jejich skládaní: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cs-CZ" altLang="cs-CZ" sz="2000" dirty="0"/>
              <a:t> </a:t>
            </a:r>
            <a:r>
              <a:rPr lang="cs-CZ" altLang="cs-CZ" sz="2000" dirty="0" err="1"/>
              <a:t>Paleoptera</a:t>
            </a:r>
            <a:r>
              <a:rPr lang="cs-CZ" altLang="cs-CZ" sz="2000" dirty="0"/>
              <a:t> – bez schopnosti skládat křídla ploše na zadeček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cs-CZ" altLang="cs-CZ" sz="2000" dirty="0"/>
              <a:t> </a:t>
            </a:r>
            <a:r>
              <a:rPr lang="cs-CZ" altLang="cs-CZ" sz="2000" dirty="0" err="1"/>
              <a:t>Neoptera</a:t>
            </a:r>
            <a:r>
              <a:rPr lang="cs-CZ" altLang="cs-CZ" sz="2000" dirty="0"/>
              <a:t> – skládání křídel ploše na zadeček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FD225A4B-8835-424F-914B-5F463AC21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491288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accent2"/>
                </a:solidFill>
              </a:rPr>
              <a:t>Paleoptera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EF0EB3A5-A1F7-4BCC-89A2-218157084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491288"/>
            <a:ext cx="112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accent2"/>
                </a:solidFill>
              </a:rPr>
              <a:t>Neoptera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233C035A-AAA6-4A11-A03C-84871191BD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993300"/>
                </a:solidFill>
              </a:rPr>
              <a:t>Vnější morfologie</a:t>
            </a:r>
            <a:endParaRPr lang="en-US" altLang="cs-CZ" dirty="0">
              <a:solidFill>
                <a:srgbClr val="993300"/>
              </a:solidFill>
            </a:endParaRP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A33C4797-C071-4313-B697-F771E7A2C93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81075"/>
            <a:ext cx="8229600" cy="22558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sz="2500" dirty="0"/>
              <a:t>Tělo: hlava, hruď a zadeček</a:t>
            </a:r>
          </a:p>
          <a:p>
            <a:pPr>
              <a:lnSpc>
                <a:spcPct val="90000"/>
              </a:lnSpc>
            </a:pPr>
            <a:r>
              <a:rPr lang="cs-CZ" altLang="cs-CZ" sz="2500" dirty="0"/>
              <a:t>Hlava:  původně 6 článků</a:t>
            </a:r>
          </a:p>
          <a:p>
            <a:pPr lvl="1">
              <a:lnSpc>
                <a:spcPct val="90000"/>
              </a:lnSpc>
            </a:pPr>
            <a:r>
              <a:rPr lang="cs-CZ" altLang="cs-CZ" sz="2200" dirty="0"/>
              <a:t>1 pár tykadel, mandibul (kusadel) a maxil (čelistí)</a:t>
            </a:r>
          </a:p>
          <a:p>
            <a:pPr>
              <a:lnSpc>
                <a:spcPct val="90000"/>
              </a:lnSpc>
            </a:pPr>
            <a:r>
              <a:rPr lang="cs-CZ" altLang="cs-CZ" sz="2500" dirty="0"/>
              <a:t>Hruď: ze 3 článků</a:t>
            </a:r>
          </a:p>
          <a:p>
            <a:pPr lvl="1">
              <a:lnSpc>
                <a:spcPct val="90000"/>
              </a:lnSpc>
            </a:pPr>
            <a:r>
              <a:rPr lang="cs-CZ" altLang="cs-CZ" sz="2200" dirty="0"/>
              <a:t>tři páry článkovaných kráčivých končetin a dva páry křídel</a:t>
            </a:r>
            <a:r>
              <a:rPr lang="cs-CZ" altLang="cs-CZ" sz="18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500" dirty="0"/>
              <a:t>Zadeček: původně tvořen 11 články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Na posledním článku </a:t>
            </a:r>
            <a:r>
              <a:rPr lang="cs-CZ" altLang="cs-CZ" sz="2000" dirty="0" err="1"/>
              <a:t>cerky</a:t>
            </a:r>
            <a:br>
              <a:rPr lang="cs-CZ" altLang="cs-CZ" dirty="0"/>
            </a:br>
            <a:endParaRPr lang="cs-CZ" altLang="cs-CZ" dirty="0"/>
          </a:p>
          <a:p>
            <a:pPr>
              <a:lnSpc>
                <a:spcPct val="90000"/>
              </a:lnSpc>
              <a:buFontTx/>
              <a:buNone/>
            </a:pPr>
            <a:endParaRPr lang="en-US" altLang="cs-CZ" sz="20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E544F8A-9552-4956-BB3B-BE55E6D7B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284984"/>
            <a:ext cx="6006128" cy="34797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Nadpis 1">
            <a:extLst>
              <a:ext uri="{FF2B5EF4-FFF2-40B4-BE49-F238E27FC236}">
                <a16:creationId xmlns:a16="http://schemas.microsoft.com/office/drawing/2014/main" id="{FE7C2F98-F74D-40FD-B7FC-CE7BC5DA84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043" y="274518"/>
            <a:ext cx="3471863" cy="11430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993300"/>
                </a:solidFill>
              </a:rPr>
              <a:t>Křídlatí</a:t>
            </a:r>
            <a:br>
              <a:rPr lang="cs-CZ" altLang="cs-CZ" dirty="0">
                <a:solidFill>
                  <a:srgbClr val="993300"/>
                </a:solidFill>
              </a:rPr>
            </a:br>
            <a:r>
              <a:rPr lang="cs-CZ" altLang="cs-CZ" dirty="0" err="1">
                <a:solidFill>
                  <a:srgbClr val="993300"/>
                </a:solidFill>
              </a:rPr>
              <a:t>Pterygota</a:t>
            </a:r>
            <a:endParaRPr lang="en-US" altLang="cs-CZ" dirty="0">
              <a:solidFill>
                <a:srgbClr val="993300"/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B5D872E-5285-4883-9784-E67C5DC14D80}"/>
              </a:ext>
            </a:extLst>
          </p:cNvPr>
          <p:cNvSpPr txBox="1">
            <a:spLocks/>
          </p:cNvSpPr>
          <p:nvPr/>
        </p:nvSpPr>
        <p:spPr bwMode="auto">
          <a:xfrm>
            <a:off x="-35719" y="1443038"/>
            <a:ext cx="39290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3600" kern="0" dirty="0">
                <a:latin typeface="+mj-lt"/>
                <a:ea typeface="+mj-ea"/>
                <a:cs typeface="+mj-cs"/>
              </a:rPr>
              <a:t>„</a:t>
            </a:r>
            <a:r>
              <a:rPr lang="cs-CZ" sz="3600" kern="0" dirty="0" err="1">
                <a:latin typeface="+mj-lt"/>
                <a:ea typeface="+mj-ea"/>
                <a:cs typeface="+mj-cs"/>
              </a:rPr>
              <a:t>Hemimetabola</a:t>
            </a:r>
            <a:r>
              <a:rPr lang="cs-CZ" sz="3600" kern="0" dirty="0">
                <a:latin typeface="+mj-lt"/>
                <a:ea typeface="+mj-ea"/>
                <a:cs typeface="+mj-cs"/>
              </a:rPr>
              <a:t>“</a:t>
            </a:r>
            <a:endParaRPr lang="cs-CZ" sz="4000" kern="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40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Volný tvar 8">
            <a:extLst>
              <a:ext uri="{FF2B5EF4-FFF2-40B4-BE49-F238E27FC236}">
                <a16:creationId xmlns:a16="http://schemas.microsoft.com/office/drawing/2014/main" id="{C4C63ABD-5F8D-4C54-BA9C-33388A48F793}"/>
              </a:ext>
            </a:extLst>
          </p:cNvPr>
          <p:cNvSpPr>
            <a:spLocks/>
          </p:cNvSpPr>
          <p:nvPr/>
        </p:nvSpPr>
        <p:spPr bwMode="auto">
          <a:xfrm>
            <a:off x="5219700" y="1231900"/>
            <a:ext cx="3670300" cy="3390900"/>
          </a:xfrm>
          <a:custGeom>
            <a:avLst/>
            <a:gdLst>
              <a:gd name="T0" fmla="*/ 0 w 3670300"/>
              <a:gd name="T1" fmla="*/ 1028700 h 3390900"/>
              <a:gd name="T2" fmla="*/ 88900 w 3670300"/>
              <a:gd name="T3" fmla="*/ 482600 h 3390900"/>
              <a:gd name="T4" fmla="*/ 355600 w 3670300"/>
              <a:gd name="T5" fmla="*/ 266700 h 3390900"/>
              <a:gd name="T6" fmla="*/ 1231900 w 3670300"/>
              <a:gd name="T7" fmla="*/ 190500 h 3390900"/>
              <a:gd name="T8" fmla="*/ 1930400 w 3670300"/>
              <a:gd name="T9" fmla="*/ 0 h 3390900"/>
              <a:gd name="T10" fmla="*/ 3340100 w 3670300"/>
              <a:gd name="T11" fmla="*/ 342900 h 3390900"/>
              <a:gd name="T12" fmla="*/ 3657600 w 3670300"/>
              <a:gd name="T13" fmla="*/ 368300 h 3390900"/>
              <a:gd name="T14" fmla="*/ 3670300 w 3670300"/>
              <a:gd name="T15" fmla="*/ 3022600 h 3390900"/>
              <a:gd name="T16" fmla="*/ 3086100 w 3670300"/>
              <a:gd name="T17" fmla="*/ 2984500 h 3390900"/>
              <a:gd name="T18" fmla="*/ 2921000 w 3670300"/>
              <a:gd name="T19" fmla="*/ 3390900 h 3390900"/>
              <a:gd name="T20" fmla="*/ 2476500 w 3670300"/>
              <a:gd name="T21" fmla="*/ 3352800 h 3390900"/>
              <a:gd name="T22" fmla="*/ 2286000 w 3670300"/>
              <a:gd name="T23" fmla="*/ 3200400 h 3390900"/>
              <a:gd name="T24" fmla="*/ 1879600 w 3670300"/>
              <a:gd name="T25" fmla="*/ 3200400 h 3390900"/>
              <a:gd name="T26" fmla="*/ 952500 w 3670300"/>
              <a:gd name="T27" fmla="*/ 3187700 h 3390900"/>
              <a:gd name="T28" fmla="*/ 279400 w 3670300"/>
              <a:gd name="T29" fmla="*/ 3009900 h 3390900"/>
              <a:gd name="T30" fmla="*/ 0 w 3670300"/>
              <a:gd name="T31" fmla="*/ 977900 h 3390900"/>
              <a:gd name="T32" fmla="*/ 12700 w 3670300"/>
              <a:gd name="T33" fmla="*/ 914400 h 3390900"/>
              <a:gd name="T34" fmla="*/ 0 w 3670300"/>
              <a:gd name="T35" fmla="*/ 977900 h 3390900"/>
              <a:gd name="T36" fmla="*/ 0 w 3670300"/>
              <a:gd name="T37" fmla="*/ 1028700 h 33909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670300"/>
              <a:gd name="T58" fmla="*/ 0 h 3390900"/>
              <a:gd name="T59" fmla="*/ 3670300 w 3670300"/>
              <a:gd name="T60" fmla="*/ 3390900 h 33909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670300" h="3390900">
                <a:moveTo>
                  <a:pt x="0" y="1028700"/>
                </a:moveTo>
                <a:lnTo>
                  <a:pt x="88900" y="482600"/>
                </a:lnTo>
                <a:lnTo>
                  <a:pt x="355600" y="266700"/>
                </a:lnTo>
                <a:lnTo>
                  <a:pt x="1231900" y="190500"/>
                </a:lnTo>
                <a:lnTo>
                  <a:pt x="1930400" y="0"/>
                </a:lnTo>
                <a:lnTo>
                  <a:pt x="3340100" y="342900"/>
                </a:lnTo>
                <a:lnTo>
                  <a:pt x="3657600" y="368300"/>
                </a:lnTo>
                <a:cubicBezTo>
                  <a:pt x="3661833" y="1253067"/>
                  <a:pt x="3666067" y="2137833"/>
                  <a:pt x="3670300" y="3022600"/>
                </a:cubicBezTo>
                <a:lnTo>
                  <a:pt x="3086100" y="2984500"/>
                </a:lnTo>
                <a:lnTo>
                  <a:pt x="2921000" y="3390900"/>
                </a:lnTo>
                <a:lnTo>
                  <a:pt x="2476500" y="3352800"/>
                </a:lnTo>
                <a:lnTo>
                  <a:pt x="2286000" y="3200400"/>
                </a:lnTo>
                <a:lnTo>
                  <a:pt x="1879600" y="3200400"/>
                </a:lnTo>
                <a:lnTo>
                  <a:pt x="952500" y="3187700"/>
                </a:lnTo>
                <a:lnTo>
                  <a:pt x="279400" y="3009900"/>
                </a:lnTo>
                <a:lnTo>
                  <a:pt x="0" y="977900"/>
                </a:lnTo>
                <a:lnTo>
                  <a:pt x="12700" y="914400"/>
                </a:lnTo>
                <a:lnTo>
                  <a:pt x="0" y="977900"/>
                </a:lnTo>
                <a:lnTo>
                  <a:pt x="0" y="1028700"/>
                </a:lnTo>
                <a:close/>
              </a:path>
            </a:pathLst>
          </a:custGeom>
          <a:noFill/>
          <a:ln w="508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1" name="TextovéPole 9">
            <a:extLst>
              <a:ext uri="{FF2B5EF4-FFF2-40B4-BE49-F238E27FC236}">
                <a16:creationId xmlns:a16="http://schemas.microsoft.com/office/drawing/2014/main" id="{89520BCE-2C02-497B-B47C-83C2D80FF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" y="2085975"/>
            <a:ext cx="3571875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starobylejší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nedokonalá proměna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/>
              <a:t>parafyletická</a:t>
            </a:r>
            <a:r>
              <a:rPr lang="cs-CZ" altLang="cs-CZ" sz="2400" dirty="0"/>
              <a:t> skupina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mnoho řádů </a:t>
            </a:r>
            <a:endParaRPr lang="en-US" altLang="cs-CZ" sz="2400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B666E7AF-35F9-49FA-B057-6650F0EDCD6B}"/>
              </a:ext>
            </a:extLst>
          </p:cNvPr>
          <p:cNvSpPr txBox="1">
            <a:spLocks/>
          </p:cNvSpPr>
          <p:nvPr/>
        </p:nvSpPr>
        <p:spPr bwMode="auto">
          <a:xfrm>
            <a:off x="-126384" y="3882933"/>
            <a:ext cx="39290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3600" kern="0" dirty="0" err="1">
                <a:latin typeface="+mj-lt"/>
                <a:ea typeface="+mj-ea"/>
                <a:cs typeface="+mj-cs"/>
              </a:rPr>
              <a:t>Holometabola</a:t>
            </a:r>
            <a:endParaRPr lang="cs-CZ" sz="4000" kern="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40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23563" name="TextovéPole 11">
            <a:extLst>
              <a:ext uri="{FF2B5EF4-FFF2-40B4-BE49-F238E27FC236}">
                <a16:creationId xmlns:a16="http://schemas.microsoft.com/office/drawing/2014/main" id="{01980EB6-1EB5-408A-A370-EC62EDBAB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13" y="4572282"/>
            <a:ext cx="3571875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proměna dokonalá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monofyletická skupina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druhově nejpočetnější </a:t>
            </a:r>
            <a:endParaRPr lang="en-US" altLang="cs-CZ" sz="2400" dirty="0"/>
          </a:p>
        </p:txBody>
      </p:sp>
      <p:cxnSp>
        <p:nvCxnSpPr>
          <p:cNvPr id="23564" name="Přímá spojovací čára 15">
            <a:extLst>
              <a:ext uri="{FF2B5EF4-FFF2-40B4-BE49-F238E27FC236}">
                <a16:creationId xmlns:a16="http://schemas.microsoft.com/office/drawing/2014/main" id="{C219820D-E49C-48E4-8D5A-06C6FBDAE2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8625" y="257175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3565" name="Přímá spojovací čára 17">
            <a:extLst>
              <a:ext uri="{FF2B5EF4-FFF2-40B4-BE49-F238E27FC236}">
                <a16:creationId xmlns:a16="http://schemas.microsoft.com/office/drawing/2014/main" id="{502CE9AB-1572-47D8-8542-66C93BF82A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0063" y="257175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0" name="Přímá spojovací čára 19">
            <a:extLst>
              <a:ext uri="{FF2B5EF4-FFF2-40B4-BE49-F238E27FC236}">
                <a16:creationId xmlns:a16="http://schemas.microsoft.com/office/drawing/2014/main" id="{E71EBC5A-AC68-48EF-9DC0-7B4D680765B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8625" y="2020421"/>
            <a:ext cx="3071812" cy="0"/>
          </a:xfrm>
          <a:prstGeom prst="line">
            <a:avLst/>
          </a:prstGeom>
          <a:noFill/>
          <a:ln w="50800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>
            <a:extLst>
              <a:ext uri="{FF2B5EF4-FFF2-40B4-BE49-F238E27FC236}">
                <a16:creationId xmlns:a16="http://schemas.microsoft.com/office/drawing/2014/main" id="{BFFE6909-E1D2-473F-A105-A52DE74EDC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834" y="4388264"/>
            <a:ext cx="2714625" cy="0"/>
          </a:xfrm>
          <a:prstGeom prst="line">
            <a:avLst/>
          </a:prstGeom>
          <a:noFill/>
          <a:ln w="508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9" name="Line 18">
            <a:extLst>
              <a:ext uri="{FF2B5EF4-FFF2-40B4-BE49-F238E27FC236}">
                <a16:creationId xmlns:a16="http://schemas.microsoft.com/office/drawing/2014/main" id="{468C6316-836A-4DB0-9589-211484DAA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25" y="1210142"/>
            <a:ext cx="2449512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5E998E75-8004-479A-9A4D-5D7638CF4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5442" y="1017061"/>
            <a:ext cx="6065702" cy="4986960"/>
          </a:xfrm>
          <a:prstGeom prst="rect">
            <a:avLst/>
          </a:prstGeom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A7A24BCD-EDD4-435A-BF53-543C145FA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7" y="60177"/>
            <a:ext cx="2555875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600" dirty="0" err="1"/>
              <a:t>Dicondylia</a:t>
            </a:r>
            <a:r>
              <a:rPr lang="cs-CZ" altLang="cs-CZ" sz="1600" dirty="0"/>
              <a:t>: </a:t>
            </a:r>
            <a:r>
              <a:rPr lang="cs-CZ" altLang="cs-CZ" sz="1600" dirty="0" err="1"/>
              <a:t>Pterygota</a:t>
            </a:r>
            <a:r>
              <a:rPr lang="cs-CZ" altLang="cs-CZ" sz="1600" dirty="0"/>
              <a:t> 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A09AF66A-3306-476A-AA20-91EDCBA08E0F}"/>
              </a:ext>
            </a:extLst>
          </p:cNvPr>
          <p:cNvSpPr/>
          <p:nvPr/>
        </p:nvSpPr>
        <p:spPr>
          <a:xfrm>
            <a:off x="6372200" y="1231900"/>
            <a:ext cx="45719" cy="50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6D9261E6-B463-4A14-8352-46219C14F0CA}"/>
              </a:ext>
            </a:extLst>
          </p:cNvPr>
          <p:cNvSpPr/>
          <p:nvPr/>
        </p:nvSpPr>
        <p:spPr>
          <a:xfrm>
            <a:off x="4984176" y="1309594"/>
            <a:ext cx="3564884" cy="51964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6668817B-716C-412B-8AE8-6175E9D9DFB4}"/>
              </a:ext>
            </a:extLst>
          </p:cNvPr>
          <p:cNvSpPr/>
          <p:nvPr/>
        </p:nvSpPr>
        <p:spPr>
          <a:xfrm>
            <a:off x="5098282" y="1345964"/>
            <a:ext cx="3290142" cy="3226318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8DB17769-937E-4249-BF04-DB4350E9EFAB}"/>
              </a:ext>
            </a:extLst>
          </p:cNvPr>
          <p:cNvSpPr/>
          <p:nvPr/>
        </p:nvSpPr>
        <p:spPr>
          <a:xfrm>
            <a:off x="5121547" y="4599923"/>
            <a:ext cx="3290142" cy="1906081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0BCE189-5A8C-4C1D-BDDF-70D923EB1C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307977"/>
            <a:ext cx="82296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993300"/>
                </a:solidFill>
              </a:rPr>
              <a:t>Jepice (</a:t>
            </a:r>
            <a:r>
              <a:rPr lang="cs-CZ" altLang="cs-CZ" dirty="0" err="1">
                <a:solidFill>
                  <a:srgbClr val="993300"/>
                </a:solidFill>
              </a:rPr>
              <a:t>Ephemeroptera</a:t>
            </a:r>
            <a:r>
              <a:rPr lang="cs-CZ" altLang="cs-CZ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D0C173B-DCCE-4012-8BE3-93210EB3F73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512" y="879477"/>
            <a:ext cx="8784976" cy="319759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altLang="cs-CZ" sz="2400" dirty="0"/>
              <a:t>nejstarobylejší recentní řád</a:t>
            </a:r>
          </a:p>
          <a:p>
            <a:pPr>
              <a:spcBef>
                <a:spcPts val="0"/>
              </a:spcBef>
            </a:pPr>
            <a:r>
              <a:rPr lang="cs-CZ" altLang="cs-CZ" sz="2400" dirty="0"/>
              <a:t>v ČR 109 druhů, z toho 45 v ČS</a:t>
            </a:r>
          </a:p>
          <a:p>
            <a:pPr>
              <a:spcBef>
                <a:spcPts val="0"/>
              </a:spcBef>
            </a:pPr>
            <a:r>
              <a:rPr lang="cs-CZ" altLang="cs-CZ" sz="2400" dirty="0" err="1"/>
              <a:t>imágo</a:t>
            </a:r>
            <a:r>
              <a:rPr lang="cs-CZ" altLang="cs-CZ" sz="24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altLang="cs-CZ" sz="2200" dirty="0"/>
              <a:t>tykadla krátká, niťovitá, velké složené oči, </a:t>
            </a:r>
            <a:r>
              <a:rPr lang="cs-CZ" altLang="cs-CZ" sz="2200" dirty="0" err="1"/>
              <a:t>ocelli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úú</a:t>
            </a:r>
            <a:r>
              <a:rPr lang="cs-CZ" altLang="cs-CZ" sz="2200" dirty="0"/>
              <a:t> kousací, ale nefunkční</a:t>
            </a:r>
          </a:p>
          <a:p>
            <a:pPr lvl="1">
              <a:spcBef>
                <a:spcPts val="0"/>
              </a:spcBef>
            </a:pPr>
            <a:r>
              <a:rPr lang="cs-CZ" altLang="cs-CZ" sz="2200" dirty="0"/>
              <a:t>dva páry křídel s bohatou žilnatinou, přední pár větší, </a:t>
            </a:r>
          </a:p>
          <a:p>
            <a:pPr lvl="1">
              <a:spcBef>
                <a:spcPts val="0"/>
              </a:spcBef>
              <a:buFontTx/>
              <a:buNone/>
            </a:pPr>
            <a:r>
              <a:rPr lang="cs-CZ" altLang="cs-CZ" sz="2200" dirty="0"/>
              <a:t>	v klidu kolmo na zadeček</a:t>
            </a:r>
          </a:p>
          <a:p>
            <a:pPr>
              <a:spcBef>
                <a:spcPts val="0"/>
              </a:spcBef>
              <a:buFontTx/>
              <a:buNone/>
            </a:pPr>
            <a:endParaRPr lang="cs-CZ" altLang="cs-CZ" sz="2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1F3615-1E5A-4A7F-8875-6BEE65706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78914"/>
            <a:ext cx="4499992" cy="337908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4908862-E0D9-4E1B-8FE0-91A42C2947EB}"/>
              </a:ext>
            </a:extLst>
          </p:cNvPr>
          <p:cNvSpPr txBox="1"/>
          <p:nvPr/>
        </p:nvSpPr>
        <p:spPr>
          <a:xfrm>
            <a:off x="179511" y="3933056"/>
            <a:ext cx="4392489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28600" defTabSz="685800">
              <a:lnSpc>
                <a:spcPct val="12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/>
              <a:t>na zadečku dva štěty + terminální filament (</a:t>
            </a:r>
            <a:r>
              <a:rPr lang="cs-CZ" altLang="cs-CZ" sz="2200" dirty="0" err="1"/>
              <a:t>paštět</a:t>
            </a:r>
            <a:r>
              <a:rPr lang="cs-CZ" altLang="cs-CZ" sz="2200" dirty="0"/>
              <a:t>) - může chybět</a:t>
            </a:r>
          </a:p>
          <a:p>
            <a:pPr marL="685800" lvl="1" indent="-228600" defTabSz="685800">
              <a:lnSpc>
                <a:spcPct val="12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/>
              <a:t>trávicí soustava nefunkční (aerostatická funkce), vyplněna </a:t>
            </a:r>
            <a:r>
              <a:rPr lang="cs-CZ" altLang="cs-CZ" sz="2200" dirty="0">
                <a:solidFill>
                  <a:schemeClr val="bg1"/>
                </a:solidFill>
              </a:rPr>
              <a:t>vzduchem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5DBC18BD-C1A1-4C31-88E0-A953E0B675B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124744"/>
            <a:ext cx="4067944" cy="335699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stadium </a:t>
            </a:r>
            <a:r>
              <a:rPr lang="cs-CZ" altLang="cs-CZ" sz="2400" b="1" dirty="0" err="1"/>
              <a:t>subimaga</a:t>
            </a:r>
            <a:r>
              <a:rPr lang="cs-CZ" altLang="cs-CZ" sz="2400" dirty="0"/>
              <a:t> mezi larvou a imagem (nevyvinuté </a:t>
            </a:r>
            <a:r>
              <a:rPr lang="cs-CZ" altLang="cs-CZ" sz="2400" dirty="0" err="1"/>
              <a:t>pohl</a:t>
            </a:r>
            <a:r>
              <a:rPr lang="cs-CZ" altLang="cs-CZ" sz="2400" dirty="0"/>
              <a:t>. orgány, křídla mléčně zbarvená)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vodní larvy: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různé typy dle prostředí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plovací, hrabavý, plochý, lezoucí...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listovité nebo keříčkovité tracheální žábry po stranách zadečku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83DA980-A123-4CE3-93F0-C5061C5FC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62" y="526368"/>
            <a:ext cx="4470438" cy="6215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5F21B33-FD27-4206-82B0-69B73A6034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445617"/>
            <a:ext cx="6572250" cy="1049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>
                <a:solidFill>
                  <a:srgbClr val="993300"/>
                </a:solidFill>
              </a:rPr>
              <a:t>Vážky (Odonata)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3259B56-B975-4DCC-9140-79975A593EF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15900" y="1182687"/>
            <a:ext cx="5976938" cy="27654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200" dirty="0"/>
              <a:t>hlava s velkýma složenýma očima, </a:t>
            </a:r>
            <a:r>
              <a:rPr lang="cs-CZ" altLang="cs-CZ" sz="2200" dirty="0" err="1"/>
              <a:t>ocelli</a:t>
            </a:r>
            <a:r>
              <a:rPr lang="cs-CZ" altLang="cs-CZ" sz="2200" dirty="0"/>
              <a:t>, pohyblivá, tykadla krátká, niťovitá, </a:t>
            </a:r>
            <a:r>
              <a:rPr lang="cs-CZ" altLang="cs-CZ" sz="2200" dirty="0" err="1"/>
              <a:t>úú</a:t>
            </a:r>
            <a:r>
              <a:rPr lang="cs-CZ" altLang="cs-CZ" sz="2200" dirty="0"/>
              <a:t> kousací</a:t>
            </a:r>
          </a:p>
          <a:p>
            <a:pPr>
              <a:lnSpc>
                <a:spcPct val="80000"/>
              </a:lnSpc>
            </a:pPr>
            <a:r>
              <a:rPr lang="cs-CZ" altLang="cs-CZ" sz="2200" dirty="0"/>
              <a:t>hruď mohutná s mohutnou svalovinou, hrudní články zešikmené, dva páry křídel s bohatou žilnatinou, u šídel a vážek se neskládají</a:t>
            </a:r>
          </a:p>
          <a:p>
            <a:pPr>
              <a:lnSpc>
                <a:spcPct val="80000"/>
              </a:lnSpc>
            </a:pPr>
            <a:r>
              <a:rPr lang="cs-CZ" altLang="cs-CZ" sz="2200" dirty="0"/>
              <a:t>zadeček válcovitý, u samců se sekundárními genitáliemi</a:t>
            </a:r>
          </a:p>
          <a:p>
            <a:pPr>
              <a:lnSpc>
                <a:spcPct val="80000"/>
              </a:lnSpc>
            </a:pPr>
            <a:r>
              <a:rPr lang="cs-CZ" altLang="cs-CZ" sz="2200" dirty="0"/>
              <a:t>samci teritoriální</a:t>
            </a:r>
          </a:p>
          <a:p>
            <a:pPr>
              <a:lnSpc>
                <a:spcPct val="80000"/>
              </a:lnSpc>
            </a:pPr>
            <a:r>
              <a:rPr lang="cs-CZ" altLang="cs-CZ" sz="2200" dirty="0"/>
              <a:t>V ČR cca 70 druhů, z toho 42 v ČS</a:t>
            </a:r>
          </a:p>
          <a:p>
            <a:pPr>
              <a:lnSpc>
                <a:spcPct val="80000"/>
              </a:lnSpc>
            </a:pPr>
            <a:endParaRPr lang="cs-CZ" altLang="cs-CZ" sz="22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200" dirty="0">
              <a:solidFill>
                <a:srgbClr val="FF0066"/>
              </a:solidFill>
            </a:endParaRPr>
          </a:p>
        </p:txBody>
      </p:sp>
      <p:pic>
        <p:nvPicPr>
          <p:cNvPr id="13317" name="Picture 5" descr="Odonata7">
            <a:extLst>
              <a:ext uri="{FF2B5EF4-FFF2-40B4-BE49-F238E27FC236}">
                <a16:creationId xmlns:a16="http://schemas.microsoft.com/office/drawing/2014/main" id="{EF72076E-215A-4539-BE73-382B6834E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187127"/>
            <a:ext cx="2495550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Odonata6">
            <a:extLst>
              <a:ext uri="{FF2B5EF4-FFF2-40B4-BE49-F238E27FC236}">
                <a16:creationId xmlns:a16="http://schemas.microsoft.com/office/drawing/2014/main" id="{BBDF68C0-973A-48DD-982F-F783E5ED0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3965996"/>
            <a:ext cx="3455988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>
            <a:extLst>
              <a:ext uri="{FF2B5EF4-FFF2-40B4-BE49-F238E27FC236}">
                <a16:creationId xmlns:a16="http://schemas.microsoft.com/office/drawing/2014/main" id="{6C68CFDD-16F7-41CD-9E2A-1D3D889A8D9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763688" y="548680"/>
            <a:ext cx="6264275" cy="19431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vodní larvy - dravé i býložravé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ústní ústrojí  s maskou (přeměněné labium),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dýchání anální pyramidou (šídla) nebo análními ploutvičkami (motýlice, šidélka)</a:t>
            </a:r>
            <a:endParaRPr lang="cs-CZ" altLang="cs-CZ" sz="2800" dirty="0"/>
          </a:p>
        </p:txBody>
      </p:sp>
      <p:pic>
        <p:nvPicPr>
          <p:cNvPr id="107529" name="Picture 9" descr="OdonataLar4">
            <a:extLst>
              <a:ext uri="{FF2B5EF4-FFF2-40B4-BE49-F238E27FC236}">
                <a16:creationId xmlns:a16="http://schemas.microsoft.com/office/drawing/2014/main" id="{3486A020-A13B-417D-90F1-71B352B6E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1577975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32" name="Picture 12" descr="OdonataLar5">
            <a:extLst>
              <a:ext uri="{FF2B5EF4-FFF2-40B4-BE49-F238E27FC236}">
                <a16:creationId xmlns:a16="http://schemas.microsoft.com/office/drawing/2014/main" id="{403068A9-3F10-4DD2-9F98-06F37A915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1563688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 descr="OdonataLar2">
            <a:extLst>
              <a:ext uri="{FF2B5EF4-FFF2-40B4-BE49-F238E27FC236}">
                <a16:creationId xmlns:a16="http://schemas.microsoft.com/office/drawing/2014/main" id="{CB024B04-01A8-4F4A-9133-8ECC7B111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852738"/>
            <a:ext cx="3000375" cy="40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36" name="Picture 16" descr="Odo">
            <a:extLst>
              <a:ext uri="{FF2B5EF4-FFF2-40B4-BE49-F238E27FC236}">
                <a16:creationId xmlns:a16="http://schemas.microsoft.com/office/drawing/2014/main" id="{63568D7F-17CA-41F7-A4A0-19241154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2852738"/>
            <a:ext cx="2982912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5" name="Picture 15" descr="Odonata8">
            <a:extLst>
              <a:ext uri="{FF2B5EF4-FFF2-40B4-BE49-F238E27FC236}">
                <a16:creationId xmlns:a16="http://schemas.microsoft.com/office/drawing/2014/main" id="{84142501-EAA7-4B1F-8007-3B97B55F2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1436687" cy="40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>
            <a:extLst>
              <a:ext uri="{FF2B5EF4-FFF2-40B4-BE49-F238E27FC236}">
                <a16:creationId xmlns:a16="http://schemas.microsoft.com/office/drawing/2014/main" id="{DF97CAB1-E42B-4955-822B-897D4B142B4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33129" y="2996952"/>
            <a:ext cx="3012548" cy="533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200" dirty="0" err="1"/>
              <a:t>Caloptera</a:t>
            </a:r>
            <a:r>
              <a:rPr lang="cs-CZ" altLang="cs-CZ" sz="2200" dirty="0"/>
              <a:t> (motýlice)</a:t>
            </a:r>
          </a:p>
        </p:txBody>
      </p:sp>
      <p:sp>
        <p:nvSpPr>
          <p:cNvPr id="113670" name="Text Box 6">
            <a:extLst>
              <a:ext uri="{FF2B5EF4-FFF2-40B4-BE49-F238E27FC236}">
                <a16:creationId xmlns:a16="http://schemas.microsoft.com/office/drawing/2014/main" id="{0920B143-6086-472A-86A5-048CDF239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157192"/>
            <a:ext cx="2626488" cy="3631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cap="none">
                <a:effectLst/>
              </a:defRPr>
            </a:lvl1pPr>
            <a:lvl2pPr marL="6858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cap="none" baseline="0">
                <a:effectLst/>
              </a:defRPr>
            </a:lvl2pPr>
            <a:lvl3pPr marL="11430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cap="none">
                <a:effectLst/>
              </a:defRPr>
            </a:lvl3pPr>
            <a:lvl4pPr marL="16002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cap="none" baseline="0">
                <a:effectLst/>
              </a:defRPr>
            </a:lvl4pPr>
            <a:lvl5pPr marL="20574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cap="none">
                <a:effectLst/>
              </a:defRPr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</a:defRPr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</a:defRPr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</a:defRPr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</a:defRPr>
            </a:lvl9pPr>
          </a:lstStyle>
          <a:p>
            <a:r>
              <a:rPr lang="cs-CZ" altLang="cs-CZ" dirty="0" err="1"/>
              <a:t>Zygoptera</a:t>
            </a:r>
            <a:r>
              <a:rPr lang="cs-CZ" altLang="cs-CZ" dirty="0"/>
              <a:t> (šidélka)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880C6E-FBCB-4761-BAFC-328622F18166}"/>
              </a:ext>
            </a:extLst>
          </p:cNvPr>
          <p:cNvSpPr txBox="1"/>
          <p:nvPr/>
        </p:nvSpPr>
        <p:spPr>
          <a:xfrm>
            <a:off x="107504" y="640895"/>
            <a:ext cx="3337773" cy="50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cap="none">
                <a:effectLst/>
              </a:defRPr>
            </a:lvl1pPr>
            <a:lvl2pPr marL="6858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cap="none" baseline="0">
                <a:effectLst/>
              </a:defRPr>
            </a:lvl2pPr>
            <a:lvl3pPr marL="11430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cap="none">
                <a:effectLst/>
              </a:defRPr>
            </a:lvl3pPr>
            <a:lvl4pPr marL="16002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cap="none" baseline="0">
                <a:effectLst/>
              </a:defRPr>
            </a:lvl4pPr>
            <a:lvl5pPr marL="20574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cap="none">
                <a:effectLst/>
              </a:defRPr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</a:defRPr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</a:defRPr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</a:defRPr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</a:defRPr>
            </a:lvl9pPr>
          </a:lstStyle>
          <a:p>
            <a:r>
              <a:rPr lang="cs-CZ" altLang="cs-CZ" dirty="0" err="1"/>
              <a:t>Anizoptera</a:t>
            </a:r>
            <a:r>
              <a:rPr lang="cs-CZ" altLang="cs-CZ" dirty="0"/>
              <a:t> (šídla a vážky)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8E36BA-3204-4751-B506-338ABBF8E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77" y="0"/>
            <a:ext cx="3479674" cy="23197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2655D9-1C71-4A97-A9D2-D63AC6CFA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13" y="1804425"/>
            <a:ext cx="3577580" cy="23850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3EF050-1D27-4D29-9E50-9C0E98DD0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44" y="4062095"/>
            <a:ext cx="3863607" cy="263691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eshna caerulea (Ström, 1783) - Azure Hawker - Dragonflies and Damselflies">
            <a:extLst>
              <a:ext uri="{FF2B5EF4-FFF2-40B4-BE49-F238E27FC236}">
                <a16:creationId xmlns:a16="http://schemas.microsoft.com/office/drawing/2014/main" id="{A9BF1991-DDE9-481F-BFD8-CAF48581E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412776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DB5AC1A-F7A0-40CB-B8E6-EB96BAB67772}"/>
              </a:ext>
            </a:extLst>
          </p:cNvPr>
          <p:cNvSpPr txBox="1"/>
          <p:nvPr/>
        </p:nvSpPr>
        <p:spPr>
          <a:xfrm>
            <a:off x="539552" y="54868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šídlo horské (</a:t>
            </a:r>
            <a:r>
              <a:rPr lang="cs-CZ" dirty="0" err="1"/>
              <a:t>Aeschna</a:t>
            </a:r>
            <a:r>
              <a:rPr lang="cs-CZ" dirty="0"/>
              <a:t> </a:t>
            </a:r>
            <a:r>
              <a:rPr lang="cs-CZ" dirty="0" err="1"/>
              <a:t>caerulea</a:t>
            </a:r>
            <a:r>
              <a:rPr lang="cs-CZ" dirty="0"/>
              <a:t>) – horský druh, vrchoviště s jezírky</a:t>
            </a:r>
          </a:p>
          <a:p>
            <a:r>
              <a:rPr lang="cs-CZ" dirty="0" err="1"/>
              <a:t>klínatka</a:t>
            </a:r>
            <a:r>
              <a:rPr lang="cs-CZ" dirty="0"/>
              <a:t> rohatá (</a:t>
            </a:r>
            <a:r>
              <a:rPr lang="cs-CZ" dirty="0" err="1"/>
              <a:t>Ophiogomphus</a:t>
            </a:r>
            <a:r>
              <a:rPr lang="cs-CZ" dirty="0"/>
              <a:t> </a:t>
            </a:r>
            <a:r>
              <a:rPr lang="cs-CZ" dirty="0" err="1"/>
              <a:t>cecilia</a:t>
            </a:r>
            <a:r>
              <a:rPr lang="cs-CZ" dirty="0"/>
              <a:t>) – čisté potoky a říčky s písčitým dnem</a:t>
            </a:r>
          </a:p>
        </p:txBody>
      </p:sp>
      <p:pic>
        <p:nvPicPr>
          <p:cNvPr id="5124" name="Picture 4" descr="https://www.vazky.net/wp-content/uploads/sites/19/2021/03/Ophiogomphus-cecilia-female-IMG_7780-Edit.jpg">
            <a:extLst>
              <a:ext uri="{FF2B5EF4-FFF2-40B4-BE49-F238E27FC236}">
                <a16:creationId xmlns:a16="http://schemas.microsoft.com/office/drawing/2014/main" id="{9C2DC5D5-E43E-4EF6-B038-D1E29E5D6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87" y="2593527"/>
            <a:ext cx="4293477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3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A9A8040-2246-492B-AF79-B59B96692C3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280" y="796926"/>
            <a:ext cx="6572250" cy="1049337"/>
          </a:xfrm>
        </p:spPr>
        <p:txBody>
          <a:bodyPr/>
          <a:lstStyle/>
          <a:p>
            <a:r>
              <a:rPr lang="cs-CZ" altLang="cs-CZ" dirty="0" err="1">
                <a:solidFill>
                  <a:srgbClr val="993300"/>
                </a:solidFill>
              </a:rPr>
              <a:t>Neoptera</a:t>
            </a:r>
            <a:endParaRPr lang="cs-CZ" altLang="cs-CZ" dirty="0">
              <a:solidFill>
                <a:srgbClr val="993300"/>
              </a:solidFill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8EA8CFD-DCC8-4531-B061-DDC876DC93F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18592" y="1556792"/>
            <a:ext cx="3605336" cy="47104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specifická artikulace křídla umožňuje jejich složení na zadeček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redukce příčných žilek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dělení: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 err="1">
                <a:solidFill>
                  <a:srgbClr val="993300"/>
                </a:solidFill>
              </a:rPr>
              <a:t>Polyneoptera</a:t>
            </a:r>
            <a:r>
              <a:rPr lang="cs-CZ" altLang="cs-CZ" sz="2400" dirty="0">
                <a:solidFill>
                  <a:srgbClr val="993300"/>
                </a:solidFill>
              </a:rPr>
              <a:t> </a:t>
            </a:r>
            <a:r>
              <a:rPr lang="cs-CZ" altLang="cs-CZ" sz="2400" dirty="0"/>
              <a:t>(pošvatky, škvoři, švábi, kudlanky, rovnokřídlí atd.)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 err="1">
                <a:solidFill>
                  <a:srgbClr val="993300"/>
                </a:solidFill>
              </a:rPr>
              <a:t>Paraneoptera</a:t>
            </a:r>
            <a:r>
              <a:rPr lang="cs-CZ" altLang="cs-CZ" sz="2400" dirty="0">
                <a:solidFill>
                  <a:srgbClr val="993300"/>
                </a:solidFill>
              </a:rPr>
              <a:t> </a:t>
            </a:r>
            <a:r>
              <a:rPr lang="cs-CZ" altLang="cs-CZ" sz="2400" dirty="0"/>
              <a:t>(pisivky, vši, </a:t>
            </a:r>
            <a:r>
              <a:rPr lang="cs-CZ" altLang="cs-CZ" sz="2400" dirty="0" err="1"/>
              <a:t>třasněnky</a:t>
            </a:r>
            <a:r>
              <a:rPr lang="cs-CZ" altLang="cs-CZ" sz="2400" dirty="0"/>
              <a:t>, ploštice atd.)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 err="1">
                <a:solidFill>
                  <a:srgbClr val="993300"/>
                </a:solidFill>
              </a:rPr>
              <a:t>Holometabola</a:t>
            </a:r>
            <a:r>
              <a:rPr lang="cs-CZ" altLang="cs-CZ" sz="2400" dirty="0"/>
              <a:t> (hmyz s proměnou dokonalou)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AEEFA9-2559-4A36-B9D9-7A2CA253A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5442" y="1016043"/>
            <a:ext cx="6065702" cy="4986960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E16E8654-18C5-4AEC-A15C-D5A3162EB00D}"/>
              </a:ext>
            </a:extLst>
          </p:cNvPr>
          <p:cNvSpPr/>
          <p:nvPr/>
        </p:nvSpPr>
        <p:spPr>
          <a:xfrm>
            <a:off x="5508103" y="1628800"/>
            <a:ext cx="2382347" cy="1872208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ABE986A3-8F45-4FD7-B43F-B74E06525BA2}"/>
              </a:ext>
            </a:extLst>
          </p:cNvPr>
          <p:cNvSpPr/>
          <p:nvPr/>
        </p:nvSpPr>
        <p:spPr>
          <a:xfrm>
            <a:off x="5586195" y="3509522"/>
            <a:ext cx="2304256" cy="893954"/>
          </a:xfrm>
          <a:prstGeom prst="roundRect">
            <a:avLst/>
          </a:prstGeom>
          <a:noFill/>
          <a:ln w="317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B12A9378-FF9A-47AC-8730-85982AB088FD}"/>
              </a:ext>
            </a:extLst>
          </p:cNvPr>
          <p:cNvSpPr/>
          <p:nvPr/>
        </p:nvSpPr>
        <p:spPr>
          <a:xfrm>
            <a:off x="5600873" y="4411990"/>
            <a:ext cx="2304256" cy="2121868"/>
          </a:xfrm>
          <a:prstGeom prst="roundRect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EB8916DD-2992-4415-8B85-46DFBC517900}"/>
              </a:ext>
            </a:extLst>
          </p:cNvPr>
          <p:cNvCxnSpPr/>
          <p:nvPr/>
        </p:nvCxnSpPr>
        <p:spPr>
          <a:xfrm>
            <a:off x="1115616" y="3717032"/>
            <a:ext cx="151216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80962229-532B-4B77-B2B9-1269BC4E20C1}"/>
              </a:ext>
            </a:extLst>
          </p:cNvPr>
          <p:cNvCxnSpPr/>
          <p:nvPr/>
        </p:nvCxnSpPr>
        <p:spPr>
          <a:xfrm>
            <a:off x="1115616" y="4581128"/>
            <a:ext cx="1512168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2C5C90D6-5FB0-4750-97BA-9EB994C690D1}"/>
              </a:ext>
            </a:extLst>
          </p:cNvPr>
          <p:cNvCxnSpPr/>
          <p:nvPr/>
        </p:nvCxnSpPr>
        <p:spPr>
          <a:xfrm>
            <a:off x="1115616" y="5472924"/>
            <a:ext cx="1512168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242F254-920E-4F46-B6D1-4A93554AB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50" y="4365103"/>
            <a:ext cx="4092450" cy="2507795"/>
          </a:xfrm>
          <a:prstGeom prst="rect">
            <a:avLst/>
          </a:prstGeom>
        </p:spPr>
      </p:pic>
      <p:sp>
        <p:nvSpPr>
          <p:cNvPr id="14338" name="Rectangle 2">
            <a:extLst>
              <a:ext uri="{FF2B5EF4-FFF2-40B4-BE49-F238E27FC236}">
                <a16:creationId xmlns:a16="http://schemas.microsoft.com/office/drawing/2014/main" id="{F9B20E66-0F10-4104-8D91-7C88131CCF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2519" y="240804"/>
            <a:ext cx="6572250" cy="104933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/>
          <a:p>
            <a:pPr defTabSz="457200"/>
            <a:r>
              <a:rPr lang="cs-CZ" altLang="cs-CZ" sz="4400" cap="none" dirty="0">
                <a:solidFill>
                  <a:srgbClr val="993300"/>
                </a:solidFill>
                <a:ea typeface="+mn-ea"/>
                <a:cs typeface="+mn-cs"/>
              </a:rPr>
              <a:t>Škvoři (</a:t>
            </a:r>
            <a:r>
              <a:rPr lang="cs-CZ" altLang="cs-CZ" sz="4400" cap="none" dirty="0" err="1">
                <a:solidFill>
                  <a:srgbClr val="993300"/>
                </a:solidFill>
                <a:ea typeface="+mn-ea"/>
                <a:cs typeface="+mn-cs"/>
              </a:rPr>
              <a:t>Dermaptera</a:t>
            </a:r>
            <a:r>
              <a:rPr lang="cs-CZ" altLang="cs-CZ" sz="4400" cap="none" dirty="0">
                <a:solidFill>
                  <a:srgbClr val="993300"/>
                </a:solidFill>
                <a:ea typeface="+mn-ea"/>
                <a:cs typeface="+mn-cs"/>
              </a:rPr>
              <a:t>)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A807FDF-45CC-48ED-8BE9-4C9ECAE0863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79512" y="1340768"/>
            <a:ext cx="8964488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1800" dirty="0"/>
              <a:t>v ČR 7 druhů, 2 druhy v ČS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hlava </a:t>
            </a:r>
            <a:r>
              <a:rPr lang="cs-CZ" altLang="cs-CZ" sz="1800" dirty="0" err="1"/>
              <a:t>prognátní</a:t>
            </a: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1800" dirty="0"/>
              <a:t>ústní ústrojí kousací</a:t>
            </a:r>
            <a:endParaRPr lang="cs-CZ" altLang="cs-CZ" sz="1800" dirty="0">
              <a:solidFill>
                <a:srgbClr val="33CCFF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800" dirty="0"/>
              <a:t>1. pár křídel přeměněn v krátké krytky (</a:t>
            </a:r>
            <a:r>
              <a:rPr lang="cs-CZ" altLang="cs-CZ" sz="1800" dirty="0" err="1"/>
              <a:t>tegminae</a:t>
            </a:r>
            <a:r>
              <a:rPr lang="cs-CZ" altLang="cs-CZ" sz="1800" dirty="0"/>
              <a:t>), 2. pár blanitý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na konci zadečku klíšťkovité </a:t>
            </a:r>
            <a:r>
              <a:rPr lang="cs-CZ" altLang="cs-CZ" sz="1800" dirty="0" err="1"/>
              <a:t>cerky</a:t>
            </a:r>
            <a:r>
              <a:rPr lang="cs-CZ" altLang="cs-CZ" sz="1800" dirty="0"/>
              <a:t> (vytahování křídel, páření, obrana)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samička hlídá snůšku vajec a také několik prvních </a:t>
            </a:r>
            <a:r>
              <a:rPr lang="cs-CZ" altLang="cs-CZ" sz="1800" dirty="0" err="1"/>
              <a:t>larvalních</a:t>
            </a:r>
            <a:r>
              <a:rPr lang="cs-CZ" altLang="cs-CZ" sz="1800" dirty="0"/>
              <a:t> instarů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živí se dravě, jsou omnivorní, herbivorní i saprofágní,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cs-CZ" altLang="cs-CZ" sz="1800" dirty="0">
              <a:solidFill>
                <a:srgbClr val="FF0066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CAAF9CB-78F9-4DE9-B6E5-53E5B537E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991" y="6391637"/>
            <a:ext cx="3859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cs-CZ" altLang="cs-CZ" dirty="0">
                <a:solidFill>
                  <a:schemeClr val="bg1"/>
                </a:solidFill>
              </a:rPr>
              <a:t>Škvor obecný</a:t>
            </a:r>
            <a:r>
              <a:rPr lang="cs-CZ" altLang="cs-CZ" i="1" dirty="0">
                <a:solidFill>
                  <a:schemeClr val="bg1"/>
                </a:solidFill>
              </a:rPr>
              <a:t> (</a:t>
            </a:r>
            <a:r>
              <a:rPr lang="cs-CZ" altLang="cs-CZ" i="1" dirty="0" err="1">
                <a:solidFill>
                  <a:schemeClr val="bg1"/>
                </a:solidFill>
              </a:rPr>
              <a:t>Forficula</a:t>
            </a:r>
            <a:r>
              <a:rPr lang="cs-CZ" altLang="cs-CZ" i="1" dirty="0">
                <a:solidFill>
                  <a:schemeClr val="bg1"/>
                </a:solidFill>
              </a:rPr>
              <a:t> </a:t>
            </a:r>
            <a:r>
              <a:rPr lang="cs-CZ" altLang="cs-CZ" i="1" dirty="0" err="1">
                <a:solidFill>
                  <a:schemeClr val="bg1"/>
                </a:solidFill>
              </a:rPr>
              <a:t>auricularia</a:t>
            </a:r>
            <a:r>
              <a:rPr lang="cs-CZ" altLang="cs-CZ" i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123D4B7-D314-4172-BFD7-3FD03F1D2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25" y="4384647"/>
            <a:ext cx="5138175" cy="2348880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EFCA4309-E61F-42F8-927F-E3E099BAC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19" y="6362327"/>
            <a:ext cx="3859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cs-CZ" altLang="cs-CZ" dirty="0">
                <a:solidFill>
                  <a:schemeClr val="bg1"/>
                </a:solidFill>
              </a:rPr>
              <a:t>Škvor velký</a:t>
            </a:r>
            <a:r>
              <a:rPr lang="cs-CZ" altLang="cs-CZ" i="1" dirty="0">
                <a:solidFill>
                  <a:schemeClr val="bg1"/>
                </a:solidFill>
              </a:rPr>
              <a:t> (</a:t>
            </a:r>
            <a:r>
              <a:rPr lang="cs-CZ" altLang="cs-CZ" i="1" dirty="0" err="1">
                <a:solidFill>
                  <a:schemeClr val="bg1"/>
                </a:solidFill>
              </a:rPr>
              <a:t>Labidura</a:t>
            </a:r>
            <a:r>
              <a:rPr lang="cs-CZ" altLang="cs-CZ" i="1" dirty="0">
                <a:solidFill>
                  <a:schemeClr val="bg1"/>
                </a:solidFill>
              </a:rPr>
              <a:t> </a:t>
            </a:r>
            <a:r>
              <a:rPr lang="cs-CZ" altLang="cs-CZ" i="1" dirty="0" err="1">
                <a:solidFill>
                  <a:schemeClr val="bg1"/>
                </a:solidFill>
              </a:rPr>
              <a:t>riparia</a:t>
            </a:r>
            <a:r>
              <a:rPr lang="cs-CZ" altLang="cs-CZ" i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B3D42C3-2D31-4AC8-9549-AF23B454E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94" y="631956"/>
            <a:ext cx="1314450" cy="2976563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C97A9277-3145-493D-B708-EA22A7E33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7" y="0"/>
            <a:ext cx="2987824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600" dirty="0" err="1"/>
              <a:t>Polyneoptera</a:t>
            </a:r>
            <a:r>
              <a:rPr lang="cs-CZ" altLang="cs-CZ" sz="1600" dirty="0"/>
              <a:t>: </a:t>
            </a:r>
            <a:r>
              <a:rPr lang="cs-CZ" altLang="cs-CZ" sz="1600" dirty="0" err="1"/>
              <a:t>Dermaptera</a:t>
            </a:r>
            <a:endParaRPr lang="cs-CZ" altLang="cs-CZ" sz="16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>
            <a:extLst>
              <a:ext uri="{FF2B5EF4-FFF2-40B4-BE49-F238E27FC236}">
                <a16:creationId xmlns:a16="http://schemas.microsoft.com/office/drawing/2014/main" id="{5610199D-8ED6-4AC5-9EC1-579246502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None/>
            </a:pPr>
            <a:r>
              <a:rPr lang="cs-CZ" altLang="cs-CZ" dirty="0">
                <a:solidFill>
                  <a:srgbClr val="993300"/>
                </a:solidFill>
                <a:latin typeface="+mj-lt"/>
              </a:rPr>
              <a:t>Pošvatky (</a:t>
            </a:r>
            <a:r>
              <a:rPr lang="cs-CZ" altLang="cs-CZ" dirty="0" err="1">
                <a:solidFill>
                  <a:srgbClr val="993300"/>
                </a:solidFill>
                <a:latin typeface="+mj-lt"/>
              </a:rPr>
              <a:t>Plecoptera</a:t>
            </a:r>
            <a:r>
              <a:rPr lang="cs-CZ" altLang="cs-CZ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6B5177-5251-4526-896E-2D13EE385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369047"/>
            <a:ext cx="3528392" cy="25856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BD51C1-125A-4A3A-B30D-113B4D18A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51" y="3954739"/>
            <a:ext cx="3529987" cy="2641607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1061A0A9-7073-4EA6-A3C9-069F92C320B3}"/>
              </a:ext>
            </a:extLst>
          </p:cNvPr>
          <p:cNvSpPr txBox="1">
            <a:spLocks noChangeArrowheads="1"/>
          </p:cNvSpPr>
          <p:nvPr/>
        </p:nvSpPr>
        <p:spPr>
          <a:xfrm>
            <a:off x="438473" y="1369047"/>
            <a:ext cx="4718159" cy="4852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 dirty="0"/>
              <a:t>v ČR cca 115 druhů, z toho 73 v ČS</a:t>
            </a:r>
          </a:p>
          <a:p>
            <a:r>
              <a:rPr lang="cs-CZ" altLang="cs-CZ" sz="2400" dirty="0"/>
              <a:t>dlouhověké vodní larvy, dospělci žijí krátce</a:t>
            </a:r>
          </a:p>
          <a:p>
            <a:r>
              <a:rPr lang="cs-CZ" altLang="cs-CZ" sz="2400" dirty="0"/>
              <a:t>ploché měkké tělo</a:t>
            </a:r>
          </a:p>
          <a:p>
            <a:r>
              <a:rPr lang="cs-CZ" altLang="cs-CZ" sz="2400" dirty="0"/>
              <a:t>šedohnědá barva</a:t>
            </a:r>
          </a:p>
          <a:p>
            <a:r>
              <a:rPr lang="cs-CZ" altLang="cs-CZ" sz="2400" dirty="0"/>
              <a:t>ústní ústrojí kousací</a:t>
            </a:r>
          </a:p>
          <a:p>
            <a:r>
              <a:rPr lang="cs-CZ" altLang="cs-CZ" sz="2400" dirty="0"/>
              <a:t>dlouhá nitkovitá tykadla</a:t>
            </a:r>
          </a:p>
          <a:p>
            <a:r>
              <a:rPr lang="cs-CZ" altLang="cs-CZ" sz="2400" dirty="0"/>
              <a:t>dva páry blanitých křídel, druhý pár širší, křídla ploše skládají na zadeček, špatní letci</a:t>
            </a:r>
          </a:p>
          <a:p>
            <a:r>
              <a:rPr lang="cs-CZ" altLang="cs-CZ" sz="2400" dirty="0"/>
              <a:t>dvě </a:t>
            </a:r>
            <a:r>
              <a:rPr lang="cs-CZ" altLang="cs-CZ" sz="2400" dirty="0" err="1"/>
              <a:t>cerky</a:t>
            </a:r>
            <a:r>
              <a:rPr lang="cs-CZ" altLang="cs-CZ" sz="2400" dirty="0"/>
              <a:t> na zadečku</a:t>
            </a:r>
          </a:p>
          <a:p>
            <a:r>
              <a:rPr lang="cs-CZ" altLang="cs-CZ" sz="2400" dirty="0"/>
              <a:t>námluvy – samci tlučou zadečkem do země, samice odpovídají, vnímání pomocí receptorů na končetinách</a:t>
            </a:r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AE4EB12-E28B-44A6-A58A-2A3CE4721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7" y="0"/>
            <a:ext cx="2987824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600" dirty="0" err="1"/>
              <a:t>Polyneoptera</a:t>
            </a:r>
            <a:r>
              <a:rPr lang="cs-CZ" altLang="cs-CZ" sz="1600" dirty="0"/>
              <a:t>: </a:t>
            </a:r>
            <a:r>
              <a:rPr lang="cs-CZ" altLang="cs-CZ" sz="1600" dirty="0" err="1"/>
              <a:t>Plecoptera</a:t>
            </a:r>
            <a:endParaRPr lang="cs-CZ" altLang="cs-CZ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2F21F33-91AD-4938-98C3-88EAB0FBD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96202"/>
              </p:ext>
            </p:extLst>
          </p:nvPr>
        </p:nvGraphicFramePr>
        <p:xfrm>
          <a:off x="3980308" y="20960"/>
          <a:ext cx="515302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3" imgW="21285714" imgH="28342857" progId="Photoshop.Image.8">
                  <p:embed/>
                </p:oleObj>
              </mc:Choice>
              <mc:Fallback>
                <p:oleObj name="Image" r:id="rId3" imgW="21285714" imgH="28342857" progId="Photoshop.Image.8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2F21F33-91AD-4938-98C3-88EAB0FBD3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308" y="20960"/>
                        <a:ext cx="5153026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C8D15AA2-C950-4BE8-AE33-85206C442506}"/>
              </a:ext>
            </a:extLst>
          </p:cNvPr>
          <p:cNvSpPr txBox="1"/>
          <p:nvPr/>
        </p:nvSpPr>
        <p:spPr>
          <a:xfrm>
            <a:off x="395535" y="795210"/>
            <a:ext cx="34992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Tvořena 6 články</a:t>
            </a:r>
          </a:p>
          <a:p>
            <a:r>
              <a:rPr lang="cs-CZ" dirty="0"/>
              <a:t>Různé typy postavení – </a:t>
            </a:r>
            <a:r>
              <a:rPr lang="cs-CZ" dirty="0" err="1"/>
              <a:t>prognátní</a:t>
            </a:r>
            <a:r>
              <a:rPr lang="cs-CZ" dirty="0"/>
              <a:t> (a), </a:t>
            </a:r>
            <a:r>
              <a:rPr lang="cs-CZ" dirty="0" err="1"/>
              <a:t>hypognátní</a:t>
            </a:r>
            <a:r>
              <a:rPr lang="cs-CZ" dirty="0"/>
              <a:t> (b), </a:t>
            </a:r>
            <a:r>
              <a:rPr lang="cs-CZ" dirty="0" err="1"/>
              <a:t>opistognátní</a:t>
            </a:r>
            <a:r>
              <a:rPr lang="cs-CZ" dirty="0"/>
              <a:t> (c)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>
              <a:solidFill>
                <a:srgbClr val="993300"/>
              </a:solidFill>
            </a:endParaRPr>
          </a:p>
          <a:p>
            <a:endParaRPr lang="cs-CZ" b="1" dirty="0">
              <a:solidFill>
                <a:srgbClr val="993300"/>
              </a:solidFill>
            </a:endParaRPr>
          </a:p>
          <a:p>
            <a:endParaRPr lang="cs-CZ" b="1" dirty="0">
              <a:solidFill>
                <a:srgbClr val="993300"/>
              </a:solidFill>
            </a:endParaRPr>
          </a:p>
          <a:p>
            <a:r>
              <a:rPr lang="cs-CZ" b="1" dirty="0">
                <a:solidFill>
                  <a:srgbClr val="993300"/>
                </a:solidFill>
              </a:rPr>
              <a:t>Ústní ústrojí:</a:t>
            </a:r>
            <a:endParaRPr lang="cs-CZ" dirty="0"/>
          </a:p>
          <a:p>
            <a:r>
              <a:rPr lang="cs-CZ" dirty="0"/>
              <a:t>Kousací ústní ústrojí - základní typ, ostatní typy ústních ústrojí vznikly jeho přeměnou</a:t>
            </a:r>
          </a:p>
          <a:p>
            <a:endParaRPr lang="cs-CZ" dirty="0"/>
          </a:p>
          <a:p>
            <a:r>
              <a:rPr lang="cs-CZ" dirty="0"/>
              <a:t>4 části:</a:t>
            </a:r>
          </a:p>
          <a:p>
            <a:r>
              <a:rPr lang="cs-CZ" dirty="0"/>
              <a:t>Horní pysk (labrum)</a:t>
            </a:r>
          </a:p>
          <a:p>
            <a:r>
              <a:rPr lang="cs-CZ" dirty="0"/>
              <a:t>Kusadla (mandibuly)</a:t>
            </a:r>
          </a:p>
          <a:p>
            <a:r>
              <a:rPr lang="cs-CZ" dirty="0"/>
              <a:t>Čelisti (maxily)</a:t>
            </a:r>
          </a:p>
          <a:p>
            <a:r>
              <a:rPr lang="cs-CZ" dirty="0"/>
              <a:t>Dolní pysk (labium)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5178EFC-24C5-4E9A-8203-81ACB61BAB98}"/>
              </a:ext>
            </a:extLst>
          </p:cNvPr>
          <p:cNvSpPr txBox="1"/>
          <p:nvPr/>
        </p:nvSpPr>
        <p:spPr>
          <a:xfrm>
            <a:off x="395536" y="404664"/>
            <a:ext cx="213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993300"/>
                </a:solidFill>
              </a:rPr>
              <a:t>HLAVA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A4041D-34FF-407C-B89A-70A12062C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2" y="1844824"/>
            <a:ext cx="36861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63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>
            <a:extLst>
              <a:ext uri="{FF2B5EF4-FFF2-40B4-BE49-F238E27FC236}">
                <a16:creationId xmlns:a16="http://schemas.microsoft.com/office/drawing/2014/main" id="{36C7F5BB-5B94-45F4-B169-893A7AE3A6C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2428" y="836712"/>
            <a:ext cx="3675360" cy="4852988"/>
          </a:xfrm>
        </p:spPr>
        <p:txBody>
          <a:bodyPr>
            <a:normAutofit fontScale="92500"/>
          </a:bodyPr>
          <a:lstStyle/>
          <a:p>
            <a:r>
              <a:rPr lang="cs-CZ" altLang="cs-CZ" sz="2400" dirty="0"/>
              <a:t>larvy: </a:t>
            </a:r>
          </a:p>
          <a:p>
            <a:pPr lvl="1"/>
            <a:r>
              <a:rPr lang="cs-CZ" altLang="cs-CZ" sz="2200" dirty="0"/>
              <a:t>vodní, s velkými křídelními pochvami</a:t>
            </a:r>
          </a:p>
          <a:p>
            <a:pPr lvl="1"/>
            <a:r>
              <a:rPr lang="cs-CZ" altLang="cs-CZ" sz="2200" dirty="0"/>
              <a:t> tracheální žábry zespodu </a:t>
            </a:r>
            <a:r>
              <a:rPr lang="cs-CZ" altLang="cs-CZ" sz="2200" dirty="0" err="1"/>
              <a:t>úú</a:t>
            </a:r>
            <a:r>
              <a:rPr lang="cs-CZ" altLang="cs-CZ" sz="2200" dirty="0"/>
              <a:t>, na bázi nohou</a:t>
            </a:r>
          </a:p>
          <a:p>
            <a:pPr lvl="1"/>
            <a:r>
              <a:rPr lang="cs-CZ" altLang="cs-CZ" sz="2200" dirty="0"/>
              <a:t>na konci zadečku dva štěty + někdy </a:t>
            </a:r>
            <a:r>
              <a:rPr lang="cs-CZ" altLang="cs-CZ" sz="2200" dirty="0" err="1"/>
              <a:t>trach</a:t>
            </a:r>
            <a:r>
              <a:rPr lang="cs-CZ" altLang="cs-CZ" sz="2200" dirty="0"/>
              <a:t>. žábra</a:t>
            </a:r>
          </a:p>
          <a:p>
            <a:pPr lvl="1"/>
            <a:r>
              <a:rPr lang="cs-CZ" altLang="cs-CZ" sz="2200" dirty="0"/>
              <a:t>spíše tekoucí vody</a:t>
            </a:r>
          </a:p>
          <a:p>
            <a:pPr lvl="1"/>
            <a:r>
              <a:rPr lang="cs-CZ" altLang="cs-CZ" sz="2200" dirty="0"/>
              <a:t>živí se nárosty řas, lišejníky, detritem, výjimečně dravě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3F2239B-5328-4D81-AFCC-5F4FB6FD7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980728"/>
            <a:ext cx="5223668" cy="3478488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494EB492-C925-4CAF-9490-26EF3747F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7" y="0"/>
            <a:ext cx="2987824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600" dirty="0" err="1"/>
              <a:t>Polyneoptera</a:t>
            </a:r>
            <a:r>
              <a:rPr lang="cs-CZ" altLang="cs-CZ" sz="1600" dirty="0"/>
              <a:t>: </a:t>
            </a:r>
            <a:r>
              <a:rPr lang="cs-CZ" altLang="cs-CZ" sz="1600" dirty="0" err="1"/>
              <a:t>Plecoptera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313691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>
            <a:extLst>
              <a:ext uri="{FF2B5EF4-FFF2-40B4-BE49-F238E27FC236}">
                <a16:creationId xmlns:a16="http://schemas.microsoft.com/office/drawing/2014/main" id="{4F41BA76-9B96-4786-B20B-01A836CE5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20713"/>
            <a:ext cx="8207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4400" dirty="0">
                <a:solidFill>
                  <a:srgbClr val="993300"/>
                </a:solidFill>
                <a:latin typeface="+mj-lt"/>
              </a:rPr>
              <a:t>Švábi (</a:t>
            </a:r>
            <a:r>
              <a:rPr lang="cs-CZ" altLang="cs-CZ" sz="4400" dirty="0" err="1">
                <a:solidFill>
                  <a:srgbClr val="993300"/>
                </a:solidFill>
                <a:latin typeface="+mj-lt"/>
              </a:rPr>
              <a:t>Blattodea</a:t>
            </a:r>
            <a:r>
              <a:rPr lang="cs-CZ" altLang="cs-CZ" sz="4400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ED5B8BC-89A0-46AF-9CA0-F345F98D3AF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68313" y="1421508"/>
            <a:ext cx="8513762" cy="258355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600" dirty="0"/>
              <a:t>převážně tropická skupina – v ČR 11 druhů, v ČS 1</a:t>
            </a:r>
          </a:p>
          <a:p>
            <a:pPr>
              <a:lnSpc>
                <a:spcPct val="80000"/>
              </a:lnSpc>
            </a:pPr>
            <a:r>
              <a:rPr lang="cs-CZ" altLang="cs-CZ" sz="1600" dirty="0"/>
              <a:t>starobylá skupina, velké druhy</a:t>
            </a:r>
          </a:p>
          <a:p>
            <a:pPr>
              <a:lnSpc>
                <a:spcPct val="80000"/>
              </a:lnSpc>
            </a:pPr>
            <a:r>
              <a:rPr lang="cs-CZ" altLang="cs-CZ" sz="1600" dirty="0"/>
              <a:t>hlava </a:t>
            </a:r>
            <a:r>
              <a:rPr lang="cs-CZ" altLang="cs-CZ" sz="1600" dirty="0" err="1"/>
              <a:t>hypognátní</a:t>
            </a:r>
            <a:r>
              <a:rPr lang="cs-CZ" altLang="cs-CZ" sz="1600" dirty="0"/>
              <a:t>, skrytá pod hrudním štítem</a:t>
            </a:r>
          </a:p>
          <a:p>
            <a:pPr>
              <a:lnSpc>
                <a:spcPct val="80000"/>
              </a:lnSpc>
            </a:pPr>
            <a:r>
              <a:rPr lang="cs-CZ" altLang="cs-CZ" sz="1600" dirty="0"/>
              <a:t>ústní ústrojí kousací</a:t>
            </a:r>
          </a:p>
          <a:p>
            <a:pPr>
              <a:lnSpc>
                <a:spcPct val="80000"/>
              </a:lnSpc>
            </a:pPr>
            <a:r>
              <a:rPr lang="cs-CZ" altLang="cs-CZ" sz="1600" dirty="0"/>
              <a:t>niťovitá tykadla</a:t>
            </a:r>
          </a:p>
          <a:p>
            <a:pPr>
              <a:lnSpc>
                <a:spcPct val="80000"/>
              </a:lnSpc>
            </a:pPr>
            <a:r>
              <a:rPr lang="cs-CZ" altLang="cs-CZ" sz="1600" dirty="0"/>
              <a:t>1. pár křídel přeměněn v krytky, 2. pár blanitý s velkým análním lalokem</a:t>
            </a:r>
          </a:p>
          <a:p>
            <a:pPr>
              <a:lnSpc>
                <a:spcPct val="80000"/>
              </a:lnSpc>
            </a:pPr>
            <a:r>
              <a:rPr lang="cs-CZ" altLang="cs-CZ" sz="1600" dirty="0"/>
              <a:t>vajíčka v </a:t>
            </a:r>
            <a:r>
              <a:rPr lang="cs-CZ" altLang="cs-CZ" sz="1600" dirty="0" err="1"/>
              <a:t>ootéce</a:t>
            </a:r>
            <a:r>
              <a:rPr lang="cs-CZ" altLang="cs-CZ" sz="1600" dirty="0"/>
              <a:t> na zadečku samice, přídatné pohlavní žlázy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600" dirty="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cs-CZ" altLang="cs-CZ" sz="16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D97EBC7-0EEB-42FD-9677-199A15B18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41217"/>
            <a:ext cx="3384376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Polyneoptera</a:t>
            </a:r>
            <a:r>
              <a:rPr lang="cs-CZ" altLang="cs-CZ" sz="1800" dirty="0"/>
              <a:t>: </a:t>
            </a:r>
            <a:r>
              <a:rPr lang="cs-CZ" altLang="cs-CZ" sz="1800" dirty="0" err="1">
                <a:solidFill>
                  <a:schemeClr val="tx1"/>
                </a:solidFill>
              </a:rPr>
              <a:t>Blattodea</a:t>
            </a:r>
            <a:endParaRPr lang="cs-CZ" altLang="cs-CZ" sz="1800" dirty="0">
              <a:solidFill>
                <a:schemeClr val="tx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D3DDC55-EA75-4C8D-B9A3-37D4C607D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62" y="3785592"/>
            <a:ext cx="3625979" cy="30689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1B095A-2C83-490A-ADFB-A57627320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01" y="3905845"/>
            <a:ext cx="4423061" cy="294870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EB740A3-5142-4796-BF1F-9A6E40D3AC18}"/>
              </a:ext>
            </a:extLst>
          </p:cNvPr>
          <p:cNvSpPr txBox="1"/>
          <p:nvPr/>
        </p:nvSpPr>
        <p:spPr>
          <a:xfrm>
            <a:off x="251520" y="742694"/>
            <a:ext cx="7704856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/>
              <a:t>omnivorní – důležití v rozkladu organické  hmoty a koloběhu živin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/>
              <a:t>řada druhů žije </a:t>
            </a:r>
            <a:r>
              <a:rPr lang="cs-CZ" altLang="cs-CZ" sz="2000" dirty="0" err="1"/>
              <a:t>synantropně</a:t>
            </a:r>
            <a:endParaRPr lang="cs-CZ" altLang="cs-CZ" sz="2000" dirty="0"/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/>
              <a:t>některé druhy </a:t>
            </a:r>
            <a:r>
              <a:rPr lang="cs-CZ" altLang="cs-CZ" sz="2000" dirty="0" err="1"/>
              <a:t>subsociální</a:t>
            </a:r>
            <a:r>
              <a:rPr lang="cs-CZ" altLang="cs-CZ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i="1" dirty="0" err="1"/>
              <a:t>Cryptocercus</a:t>
            </a:r>
            <a:r>
              <a:rPr lang="cs-CZ" altLang="cs-CZ" sz="2000" dirty="0"/>
              <a:t> – žije v chodbách ve dřevě, symbiotické </a:t>
            </a:r>
            <a:r>
              <a:rPr lang="cs-CZ" altLang="cs-CZ" sz="2000" dirty="0" err="1"/>
              <a:t>org</a:t>
            </a:r>
            <a:r>
              <a:rPr lang="cs-CZ" altLang="cs-CZ" sz="2000" dirty="0"/>
              <a:t>. jako termiti, </a:t>
            </a:r>
            <a:r>
              <a:rPr lang="cs-CZ" altLang="cs-CZ" sz="2000" dirty="0" err="1"/>
              <a:t>subsociální</a:t>
            </a:r>
            <a:endParaRPr lang="cs-CZ" altLang="cs-CZ" sz="2000" dirty="0"/>
          </a:p>
          <a:p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522C41-1E17-4FDE-B5E3-4370D4E2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96952"/>
            <a:ext cx="3390217" cy="21400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C23DBA2-07F1-43D7-B644-7D6DAB303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507" y="3878584"/>
            <a:ext cx="5311493" cy="29794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16067CC-85ED-4E50-AB6C-5181BC4BD9C8}"/>
              </a:ext>
            </a:extLst>
          </p:cNvPr>
          <p:cNvSpPr txBox="1"/>
          <p:nvPr/>
        </p:nvSpPr>
        <p:spPr>
          <a:xfrm flipH="1">
            <a:off x="4211960" y="2478517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 ČR: </a:t>
            </a:r>
            <a:r>
              <a:rPr lang="cs-CZ" sz="2000" dirty="0" err="1"/>
              <a:t>rus</a:t>
            </a:r>
            <a:r>
              <a:rPr lang="cs-CZ" sz="2000" dirty="0"/>
              <a:t> domácí (</a:t>
            </a:r>
            <a:r>
              <a:rPr lang="cs-CZ" sz="2000" i="1" dirty="0" err="1"/>
              <a:t>Blattella</a:t>
            </a:r>
            <a:r>
              <a:rPr lang="cs-CZ" sz="2000" i="1" dirty="0"/>
              <a:t> </a:t>
            </a:r>
            <a:r>
              <a:rPr lang="cs-CZ" sz="2000" i="1" dirty="0" err="1"/>
              <a:t>germanica</a:t>
            </a:r>
            <a:r>
              <a:rPr lang="cs-CZ" sz="2000" i="1" dirty="0"/>
              <a:t>) – </a:t>
            </a:r>
            <a:r>
              <a:rPr lang="cs-CZ" sz="2000" dirty="0"/>
              <a:t>škůdce, </a:t>
            </a:r>
            <a:r>
              <a:rPr lang="cs-CZ" sz="2000" dirty="0" err="1"/>
              <a:t>synantropní</a:t>
            </a:r>
            <a:r>
              <a:rPr lang="cs-CZ" sz="2000" dirty="0"/>
              <a:t> či </a:t>
            </a:r>
            <a:r>
              <a:rPr lang="cs-CZ" sz="2000" dirty="0" err="1"/>
              <a:t>rusec</a:t>
            </a:r>
            <a:r>
              <a:rPr lang="cs-CZ" sz="2000" dirty="0"/>
              <a:t> lesní (</a:t>
            </a:r>
            <a:r>
              <a:rPr lang="cs-CZ" sz="2000" i="1" dirty="0" err="1"/>
              <a:t>Ectobius</a:t>
            </a:r>
            <a:r>
              <a:rPr lang="cs-CZ" sz="2000" i="1" dirty="0"/>
              <a:t> </a:t>
            </a:r>
            <a:r>
              <a:rPr lang="cs-CZ" sz="2000" i="1" dirty="0" err="1"/>
              <a:t>sylvestris</a:t>
            </a:r>
            <a:r>
              <a:rPr lang="cs-CZ" sz="2000" dirty="0"/>
              <a:t>) – ve volné přírodě, lesní druh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A39EBB1-50F3-4620-9DF0-9A156BFE0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41217"/>
            <a:ext cx="3384376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Polyneoptera</a:t>
            </a:r>
            <a:r>
              <a:rPr lang="cs-CZ" altLang="cs-CZ" sz="1800" dirty="0"/>
              <a:t>: </a:t>
            </a:r>
            <a:r>
              <a:rPr lang="cs-CZ" altLang="cs-CZ" sz="1800" dirty="0" err="1">
                <a:solidFill>
                  <a:schemeClr val="tx1"/>
                </a:solidFill>
              </a:rPr>
              <a:t>Blattodea</a:t>
            </a:r>
            <a:endParaRPr lang="cs-CZ" altLang="cs-CZ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C9333FB-B5A9-44AE-A134-60EAF4C2D45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43414"/>
            <a:ext cx="7164288" cy="7017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</a:pPr>
            <a:r>
              <a:rPr lang="cs-CZ" altLang="cs-CZ" sz="4400" cap="none" dirty="0">
                <a:solidFill>
                  <a:srgbClr val="993300"/>
                </a:solidFill>
                <a:ea typeface="+mn-ea"/>
                <a:cs typeface="+mn-cs"/>
              </a:rPr>
              <a:t>Kudlanky (</a:t>
            </a:r>
            <a:r>
              <a:rPr lang="cs-CZ" altLang="cs-CZ" sz="4400" cap="none" dirty="0" err="1">
                <a:solidFill>
                  <a:srgbClr val="993300"/>
                </a:solidFill>
                <a:ea typeface="+mn-ea"/>
                <a:cs typeface="+mn-cs"/>
              </a:rPr>
              <a:t>Mantodea</a:t>
            </a:r>
            <a:r>
              <a:rPr lang="cs-CZ" altLang="cs-CZ" sz="4400" cap="none" dirty="0">
                <a:solidFill>
                  <a:srgbClr val="993300"/>
                </a:solidFill>
                <a:ea typeface="+mn-ea"/>
                <a:cs typeface="+mn-cs"/>
              </a:rPr>
              <a:t>)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625F177-E7D4-4089-BEFD-9E912662057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268413"/>
            <a:ext cx="4536504" cy="52562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převážně tropická skupina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hlava </a:t>
            </a:r>
            <a:r>
              <a:rPr lang="cs-CZ" altLang="cs-CZ" dirty="0" err="1"/>
              <a:t>hypognátní</a:t>
            </a:r>
            <a:r>
              <a:rPr lang="cs-CZ" altLang="cs-CZ" dirty="0"/>
              <a:t>, předozadně zploštělá, </a:t>
            </a:r>
            <a:r>
              <a:rPr lang="cs-CZ" altLang="cs-CZ" dirty="0" err="1"/>
              <a:t>úú</a:t>
            </a:r>
            <a:r>
              <a:rPr lang="cs-CZ" altLang="cs-CZ" dirty="0"/>
              <a:t> kousací, </a:t>
            </a:r>
            <a:r>
              <a:rPr lang="cs-CZ" altLang="cs-CZ" dirty="0" err="1"/>
              <a:t>ocelli</a:t>
            </a:r>
            <a:r>
              <a:rPr lang="cs-CZ" altLang="cs-CZ" dirty="0"/>
              <a:t>, tykadla dlouhá, niťovitá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prodloužený </a:t>
            </a:r>
            <a:r>
              <a:rPr lang="cs-CZ" altLang="cs-CZ" dirty="0" err="1"/>
              <a:t>prothorax</a:t>
            </a:r>
            <a:r>
              <a:rPr lang="cs-CZ" altLang="cs-CZ" dirty="0"/>
              <a:t>, přední končetiny loupeživé, 1. pár křídel přeměněn v krytky, 2. pár s velkým análním lalokem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samice kladou vajíčka do pouzdra (</a:t>
            </a:r>
            <a:r>
              <a:rPr lang="cs-CZ" altLang="cs-CZ" dirty="0" err="1"/>
              <a:t>ootheka</a:t>
            </a:r>
            <a:r>
              <a:rPr lang="cs-CZ" altLang="cs-CZ" dirty="0"/>
              <a:t>), kterou odkládají volně na substrát, samice v zajetí </a:t>
            </a:r>
            <a:r>
              <a:rPr lang="cs-CZ" altLang="cs-CZ" dirty="0" err="1"/>
              <a:t>kanibalistická</a:t>
            </a:r>
            <a:r>
              <a:rPr lang="cs-CZ" altLang="cs-CZ" dirty="0"/>
              <a:t> (údajné zvýšení pářící aktivity) 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dravé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Kudlanka nábožná (</a:t>
            </a:r>
            <a:r>
              <a:rPr lang="cs-CZ" altLang="cs-CZ" i="1" dirty="0"/>
              <a:t>Mantis </a:t>
            </a:r>
            <a:r>
              <a:rPr lang="cs-CZ" altLang="cs-CZ" i="1" dirty="0" err="1"/>
              <a:t>religiosa</a:t>
            </a:r>
            <a:r>
              <a:rPr lang="cs-CZ" altLang="cs-CZ" i="1" dirty="0"/>
              <a:t>)</a:t>
            </a:r>
            <a:r>
              <a:rPr lang="cs-CZ" altLang="cs-CZ" dirty="0"/>
              <a:t> – (Morava, Čechy)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4060A0-F958-4F22-A5CC-270DE0AEB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19593"/>
            <a:ext cx="4297660" cy="35384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60BAEB-453A-474B-A22E-BFAB83C84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07" y="1145145"/>
            <a:ext cx="3699593" cy="2719201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ADC89EC3-B757-4077-8FB2-263AEA55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41217"/>
            <a:ext cx="3384376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Polyneoptera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Mantodea</a:t>
            </a:r>
            <a:endParaRPr lang="cs-CZ" altLang="cs-CZ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9AB89625-4C51-4C12-A861-228A908FC4B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45232" y="1508955"/>
            <a:ext cx="4255665" cy="46815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v ČR 97druhů, z toho 29 v ČS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hlava </a:t>
            </a:r>
            <a:r>
              <a:rPr lang="cs-CZ" altLang="cs-CZ" dirty="0" err="1"/>
              <a:t>hypognátní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 err="1"/>
              <a:t>úú</a:t>
            </a:r>
            <a:r>
              <a:rPr lang="cs-CZ" altLang="cs-CZ" dirty="0"/>
              <a:t> kousací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přední křídla přeměněny v krytky, zadní blanitá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zadní nohy skákací funkce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stridulace – epigamní a </a:t>
            </a:r>
            <a:r>
              <a:rPr lang="cs-CZ" altLang="cs-CZ" sz="1800" dirty="0"/>
              <a:t>teritoriální</a:t>
            </a:r>
            <a:r>
              <a:rPr lang="cs-CZ" altLang="cs-CZ" dirty="0"/>
              <a:t> chování:</a:t>
            </a:r>
          </a:p>
          <a:p>
            <a:pPr lvl="1">
              <a:lnSpc>
                <a:spcPct val="80000"/>
              </a:lnSpc>
              <a:buNone/>
            </a:pPr>
            <a:r>
              <a:rPr lang="cs-CZ" altLang="cs-CZ" dirty="0" err="1"/>
              <a:t>Ensifera</a:t>
            </a:r>
            <a:r>
              <a:rPr lang="cs-CZ" altLang="cs-CZ" dirty="0"/>
              <a:t> -  třením 1. páru křídel o sebe</a:t>
            </a:r>
          </a:p>
          <a:p>
            <a:pPr lvl="1">
              <a:lnSpc>
                <a:spcPct val="80000"/>
              </a:lnSpc>
              <a:buNone/>
            </a:pPr>
            <a:r>
              <a:rPr lang="cs-CZ" altLang="cs-CZ" dirty="0" err="1"/>
              <a:t>Caelifera</a:t>
            </a:r>
            <a:r>
              <a:rPr lang="cs-CZ" altLang="cs-CZ" dirty="0"/>
              <a:t> - třením vnitřní strany zadní nohy o křídelní žilku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sluchové orgány tvořeny ztenčenou kutikulou </a:t>
            </a:r>
          </a:p>
          <a:p>
            <a:pPr lvl="1">
              <a:lnSpc>
                <a:spcPct val="80000"/>
              </a:lnSpc>
              <a:buNone/>
            </a:pPr>
            <a:r>
              <a:rPr lang="cs-CZ" altLang="cs-CZ" dirty="0" err="1"/>
              <a:t>Ensifera</a:t>
            </a:r>
            <a:r>
              <a:rPr lang="cs-CZ" altLang="cs-CZ" dirty="0"/>
              <a:t> – na přední holeni</a:t>
            </a:r>
          </a:p>
          <a:p>
            <a:pPr lvl="1">
              <a:lnSpc>
                <a:spcPct val="80000"/>
              </a:lnSpc>
              <a:buNone/>
            </a:pPr>
            <a:r>
              <a:rPr lang="cs-CZ" altLang="cs-CZ" dirty="0" err="1"/>
              <a:t>Caelifera</a:t>
            </a:r>
            <a:r>
              <a:rPr lang="cs-CZ" altLang="cs-CZ" dirty="0"/>
              <a:t> – 1. zadečkový článek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E2530C37-315E-43F6-BB21-8D43B0E90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79283"/>
            <a:ext cx="9144000" cy="110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4400" dirty="0">
                <a:solidFill>
                  <a:srgbClr val="993300"/>
                </a:solidFill>
                <a:latin typeface="+mj-lt"/>
              </a:rPr>
              <a:t>Rovnokřídlí (</a:t>
            </a:r>
            <a:r>
              <a:rPr lang="cs-CZ" altLang="cs-CZ" sz="4400" dirty="0" err="1">
                <a:solidFill>
                  <a:srgbClr val="993300"/>
                </a:solidFill>
                <a:latin typeface="+mj-lt"/>
              </a:rPr>
              <a:t>Orthoptera</a:t>
            </a:r>
            <a:r>
              <a:rPr lang="cs-CZ" altLang="cs-CZ" sz="4400" dirty="0">
                <a:solidFill>
                  <a:srgbClr val="993300"/>
                </a:solidFill>
                <a:latin typeface="+mj-lt"/>
              </a:rPr>
              <a:t>)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dirty="0">
                <a:solidFill>
                  <a:srgbClr val="993300"/>
                </a:solidFill>
                <a:latin typeface="+mj-lt"/>
              </a:rPr>
              <a:t>kobylky (</a:t>
            </a:r>
            <a:r>
              <a:rPr lang="cs-CZ" altLang="cs-CZ" dirty="0" err="1">
                <a:solidFill>
                  <a:srgbClr val="993300"/>
                </a:solidFill>
                <a:latin typeface="+mj-lt"/>
              </a:rPr>
              <a:t>Ensifera</a:t>
            </a:r>
            <a:r>
              <a:rPr lang="cs-CZ" altLang="cs-CZ" dirty="0">
                <a:solidFill>
                  <a:srgbClr val="993300"/>
                </a:solidFill>
                <a:latin typeface="+mj-lt"/>
              </a:rPr>
              <a:t>) + sarančata (</a:t>
            </a:r>
            <a:r>
              <a:rPr lang="cs-CZ" altLang="cs-CZ" dirty="0" err="1">
                <a:solidFill>
                  <a:srgbClr val="993300"/>
                </a:solidFill>
                <a:latin typeface="+mj-lt"/>
              </a:rPr>
              <a:t>Caelifera</a:t>
            </a:r>
            <a:r>
              <a:rPr lang="cs-CZ" altLang="cs-CZ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E9798DE-AB8C-484D-B00C-B68FC7B15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648" y="39179"/>
            <a:ext cx="3168352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Polyneoptera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Orthoptera</a:t>
            </a:r>
            <a:endParaRPr lang="cs-CZ" alt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5323B50-CF79-4AFC-8B7B-27BD23AC0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97" y="1771651"/>
            <a:ext cx="4680520" cy="415614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1F76098-EF4D-4955-8AC3-01BCE40454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6531" y="676276"/>
            <a:ext cx="6572250" cy="1049337"/>
          </a:xfrm>
        </p:spPr>
        <p:txBody>
          <a:bodyPr/>
          <a:lstStyle/>
          <a:p>
            <a:r>
              <a:rPr lang="cs-CZ" altLang="cs-CZ" cap="none" dirty="0">
                <a:solidFill>
                  <a:srgbClr val="993300"/>
                </a:solidFill>
              </a:rPr>
              <a:t>Kobylky a cvrčci (</a:t>
            </a:r>
            <a:r>
              <a:rPr lang="cs-CZ" altLang="cs-CZ" cap="none" dirty="0" err="1">
                <a:solidFill>
                  <a:srgbClr val="993300"/>
                </a:solidFill>
              </a:rPr>
              <a:t>Ensifera</a:t>
            </a:r>
            <a:r>
              <a:rPr lang="cs-CZ" altLang="cs-CZ" cap="none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0CBFFEC-9F8C-42D0-B337-477F5B17E9A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51520" y="1341438"/>
            <a:ext cx="7784312" cy="28429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600" dirty="0"/>
              <a:t>dlouhá tykadla</a:t>
            </a:r>
          </a:p>
          <a:p>
            <a:pPr>
              <a:lnSpc>
                <a:spcPct val="80000"/>
              </a:lnSpc>
            </a:pPr>
            <a:r>
              <a:rPr lang="cs-CZ" altLang="cs-CZ" sz="2600" dirty="0"/>
              <a:t>dlouhé vyčnívající kladélko, - kladení vajíček do půdy</a:t>
            </a:r>
          </a:p>
          <a:p>
            <a:pPr>
              <a:lnSpc>
                <a:spcPct val="80000"/>
              </a:lnSpc>
            </a:pPr>
            <a:r>
              <a:rPr lang="cs-CZ" altLang="cs-CZ" sz="2600" dirty="0"/>
              <a:t>stridulace křídla o křídla</a:t>
            </a:r>
          </a:p>
          <a:p>
            <a:pPr>
              <a:lnSpc>
                <a:spcPct val="80000"/>
              </a:lnSpc>
            </a:pPr>
            <a:r>
              <a:rPr lang="cs-CZ" altLang="cs-CZ" sz="2600" dirty="0"/>
              <a:t>jsou dravé (živí se mj. sarančaty)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/>
              <a:t>cvrčci – někteří si hloubí chodby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cs-CZ" altLang="cs-CZ" sz="2200" dirty="0"/>
              <a:t>    v zemi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/>
              <a:t>kobylky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/>
              <a:t>krtonožky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7493E2-EBDE-433A-B645-94AE908C9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3201" y="3488518"/>
            <a:ext cx="2356281" cy="43826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8789F87-6F2B-4447-82C5-FBA568633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83" y="4501719"/>
            <a:ext cx="3653149" cy="235628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9484A94-2A91-4CEF-B200-82F4FB64D8A0}"/>
              </a:ext>
            </a:extLst>
          </p:cNvPr>
          <p:cNvSpPr txBox="1"/>
          <p:nvPr/>
        </p:nvSpPr>
        <p:spPr>
          <a:xfrm flipH="1">
            <a:off x="296821" y="6460092"/>
            <a:ext cx="427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Krtonožka obecná (</a:t>
            </a:r>
            <a:r>
              <a:rPr lang="cs-CZ" i="1" dirty="0" err="1"/>
              <a:t>Gryllotalpa</a:t>
            </a:r>
            <a:r>
              <a:rPr lang="cs-CZ" i="1" dirty="0"/>
              <a:t> </a:t>
            </a:r>
            <a:r>
              <a:rPr lang="cs-CZ" i="1" dirty="0" err="1"/>
              <a:t>gryllotalpa</a:t>
            </a:r>
            <a:r>
              <a:rPr lang="cs-CZ" dirty="0"/>
              <a:t>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971ED62-E97D-49BD-B03E-C166E50DF4B1}"/>
              </a:ext>
            </a:extLst>
          </p:cNvPr>
          <p:cNvSpPr txBox="1"/>
          <p:nvPr/>
        </p:nvSpPr>
        <p:spPr>
          <a:xfrm flipH="1">
            <a:off x="4382683" y="6504025"/>
            <a:ext cx="427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Kobylka sága(</a:t>
            </a:r>
            <a:r>
              <a:rPr lang="cs-CZ" i="1" dirty="0" err="1">
                <a:solidFill>
                  <a:schemeClr val="bg1"/>
                </a:solidFill>
              </a:rPr>
              <a:t>Saga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pedo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61AF599-C5AD-40B9-AF70-9D13483CF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92" y="2042930"/>
            <a:ext cx="4158208" cy="277213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A5B7DB7-EC51-47CB-97A6-A6C357402444}"/>
              </a:ext>
            </a:extLst>
          </p:cNvPr>
          <p:cNvSpPr txBox="1"/>
          <p:nvPr/>
        </p:nvSpPr>
        <p:spPr>
          <a:xfrm flipH="1">
            <a:off x="5133974" y="4390727"/>
            <a:ext cx="421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Cvrček polní (</a:t>
            </a:r>
            <a:r>
              <a:rPr lang="cs-CZ" i="1" dirty="0" err="1">
                <a:solidFill>
                  <a:schemeClr val="bg1"/>
                </a:solidFill>
              </a:rPr>
              <a:t>Gryllus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campestris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C260C4E-055E-4B1E-8305-EFFCD9D4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648" y="39179"/>
            <a:ext cx="3168352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Polyneoptera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Orthoptera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AC74AC-D6F3-41EC-8089-74452FBED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51646"/>
            <a:ext cx="4752156" cy="316810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F012E72-6236-4EAF-B795-3A5DEF475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" y="2855182"/>
            <a:ext cx="4267572" cy="3197404"/>
          </a:xfrm>
          <a:prstGeom prst="rect">
            <a:avLst/>
          </a:prstGeom>
        </p:spPr>
      </p:pic>
      <p:sp>
        <p:nvSpPr>
          <p:cNvPr id="79877" name="Rectangle 5">
            <a:extLst>
              <a:ext uri="{FF2B5EF4-FFF2-40B4-BE49-F238E27FC236}">
                <a16:creationId xmlns:a16="http://schemas.microsoft.com/office/drawing/2014/main" id="{D2E3A703-3976-43A0-8C88-ED4BD958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91579"/>
            <a:ext cx="5867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None/>
            </a:pP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Sarančata (</a:t>
            </a:r>
            <a:r>
              <a:rPr lang="cs-CZ" altLang="cs-CZ" sz="3600" dirty="0" err="1">
                <a:solidFill>
                  <a:srgbClr val="993300"/>
                </a:solidFill>
                <a:latin typeface="+mj-lt"/>
              </a:rPr>
              <a:t>Caelifera</a:t>
            </a: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F95B49AF-6568-4905-AC8C-F717159BC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07381"/>
            <a:ext cx="82296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+mn-lt"/>
              </a:rPr>
              <a:t>krátká tykadla, kladélko nevyčnívá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+mn-lt"/>
              </a:rPr>
              <a:t>Stridulace nohy o křídla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+mn-lt"/>
              </a:rPr>
              <a:t>býložravé</a:t>
            </a:r>
          </a:p>
        </p:txBody>
      </p:sp>
      <p:sp>
        <p:nvSpPr>
          <p:cNvPr id="79884" name="Text Box 12">
            <a:extLst>
              <a:ext uri="{FF2B5EF4-FFF2-40B4-BE49-F238E27FC236}">
                <a16:creationId xmlns:a16="http://schemas.microsoft.com/office/drawing/2014/main" id="{7509FD59-EF1F-491C-BBBD-BA0778103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913" y="5619640"/>
            <a:ext cx="47160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Saranče stěhovavá (</a:t>
            </a:r>
            <a:r>
              <a:rPr lang="cs-CZ" sz="2000" i="1" dirty="0" err="1">
                <a:solidFill>
                  <a:schemeClr val="bg1"/>
                </a:solidFill>
              </a:rPr>
              <a:t>Locusta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i="1" dirty="0" err="1">
                <a:solidFill>
                  <a:schemeClr val="bg1"/>
                </a:solidFill>
              </a:rPr>
              <a:t>migratoria</a:t>
            </a:r>
            <a:r>
              <a:rPr lang="cs-CZ" sz="2000" dirty="0">
                <a:solidFill>
                  <a:schemeClr val="bg1"/>
                </a:solidFill>
              </a:rPr>
              <a:t>)</a:t>
            </a:r>
            <a:endParaRPr lang="cs-CZ" altLang="cs-CZ" sz="2000" dirty="0">
              <a:solidFill>
                <a:schemeClr val="bg1"/>
              </a:solidFill>
            </a:endParaRPr>
          </a:p>
        </p:txBody>
      </p:sp>
      <p:sp>
        <p:nvSpPr>
          <p:cNvPr id="79885" name="Text Box 13">
            <a:extLst>
              <a:ext uri="{FF2B5EF4-FFF2-40B4-BE49-F238E27FC236}">
                <a16:creationId xmlns:a16="http://schemas.microsoft.com/office/drawing/2014/main" id="{3388BA45-FDA8-4190-AF25-4144F090E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7" y="5622875"/>
            <a:ext cx="39698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Marše obecná (</a:t>
            </a:r>
            <a:r>
              <a:rPr lang="cs-CZ" altLang="cs-CZ" sz="2000" i="1" dirty="0" err="1">
                <a:solidFill>
                  <a:schemeClr val="bg1"/>
                </a:solidFill>
              </a:rPr>
              <a:t>Tetrix</a:t>
            </a:r>
            <a:r>
              <a:rPr lang="cs-CZ" altLang="cs-CZ" sz="2000" i="1" dirty="0">
                <a:solidFill>
                  <a:schemeClr val="bg1"/>
                </a:solidFill>
              </a:rPr>
              <a:t> </a:t>
            </a:r>
            <a:r>
              <a:rPr lang="cs-CZ" altLang="cs-CZ" sz="2000" i="1" dirty="0" err="1">
                <a:solidFill>
                  <a:schemeClr val="bg1"/>
                </a:solidFill>
              </a:rPr>
              <a:t>subulata</a:t>
            </a:r>
            <a:r>
              <a:rPr lang="cs-CZ" altLang="cs-CZ" sz="2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FA42DE4-7D03-475F-9EF7-BA70EBEF4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648" y="39179"/>
            <a:ext cx="3168352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Polyneoptera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Orthoptera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A4DC1D9-FF94-4F49-A379-839AD59C48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836712"/>
            <a:ext cx="6572250" cy="1049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dirty="0" err="1">
                <a:solidFill>
                  <a:srgbClr val="993300"/>
                </a:solidFill>
              </a:rPr>
              <a:t>Paraneoptera</a:t>
            </a:r>
            <a:endParaRPr lang="cs-CZ" altLang="cs-CZ" dirty="0">
              <a:solidFill>
                <a:srgbClr val="993300"/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A17DBF3-6C96-4A6A-89C6-6B9CC169495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79512" y="1554163"/>
            <a:ext cx="3888432" cy="3449638"/>
          </a:xfrm>
        </p:spPr>
        <p:txBody>
          <a:bodyPr>
            <a:noAutofit/>
          </a:bodyPr>
          <a:lstStyle/>
          <a:p>
            <a:r>
              <a:rPr lang="cs-CZ" altLang="cs-CZ" sz="1700" dirty="0"/>
              <a:t>larvy bez </a:t>
            </a:r>
            <a:r>
              <a:rPr lang="cs-CZ" altLang="cs-CZ" sz="1700" dirty="0" err="1"/>
              <a:t>ocelli</a:t>
            </a:r>
            <a:r>
              <a:rPr lang="cs-CZ" altLang="cs-CZ" sz="1700" dirty="0"/>
              <a:t>, nemají </a:t>
            </a:r>
            <a:r>
              <a:rPr lang="cs-CZ" altLang="cs-CZ" sz="1700" dirty="0" err="1"/>
              <a:t>cerky</a:t>
            </a:r>
            <a:endParaRPr lang="cs-CZ" altLang="cs-CZ" sz="1700" dirty="0"/>
          </a:p>
          <a:p>
            <a:r>
              <a:rPr lang="cs-CZ" altLang="cs-CZ" sz="1700" dirty="0" err="1"/>
              <a:t>Thysanoptera</a:t>
            </a:r>
            <a:r>
              <a:rPr lang="cs-CZ" altLang="cs-CZ" sz="1700" dirty="0"/>
              <a:t> + </a:t>
            </a:r>
            <a:r>
              <a:rPr lang="cs-CZ" altLang="cs-CZ" sz="1700" dirty="0" err="1"/>
              <a:t>Hemiptera</a:t>
            </a:r>
            <a:r>
              <a:rPr lang="cs-CZ" altLang="cs-CZ" sz="1700" dirty="0"/>
              <a:t> </a:t>
            </a:r>
          </a:p>
          <a:p>
            <a:r>
              <a:rPr lang="cs-CZ" altLang="cs-CZ" sz="1700" dirty="0"/>
              <a:t>- </a:t>
            </a:r>
            <a:r>
              <a:rPr lang="cs-CZ" altLang="cs-CZ" sz="1700" dirty="0" err="1"/>
              <a:t>úú</a:t>
            </a:r>
            <a:r>
              <a:rPr lang="cs-CZ" altLang="cs-CZ" sz="1700" dirty="0"/>
              <a:t> bodavě savé:</a:t>
            </a:r>
          </a:p>
          <a:p>
            <a:pPr lvl="1"/>
            <a:r>
              <a:rPr lang="cs-CZ" altLang="cs-CZ" sz="1700" dirty="0" err="1"/>
              <a:t>styletovitá</a:t>
            </a:r>
            <a:r>
              <a:rPr lang="cs-CZ" altLang="cs-CZ" sz="1700" dirty="0"/>
              <a:t> mandibula a </a:t>
            </a:r>
            <a:r>
              <a:rPr lang="cs-CZ" altLang="cs-CZ" sz="1700" dirty="0" err="1"/>
              <a:t>styletovitá</a:t>
            </a:r>
            <a:r>
              <a:rPr lang="cs-CZ" altLang="cs-CZ" sz="1700" dirty="0"/>
              <a:t> redukovaná maxila</a:t>
            </a:r>
          </a:p>
          <a:p>
            <a:pPr lvl="1"/>
            <a:r>
              <a:rPr lang="cs-CZ" altLang="cs-CZ" sz="1700" dirty="0"/>
              <a:t>celé uloženo v </a:t>
            </a:r>
            <a:r>
              <a:rPr lang="cs-CZ" altLang="cs-CZ" sz="1700" dirty="0" err="1"/>
              <a:t>labrolabiálním</a:t>
            </a:r>
            <a:r>
              <a:rPr lang="cs-CZ" altLang="cs-CZ" sz="1700" dirty="0"/>
              <a:t> </a:t>
            </a:r>
            <a:r>
              <a:rPr lang="cs-CZ" altLang="cs-CZ" sz="1700" dirty="0" err="1"/>
              <a:t>komlexu</a:t>
            </a:r>
            <a:r>
              <a:rPr lang="cs-CZ" altLang="cs-CZ" sz="1700" dirty="0"/>
              <a:t> (rostrum)</a:t>
            </a:r>
          </a:p>
          <a:p>
            <a:endParaRPr lang="cs-CZ" altLang="cs-CZ" sz="1700" dirty="0"/>
          </a:p>
          <a:p>
            <a:pPr>
              <a:buFontTx/>
              <a:buNone/>
            </a:pPr>
            <a:endParaRPr lang="cs-CZ" altLang="cs-CZ" sz="1700" dirty="0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59A2BC85-5474-49C7-B304-07AA12C5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240" y="0"/>
            <a:ext cx="241176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Paraneoptera</a:t>
            </a:r>
            <a:endParaRPr lang="cs-CZ" alt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82CEB9-9899-446E-89B4-D6AC40EE2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75442" y="1016043"/>
            <a:ext cx="6065702" cy="4986960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3F5BB8E7-2130-4809-AC92-DD2CE7DA9BA7}"/>
              </a:ext>
            </a:extLst>
          </p:cNvPr>
          <p:cNvSpPr/>
          <p:nvPr/>
        </p:nvSpPr>
        <p:spPr>
          <a:xfrm>
            <a:off x="5940152" y="3473011"/>
            <a:ext cx="1872208" cy="892093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7" name="Object 23">
            <a:extLst>
              <a:ext uri="{FF2B5EF4-FFF2-40B4-BE49-F238E27FC236}">
                <a16:creationId xmlns:a16="http://schemas.microsoft.com/office/drawing/2014/main" id="{18B4B0FB-F1F4-4A6C-A6BD-C3A1050A65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770569"/>
              </p:ext>
            </p:extLst>
          </p:nvPr>
        </p:nvGraphicFramePr>
        <p:xfrm>
          <a:off x="2699791" y="3916395"/>
          <a:ext cx="2452741" cy="2795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Image" r:id="rId4" imgW="1846857" imgH="2103124" progId="Photoshop.Image.8">
                  <p:embed/>
                </p:oleObj>
              </mc:Choice>
              <mc:Fallback>
                <p:oleObj name="Image" r:id="rId4" imgW="1846857" imgH="2103124" progId="Photoshop.Image.8">
                  <p:embed/>
                  <p:pic>
                    <p:nvPicPr>
                      <p:cNvPr id="7" name="Object 23">
                        <a:extLst>
                          <a:ext uri="{FF2B5EF4-FFF2-40B4-BE49-F238E27FC236}">
                            <a16:creationId xmlns:a16="http://schemas.microsoft.com/office/drawing/2014/main" id="{18B4B0FB-F1F4-4A6C-A6BD-C3A1050A65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1" y="3916395"/>
                        <a:ext cx="2452741" cy="27954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216C1B6-D97C-4B56-B4D7-9FA76C9FF51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3668" y="612776"/>
            <a:ext cx="6572250" cy="1049337"/>
          </a:xfrm>
        </p:spPr>
        <p:txBody>
          <a:bodyPr/>
          <a:lstStyle/>
          <a:p>
            <a:r>
              <a:rPr lang="cs-CZ" altLang="cs-CZ" cap="none" dirty="0">
                <a:solidFill>
                  <a:srgbClr val="993300"/>
                </a:solidFill>
              </a:rPr>
              <a:t>Třásněnky (</a:t>
            </a:r>
            <a:r>
              <a:rPr lang="cs-CZ" altLang="cs-CZ" cap="none" dirty="0" err="1">
                <a:solidFill>
                  <a:srgbClr val="993300"/>
                </a:solidFill>
              </a:rPr>
              <a:t>Thysanoptera</a:t>
            </a:r>
            <a:r>
              <a:rPr lang="cs-CZ" altLang="cs-CZ" cap="none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1D8D33A-0031-4106-9285-A5ABFFD999E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15900" y="1412776"/>
            <a:ext cx="5868268" cy="4680520"/>
          </a:xfrm>
        </p:spPr>
        <p:txBody>
          <a:bodyPr>
            <a:normAutofit fontScale="70000" lnSpcReduction="20000"/>
          </a:bodyPr>
          <a:lstStyle/>
          <a:p>
            <a:r>
              <a:rPr lang="cs-CZ" altLang="cs-CZ" sz="2800" dirty="0"/>
              <a:t>drobný vzrůst</a:t>
            </a:r>
          </a:p>
          <a:p>
            <a:r>
              <a:rPr lang="cs-CZ" altLang="cs-CZ" sz="2800" dirty="0"/>
              <a:t>v ČR cca 280 druhů, z toho 8 v ČS</a:t>
            </a:r>
          </a:p>
          <a:p>
            <a:r>
              <a:rPr lang="cs-CZ" altLang="cs-CZ" sz="2800" dirty="0"/>
              <a:t>hlava </a:t>
            </a:r>
            <a:r>
              <a:rPr lang="cs-CZ" altLang="cs-CZ" sz="2800" dirty="0" err="1"/>
              <a:t>hypo</a:t>
            </a:r>
            <a:r>
              <a:rPr lang="cs-CZ" altLang="cs-CZ" sz="2800" dirty="0"/>
              <a:t>- až </a:t>
            </a:r>
            <a:r>
              <a:rPr lang="cs-CZ" altLang="cs-CZ" sz="2800" dirty="0" err="1"/>
              <a:t>opisthognátní</a:t>
            </a:r>
            <a:endParaRPr lang="cs-CZ" altLang="cs-CZ" sz="2800" dirty="0"/>
          </a:p>
          <a:p>
            <a:r>
              <a:rPr lang="cs-CZ" altLang="cs-CZ" sz="2800" dirty="0"/>
              <a:t>asymetrické ústní ústrojí (redukce pravé části maxil) </a:t>
            </a:r>
          </a:p>
          <a:p>
            <a:r>
              <a:rPr lang="cs-CZ" altLang="cs-CZ" sz="2800" dirty="0"/>
              <a:t>křídla redukovaná, tzv. </a:t>
            </a:r>
            <a:r>
              <a:rPr lang="cs-CZ" altLang="cs-CZ" sz="2800" dirty="0" err="1"/>
              <a:t>stenopterie</a:t>
            </a:r>
            <a:endParaRPr lang="cs-CZ" altLang="cs-CZ" sz="2800" dirty="0"/>
          </a:p>
          <a:p>
            <a:r>
              <a:rPr lang="cs-CZ" altLang="cs-CZ" sz="2800" dirty="0"/>
              <a:t>zvláštní typ vývoje – </a:t>
            </a:r>
            <a:r>
              <a:rPr lang="cs-CZ" altLang="cs-CZ" sz="2800" dirty="0" err="1"/>
              <a:t>neometabolie</a:t>
            </a:r>
            <a:r>
              <a:rPr lang="cs-CZ" altLang="cs-CZ" sz="2800" dirty="0"/>
              <a:t> (larvy bez postupného vývoje křídel, poslední larvální instar klidový a nepřijímá potravu)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rozmnožování </a:t>
            </a:r>
            <a:r>
              <a:rPr lang="cs-CZ" altLang="cs-CZ" sz="2800" dirty="0" err="1"/>
              <a:t>pohl</a:t>
            </a:r>
            <a:r>
              <a:rPr lang="cs-CZ" altLang="cs-CZ" sz="2800" dirty="0"/>
              <a:t>. i partenogenetické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volně na vegetaci, vysávají rostlinné šťávy (přenáší virózy)</a:t>
            </a:r>
          </a:p>
          <a:p>
            <a:endParaRPr lang="cs-CZ" altLang="cs-CZ" sz="2800" dirty="0"/>
          </a:p>
          <a:p>
            <a:pPr>
              <a:buFontTx/>
              <a:buNone/>
            </a:pPr>
            <a:endParaRPr lang="cs-CZ" altLang="cs-CZ" sz="28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334C2D7-86DC-42AE-84CD-B22C34218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0"/>
            <a:ext cx="3275856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Paraneoptera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Thysanoptera</a:t>
            </a:r>
            <a:endParaRPr lang="cs-CZ" alt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F2EAA0-0AD0-452F-A2C5-640CBB8F9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64816"/>
            <a:ext cx="2744179" cy="24443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33EAC9-1D18-4A1A-9CC0-E9D13B109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06" y="3311865"/>
            <a:ext cx="2922599" cy="247941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A0F697D3-5E12-49BD-B36F-D56D6CB738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2158" y="425860"/>
            <a:ext cx="6572250" cy="1049337"/>
          </a:xfrm>
        </p:spPr>
        <p:txBody>
          <a:bodyPr>
            <a:normAutofit/>
          </a:bodyPr>
          <a:lstStyle/>
          <a:p>
            <a:r>
              <a:rPr lang="cs-CZ" altLang="cs-CZ" sz="4000" cap="none" dirty="0">
                <a:solidFill>
                  <a:srgbClr val="993300"/>
                </a:solidFill>
              </a:rPr>
              <a:t>Polokřídlí (</a:t>
            </a:r>
            <a:r>
              <a:rPr lang="cs-CZ" altLang="cs-CZ" sz="4000" cap="none" dirty="0" err="1">
                <a:solidFill>
                  <a:srgbClr val="993300"/>
                </a:solidFill>
              </a:rPr>
              <a:t>Hemiptera</a:t>
            </a:r>
            <a:r>
              <a:rPr lang="cs-CZ" altLang="cs-CZ" sz="4000" cap="none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9C1D252B-5F79-478D-AF06-88F101B8737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83543" y="1443856"/>
            <a:ext cx="5368577" cy="34496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dirty="0"/>
              <a:t>Ploštice (</a:t>
            </a:r>
            <a:r>
              <a:rPr lang="cs-CZ" altLang="cs-CZ" dirty="0" err="1"/>
              <a:t>Heteroptera</a:t>
            </a:r>
            <a:r>
              <a:rPr lang="cs-CZ" altLang="cs-CZ" dirty="0"/>
              <a:t>) + </a:t>
            </a:r>
            <a:r>
              <a:rPr lang="cs-CZ" altLang="cs-CZ" dirty="0" err="1"/>
              <a:t>křísi</a:t>
            </a:r>
            <a:r>
              <a:rPr lang="cs-CZ" altLang="cs-CZ" dirty="0"/>
              <a:t> (</a:t>
            </a:r>
            <a:r>
              <a:rPr lang="cs-CZ" altLang="cs-CZ" dirty="0" err="1"/>
              <a:t>Auchenorhyncha</a:t>
            </a:r>
            <a:r>
              <a:rPr lang="cs-CZ" altLang="cs-CZ" dirty="0"/>
              <a:t>) + mšice, červci, </a:t>
            </a:r>
            <a:r>
              <a:rPr lang="cs-CZ" altLang="cs-CZ" dirty="0" err="1"/>
              <a:t>mery</a:t>
            </a:r>
            <a:r>
              <a:rPr lang="cs-CZ" altLang="cs-CZ" dirty="0"/>
              <a:t>, molice (</a:t>
            </a:r>
            <a:r>
              <a:rPr lang="cs-CZ" altLang="cs-CZ" dirty="0" err="1"/>
              <a:t>Sternorhyncha</a:t>
            </a:r>
            <a:r>
              <a:rPr lang="cs-CZ" altLang="cs-CZ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/>
              <a:t>stavba bodavě sacího </a:t>
            </a:r>
            <a:r>
              <a:rPr lang="cs-CZ" altLang="cs-CZ" dirty="0" err="1"/>
              <a:t>úú</a:t>
            </a:r>
            <a:r>
              <a:rPr lang="cs-CZ" altLang="cs-CZ" dirty="0"/>
              <a:t>: protažené labrum (kryje </a:t>
            </a:r>
            <a:r>
              <a:rPr lang="cs-CZ" altLang="cs-CZ" sz="1800" dirty="0"/>
              <a:t>sosák</a:t>
            </a:r>
            <a:r>
              <a:rPr lang="cs-CZ" altLang="cs-CZ" dirty="0"/>
              <a:t>), pochva sosáku z labia, 2 páry bodavých </a:t>
            </a:r>
            <a:r>
              <a:rPr lang="cs-CZ" altLang="cs-CZ" dirty="0" err="1"/>
              <a:t>styletů</a:t>
            </a:r>
            <a:r>
              <a:rPr lang="cs-CZ" altLang="cs-CZ" dirty="0"/>
              <a:t> (</a:t>
            </a:r>
            <a:r>
              <a:rPr lang="cs-CZ" altLang="cs-CZ" dirty="0" err="1"/>
              <a:t>md</a:t>
            </a:r>
            <a:r>
              <a:rPr lang="cs-CZ" altLang="cs-CZ" dirty="0"/>
              <a:t> + </a:t>
            </a:r>
            <a:r>
              <a:rPr lang="cs-CZ" altLang="cs-CZ" dirty="0" err="1"/>
              <a:t>mx</a:t>
            </a:r>
            <a:r>
              <a:rPr lang="cs-CZ" altLang="cs-CZ" dirty="0"/>
              <a:t>) – 2 kanálky (</a:t>
            </a:r>
            <a:r>
              <a:rPr lang="cs-CZ" altLang="cs-CZ" dirty="0" err="1"/>
              <a:t>salivární</a:t>
            </a:r>
            <a:r>
              <a:rPr lang="cs-CZ" altLang="cs-CZ" dirty="0"/>
              <a:t> a nasávací) – </a:t>
            </a:r>
            <a:r>
              <a:rPr lang="cs-CZ" altLang="cs-CZ" dirty="0" err="1"/>
              <a:t>extraorální</a:t>
            </a:r>
            <a:r>
              <a:rPr lang="cs-CZ" altLang="cs-CZ" dirty="0"/>
              <a:t> trávení, absence </a:t>
            </a:r>
            <a:r>
              <a:rPr lang="cs-CZ" altLang="cs-CZ" dirty="0" err="1"/>
              <a:t>palpů</a:t>
            </a:r>
            <a:endParaRPr lang="cs-CZ" altLang="cs-CZ" dirty="0"/>
          </a:p>
        </p:txBody>
      </p:sp>
      <p:sp>
        <p:nvSpPr>
          <p:cNvPr id="103428" name="Rectangle 4">
            <a:extLst>
              <a:ext uri="{FF2B5EF4-FFF2-40B4-BE49-F238E27FC236}">
                <a16:creationId xmlns:a16="http://schemas.microsoft.com/office/drawing/2014/main" id="{2F9A542F-0864-4DB8-86CA-3B55AE4E6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0"/>
            <a:ext cx="3708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/>
              <a:t>Paraneoptera: Hemiptera</a:t>
            </a:r>
          </a:p>
        </p:txBody>
      </p:sp>
      <p:graphicFrame>
        <p:nvGraphicFramePr>
          <p:cNvPr id="5" name="Object 23">
            <a:extLst>
              <a:ext uri="{FF2B5EF4-FFF2-40B4-BE49-F238E27FC236}">
                <a16:creationId xmlns:a16="http://schemas.microsoft.com/office/drawing/2014/main" id="{7E837757-B7D3-4D2E-BBC6-74A0A97AC7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847345"/>
              </p:ext>
            </p:extLst>
          </p:nvPr>
        </p:nvGraphicFramePr>
        <p:xfrm>
          <a:off x="5508104" y="1438870"/>
          <a:ext cx="3528392" cy="4021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Image" r:id="rId3" imgW="1846857" imgH="2103124" progId="Photoshop.Image.8">
                  <p:embed/>
                </p:oleObj>
              </mc:Choice>
              <mc:Fallback>
                <p:oleObj name="Image" r:id="rId3" imgW="1846857" imgH="2103124" progId="Photoshop.Image.8">
                  <p:embed/>
                  <p:pic>
                    <p:nvPicPr>
                      <p:cNvPr id="5" name="Object 23">
                        <a:extLst>
                          <a:ext uri="{FF2B5EF4-FFF2-40B4-BE49-F238E27FC236}">
                            <a16:creationId xmlns:a16="http://schemas.microsoft.com/office/drawing/2014/main" id="{7E837757-B7D3-4D2E-BBC6-74A0A97AC7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1438870"/>
                        <a:ext cx="3528392" cy="40213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6" name="Object 10">
            <a:extLst>
              <a:ext uri="{FF2B5EF4-FFF2-40B4-BE49-F238E27FC236}">
                <a16:creationId xmlns:a16="http://schemas.microsoft.com/office/drawing/2014/main" id="{58E2FE9D-FA4B-41AA-852D-CA3256063448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25161165"/>
              </p:ext>
            </p:extLst>
          </p:nvPr>
        </p:nvGraphicFramePr>
        <p:xfrm>
          <a:off x="3590722" y="3667457"/>
          <a:ext cx="3447277" cy="2887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Image" r:id="rId4" imgW="9523810" imgH="7974603" progId="Photoshop.Image.8">
                  <p:embed/>
                </p:oleObj>
              </mc:Choice>
              <mc:Fallback>
                <p:oleObj name="Image" r:id="rId4" imgW="9523810" imgH="7974603" progId="Photoshop.Image.8">
                  <p:embed/>
                  <p:pic>
                    <p:nvPicPr>
                      <p:cNvPr id="39946" name="Object 10">
                        <a:extLst>
                          <a:ext uri="{FF2B5EF4-FFF2-40B4-BE49-F238E27FC236}">
                            <a16:creationId xmlns:a16="http://schemas.microsoft.com/office/drawing/2014/main" id="{58E2FE9D-FA4B-41AA-852D-CA32560634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0722" y="3667457"/>
                        <a:ext cx="3447277" cy="2887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9" name="Object 13">
            <a:extLst>
              <a:ext uri="{FF2B5EF4-FFF2-40B4-BE49-F238E27FC236}">
                <a16:creationId xmlns:a16="http://schemas.microsoft.com/office/drawing/2014/main" id="{75BB9FA5-D3B6-4F46-91D9-017B44AC19AA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332645751"/>
              </p:ext>
            </p:extLst>
          </p:nvPr>
        </p:nvGraphicFramePr>
        <p:xfrm>
          <a:off x="3719379" y="-31383"/>
          <a:ext cx="1440160" cy="3286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Image" r:id="rId6" imgW="1702749" imgH="3883675" progId="Photoshop.Image.8">
                  <p:embed/>
                </p:oleObj>
              </mc:Choice>
              <mc:Fallback>
                <p:oleObj name="Image" r:id="rId6" imgW="1702749" imgH="3883675" progId="Photoshop.Image.8">
                  <p:embed/>
                  <p:pic>
                    <p:nvPicPr>
                      <p:cNvPr id="39949" name="Object 13">
                        <a:extLst>
                          <a:ext uri="{FF2B5EF4-FFF2-40B4-BE49-F238E27FC236}">
                            <a16:creationId xmlns:a16="http://schemas.microsoft.com/office/drawing/2014/main" id="{75BB9FA5-D3B6-4F46-91D9-017B44AC19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379" y="-31383"/>
                        <a:ext cx="1440160" cy="3286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2" name="Object 16">
            <a:extLst>
              <a:ext uri="{FF2B5EF4-FFF2-40B4-BE49-F238E27FC236}">
                <a16:creationId xmlns:a16="http://schemas.microsoft.com/office/drawing/2014/main" id="{FB2EAF2A-6084-403F-A8F6-9CD06A156F0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468776188"/>
              </p:ext>
            </p:extLst>
          </p:nvPr>
        </p:nvGraphicFramePr>
        <p:xfrm>
          <a:off x="7106536" y="3734038"/>
          <a:ext cx="2074862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Image" r:id="rId8" imgW="2034415" imgH="2745317" progId="Photoshop.Image.8">
                  <p:embed/>
                </p:oleObj>
              </mc:Choice>
              <mc:Fallback>
                <p:oleObj name="Image" r:id="rId8" imgW="2034415" imgH="2745317" progId="Photoshop.Image.8">
                  <p:embed/>
                  <p:pic>
                    <p:nvPicPr>
                      <p:cNvPr id="39952" name="Object 16">
                        <a:extLst>
                          <a:ext uri="{FF2B5EF4-FFF2-40B4-BE49-F238E27FC236}">
                            <a16:creationId xmlns:a16="http://schemas.microsoft.com/office/drawing/2014/main" id="{FB2EAF2A-6084-403F-A8F6-9CD06A156F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536" y="3734038"/>
                        <a:ext cx="2074862" cy="280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61" name="Object 25">
            <a:extLst>
              <a:ext uri="{FF2B5EF4-FFF2-40B4-BE49-F238E27FC236}">
                <a16:creationId xmlns:a16="http://schemas.microsoft.com/office/drawing/2014/main" id="{A874804F-E1BC-40DC-A5BB-13EF259E96D2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86164076"/>
              </p:ext>
            </p:extLst>
          </p:nvPr>
        </p:nvGraphicFramePr>
        <p:xfrm>
          <a:off x="-1" y="-12523"/>
          <a:ext cx="2503087" cy="3289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Image" r:id="rId10" imgW="9892063" imgH="13003175" progId="Photoshop.Image.8">
                  <p:embed/>
                </p:oleObj>
              </mc:Choice>
              <mc:Fallback>
                <p:oleObj name="Image" r:id="rId10" imgW="9892063" imgH="13003175" progId="Photoshop.Image.8">
                  <p:embed/>
                  <p:pic>
                    <p:nvPicPr>
                      <p:cNvPr id="39961" name="Object 25">
                        <a:extLst>
                          <a:ext uri="{FF2B5EF4-FFF2-40B4-BE49-F238E27FC236}">
                            <a16:creationId xmlns:a16="http://schemas.microsoft.com/office/drawing/2014/main" id="{A874804F-E1BC-40DC-A5BB-13EF259E96D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-12523"/>
                        <a:ext cx="2503087" cy="3289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7" name="Object 21">
            <a:extLst>
              <a:ext uri="{FF2B5EF4-FFF2-40B4-BE49-F238E27FC236}">
                <a16:creationId xmlns:a16="http://schemas.microsoft.com/office/drawing/2014/main" id="{76412646-3060-4778-A9C4-E15A9A11CC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315110"/>
              </p:ext>
            </p:extLst>
          </p:nvPr>
        </p:nvGraphicFramePr>
        <p:xfrm>
          <a:off x="13167" y="3318150"/>
          <a:ext cx="3472962" cy="32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Image" r:id="rId12" imgW="2372722" imgH="2189853" progId="Photoshop.Image.8">
                  <p:embed/>
                </p:oleObj>
              </mc:Choice>
              <mc:Fallback>
                <p:oleObj name="Image" r:id="rId12" imgW="2372722" imgH="2189853" progId="Photoshop.Image.8">
                  <p:embed/>
                  <p:pic>
                    <p:nvPicPr>
                      <p:cNvPr id="39957" name="Object 21">
                        <a:extLst>
                          <a:ext uri="{FF2B5EF4-FFF2-40B4-BE49-F238E27FC236}">
                            <a16:creationId xmlns:a16="http://schemas.microsoft.com/office/drawing/2014/main" id="{76412646-3060-4778-A9C4-E15A9A11CC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7" y="3318150"/>
                        <a:ext cx="3472962" cy="320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9" name="Object 23">
            <a:extLst>
              <a:ext uri="{FF2B5EF4-FFF2-40B4-BE49-F238E27FC236}">
                <a16:creationId xmlns:a16="http://schemas.microsoft.com/office/drawing/2014/main" id="{0489AAA0-B74C-4C42-B18E-647F190818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593406"/>
              </p:ext>
            </p:extLst>
          </p:nvPr>
        </p:nvGraphicFramePr>
        <p:xfrm>
          <a:off x="5172075" y="-31384"/>
          <a:ext cx="2883586" cy="3286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Image" r:id="rId14" imgW="1846857" imgH="2103124" progId="Photoshop.Image.8">
                  <p:embed/>
                </p:oleObj>
              </mc:Choice>
              <mc:Fallback>
                <p:oleObj name="Image" r:id="rId14" imgW="1846857" imgH="2103124" progId="Photoshop.Image.8">
                  <p:embed/>
                  <p:pic>
                    <p:nvPicPr>
                      <p:cNvPr id="39959" name="Object 23">
                        <a:extLst>
                          <a:ext uri="{FF2B5EF4-FFF2-40B4-BE49-F238E27FC236}">
                            <a16:creationId xmlns:a16="http://schemas.microsoft.com/office/drawing/2014/main" id="{0489AAA0-B74C-4C42-B18E-647F190818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-31384"/>
                        <a:ext cx="2883586" cy="3286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71" name="Text Box 35">
            <a:extLst>
              <a:ext uri="{FF2B5EF4-FFF2-40B4-BE49-F238E27FC236}">
                <a16:creationId xmlns:a16="http://schemas.microsoft.com/office/drawing/2014/main" id="{B3982D14-6BA6-4C81-95FA-387C7BE18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01" y="3005138"/>
            <a:ext cx="2273300" cy="336550"/>
          </a:xfrm>
          <a:prstGeom prst="rect">
            <a:avLst/>
          </a:prstGeom>
          <a:solidFill>
            <a:srgbClr val="E2DF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altLang="cs-CZ" dirty="0" err="1"/>
              <a:t>Lízavě</a:t>
            </a:r>
            <a:r>
              <a:rPr lang="cs-CZ" altLang="cs-CZ" dirty="0"/>
              <a:t> savé </a:t>
            </a:r>
            <a:r>
              <a:rPr lang="cs-CZ" altLang="cs-CZ" dirty="0" err="1"/>
              <a:t>úú</a:t>
            </a:r>
            <a:endParaRPr lang="cs-CZ" altLang="cs-CZ" dirty="0"/>
          </a:p>
        </p:txBody>
      </p:sp>
      <p:sp>
        <p:nvSpPr>
          <p:cNvPr id="39972" name="Text Box 36">
            <a:extLst>
              <a:ext uri="{FF2B5EF4-FFF2-40B4-BE49-F238E27FC236}">
                <a16:creationId xmlns:a16="http://schemas.microsoft.com/office/drawing/2014/main" id="{0B7298DF-73A4-4F71-84B4-A133A8A22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527" y="3172375"/>
            <a:ext cx="2273300" cy="581025"/>
          </a:xfrm>
          <a:prstGeom prst="rect">
            <a:avLst/>
          </a:prstGeom>
          <a:solidFill>
            <a:srgbClr val="E2DF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altLang="cs-CZ" dirty="0"/>
              <a:t>Bodavě savé </a:t>
            </a:r>
            <a:r>
              <a:rPr lang="cs-CZ" altLang="cs-CZ" dirty="0" err="1"/>
              <a:t>úú</a:t>
            </a:r>
            <a:r>
              <a:rPr lang="cs-CZ" altLang="cs-CZ" dirty="0"/>
              <a:t> (typ komár)</a:t>
            </a:r>
          </a:p>
        </p:txBody>
      </p:sp>
      <p:sp>
        <p:nvSpPr>
          <p:cNvPr id="39973" name="Text Box 37">
            <a:extLst>
              <a:ext uri="{FF2B5EF4-FFF2-40B4-BE49-F238E27FC236}">
                <a16:creationId xmlns:a16="http://schemas.microsoft.com/office/drawing/2014/main" id="{40BCED81-F934-4E0F-91E2-698AF6499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6160" y="3734038"/>
            <a:ext cx="1265238" cy="336550"/>
          </a:xfrm>
          <a:prstGeom prst="rect">
            <a:avLst/>
          </a:prstGeom>
          <a:solidFill>
            <a:srgbClr val="E2DF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altLang="cs-CZ" dirty="0" err="1"/>
              <a:t>Lízací</a:t>
            </a:r>
            <a:r>
              <a:rPr lang="cs-CZ" altLang="cs-CZ" dirty="0"/>
              <a:t> </a:t>
            </a:r>
            <a:r>
              <a:rPr lang="cs-CZ" altLang="cs-CZ" dirty="0" err="1"/>
              <a:t>úú</a:t>
            </a:r>
            <a:endParaRPr lang="cs-CZ" altLang="cs-CZ" dirty="0"/>
          </a:p>
        </p:txBody>
      </p:sp>
      <p:sp>
        <p:nvSpPr>
          <p:cNvPr id="39974" name="Text Box 38">
            <a:extLst>
              <a:ext uri="{FF2B5EF4-FFF2-40B4-BE49-F238E27FC236}">
                <a16:creationId xmlns:a16="http://schemas.microsoft.com/office/drawing/2014/main" id="{5969669D-82AE-431D-A4DF-0EBDEA080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706" y="6186675"/>
            <a:ext cx="1265237" cy="336550"/>
          </a:xfrm>
          <a:prstGeom prst="rect">
            <a:avLst/>
          </a:prstGeom>
          <a:solidFill>
            <a:srgbClr val="E2DFDA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Savé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úú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75" name="Text Box 39">
            <a:extLst>
              <a:ext uri="{FF2B5EF4-FFF2-40B4-BE49-F238E27FC236}">
                <a16:creationId xmlns:a16="http://schemas.microsoft.com/office/drawing/2014/main" id="{192DC53F-5CB0-471B-A138-C61AD097C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60" y="6509325"/>
            <a:ext cx="1543050" cy="336550"/>
          </a:xfrm>
          <a:prstGeom prst="rect">
            <a:avLst/>
          </a:prstGeom>
          <a:solidFill>
            <a:srgbClr val="E2DFDA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Kousací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úú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72804684-D264-4079-9193-B4EFCCB10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2679" y="3108717"/>
            <a:ext cx="2273300" cy="581025"/>
          </a:xfrm>
          <a:prstGeom prst="rect">
            <a:avLst/>
          </a:prstGeom>
          <a:solidFill>
            <a:srgbClr val="E2DF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altLang="cs-CZ" dirty="0"/>
              <a:t>Bodavě savé </a:t>
            </a:r>
            <a:r>
              <a:rPr lang="cs-CZ" altLang="cs-CZ" dirty="0" err="1"/>
              <a:t>úú</a:t>
            </a:r>
            <a:r>
              <a:rPr lang="cs-CZ" altLang="cs-CZ" dirty="0"/>
              <a:t> (typ ploštice)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DEB09E-D371-4153-9BFC-37220242B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8297" y="2373205"/>
            <a:ext cx="4438080" cy="2868902"/>
          </a:xfrm>
          <a:prstGeom prst="rect">
            <a:avLst/>
          </a:prstGeom>
        </p:spPr>
      </p:pic>
      <p:sp>
        <p:nvSpPr>
          <p:cNvPr id="106501" name="Rectangle 5">
            <a:extLst>
              <a:ext uri="{FF2B5EF4-FFF2-40B4-BE49-F238E27FC236}">
                <a16:creationId xmlns:a16="http://schemas.microsoft.com/office/drawing/2014/main" id="{E67D596A-A26F-49B0-BA5D-D8F022EB66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539279"/>
            <a:ext cx="6572250" cy="1049337"/>
          </a:xfrm>
          <a:noFill/>
          <a:ln/>
        </p:spPr>
        <p:txBody>
          <a:bodyPr/>
          <a:lstStyle/>
          <a:p>
            <a:r>
              <a:rPr lang="cs-CZ" altLang="cs-CZ" cap="none" dirty="0">
                <a:solidFill>
                  <a:srgbClr val="993300"/>
                </a:solidFill>
              </a:rPr>
              <a:t>Podřád: Ploštice (</a:t>
            </a:r>
            <a:r>
              <a:rPr lang="cs-CZ" altLang="cs-CZ" cap="none" dirty="0" err="1">
                <a:solidFill>
                  <a:srgbClr val="993300"/>
                </a:solidFill>
              </a:rPr>
              <a:t>Heteroptera</a:t>
            </a:r>
            <a:r>
              <a:rPr lang="cs-CZ" altLang="cs-CZ" cap="none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D8CE895-3629-4468-905D-CD3B2FC4217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92212" y="1270000"/>
            <a:ext cx="5780992" cy="28368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100" dirty="0"/>
              <a:t>bohatá skupina – v ČR 853 druhů, z toho 260 v ČS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100" dirty="0"/>
              <a:t>dorsoventrálně zploštělé tělo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100" dirty="0"/>
              <a:t>hlava </a:t>
            </a:r>
            <a:r>
              <a:rPr lang="cs-CZ" altLang="cs-CZ" sz="2100" dirty="0" err="1"/>
              <a:t>prognátní</a:t>
            </a:r>
            <a:r>
              <a:rPr lang="cs-CZ" altLang="cs-CZ" sz="2100" dirty="0"/>
              <a:t>, </a:t>
            </a:r>
            <a:r>
              <a:rPr lang="cs-CZ" altLang="cs-CZ" sz="2100" dirty="0" err="1"/>
              <a:t>hypognátní</a:t>
            </a:r>
            <a:r>
              <a:rPr lang="cs-CZ" altLang="cs-CZ" sz="2100" dirty="0"/>
              <a:t> nebo </a:t>
            </a:r>
            <a:r>
              <a:rPr lang="cs-CZ" altLang="cs-CZ" sz="2100" dirty="0" err="1"/>
              <a:t>opisthognátní</a:t>
            </a:r>
            <a:endParaRPr lang="cs-CZ" altLang="cs-CZ" sz="2100" dirty="0">
              <a:solidFill>
                <a:srgbClr val="33CC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100" dirty="0"/>
              <a:t>křídla - okřídlené až bezkřídlé druhy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1. pár přeměněn v </a:t>
            </a:r>
            <a:r>
              <a:rPr lang="cs-CZ" altLang="cs-CZ" sz="1800" b="1" dirty="0" err="1"/>
              <a:t>polokrovky</a:t>
            </a:r>
            <a:r>
              <a:rPr lang="cs-CZ" altLang="cs-CZ" sz="1800" b="1" dirty="0"/>
              <a:t> </a:t>
            </a:r>
            <a:r>
              <a:rPr lang="cs-CZ" altLang="cs-CZ" sz="1800" dirty="0"/>
              <a:t>(letová funkce zachována)</a:t>
            </a:r>
            <a:endParaRPr lang="cs-CZ" altLang="cs-CZ" sz="1800" b="1" dirty="0"/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2. pár blanitý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100" dirty="0"/>
              <a:t>končetiny primárně kráčivé, ale řada adaptací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aseline="-25000" dirty="0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BD5418E5-4EA2-4DB9-A427-95B0301C6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0"/>
            <a:ext cx="3708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/>
              <a:t>Paraneoptera: Hemiptera</a:t>
            </a:r>
          </a:p>
        </p:txBody>
      </p:sp>
      <p:pic>
        <p:nvPicPr>
          <p:cNvPr id="106503" name="Picture 7" descr="Heteroptera5">
            <a:extLst>
              <a:ext uri="{FF2B5EF4-FFF2-40B4-BE49-F238E27FC236}">
                <a16:creationId xmlns:a16="http://schemas.microsoft.com/office/drawing/2014/main" id="{B30AC1ED-F460-4EF0-9F89-8872B768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3887788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4" name="Text Box 8">
            <a:extLst>
              <a:ext uri="{FF2B5EF4-FFF2-40B4-BE49-F238E27FC236}">
                <a16:creationId xmlns:a16="http://schemas.microsoft.com/office/drawing/2014/main" id="{D83B91E1-59EF-49BB-8C71-E72F532D7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4143375"/>
            <a:ext cx="23288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000" i="1"/>
              <a:t>Coreus marginatus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000"/>
              <a:t>vroubenka obecná</a:t>
            </a:r>
          </a:p>
        </p:txBody>
      </p:sp>
      <p:sp>
        <p:nvSpPr>
          <p:cNvPr id="106505" name="Text Box 9">
            <a:extLst>
              <a:ext uri="{FF2B5EF4-FFF2-40B4-BE49-F238E27FC236}">
                <a16:creationId xmlns:a16="http://schemas.microsoft.com/office/drawing/2014/main" id="{1A9C0C0A-EAE8-4061-A24E-39E780644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256" y="5373687"/>
            <a:ext cx="2185214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i="1" dirty="0" err="1"/>
              <a:t>Pyrrhocoris</a:t>
            </a:r>
            <a:r>
              <a:rPr lang="cs-CZ" altLang="cs-CZ" i="1" dirty="0"/>
              <a:t> </a:t>
            </a:r>
            <a:r>
              <a:rPr lang="cs-CZ" altLang="cs-CZ" i="1" dirty="0" err="1"/>
              <a:t>apterus</a:t>
            </a:r>
            <a:endParaRPr lang="cs-CZ" altLang="cs-CZ" i="1" dirty="0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dirty="0"/>
              <a:t>ruměnice pospolná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5AD01884-2624-443D-8662-B2304609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530" y="2886331"/>
            <a:ext cx="2627883" cy="39418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AE27B2A-7E10-4570-A83B-6E2553D29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45" y="4553443"/>
            <a:ext cx="2899319" cy="2031939"/>
          </a:xfrm>
          <a:prstGeom prst="rect">
            <a:avLst/>
          </a:prstGeom>
        </p:spPr>
      </p:pic>
      <p:sp>
        <p:nvSpPr>
          <p:cNvPr id="104453" name="Rectangle 5">
            <a:extLst>
              <a:ext uri="{FF2B5EF4-FFF2-40B4-BE49-F238E27FC236}">
                <a16:creationId xmlns:a16="http://schemas.microsoft.com/office/drawing/2014/main" id="{46D8BD7E-A858-47F0-8F3E-3163974E2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0"/>
            <a:ext cx="2895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/>
              <a:t>Paraneoptera: Hemiptera</a:t>
            </a:r>
          </a:p>
        </p:txBody>
      </p:sp>
      <p:sp>
        <p:nvSpPr>
          <p:cNvPr id="104454" name="Rectangle 6">
            <a:extLst>
              <a:ext uri="{FF2B5EF4-FFF2-40B4-BE49-F238E27FC236}">
                <a16:creationId xmlns:a16="http://schemas.microsoft.com/office/drawing/2014/main" id="{555ACE78-2321-4C86-8C47-5FCBA06D5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81" y="357773"/>
            <a:ext cx="5837113" cy="369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dospělci i larvy mají specifické pachové žlázy - ochrana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u některých druhů dochází k traumatické inseminaci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suchozemské i vodní druhy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potrava:</a:t>
            </a:r>
          </a:p>
          <a:p>
            <a:pPr marL="342900" lvl="1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většina se živí rostlinnými šťávami</a:t>
            </a:r>
          </a:p>
          <a:p>
            <a:pPr marL="342900" lvl="1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některé dravé</a:t>
            </a:r>
          </a:p>
          <a:p>
            <a:pPr marL="342900" lvl="1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 err="1">
                <a:latin typeface="+mn-lt"/>
              </a:rPr>
              <a:t>krevsající</a:t>
            </a:r>
            <a:r>
              <a:rPr lang="cs-CZ" altLang="cs-CZ" sz="2000" dirty="0">
                <a:latin typeface="+mn-lt"/>
              </a:rPr>
              <a:t> – štěnice – </a:t>
            </a:r>
            <a:r>
              <a:rPr lang="cs-CZ" altLang="cs-CZ" sz="2000" dirty="0" err="1">
                <a:latin typeface="+mn-lt"/>
              </a:rPr>
              <a:t>synantropní</a:t>
            </a:r>
            <a:r>
              <a:rPr lang="cs-CZ" altLang="cs-CZ" sz="2000" dirty="0">
                <a:latin typeface="+mn-lt"/>
              </a:rPr>
              <a:t> parazit či některé původně dravé tropické zákeřnice (</a:t>
            </a:r>
            <a:r>
              <a:rPr lang="cs-CZ" altLang="cs-CZ" sz="2000" dirty="0" err="1">
                <a:latin typeface="+mn-lt"/>
              </a:rPr>
              <a:t>Reduviidae</a:t>
            </a:r>
            <a:r>
              <a:rPr lang="cs-CZ" altLang="cs-CZ" sz="2000" dirty="0">
                <a:latin typeface="+mn-lt"/>
              </a:rPr>
              <a:t>) - přenos </a:t>
            </a:r>
            <a:r>
              <a:rPr lang="cs-CZ" altLang="cs-CZ" sz="2000" dirty="0" err="1">
                <a:latin typeface="+mn-lt"/>
              </a:rPr>
              <a:t>Chagasovy</a:t>
            </a:r>
            <a:r>
              <a:rPr lang="cs-CZ" altLang="cs-CZ" sz="2000" dirty="0">
                <a:latin typeface="+mn-lt"/>
              </a:rPr>
              <a:t> choroby – trusem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péče o potomstvo – např. rod kněz (</a:t>
            </a:r>
            <a:r>
              <a:rPr lang="cs-CZ" altLang="cs-CZ" sz="2000" i="1" dirty="0" err="1">
                <a:latin typeface="+mn-lt"/>
              </a:rPr>
              <a:t>Elasmucha</a:t>
            </a:r>
            <a:r>
              <a:rPr lang="cs-CZ" altLang="cs-CZ" sz="2000" i="1" dirty="0">
                <a:latin typeface="+mn-lt"/>
              </a:rPr>
              <a:t>)</a:t>
            </a:r>
          </a:p>
        </p:txBody>
      </p:sp>
      <p:pic>
        <p:nvPicPr>
          <p:cNvPr id="104457" name="Picture 9" descr="Heteroptera14">
            <a:extLst>
              <a:ext uri="{FF2B5EF4-FFF2-40B4-BE49-F238E27FC236}">
                <a16:creationId xmlns:a16="http://schemas.microsoft.com/office/drawing/2014/main" id="{0E0B6133-383A-45C1-A24E-A112B2F3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31801"/>
            <a:ext cx="2233364" cy="2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8" name="Text Box 10">
            <a:extLst>
              <a:ext uri="{FF2B5EF4-FFF2-40B4-BE49-F238E27FC236}">
                <a16:creationId xmlns:a16="http://schemas.microsoft.com/office/drawing/2014/main" id="{D43FA20A-813F-45A1-ADAF-3D6DA4507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030" y="6284165"/>
            <a:ext cx="23417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400" dirty="0"/>
              <a:t>Zákeřnice červená (</a:t>
            </a:r>
            <a:r>
              <a:rPr lang="cs-CZ" altLang="cs-CZ" sz="1400" dirty="0" err="1"/>
              <a:t>Rhynocoris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iacundus</a:t>
            </a:r>
            <a:r>
              <a:rPr lang="cs-CZ" altLang="cs-CZ" sz="1400" dirty="0"/>
              <a:t>)</a:t>
            </a:r>
          </a:p>
        </p:txBody>
      </p:sp>
      <p:sp>
        <p:nvSpPr>
          <p:cNvPr id="104459" name="Text Box 11">
            <a:extLst>
              <a:ext uri="{FF2B5EF4-FFF2-40B4-BE49-F238E27FC236}">
                <a16:creationId xmlns:a16="http://schemas.microsoft.com/office/drawing/2014/main" id="{7584C57A-7B9A-4793-92E8-460BAEFAB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071" y="6161673"/>
            <a:ext cx="21740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600" dirty="0"/>
              <a:t>Štěnice (rod </a:t>
            </a:r>
            <a:r>
              <a:rPr lang="cs-CZ" altLang="cs-CZ" sz="1600" i="1" dirty="0" err="1"/>
              <a:t>Cimex</a:t>
            </a:r>
            <a:r>
              <a:rPr lang="cs-CZ" altLang="cs-CZ" sz="1600" i="1" dirty="0"/>
              <a:t>)</a:t>
            </a:r>
            <a:endParaRPr lang="cs-CZ" altLang="cs-CZ" sz="1600" dirty="0"/>
          </a:p>
        </p:txBody>
      </p:sp>
      <p:sp>
        <p:nvSpPr>
          <p:cNvPr id="104460" name="Text Box 12">
            <a:extLst>
              <a:ext uri="{FF2B5EF4-FFF2-40B4-BE49-F238E27FC236}">
                <a16:creationId xmlns:a16="http://schemas.microsoft.com/office/drawing/2014/main" id="{1F181452-68CF-460A-977D-C39227D74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885" y="427513"/>
            <a:ext cx="1717257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cs-CZ" sz="1600" dirty="0">
                <a:solidFill>
                  <a:schemeClr val="bg1"/>
                </a:solidFill>
              </a:rPr>
              <a:t>kněžice zelená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600" i="1" dirty="0" err="1">
                <a:solidFill>
                  <a:schemeClr val="bg1"/>
                </a:solidFill>
              </a:rPr>
              <a:t>Palomena</a:t>
            </a:r>
            <a:r>
              <a:rPr lang="cs-CZ" altLang="cs-CZ" sz="1600" i="1" dirty="0">
                <a:solidFill>
                  <a:schemeClr val="bg1"/>
                </a:solidFill>
              </a:rPr>
              <a:t> </a:t>
            </a:r>
            <a:r>
              <a:rPr lang="cs-CZ" altLang="cs-CZ" sz="1600" i="1" dirty="0" err="1">
                <a:solidFill>
                  <a:schemeClr val="bg1"/>
                </a:solidFill>
              </a:rPr>
              <a:t>viridis</a:t>
            </a:r>
            <a:endParaRPr lang="cs-CZ" altLang="cs-CZ" sz="1600" i="1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C119C1C-E845-410A-AD17-AA521E100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1" y="4553443"/>
            <a:ext cx="3119888" cy="23045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B94A6B3-AC57-427B-9325-4B31E3D7D669}"/>
              </a:ext>
            </a:extLst>
          </p:cNvPr>
          <p:cNvSpPr txBox="1"/>
          <p:nvPr/>
        </p:nvSpPr>
        <p:spPr>
          <a:xfrm>
            <a:off x="87581" y="6545775"/>
            <a:ext cx="2960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Kněz mateřský (</a:t>
            </a:r>
            <a:r>
              <a:rPr lang="cs-CZ" sz="1600" dirty="0" err="1"/>
              <a:t>Elasmucha</a:t>
            </a:r>
            <a:r>
              <a:rPr lang="cs-CZ" sz="1600" dirty="0"/>
              <a:t> </a:t>
            </a:r>
            <a:r>
              <a:rPr lang="cs-CZ" sz="1600" dirty="0" err="1"/>
              <a:t>grisei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8637780-1E0B-45F8-8F6D-20872DBD5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" y="2004641"/>
            <a:ext cx="3135996" cy="22620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4178CD3-7D93-46F1-8C36-6B6EF0DF5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6" y="4293096"/>
            <a:ext cx="3593325" cy="2385070"/>
          </a:xfrm>
          <a:prstGeom prst="rect">
            <a:avLst/>
          </a:prstGeom>
        </p:spPr>
      </p:pic>
      <p:sp>
        <p:nvSpPr>
          <p:cNvPr id="105477" name="Rectangle 5">
            <a:extLst>
              <a:ext uri="{FF2B5EF4-FFF2-40B4-BE49-F238E27FC236}">
                <a16:creationId xmlns:a16="http://schemas.microsoft.com/office/drawing/2014/main" id="{1A8C4D22-A718-4AA1-BC7B-6D668BD6F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744" y="44624"/>
            <a:ext cx="3200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/>
              <a:t>Paraneoptera: Hemiptera</a:t>
            </a:r>
          </a:p>
        </p:txBody>
      </p:sp>
      <p:pic>
        <p:nvPicPr>
          <p:cNvPr id="105478" name="Picture 6" descr="Heteroptera1">
            <a:extLst>
              <a:ext uri="{FF2B5EF4-FFF2-40B4-BE49-F238E27FC236}">
                <a16:creationId xmlns:a16="http://schemas.microsoft.com/office/drawing/2014/main" id="{023B1B22-DA94-4CBF-A067-5BF5C6959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12" y="4302059"/>
            <a:ext cx="3176542" cy="238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4" name="Text Box 12">
            <a:extLst>
              <a:ext uri="{FF2B5EF4-FFF2-40B4-BE49-F238E27FC236}">
                <a16:creationId xmlns:a16="http://schemas.microsoft.com/office/drawing/2014/main" id="{E94A40A1-3712-45B6-988F-28015A056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64" y="6070501"/>
            <a:ext cx="3451969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600" dirty="0"/>
              <a:t>Jehlanka válcovitá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600" i="1" dirty="0" err="1"/>
              <a:t>Ranatra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linearis</a:t>
            </a:r>
            <a:endParaRPr lang="cs-CZ" altLang="cs-CZ" sz="1600" dirty="0"/>
          </a:p>
        </p:txBody>
      </p:sp>
      <p:sp>
        <p:nvSpPr>
          <p:cNvPr id="105485" name="Text Box 13">
            <a:extLst>
              <a:ext uri="{FF2B5EF4-FFF2-40B4-BE49-F238E27FC236}">
                <a16:creationId xmlns:a16="http://schemas.microsoft.com/office/drawing/2014/main" id="{D647BBDD-86B5-488C-BE4C-5D99F0F64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712" y="4328286"/>
            <a:ext cx="1661032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600" i="1" dirty="0" err="1"/>
              <a:t>Nepa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cinerea</a:t>
            </a:r>
            <a:endParaRPr lang="cs-CZ" altLang="cs-CZ" sz="1600" i="1" dirty="0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600" dirty="0"/>
              <a:t>splešťule blátivá</a:t>
            </a:r>
          </a:p>
        </p:txBody>
      </p:sp>
      <p:sp>
        <p:nvSpPr>
          <p:cNvPr id="105487" name="Text Box 15">
            <a:extLst>
              <a:ext uri="{FF2B5EF4-FFF2-40B4-BE49-F238E27FC236}">
                <a16:creationId xmlns:a16="http://schemas.microsoft.com/office/drawing/2014/main" id="{F429B6A0-D8A1-4AFB-981B-9A741CE96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17" y="2061964"/>
            <a:ext cx="3132137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600" i="1" dirty="0" err="1"/>
              <a:t>Iliocoris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cimicoides</a:t>
            </a:r>
            <a:endParaRPr lang="cs-CZ" altLang="cs-CZ" sz="1600" i="1" dirty="0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600" dirty="0" err="1"/>
              <a:t>bodule</a:t>
            </a:r>
            <a:r>
              <a:rPr lang="cs-CZ" altLang="cs-CZ" sz="1600" dirty="0"/>
              <a:t> obecná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384AB55-1E3E-45D0-93ED-86EDB44C5D95}"/>
              </a:ext>
            </a:extLst>
          </p:cNvPr>
          <p:cNvSpPr txBox="1"/>
          <p:nvPr/>
        </p:nvSpPr>
        <p:spPr>
          <a:xfrm>
            <a:off x="194669" y="740391"/>
            <a:ext cx="8769819" cy="71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/>
              <a:t>řada druhů vodních - </a:t>
            </a:r>
            <a:r>
              <a:rPr lang="cs-CZ" altLang="cs-CZ" sz="2000" dirty="0"/>
              <a:t>vodní dýchají vzdušný kyslík (sifon, plastron, vynoření těla)</a:t>
            </a:r>
          </a:p>
          <a:p>
            <a:pPr marL="342900" lvl="1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/>
              <a:t>často dravé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B2BDB2-7EB1-4521-B58E-9B82CB7BF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45" y="2004641"/>
            <a:ext cx="3132137" cy="2262099"/>
          </a:xfrm>
          <a:prstGeom prst="rect">
            <a:avLst/>
          </a:prstGeom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10DD2246-D8B6-4DA8-B70E-92CBA4F41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944" y="2028517"/>
            <a:ext cx="3132137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600" i="1" dirty="0" err="1"/>
              <a:t>Notonecta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glauca</a:t>
            </a:r>
            <a:endParaRPr lang="cs-CZ" altLang="cs-CZ" sz="1600" i="1" dirty="0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600" dirty="0"/>
              <a:t>znakoplavka obecná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09C28F1-E4C6-4546-8A95-744D857E6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06" y="4149080"/>
            <a:ext cx="3611894" cy="27089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CF544A6-ECD3-419E-B76E-811111AB5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66" y="3102177"/>
            <a:ext cx="3373770" cy="25280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BD63E34-93F7-4392-9592-6623B6043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9" y="4267516"/>
            <a:ext cx="3288927" cy="2607500"/>
          </a:xfrm>
          <a:prstGeom prst="rect">
            <a:avLst/>
          </a:prstGeom>
        </p:spPr>
      </p:pic>
      <p:sp>
        <p:nvSpPr>
          <p:cNvPr id="121859" name="Rectangle 3">
            <a:extLst>
              <a:ext uri="{FF2B5EF4-FFF2-40B4-BE49-F238E27FC236}">
                <a16:creationId xmlns:a16="http://schemas.microsoft.com/office/drawing/2014/main" id="{8980E468-FAAD-40E8-AB75-25A56572AD8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19675" y="1282984"/>
            <a:ext cx="8229600" cy="182987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bohatá skupina, diverzita především v tropických oblastech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v ČR 579 druhů, z toho 235 v ČS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hlava </a:t>
            </a:r>
            <a:r>
              <a:rPr lang="cs-CZ" altLang="cs-CZ" dirty="0" err="1"/>
              <a:t>opistognátní</a:t>
            </a:r>
            <a:r>
              <a:rPr lang="cs-CZ" altLang="cs-CZ" dirty="0"/>
              <a:t>, tykadla krátká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1. pár křídel přeměněn v krytky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sají rostlinné šťávy (filtrační komora), často vázaní na 1 druh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stridulační orgány u cikád –samci </a:t>
            </a:r>
            <a:r>
              <a:rPr lang="cs-CZ" altLang="cs-CZ" dirty="0" err="1"/>
              <a:t>tympanální</a:t>
            </a:r>
            <a:r>
              <a:rPr lang="cs-CZ" altLang="cs-CZ" dirty="0"/>
              <a:t> orgán na zadečku (vibrace membrány), </a:t>
            </a:r>
            <a:r>
              <a:rPr lang="cs-CZ" altLang="cs-CZ" dirty="0" err="1"/>
              <a:t>stridulují</a:t>
            </a:r>
            <a:r>
              <a:rPr lang="cs-CZ" altLang="cs-CZ" dirty="0"/>
              <a:t> též pomocí křídel (především samice)</a:t>
            </a:r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274CB82E-8601-4F88-9273-499EFF93C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90500"/>
            <a:ext cx="573374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None/>
            </a:pPr>
            <a:r>
              <a:rPr lang="cs-CZ" altLang="cs-CZ" sz="3200" dirty="0">
                <a:solidFill>
                  <a:srgbClr val="993300"/>
                </a:solidFill>
                <a:latin typeface="+mj-lt"/>
              </a:rPr>
              <a:t>Podřád: </a:t>
            </a:r>
            <a:r>
              <a:rPr lang="cs-CZ" altLang="cs-CZ" sz="3200" dirty="0" err="1">
                <a:solidFill>
                  <a:srgbClr val="993300"/>
                </a:solidFill>
                <a:latin typeface="+mj-lt"/>
              </a:rPr>
              <a:t>Křísi</a:t>
            </a:r>
            <a:r>
              <a:rPr lang="cs-CZ" altLang="cs-CZ" sz="3200" dirty="0">
                <a:solidFill>
                  <a:srgbClr val="993300"/>
                </a:solidFill>
                <a:latin typeface="+mj-lt"/>
              </a:rPr>
              <a:t> (</a:t>
            </a:r>
            <a:r>
              <a:rPr lang="cs-CZ" altLang="cs-CZ" sz="3200" dirty="0" err="1">
                <a:solidFill>
                  <a:srgbClr val="993300"/>
                </a:solidFill>
                <a:latin typeface="+mj-lt"/>
              </a:rPr>
              <a:t>Auchenorrhyncha</a:t>
            </a:r>
            <a:r>
              <a:rPr lang="cs-CZ" altLang="cs-CZ" sz="3200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40D39419-E281-4AA7-AA7C-3D1675D71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0"/>
            <a:ext cx="2895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/>
              <a:t>Paraneoptera: Hemiptera</a:t>
            </a:r>
            <a:endParaRPr lang="cs-CZ" altLang="cs-CZ" sz="1800">
              <a:solidFill>
                <a:srgbClr val="33CCFF"/>
              </a:solidFill>
            </a:endParaRPr>
          </a:p>
        </p:txBody>
      </p:sp>
      <p:sp>
        <p:nvSpPr>
          <p:cNvPr id="121865" name="Text Box 9">
            <a:extLst>
              <a:ext uri="{FF2B5EF4-FFF2-40B4-BE49-F238E27FC236}">
                <a16:creationId xmlns:a16="http://schemas.microsoft.com/office/drawing/2014/main" id="{25033BE9-94DA-4527-A8A4-34CC63640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498" y="6583407"/>
            <a:ext cx="31726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200" i="1" dirty="0">
                <a:solidFill>
                  <a:schemeClr val="bg1"/>
                </a:solidFill>
              </a:rPr>
              <a:t>pěnodějka nížinná (</a:t>
            </a:r>
            <a:r>
              <a:rPr lang="cs-CZ" altLang="cs-CZ" sz="1200" i="1" dirty="0" err="1">
                <a:solidFill>
                  <a:schemeClr val="bg1"/>
                </a:solidFill>
              </a:rPr>
              <a:t>Cercopis</a:t>
            </a:r>
            <a:r>
              <a:rPr lang="cs-CZ" altLang="cs-CZ" sz="1200" i="1" dirty="0">
                <a:solidFill>
                  <a:schemeClr val="bg1"/>
                </a:solidFill>
              </a:rPr>
              <a:t> </a:t>
            </a:r>
            <a:r>
              <a:rPr lang="cs-CZ" altLang="cs-CZ" sz="1200" i="1" dirty="0" err="1">
                <a:solidFill>
                  <a:schemeClr val="bg1"/>
                </a:solidFill>
              </a:rPr>
              <a:t>sanguinolenta</a:t>
            </a:r>
            <a:r>
              <a:rPr lang="cs-CZ" altLang="cs-CZ" sz="1200" i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1866" name="Text Box 10">
            <a:extLst>
              <a:ext uri="{FF2B5EF4-FFF2-40B4-BE49-F238E27FC236}">
                <a16:creationId xmlns:a16="http://schemas.microsoft.com/office/drawing/2014/main" id="{1A082E27-EF2D-4950-8173-A5AAF70BC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031" y="5353256"/>
            <a:ext cx="25987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1200" dirty="0">
                <a:solidFill>
                  <a:schemeClr val="bg1"/>
                </a:solidFill>
              </a:rPr>
              <a:t>Ostnohřbetka (čeleď </a:t>
            </a:r>
            <a:r>
              <a:rPr lang="cs-CZ" altLang="cs-CZ" sz="1200" dirty="0" err="1">
                <a:solidFill>
                  <a:schemeClr val="bg1"/>
                </a:solidFill>
              </a:rPr>
              <a:t>Membracidae</a:t>
            </a:r>
            <a:r>
              <a:rPr lang="cs-CZ" altLang="cs-CZ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1867" name="Text Box 11">
            <a:extLst>
              <a:ext uri="{FF2B5EF4-FFF2-40B4-BE49-F238E27FC236}">
                <a16:creationId xmlns:a16="http://schemas.microsoft.com/office/drawing/2014/main" id="{8BE33C95-AA12-4779-A1A0-02E179F0A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136" y="4205342"/>
            <a:ext cx="30668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Cikáda (čeleď </a:t>
            </a:r>
            <a:r>
              <a:rPr lang="cs-CZ" altLang="cs-CZ" sz="2000" dirty="0" err="1">
                <a:solidFill>
                  <a:schemeClr val="bg1"/>
                </a:solidFill>
              </a:rPr>
              <a:t>Cicadidae</a:t>
            </a:r>
            <a:r>
              <a:rPr lang="cs-CZ" altLang="cs-CZ" sz="20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D12DD35-E335-4C9A-B9BD-9B099F17F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45" y="487222"/>
            <a:ext cx="2747560" cy="182987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>
            <a:extLst>
              <a:ext uri="{FF2B5EF4-FFF2-40B4-BE49-F238E27FC236}">
                <a16:creationId xmlns:a16="http://schemas.microsoft.com/office/drawing/2014/main" id="{BBD06979-B3CE-477C-9516-59CD329D8F3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9553" y="1331582"/>
            <a:ext cx="7560840" cy="33127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bohatá skupina – v ČR několik set druhů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Veliká diverzita v tropických oblastech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opisthognátní</a:t>
            </a:r>
            <a:r>
              <a:rPr lang="cs-CZ" altLang="cs-CZ" sz="2400" dirty="0"/>
              <a:t> hlava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ústní ústrojí bodavě savé – rostlinné šťávy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přenašeči chorob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posun vyústění sosáku mezi prvními kyčlemi (tzv. </a:t>
            </a:r>
            <a:r>
              <a:rPr lang="cs-CZ" altLang="cs-CZ" sz="2400" dirty="0" err="1"/>
              <a:t>sternorhynchie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okřídlení nebo </a:t>
            </a:r>
            <a:r>
              <a:rPr lang="cs-CZ" altLang="cs-CZ" sz="2400" dirty="0" err="1"/>
              <a:t>apterní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drobný vzrůst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993300"/>
                </a:solidFill>
              </a:rPr>
              <a:t>Mšice, molice, </a:t>
            </a:r>
            <a:r>
              <a:rPr lang="cs-CZ" altLang="cs-CZ" sz="2400" dirty="0" err="1">
                <a:solidFill>
                  <a:srgbClr val="993300"/>
                </a:solidFill>
              </a:rPr>
              <a:t>mery</a:t>
            </a:r>
            <a:r>
              <a:rPr lang="cs-CZ" altLang="cs-CZ" sz="2400" dirty="0">
                <a:solidFill>
                  <a:srgbClr val="993300"/>
                </a:solidFill>
              </a:rPr>
              <a:t>, červci</a:t>
            </a:r>
          </a:p>
        </p:txBody>
      </p:sp>
      <p:sp>
        <p:nvSpPr>
          <p:cNvPr id="124932" name="Rectangle 4">
            <a:extLst>
              <a:ext uri="{FF2B5EF4-FFF2-40B4-BE49-F238E27FC236}">
                <a16:creationId xmlns:a16="http://schemas.microsoft.com/office/drawing/2014/main" id="{7CD0342A-6573-4329-A489-084B39E66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cs-CZ" altLang="cs-CZ" sz="4000" dirty="0">
                <a:solidFill>
                  <a:srgbClr val="993300"/>
                </a:solidFill>
              </a:rPr>
              <a:t>Podřád: </a:t>
            </a:r>
            <a:r>
              <a:rPr lang="cs-CZ" altLang="cs-CZ" sz="4000" dirty="0" err="1">
                <a:solidFill>
                  <a:srgbClr val="993300"/>
                </a:solidFill>
              </a:rPr>
              <a:t>Mšicosaví</a:t>
            </a:r>
            <a:r>
              <a:rPr lang="cs-CZ" altLang="cs-CZ" sz="4000" dirty="0">
                <a:solidFill>
                  <a:srgbClr val="993300"/>
                </a:solidFill>
              </a:rPr>
              <a:t> (</a:t>
            </a:r>
            <a:r>
              <a:rPr lang="cs-CZ" altLang="cs-CZ" sz="4000" dirty="0" err="1">
                <a:solidFill>
                  <a:srgbClr val="993300"/>
                </a:solidFill>
                <a:latin typeface="+mj-lt"/>
              </a:rPr>
              <a:t>Sternorrhyncha</a:t>
            </a:r>
            <a:r>
              <a:rPr lang="cs-CZ" altLang="cs-CZ" sz="4000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id="{016B5BAD-0B09-42B7-A91C-9076D50DF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0"/>
            <a:ext cx="3708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/>
              <a:t>Paraneoptera: Hemiptera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Text Box 4">
            <a:extLst>
              <a:ext uri="{FF2B5EF4-FFF2-40B4-BE49-F238E27FC236}">
                <a16:creationId xmlns:a16="http://schemas.microsoft.com/office/drawing/2014/main" id="{06F7FEBF-88C9-45A5-BB7B-B37D79173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20688"/>
            <a:ext cx="5904656" cy="264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800" dirty="0">
                <a:solidFill>
                  <a:srgbClr val="993300"/>
                </a:solidFill>
                <a:latin typeface="+mj-lt"/>
              </a:rPr>
              <a:t>Mšice (</a:t>
            </a:r>
            <a:r>
              <a:rPr lang="cs-CZ" altLang="cs-CZ" sz="2800" dirty="0" err="1">
                <a:solidFill>
                  <a:srgbClr val="993300"/>
                </a:solidFill>
                <a:latin typeface="+mj-lt"/>
              </a:rPr>
              <a:t>Aphidomorpha</a:t>
            </a:r>
            <a:r>
              <a:rPr lang="cs-CZ" altLang="cs-CZ" sz="2800" dirty="0">
                <a:solidFill>
                  <a:srgbClr val="993300"/>
                </a:solidFill>
                <a:latin typeface="+mj-lt"/>
              </a:rPr>
              <a:t>) 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okřídlené i </a:t>
            </a:r>
            <a:r>
              <a:rPr lang="cs-CZ" altLang="cs-CZ" sz="2000" dirty="0" err="1">
                <a:latin typeface="+mn-lt"/>
              </a:rPr>
              <a:t>apterní</a:t>
            </a:r>
            <a:endParaRPr lang="cs-CZ" altLang="cs-CZ" sz="2000" dirty="0">
              <a:latin typeface="+mn-lt"/>
            </a:endParaRP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Složité vývojové cykly - partenogenetické a pohlavní cykly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některé mají tzv. </a:t>
            </a:r>
            <a:r>
              <a:rPr lang="cs-CZ" altLang="cs-CZ" sz="2000" dirty="0" err="1">
                <a:latin typeface="+mn-lt"/>
              </a:rPr>
              <a:t>siphunculi</a:t>
            </a:r>
            <a:r>
              <a:rPr lang="cs-CZ" altLang="cs-CZ" sz="2000" dirty="0">
                <a:latin typeface="+mn-lt"/>
              </a:rPr>
              <a:t> (vypuzování hemolymfy)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symbióza s mravenci</a:t>
            </a:r>
          </a:p>
          <a:p>
            <a:pPr marL="228600" indent="-228600" defTabSz="6858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škůdci</a:t>
            </a:r>
          </a:p>
        </p:txBody>
      </p:sp>
      <p:sp>
        <p:nvSpPr>
          <p:cNvPr id="123910" name="Rectangle 6">
            <a:extLst>
              <a:ext uri="{FF2B5EF4-FFF2-40B4-BE49-F238E27FC236}">
                <a16:creationId xmlns:a16="http://schemas.microsoft.com/office/drawing/2014/main" id="{E6FBA33C-5F90-4578-97BF-735A607A2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0"/>
            <a:ext cx="3708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/>
              <a:t>Paraneoptera: Hemiptera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424739-6BBE-4B6B-B5FD-703639A60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12" y="4216780"/>
            <a:ext cx="3794720" cy="28460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A4F808A-0215-4BE4-9AA3-A878CCBFA00B}"/>
              </a:ext>
            </a:extLst>
          </p:cNvPr>
          <p:cNvSpPr txBox="1"/>
          <p:nvPr/>
        </p:nvSpPr>
        <p:spPr>
          <a:xfrm>
            <a:off x="5350768" y="6377343"/>
            <a:ext cx="3593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korovnice smrková (</a:t>
            </a:r>
            <a:r>
              <a:rPr lang="cs-CZ" sz="1600" i="1" dirty="0" err="1">
                <a:solidFill>
                  <a:schemeClr val="bg1"/>
                </a:solidFill>
              </a:rPr>
              <a:t>Sacchiphantes</a:t>
            </a:r>
            <a:r>
              <a:rPr lang="cs-CZ" sz="1600" i="1" dirty="0">
                <a:solidFill>
                  <a:schemeClr val="bg1"/>
                </a:solidFill>
              </a:rPr>
              <a:t> </a:t>
            </a:r>
            <a:r>
              <a:rPr lang="cs-CZ" sz="1600" i="1" dirty="0" err="1">
                <a:solidFill>
                  <a:schemeClr val="bg1"/>
                </a:solidFill>
              </a:rPr>
              <a:t>abietis</a:t>
            </a:r>
            <a:r>
              <a:rPr lang="cs-CZ" sz="16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8ED2D50-89F5-458D-9D54-5106A4B41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047"/>
            <a:ext cx="4765688" cy="318095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E731290-B730-448F-AC12-8FF24E5E5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116" y="443396"/>
            <a:ext cx="3066884" cy="205919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6023A4D-D935-49F9-856A-822EF40A7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116" y="2412295"/>
            <a:ext cx="3083996" cy="205599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5">
            <a:extLst>
              <a:ext uri="{FF2B5EF4-FFF2-40B4-BE49-F238E27FC236}">
                <a16:creationId xmlns:a16="http://schemas.microsoft.com/office/drawing/2014/main" id="{016B5BAD-0B09-42B7-A91C-9076D50DF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0"/>
            <a:ext cx="3708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/>
              <a:t>Paraneoptera: Hemiptera</a:t>
            </a:r>
          </a:p>
        </p:txBody>
      </p:sp>
      <p:sp>
        <p:nvSpPr>
          <p:cNvPr id="124934" name="Text Box 6">
            <a:extLst>
              <a:ext uri="{FF2B5EF4-FFF2-40B4-BE49-F238E27FC236}">
                <a16:creationId xmlns:a16="http://schemas.microsoft.com/office/drawing/2014/main" id="{CB2202AE-CE0F-4575-B1C5-743A9831A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996" y="548680"/>
            <a:ext cx="3718647" cy="172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000" dirty="0" err="1">
                <a:solidFill>
                  <a:srgbClr val="993300"/>
                </a:solidFill>
                <a:latin typeface="+mj-lt"/>
              </a:rPr>
              <a:t>Mery</a:t>
            </a:r>
            <a:r>
              <a:rPr lang="cs-CZ" altLang="cs-CZ" sz="2000" dirty="0">
                <a:solidFill>
                  <a:srgbClr val="993300"/>
                </a:solidFill>
                <a:latin typeface="+mj-lt"/>
              </a:rPr>
              <a:t> (</a:t>
            </a:r>
            <a:r>
              <a:rPr lang="cs-CZ" altLang="cs-CZ" sz="2000" dirty="0" err="1">
                <a:solidFill>
                  <a:srgbClr val="993300"/>
                </a:solidFill>
                <a:latin typeface="+mj-lt"/>
              </a:rPr>
              <a:t>Psyllomorpha</a:t>
            </a:r>
            <a:r>
              <a:rPr lang="cs-CZ" altLang="cs-CZ" sz="2000" dirty="0">
                <a:solidFill>
                  <a:srgbClr val="993300"/>
                </a:solidFill>
                <a:latin typeface="+mj-lt"/>
              </a:rPr>
              <a:t>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1. pár křídel přeměněn v </a:t>
            </a:r>
            <a:r>
              <a:rPr lang="cs-CZ" altLang="cs-CZ" dirty="0" err="1">
                <a:latin typeface="+mj-lt"/>
              </a:rPr>
              <a:t>tegminae</a:t>
            </a:r>
            <a:endParaRPr lang="cs-CZ" altLang="cs-CZ" dirty="0">
              <a:latin typeface="+mj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3. pár končetin skákací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124 druhů v ČR, z toho 53 v ČS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rostlinní parazité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5BB42E-0244-4D4B-BE8A-69562D2FF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93" y="2348880"/>
            <a:ext cx="4995006" cy="31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5E0A2B-E349-4F81-9F66-A7B3FB0E40B2}"/>
              </a:ext>
            </a:extLst>
          </p:cNvPr>
          <p:cNvSpPr txBox="1">
            <a:spLocks noChangeArrowheads="1"/>
          </p:cNvSpPr>
          <p:nvPr/>
        </p:nvSpPr>
        <p:spPr>
          <a:xfrm>
            <a:off x="395536" y="5182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cap="none" dirty="0" err="1">
                <a:solidFill>
                  <a:srgbClr val="993300"/>
                </a:solidFill>
              </a:rPr>
              <a:t>Psocodea</a:t>
            </a:r>
            <a:r>
              <a:rPr lang="cs-CZ" altLang="cs-CZ" sz="4400" dirty="0">
                <a:solidFill>
                  <a:srgbClr val="993300"/>
                </a:solidFill>
              </a:rPr>
              <a:t>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A82CED7-E8A7-47CE-9D80-34B67CCF130F}"/>
              </a:ext>
            </a:extLst>
          </p:cNvPr>
          <p:cNvSpPr txBox="1"/>
          <p:nvPr/>
        </p:nvSpPr>
        <p:spPr>
          <a:xfrm>
            <a:off x="313185" y="1268760"/>
            <a:ext cx="4492749" cy="305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6858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/>
              <a:t>velmi různorodá skupina</a:t>
            </a:r>
          </a:p>
          <a:p>
            <a:pPr marL="228600" indent="-228600" defTabSz="6858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/>
              <a:t>postupná přeměna ústního ústrojí od kousacího po bodavě savé – řada zástupců parazitických</a:t>
            </a:r>
          </a:p>
          <a:p>
            <a:pPr marL="228600" indent="-228600" defTabSz="6858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/>
              <a:t>měkká těla, často bezkřídlé</a:t>
            </a:r>
          </a:p>
          <a:p>
            <a:pPr marL="228600" indent="-228600" defTabSz="685800">
              <a:lnSpc>
                <a:spcPct val="6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endParaRPr lang="cs-CZ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70236A-6E68-46F5-A23F-B9B057280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28674"/>
            <a:ext cx="1907704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Psocodea</a:t>
            </a:r>
            <a:endParaRPr lang="cs-CZ" altLang="cs-CZ" sz="1800" dirty="0">
              <a:solidFill>
                <a:srgbClr val="33CCFF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D29A3D-5B91-4FEC-B337-667C6FF73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752" y="1556792"/>
            <a:ext cx="4298052" cy="3871295"/>
          </a:xfrm>
          <a:prstGeom prst="rect">
            <a:avLst/>
          </a:prstGeom>
        </p:spPr>
      </p:pic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30924BC2-27F7-4847-9438-69E38E847A4E}"/>
              </a:ext>
            </a:extLst>
          </p:cNvPr>
          <p:cNvSpPr/>
          <p:nvPr/>
        </p:nvSpPr>
        <p:spPr>
          <a:xfrm>
            <a:off x="5508104" y="2780928"/>
            <a:ext cx="2682044" cy="2160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2921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A5FE47E7-B5B4-402A-A468-DC3E6FEA42C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45150" y="1170330"/>
            <a:ext cx="4038600" cy="4680520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sz="2400" dirty="0" err="1"/>
              <a:t>parafyletická</a:t>
            </a:r>
            <a:r>
              <a:rPr lang="cs-CZ" altLang="cs-CZ" sz="2400" dirty="0"/>
              <a:t> skupina</a:t>
            </a:r>
          </a:p>
          <a:p>
            <a:r>
              <a:rPr lang="cs-CZ" altLang="cs-CZ" sz="2400" dirty="0"/>
              <a:t>drobný vzrůst</a:t>
            </a:r>
          </a:p>
          <a:p>
            <a:r>
              <a:rPr lang="cs-CZ" altLang="cs-CZ" sz="2400" dirty="0"/>
              <a:t>velká hlava a slož. oči, tykadla dlouhá, niťovitá, modifikované kousací ústní ústrojí (</a:t>
            </a:r>
            <a:r>
              <a:rPr lang="cs-CZ" altLang="cs-CZ" sz="2400" dirty="0" err="1"/>
              <a:t>styletovité</a:t>
            </a:r>
            <a:r>
              <a:rPr lang="cs-CZ" altLang="cs-CZ" sz="2400" dirty="0"/>
              <a:t> čelisti)</a:t>
            </a:r>
          </a:p>
          <a:p>
            <a:r>
              <a:rPr lang="cs-CZ" altLang="cs-CZ" sz="2400" dirty="0"/>
              <a:t>okřídlené i bezkřídlé</a:t>
            </a:r>
          </a:p>
          <a:p>
            <a:r>
              <a:rPr lang="cs-CZ" altLang="cs-CZ" sz="2400" dirty="0"/>
              <a:t>živí se detritem, řasami, hyfami – anglicky </a:t>
            </a:r>
            <a:r>
              <a:rPr lang="cs-CZ" altLang="cs-CZ" sz="2400" dirty="0" err="1"/>
              <a:t>booklice</a:t>
            </a:r>
            <a:r>
              <a:rPr lang="cs-CZ" altLang="cs-CZ" sz="2400" dirty="0"/>
              <a:t>“</a:t>
            </a:r>
          </a:p>
          <a:p>
            <a:r>
              <a:rPr lang="cs-CZ" altLang="cs-CZ" sz="2400" dirty="0" err="1"/>
              <a:t>absorbce</a:t>
            </a:r>
            <a:r>
              <a:rPr lang="cs-CZ" altLang="cs-CZ" sz="2400" dirty="0"/>
              <a:t> vzdušné vlhkosti </a:t>
            </a:r>
          </a:p>
          <a:p>
            <a:r>
              <a:rPr lang="cs-CZ" altLang="cs-CZ" sz="2400" dirty="0"/>
              <a:t>často </a:t>
            </a:r>
            <a:r>
              <a:rPr lang="cs-CZ" altLang="cs-CZ" sz="2400" dirty="0" err="1"/>
              <a:t>synantropní</a:t>
            </a:r>
            <a:r>
              <a:rPr lang="cs-CZ" altLang="cs-CZ" sz="2400" dirty="0"/>
              <a:t>, v hnízdech  i volně (např. na stromech)</a:t>
            </a:r>
          </a:p>
          <a:p>
            <a:endParaRPr lang="cs-CZ" altLang="cs-CZ" sz="2400" dirty="0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1D4386E4-F1CC-4B99-A823-7233B0E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16" y="0"/>
            <a:ext cx="33480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Psocodea</a:t>
            </a:r>
            <a:endParaRPr lang="cs-CZ" altLang="cs-CZ" sz="1800" dirty="0">
              <a:solidFill>
                <a:srgbClr val="33CCFF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8A257CC-1331-4023-9DC4-4D1685FC3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4420096" cy="29598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2F0326-96F8-4BCA-9363-26CAE725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68209"/>
            <a:ext cx="4433767" cy="295988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59A99CA-7602-4479-82B3-4F56EBC45FAF}"/>
              </a:ext>
            </a:extLst>
          </p:cNvPr>
          <p:cNvSpPr txBox="1"/>
          <p:nvPr/>
        </p:nvSpPr>
        <p:spPr>
          <a:xfrm flipH="1">
            <a:off x="345150" y="647110"/>
            <a:ext cx="3529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93300"/>
                </a:solidFill>
              </a:rPr>
              <a:t>Pisivky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CC41088D-A4AE-4073-956D-024AC1AD74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1750" y="364040"/>
            <a:ext cx="6572250" cy="1049337"/>
          </a:xfrm>
        </p:spPr>
        <p:txBody>
          <a:bodyPr>
            <a:normAutofit/>
          </a:bodyPr>
          <a:lstStyle/>
          <a:p>
            <a:r>
              <a:rPr lang="cs-CZ" altLang="cs-CZ" sz="4000" cap="none" dirty="0" err="1">
                <a:solidFill>
                  <a:srgbClr val="993300"/>
                </a:solidFill>
              </a:rPr>
              <a:t>Phthiraptera</a:t>
            </a:r>
            <a:endParaRPr lang="cs-CZ" altLang="cs-CZ" sz="4000" cap="none" dirty="0">
              <a:solidFill>
                <a:srgbClr val="993300"/>
              </a:solidFill>
            </a:endParaRP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3115EBFE-4ABF-4A3B-ABB4-D1464494BA4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045949"/>
            <a:ext cx="4383172" cy="288710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dirty="0"/>
              <a:t>redukce složených očí, chybí </a:t>
            </a:r>
            <a:r>
              <a:rPr lang="cs-CZ" altLang="cs-CZ" sz="1800" dirty="0" err="1"/>
              <a:t>ocelli</a:t>
            </a: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redukce tykadel</a:t>
            </a:r>
          </a:p>
          <a:p>
            <a:pPr>
              <a:lnSpc>
                <a:spcPct val="80000"/>
              </a:lnSpc>
            </a:pPr>
            <a:r>
              <a:rPr lang="cs-CZ" altLang="cs-CZ" sz="1800" dirty="0"/>
              <a:t>ektoparazitický způsob života (na obratlovcích)</a:t>
            </a:r>
          </a:p>
          <a:p>
            <a:pPr>
              <a:lnSpc>
                <a:spcPct val="80000"/>
              </a:lnSpc>
            </a:pPr>
            <a:r>
              <a:rPr lang="cs-CZ" altLang="cs-CZ" sz="1800" dirty="0"/>
              <a:t>3 larvální instary (adaptace)</a:t>
            </a:r>
          </a:p>
          <a:p>
            <a:pPr lvl="1">
              <a:lnSpc>
                <a:spcPct val="80000"/>
              </a:lnSpc>
            </a:pPr>
            <a:r>
              <a:rPr lang="cs-CZ" altLang="cs-CZ" dirty="0" err="1">
                <a:solidFill>
                  <a:srgbClr val="993300"/>
                </a:solidFill>
              </a:rPr>
              <a:t>Amblycera</a:t>
            </a:r>
            <a:endParaRPr lang="cs-CZ" altLang="cs-CZ" dirty="0">
              <a:solidFill>
                <a:srgbClr val="993300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cs-CZ" dirty="0" err="1">
                <a:solidFill>
                  <a:srgbClr val="993300"/>
                </a:solidFill>
              </a:rPr>
              <a:t>Ischnocera</a:t>
            </a:r>
            <a:r>
              <a:rPr lang="cs-CZ" altLang="cs-CZ" dirty="0">
                <a:solidFill>
                  <a:srgbClr val="993300"/>
                </a:solidFill>
              </a:rPr>
              <a:t>, </a:t>
            </a:r>
          </a:p>
          <a:p>
            <a:pPr lvl="1">
              <a:lnSpc>
                <a:spcPct val="80000"/>
              </a:lnSpc>
            </a:pPr>
            <a:r>
              <a:rPr lang="cs-CZ" altLang="cs-CZ" dirty="0" err="1">
                <a:solidFill>
                  <a:srgbClr val="993300"/>
                </a:solidFill>
              </a:rPr>
              <a:t>Rhynchopthirina</a:t>
            </a:r>
            <a:r>
              <a:rPr lang="cs-CZ" altLang="cs-CZ" dirty="0">
                <a:solidFill>
                  <a:srgbClr val="993300"/>
                </a:solidFill>
              </a:rPr>
              <a:t>, </a:t>
            </a:r>
          </a:p>
          <a:p>
            <a:pPr lvl="1">
              <a:lnSpc>
                <a:spcPct val="80000"/>
              </a:lnSpc>
            </a:pPr>
            <a:r>
              <a:rPr lang="cs-CZ" altLang="cs-CZ" dirty="0" err="1">
                <a:solidFill>
                  <a:srgbClr val="993300"/>
                </a:solidFill>
              </a:rPr>
              <a:t>Anoplura</a:t>
            </a:r>
            <a:endParaRPr lang="cs-CZ" altLang="cs-CZ" dirty="0">
              <a:solidFill>
                <a:srgbClr val="993300"/>
              </a:solidFill>
            </a:endParaRP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13DFEAC2-90C7-4688-ADAF-6855CAC8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736" y="28674"/>
            <a:ext cx="2376264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Psocodea</a:t>
            </a:r>
            <a:endParaRPr lang="cs-CZ" altLang="cs-CZ" sz="1800" dirty="0">
              <a:solidFill>
                <a:srgbClr val="33CCFF"/>
              </a:solidFill>
            </a:endParaRPr>
          </a:p>
        </p:txBody>
      </p:sp>
      <p:sp>
        <p:nvSpPr>
          <p:cNvPr id="140293" name="Rectangle 5">
            <a:extLst>
              <a:ext uri="{FF2B5EF4-FFF2-40B4-BE49-F238E27FC236}">
                <a16:creationId xmlns:a16="http://schemas.microsoft.com/office/drawing/2014/main" id="{B69F26E6-6D1D-4B01-BE05-DDBBEE62B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264029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None/>
            </a:pPr>
            <a:r>
              <a:rPr lang="cs-CZ" altLang="cs-CZ" sz="2800" dirty="0">
                <a:solidFill>
                  <a:srgbClr val="993300"/>
                </a:solidFill>
                <a:latin typeface="+mj-lt"/>
              </a:rPr>
              <a:t>Luptouši (</a:t>
            </a:r>
            <a:r>
              <a:rPr lang="cs-CZ" altLang="cs-CZ" sz="2400" dirty="0" err="1">
                <a:solidFill>
                  <a:srgbClr val="993300"/>
                </a:solidFill>
                <a:latin typeface="+mj-lt"/>
              </a:rPr>
              <a:t>Amblycera</a:t>
            </a:r>
            <a:r>
              <a:rPr lang="cs-CZ" altLang="cs-CZ" sz="2800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sp>
        <p:nvSpPr>
          <p:cNvPr id="140294" name="Rectangle 6">
            <a:extLst>
              <a:ext uri="{FF2B5EF4-FFF2-40B4-BE49-F238E27FC236}">
                <a16:creationId xmlns:a16="http://schemas.microsoft.com/office/drawing/2014/main" id="{D78238BF-B1CF-48B6-8944-B2F429452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36" y="4090295"/>
            <a:ext cx="4503580" cy="200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 defTabSz="6858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široká hlava, tykadla nevyčnívají z obrysu hlavy</a:t>
            </a:r>
          </a:p>
          <a:p>
            <a:pPr marL="228600" indent="-228600" defTabSz="6858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1600" dirty="0" err="1">
                <a:latin typeface="+mn-lt"/>
              </a:rPr>
              <a:t>úú</a:t>
            </a:r>
            <a:r>
              <a:rPr lang="cs-CZ" altLang="cs-CZ" sz="1600" dirty="0">
                <a:latin typeface="+mn-lt"/>
              </a:rPr>
              <a:t> kousací - horizontální mandibuly</a:t>
            </a:r>
          </a:p>
          <a:p>
            <a:pPr marL="228600" indent="-228600" defTabSz="6858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nohy kráčivé</a:t>
            </a:r>
          </a:p>
          <a:p>
            <a:pPr marL="228600" indent="-228600" defTabSz="6858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+mn-lt"/>
              </a:rPr>
              <a:t>parazitická skupina – hostitelé jsou savci i ptáci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B0F4C9-4B96-460F-AC16-1E8DB725E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10" y="1217489"/>
            <a:ext cx="3477706" cy="21692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A24FE71-7882-4564-84A7-DC31F4384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7208" y="2791416"/>
            <a:ext cx="2160573" cy="37142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C8D15AA2-C950-4BE8-AE33-85206C442506}"/>
              </a:ext>
            </a:extLst>
          </p:cNvPr>
          <p:cNvSpPr txBox="1"/>
          <p:nvPr/>
        </p:nvSpPr>
        <p:spPr>
          <a:xfrm>
            <a:off x="545679" y="805627"/>
            <a:ext cx="51107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993300"/>
                </a:solidFill>
              </a:rPr>
              <a:t>Oči:</a:t>
            </a:r>
          </a:p>
          <a:p>
            <a:r>
              <a:rPr lang="cs-CZ" b="1" dirty="0"/>
              <a:t>Jednoduchá očka (oceli)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původně 1 přední a 2 postranní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většinou chybějí u larev, u dospělců mohou být redukovaná</a:t>
            </a:r>
          </a:p>
          <a:p>
            <a:endParaRPr lang="cs-CZ" b="1" dirty="0">
              <a:solidFill>
                <a:srgbClr val="993300"/>
              </a:solidFill>
            </a:endParaRPr>
          </a:p>
          <a:p>
            <a:r>
              <a:rPr lang="cs-CZ" b="1" dirty="0"/>
              <a:t>Složené oči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jednotlivých omatidií (čočka, </a:t>
            </a:r>
            <a:r>
              <a:rPr lang="cs-CZ" dirty="0" err="1"/>
              <a:t>rhabdom</a:t>
            </a:r>
            <a:r>
              <a:rPr lang="cs-CZ" dirty="0"/>
              <a:t> a receptorová buňka)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různé tvary – samci často větší oči než samice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Vírníci</a:t>
            </a:r>
            <a:r>
              <a:rPr lang="cs-CZ" dirty="0"/>
              <a:t> (</a:t>
            </a:r>
            <a:r>
              <a:rPr lang="cs-CZ" dirty="0" err="1"/>
              <a:t>Gyrinidae</a:t>
            </a:r>
            <a:r>
              <a:rPr lang="cs-CZ" dirty="0"/>
              <a:t>, </a:t>
            </a:r>
            <a:r>
              <a:rPr lang="cs-CZ" dirty="0" err="1"/>
              <a:t>Coleoptera</a:t>
            </a:r>
            <a:r>
              <a:rPr lang="cs-CZ" dirty="0"/>
              <a:t>) - spodní část oka umístěná pod vodou a horní část oka registruje </a:t>
            </a:r>
            <a:r>
              <a:rPr lang="cs-CZ" dirty="0" err="1"/>
              <a:t>podnety</a:t>
            </a:r>
            <a:r>
              <a:rPr lang="cs-CZ" dirty="0"/>
              <a:t> nad hladinou. </a:t>
            </a:r>
          </a:p>
          <a:p>
            <a:pPr marL="285750" indent="-285750">
              <a:buFontTx/>
              <a:buChar char="-"/>
            </a:pPr>
            <a:r>
              <a:rPr lang="cs-CZ" dirty="0"/>
              <a:t>jepice (</a:t>
            </a:r>
            <a:r>
              <a:rPr lang="cs-CZ" dirty="0" err="1"/>
              <a:t>Ephemeroptera</a:t>
            </a:r>
            <a:r>
              <a:rPr lang="cs-CZ" dirty="0"/>
              <a:t>) – některé skupiny (</a:t>
            </a:r>
            <a:r>
              <a:rPr lang="cs-CZ" dirty="0" err="1"/>
              <a:t>Baetidae</a:t>
            </a:r>
            <a:r>
              <a:rPr lang="cs-CZ" dirty="0"/>
              <a:t>, </a:t>
            </a:r>
            <a:r>
              <a:rPr lang="cs-CZ" dirty="0" err="1"/>
              <a:t>Leptophlebiidae</a:t>
            </a:r>
            <a:r>
              <a:rPr lang="cs-CZ" dirty="0"/>
              <a:t>) samci turbanovité oči k detekci samic</a:t>
            </a:r>
          </a:p>
          <a:p>
            <a:pPr marL="285750" indent="-285750">
              <a:buFontTx/>
              <a:buChar char="-"/>
            </a:pPr>
            <a:r>
              <a:rPr lang="cs-CZ" dirty="0"/>
              <a:t>parazité a jeskynní druhy mají </a:t>
            </a:r>
          </a:p>
          <a:p>
            <a:r>
              <a:rPr lang="cs-CZ" dirty="0"/>
              <a:t>oči většinou redukovány nebo jsou </a:t>
            </a:r>
          </a:p>
          <a:p>
            <a:r>
              <a:rPr lang="cs-CZ" dirty="0"/>
              <a:t>zcela slepí.</a:t>
            </a:r>
            <a:endParaRPr lang="cs-CZ" b="1" dirty="0">
              <a:solidFill>
                <a:srgbClr val="993300"/>
              </a:solidFill>
            </a:endParaRP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5178EFC-24C5-4E9A-8203-81ACB61BAB98}"/>
              </a:ext>
            </a:extLst>
          </p:cNvPr>
          <p:cNvSpPr txBox="1"/>
          <p:nvPr/>
        </p:nvSpPr>
        <p:spPr>
          <a:xfrm>
            <a:off x="545679" y="404664"/>
            <a:ext cx="213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993300"/>
                </a:solidFill>
              </a:rPr>
              <a:t>HLAVA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FD2F4B-EBA9-4F64-B516-AFC14CE01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50" y="962"/>
            <a:ext cx="2962411" cy="26454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B2736B6-125F-4FC0-AAA5-F62A68B00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84" y="2530237"/>
            <a:ext cx="3455277" cy="264544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A01F32B-F8C4-4F3E-8CD1-05A8EA3D9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5043586"/>
            <a:ext cx="2411760" cy="185027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82A311A-1318-4B29-8C3D-87D25A919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97" y="5034617"/>
            <a:ext cx="2736304" cy="18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042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E5C2FB7D-C40F-45E4-9AF5-FB5E3B819A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2216" y="426757"/>
            <a:ext cx="6572250" cy="1049337"/>
          </a:xfrm>
        </p:spPr>
        <p:txBody>
          <a:bodyPr/>
          <a:lstStyle/>
          <a:p>
            <a:r>
              <a:rPr lang="cs-CZ" altLang="cs-CZ" cap="none" dirty="0">
                <a:solidFill>
                  <a:srgbClr val="993300"/>
                </a:solidFill>
              </a:rPr>
              <a:t>Péřovky (</a:t>
            </a:r>
            <a:r>
              <a:rPr lang="cs-CZ" altLang="cs-CZ" cap="none" dirty="0" err="1">
                <a:solidFill>
                  <a:srgbClr val="993300"/>
                </a:solidFill>
              </a:rPr>
              <a:t>Ischnocera</a:t>
            </a:r>
            <a:r>
              <a:rPr lang="cs-CZ" altLang="cs-CZ" cap="none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04CCD3AD-232B-4F78-BEBB-319B52D98AF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23020" y="983323"/>
            <a:ext cx="7632848" cy="23336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drobný vzrůst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tykadla vždy vyčnívají z obrysu hlavy (rozdíl oproti </a:t>
            </a:r>
            <a:r>
              <a:rPr lang="cs-CZ" altLang="cs-CZ" dirty="0" err="1"/>
              <a:t>Amblycera</a:t>
            </a:r>
            <a:r>
              <a:rPr lang="cs-CZ" altLang="cs-CZ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zvláštní rýhy na tykadla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mandibuly pracují vertikálně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nohy chápavé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parazité, ale nejsou </a:t>
            </a:r>
            <a:r>
              <a:rPr lang="cs-CZ" altLang="cs-CZ" dirty="0" err="1"/>
              <a:t>hematofágní</a:t>
            </a:r>
            <a:r>
              <a:rPr lang="cs-CZ" altLang="cs-CZ" dirty="0"/>
              <a:t>, živí se pouze epidermis (savci, ptáci)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BAC5686-25F6-43F6-94ED-2FC840C94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736" y="28674"/>
            <a:ext cx="2376264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 dirty="0" err="1"/>
              <a:t>Psocodea</a:t>
            </a:r>
            <a:endParaRPr lang="cs-CZ" altLang="cs-CZ" sz="1800" dirty="0">
              <a:solidFill>
                <a:srgbClr val="33CCFF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E8FD8E-C51F-4359-A095-3FE9345D3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64" y="3541052"/>
            <a:ext cx="4329781" cy="309934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6D6762-9856-49ED-89E0-190AE7220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6" y="3541052"/>
            <a:ext cx="3978002" cy="3070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1413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8EE6C150-3DE1-465F-91B4-BDD65C6C7A3F}"/>
              </a:ext>
            </a:extLst>
          </p:cNvPr>
          <p:cNvSpPr/>
          <p:nvPr/>
        </p:nvSpPr>
        <p:spPr>
          <a:xfrm>
            <a:off x="4097549" y="3990539"/>
            <a:ext cx="5046451" cy="290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8D15AA2-C950-4BE8-AE33-85206C442506}"/>
              </a:ext>
            </a:extLst>
          </p:cNvPr>
          <p:cNvSpPr txBox="1"/>
          <p:nvPr/>
        </p:nvSpPr>
        <p:spPr>
          <a:xfrm>
            <a:off x="517231" y="771757"/>
            <a:ext cx="77271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993300"/>
                </a:solidFill>
              </a:rPr>
              <a:t>Tykadla: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Jediné přívěsky 1. hlavového článku (</a:t>
            </a:r>
            <a:r>
              <a:rPr lang="cs-CZ" dirty="0" err="1"/>
              <a:t>procephalonu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Nesou rozmanité smyslové orgány (hmat, čich, chuť),  jen vzácně chybějí - </a:t>
            </a:r>
            <a:r>
              <a:rPr lang="cs-CZ" dirty="0" err="1"/>
              <a:t>hmyzenky</a:t>
            </a:r>
            <a:r>
              <a:rPr lang="cs-CZ" dirty="0"/>
              <a:t>, (</a:t>
            </a:r>
            <a:r>
              <a:rPr lang="cs-CZ" dirty="0" err="1"/>
              <a:t>Protura</a:t>
            </a:r>
            <a:r>
              <a:rPr lang="cs-CZ" dirty="0"/>
              <a:t>), samice červců (</a:t>
            </a:r>
            <a:r>
              <a:rPr lang="cs-CZ" dirty="0" err="1"/>
              <a:t>Coccoidea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Homonomně článkovaná tykadla </a:t>
            </a:r>
            <a:r>
              <a:rPr lang="cs-CZ" dirty="0"/>
              <a:t>mají každý článek vybavený autonomní svalovinou, </a:t>
            </a:r>
            <a:r>
              <a:rPr lang="cs-CZ" dirty="0" err="1"/>
              <a:t>Johnstonův</a:t>
            </a:r>
            <a:r>
              <a:rPr lang="cs-CZ" dirty="0"/>
              <a:t> orgán (poloha tykadel) chybí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Heteronomně článkovaná tykadla </a:t>
            </a:r>
            <a:r>
              <a:rPr lang="cs-CZ" dirty="0"/>
              <a:t>mají svalovinu vyvinutou jen v bazálních článcích (</a:t>
            </a:r>
            <a:r>
              <a:rPr lang="cs-CZ" dirty="0" err="1"/>
              <a:t>scapus</a:t>
            </a:r>
            <a:r>
              <a:rPr lang="cs-CZ" dirty="0"/>
              <a:t> a </a:t>
            </a:r>
            <a:r>
              <a:rPr lang="cs-CZ" dirty="0" err="1"/>
              <a:t>pedicellus</a:t>
            </a:r>
            <a:r>
              <a:rPr lang="cs-CZ" dirty="0"/>
              <a:t>, zde </a:t>
            </a:r>
            <a:r>
              <a:rPr lang="cs-CZ" dirty="0" err="1"/>
              <a:t>Johnstonův</a:t>
            </a:r>
            <a:r>
              <a:rPr lang="cs-CZ" dirty="0"/>
              <a:t> orgán) - následuje bičík (</a:t>
            </a:r>
            <a:r>
              <a:rPr lang="cs-CZ" dirty="0" err="1"/>
              <a:t>flagellum</a:t>
            </a:r>
            <a:r>
              <a:rPr lang="cs-CZ" dirty="0"/>
              <a:t>) - nese různý počet článků, které nemají vlastní svalovinu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různé </a:t>
            </a:r>
            <a:r>
              <a:rPr lang="cs-CZ" b="1" dirty="0"/>
              <a:t>typy tykadel </a:t>
            </a:r>
            <a:r>
              <a:rPr lang="cs-CZ" dirty="0"/>
              <a:t>rozlišujeme především u okřídleného hmyzu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5178EFC-24C5-4E9A-8203-81ACB61BAB98}"/>
              </a:ext>
            </a:extLst>
          </p:cNvPr>
          <p:cNvSpPr txBox="1"/>
          <p:nvPr/>
        </p:nvSpPr>
        <p:spPr>
          <a:xfrm>
            <a:off x="517231" y="387236"/>
            <a:ext cx="213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993300"/>
                </a:solidFill>
              </a:rPr>
              <a:t>HLAVA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0AEACE12-00F2-4689-957F-C5DBA0871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1920" y="3816651"/>
            <a:ext cx="6028412" cy="301420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72FC807-43DE-4C82-AE11-B0D572745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538"/>
            <a:ext cx="4097549" cy="30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51218A4-2C2C-487F-A6F0-D88C7E951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-62753"/>
            <a:ext cx="4464496" cy="46912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37A0615-CBFB-4AB2-9060-EC25A715FF8A}"/>
              </a:ext>
            </a:extLst>
          </p:cNvPr>
          <p:cNvSpPr txBox="1"/>
          <p:nvPr/>
        </p:nvSpPr>
        <p:spPr>
          <a:xfrm>
            <a:off x="633192" y="1196752"/>
            <a:ext cx="3744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993300"/>
                </a:solidFill>
              </a:rPr>
              <a:t>Křídla:</a:t>
            </a:r>
          </a:p>
          <a:p>
            <a:endParaRPr lang="cs-CZ" b="1" dirty="0">
              <a:solidFill>
                <a:srgbClr val="99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Evoluční novinka zodpovědná za nesmírnou evoluční úspěšnost hmyzu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 páry křídel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Vznik křídel dosud jednoznačně neobjasněn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Teorie vzniku z postranních výběžků končetin, z tergitů (destiček na svrchní části hrudi), </a:t>
            </a:r>
            <a:r>
              <a:rPr lang="cs-CZ" dirty="0" err="1"/>
              <a:t>pleuritů</a:t>
            </a:r>
            <a:r>
              <a:rPr lang="cs-CZ" dirty="0"/>
              <a:t> (destiček kryjících boku a spodek hrudi) či jejich vzájemné kombinace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Křídelní žilnatina je tvořena podélnými a příčnými žilkami, které ohraničují křídelní pole (políčka)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A18289C-D3C9-4F52-B172-4526B0B47C1F}"/>
              </a:ext>
            </a:extLst>
          </p:cNvPr>
          <p:cNvSpPr txBox="1"/>
          <p:nvPr/>
        </p:nvSpPr>
        <p:spPr>
          <a:xfrm>
            <a:off x="611560" y="332656"/>
            <a:ext cx="213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993300"/>
                </a:solidFill>
              </a:rPr>
              <a:t>TRUP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4636D0-114E-43A8-AC1E-9A2E2C6ED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31" y="4293096"/>
            <a:ext cx="4188042" cy="264684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D1AC60C-DA74-48EE-B5CD-1BBAA496197D}"/>
              </a:ext>
            </a:extLst>
          </p:cNvPr>
          <p:cNvSpPr txBox="1"/>
          <p:nvPr/>
        </p:nvSpPr>
        <p:spPr>
          <a:xfrm>
            <a:off x="611560" y="7647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Tvořen 3 články</a:t>
            </a:r>
          </a:p>
        </p:txBody>
      </p:sp>
    </p:spTree>
    <p:extLst>
      <p:ext uri="{BB962C8B-B14F-4D97-AF65-F5344CB8AC3E}">
        <p14:creationId xmlns:p14="http://schemas.microsoft.com/office/powerpoint/2010/main" val="426342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2FCEF1-749D-41B7-97FA-48C697D5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56210"/>
            <a:ext cx="4772744" cy="634558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CCF250C-4D53-4D30-9312-44EC80F463CD}"/>
              </a:ext>
            </a:extLst>
          </p:cNvPr>
          <p:cNvSpPr txBox="1"/>
          <p:nvPr/>
        </p:nvSpPr>
        <p:spPr>
          <a:xfrm flipH="1">
            <a:off x="251520" y="476672"/>
            <a:ext cx="297861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Základní plán:</a:t>
            </a:r>
          </a:p>
          <a:p>
            <a:endParaRPr lang="cs-CZ" dirty="0"/>
          </a:p>
          <a:p>
            <a:r>
              <a:rPr lang="cs-CZ" dirty="0"/>
              <a:t>2 páry blanitých křídel na 2. a 3. článku hrudi</a:t>
            </a:r>
          </a:p>
          <a:p>
            <a:endParaRPr lang="cs-CZ" dirty="0"/>
          </a:p>
          <a:p>
            <a:r>
              <a:rPr lang="cs-CZ" dirty="0"/>
              <a:t>Modifikace:</a:t>
            </a:r>
          </a:p>
          <a:p>
            <a:r>
              <a:rPr lang="cs-CZ" dirty="0"/>
              <a:t>Ztráta jednoho páru křídel:</a:t>
            </a:r>
          </a:p>
          <a:p>
            <a:r>
              <a:rPr lang="cs-CZ" dirty="0" err="1"/>
              <a:t>Diptera</a:t>
            </a:r>
            <a:r>
              <a:rPr lang="cs-CZ" dirty="0"/>
              <a:t> druhý pár přeměněný v kyvadélka (</a:t>
            </a:r>
            <a:r>
              <a:rPr lang="cs-CZ" dirty="0" err="1"/>
              <a:t>haltery</a:t>
            </a:r>
            <a:r>
              <a:rPr lang="cs-CZ" dirty="0"/>
              <a:t>), </a:t>
            </a:r>
            <a:r>
              <a:rPr lang="cs-CZ" dirty="0" err="1"/>
              <a:t>Strepsiptera</a:t>
            </a:r>
            <a:r>
              <a:rPr lang="cs-CZ" dirty="0"/>
              <a:t> zachovaný pouze druhý pár křídel </a:t>
            </a:r>
          </a:p>
          <a:p>
            <a:endParaRPr lang="cs-CZ" dirty="0"/>
          </a:p>
          <a:p>
            <a:r>
              <a:rPr lang="cs-CZ" dirty="0"/>
              <a:t>Přeměna křídel:</a:t>
            </a:r>
          </a:p>
          <a:p>
            <a:r>
              <a:rPr lang="cs-CZ" dirty="0" err="1"/>
              <a:t>Polokrovky</a:t>
            </a:r>
            <a:r>
              <a:rPr lang="cs-CZ" dirty="0"/>
              <a:t> (1. pár křídel ploštice) – žilnatina zachována</a:t>
            </a:r>
          </a:p>
          <a:p>
            <a:r>
              <a:rPr lang="cs-CZ" dirty="0"/>
              <a:t>Krovky (1. pár křídel brouci) – bez žilnatiny</a:t>
            </a:r>
          </a:p>
          <a:p>
            <a:endParaRPr lang="cs-CZ" dirty="0"/>
          </a:p>
          <a:p>
            <a:r>
              <a:rPr lang="cs-CZ" dirty="0"/>
              <a:t>+ další tvarová přizpůsobení způsobu života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10625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50B1AC58D72942886E2AEEBCB18841" ma:contentTypeVersion="16" ma:contentTypeDescription="Vytvoří nový dokument" ma:contentTypeScope="" ma:versionID="a2f42a5f98d23a9bf898f4ad20b369e9">
  <xsd:schema xmlns:xsd="http://www.w3.org/2001/XMLSchema" xmlns:xs="http://www.w3.org/2001/XMLSchema" xmlns:p="http://schemas.microsoft.com/office/2006/metadata/properties" xmlns:ns3="3095fe31-240e-4f5a-8fb4-25eff5fe37b0" xmlns:ns4="47a530f4-b7ad-48c6-b628-b7fea3878510" targetNamespace="http://schemas.microsoft.com/office/2006/metadata/properties" ma:root="true" ma:fieldsID="650d98ac368390b590bae0ad1bd6c628" ns3:_="" ns4:_="">
    <xsd:import namespace="3095fe31-240e-4f5a-8fb4-25eff5fe37b0"/>
    <xsd:import namespace="47a530f4-b7ad-48c6-b628-b7fea38785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5fe31-240e-4f5a-8fb4-25eff5fe37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530f4-b7ad-48c6-b628-b7fea38785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181F896-466E-48EB-926F-FC81E42D1C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95fe31-240e-4f5a-8fb4-25eff5fe37b0"/>
    <ds:schemaRef ds:uri="47a530f4-b7ad-48c6-b628-b7fea38785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826D94-3A5D-4CF7-8FFF-739D6157D0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BD95ED-EF57-498A-981C-317FDF26EA80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http://schemas.openxmlformats.org/package/2006/metadata/core-properties"/>
    <ds:schemaRef ds:uri="3095fe31-240e-4f5a-8fb4-25eff5fe37b0"/>
    <ds:schemaRef ds:uri="http://purl.org/dc/terms/"/>
    <ds:schemaRef ds:uri="http://purl.org/dc/elements/1.1/"/>
    <ds:schemaRef ds:uri="http://schemas.microsoft.com/office/infopath/2007/PartnerControls"/>
    <ds:schemaRef ds:uri="47a530f4-b7ad-48c6-b628-b7fea387851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5567</TotalTime>
  <Words>3864</Words>
  <Application>Microsoft Office PowerPoint</Application>
  <PresentationFormat>Předvádění na obrazovce (4:3)</PresentationFormat>
  <Paragraphs>524</Paragraphs>
  <Slides>60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5" baseType="lpstr">
      <vt:lpstr>Arial</vt:lpstr>
      <vt:lpstr>Calibri</vt:lpstr>
      <vt:lpstr>Gill Sans MT</vt:lpstr>
      <vt:lpstr>Galerie</vt:lpstr>
      <vt:lpstr>Image</vt:lpstr>
      <vt:lpstr>Šestinozí hexapoda</vt:lpstr>
      <vt:lpstr>Prezentace aplikace PowerPoint</vt:lpstr>
      <vt:lpstr>Vnější morfologie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členění  Hexapoda</vt:lpstr>
      <vt:lpstr>Prezentace aplikace PowerPoint</vt:lpstr>
      <vt:lpstr>Chvostoskoci (Collembola)</vt:lpstr>
      <vt:lpstr>Prezentace aplikace PowerPoint</vt:lpstr>
      <vt:lpstr>Vidličnatky (Diplura)</vt:lpstr>
      <vt:lpstr>Prezentace aplikace PowerPoint</vt:lpstr>
      <vt:lpstr>Insecta s. str.</vt:lpstr>
      <vt:lpstr>Chvostnatky (Archaeognatha)</vt:lpstr>
      <vt:lpstr>Rybenky (Zygentoma)</vt:lpstr>
      <vt:lpstr>Křídlatí (Pterygota)</vt:lpstr>
      <vt:lpstr>Křídlatí Pterygota</vt:lpstr>
      <vt:lpstr>Jepice (Ephemeroptera)</vt:lpstr>
      <vt:lpstr>Prezentace aplikace PowerPoint</vt:lpstr>
      <vt:lpstr>Vážky (Odonata)</vt:lpstr>
      <vt:lpstr>Prezentace aplikace PowerPoint</vt:lpstr>
      <vt:lpstr>Prezentace aplikace PowerPoint</vt:lpstr>
      <vt:lpstr>Prezentace aplikace PowerPoint</vt:lpstr>
      <vt:lpstr>Neoptera</vt:lpstr>
      <vt:lpstr>Škvoři (Dermaptera)</vt:lpstr>
      <vt:lpstr>Prezentace aplikace PowerPoint</vt:lpstr>
      <vt:lpstr>Prezentace aplikace PowerPoint</vt:lpstr>
      <vt:lpstr>Prezentace aplikace PowerPoint</vt:lpstr>
      <vt:lpstr>Prezentace aplikace PowerPoint</vt:lpstr>
      <vt:lpstr>Kudlanky (Mantodea)</vt:lpstr>
      <vt:lpstr>Prezentace aplikace PowerPoint</vt:lpstr>
      <vt:lpstr>Kobylky a cvrčci (Ensifera)</vt:lpstr>
      <vt:lpstr>Prezentace aplikace PowerPoint</vt:lpstr>
      <vt:lpstr>Paraneoptera</vt:lpstr>
      <vt:lpstr>Třásněnky (Thysanoptera)</vt:lpstr>
      <vt:lpstr>Polokřídlí (Hemiptera)</vt:lpstr>
      <vt:lpstr>Podřád: Ploštice (Heteroptera)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Phthiraptera</vt:lpstr>
      <vt:lpstr>Péřovky (Ischnocera)</vt:lpstr>
    </vt:vector>
  </TitlesOfParts>
  <Company>Entomologie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Hexapoda</dc:title>
  <dc:creator>Entomolog</dc:creator>
  <cp:lastModifiedBy>Martin Pudil</cp:lastModifiedBy>
  <cp:revision>135</cp:revision>
  <dcterms:created xsi:type="dcterms:W3CDTF">2006-10-10T08:11:05Z</dcterms:created>
  <dcterms:modified xsi:type="dcterms:W3CDTF">2024-03-13T11:27:27Z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0x010100EC50B1AC58D72942886E2AEEBCB18841</vt:lpwstr>
  </property>
</Properties>
</file>