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8" r:id="rId3"/>
    <p:sldId id="262" r:id="rId4"/>
    <p:sldId id="256" r:id="rId5"/>
    <p:sldId id="260" r:id="rId6"/>
    <p:sldId id="257" r:id="rId7"/>
    <p:sldId id="264" r:id="rId8"/>
  </p:sldIdLst>
  <p:sldSz cx="9144000" cy="6858000" type="screen4x3"/>
  <p:notesSz cx="6888163" cy="100187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1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FF07"/>
    <a:srgbClr val="49AB57"/>
    <a:srgbClr val="3A8845"/>
    <a:srgbClr val="FD4133"/>
    <a:srgbClr val="EA9E00"/>
    <a:srgbClr val="FF9900"/>
    <a:srgbClr val="FF0000"/>
    <a:srgbClr val="C9E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6323" autoAdjust="0"/>
  </p:normalViewPr>
  <p:slideViewPr>
    <p:cSldViewPr snapToGrid="0">
      <p:cViewPr>
        <p:scale>
          <a:sx n="400" d="100"/>
          <a:sy n="400" d="100"/>
        </p:scale>
        <p:origin x="-9552" y="-2472"/>
      </p:cViewPr>
      <p:guideLst>
        <p:guide orient="horz" pos="2741"/>
        <p:guide pos="2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70" y="-78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FC8A6DE-E649-4E0A-8D2A-F4965E658B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t" anchorCtr="0" compatLnSpc="1">
            <a:prstTxWarp prst="textNoShape">
              <a:avLst/>
            </a:prstTxWarp>
          </a:bodyPr>
          <a:lstStyle>
            <a:lvl1pPr defTabSz="924329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2C04B7-B8C8-4A1A-B95B-641BB65236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t" anchorCtr="0" compatLnSpc="1">
            <a:prstTxWarp prst="textNoShape">
              <a:avLst/>
            </a:prstTxWarp>
          </a:bodyPr>
          <a:lstStyle>
            <a:lvl1pPr algn="r" defTabSz="924329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31FF14D-0B74-48B7-BA25-04317F882D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b" anchorCtr="0" compatLnSpc="1">
            <a:prstTxWarp prst="textNoShape">
              <a:avLst/>
            </a:prstTxWarp>
          </a:bodyPr>
          <a:lstStyle>
            <a:lvl1pPr defTabSz="924329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6A8E367-9BA2-4130-87BE-D8C6C9F38E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b" anchorCtr="0" compatLnSpc="1">
            <a:prstTxWarp prst="textNoShape">
              <a:avLst/>
            </a:prstTxWarp>
          </a:bodyPr>
          <a:lstStyle>
            <a:lvl1pPr algn="r" defTabSz="923925">
              <a:defRPr/>
            </a:lvl1pPr>
          </a:lstStyle>
          <a:p>
            <a:fld id="{65FD956E-065E-4C09-A7E1-7CD9926C6A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418E09-10B0-4D38-A04C-E5A37EF8C0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t" anchorCtr="0" compatLnSpc="1">
            <a:prstTxWarp prst="textNoShape">
              <a:avLst/>
            </a:prstTxWarp>
          </a:bodyPr>
          <a:lstStyle>
            <a:lvl1pPr defTabSz="924329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B7BDF4-7707-4FFB-966A-667E4C3309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t" anchorCtr="0" compatLnSpc="1">
            <a:prstTxWarp prst="textNoShape">
              <a:avLst/>
            </a:prstTxWarp>
          </a:bodyPr>
          <a:lstStyle>
            <a:lvl1pPr algn="r" defTabSz="924329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910E31E-5B74-4EC2-9A51-96A24E553E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28B7FA4-9505-4F9F-B7A2-23F380B3F8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9325"/>
            <a:ext cx="5053013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437C1C2-FC22-4586-BD58-CD726B4BAC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b" anchorCtr="0" compatLnSpc="1">
            <a:prstTxWarp prst="textNoShape">
              <a:avLst/>
            </a:prstTxWarp>
          </a:bodyPr>
          <a:lstStyle>
            <a:lvl1pPr defTabSz="924329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65596EF-1139-47F9-AAB5-81688A957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8" tIns="46210" rIns="92418" bIns="46210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/>
            </a:lvl1pPr>
          </a:lstStyle>
          <a:p>
            <a:fld id="{135723B3-17C0-4286-BA32-73759A8CFB6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1FA17F1-A123-444C-B500-1040869B95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B048B2-D868-4C28-9E76-D27FE5595706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4132C08-9AF1-45E3-B57B-9B8FEB2FA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2880234-838C-4F48-89FD-92F5FC259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8D1D46D-E68B-4D22-8FBC-DD21D7712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F0D108-F967-42AD-8206-A4213EE42D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B274E2D-BD2C-4640-933C-30E22F323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66959F4-0814-4211-B86A-62D0C7DC0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2DE61C87-809F-46EB-8A91-EBEBEEA6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CD6086F5-2D0D-4699-81D8-9A44B8F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611ED827-46DD-419D-8DD2-6B77DF88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AA805B-0A05-4B69-85AA-FAA2936EB0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6638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299A85-6BF3-45A9-ACB6-4534F8A3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A45DCE-445B-474C-B219-7FE64628D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9569D0-7C4E-47C9-A511-35DA9CC8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98C56F-2276-4B34-9D6E-A02F675482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61868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713CE8-72AD-4B0A-A065-7513A34C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565AB8-CAF0-4A0D-8E81-89010528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568746-3AC6-4538-ADA9-034E886E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61BFCE-E239-4A24-A504-EB34A1208B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3275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D97DD9DD-A524-485B-8814-3383811377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6661150"/>
            <a:ext cx="8382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800" b="1" dirty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</a:t>
            </a:r>
            <a:r>
              <a:rPr lang="cs-CZ" altLang="cs-CZ" sz="800" b="1">
                <a:solidFill>
                  <a:srgbClr val="221E1F"/>
                </a:solidFill>
                <a:latin typeface="Arial" charset="0"/>
                <a:cs typeface="Calibri" pitchFamily="34" charset="0"/>
              </a:rPr>
              <a:t>Liberci</a:t>
            </a:r>
            <a:r>
              <a:rPr lang="cs-CZ" altLang="cs-CZ" sz="80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</a:t>
            </a:r>
            <a:r>
              <a:rPr lang="cs-CZ" altLang="cs-CZ" sz="800" b="1">
                <a:solidFill>
                  <a:srgbClr val="B3721C"/>
                </a:solidFill>
                <a:latin typeface="Arial" charset="0"/>
                <a:cs typeface="Calibri" pitchFamily="34" charset="0"/>
              </a:rPr>
              <a:t>Fakulta </a:t>
            </a:r>
            <a:r>
              <a:rPr lang="cs-CZ" altLang="cs-CZ" sz="800">
                <a:solidFill>
                  <a:srgbClr val="B3721C"/>
                </a:solidFill>
                <a:latin typeface="Arial" charset="0"/>
                <a:cs typeface="Calibri" pitchFamily="34" charset="0"/>
              </a:rPr>
              <a:t> </a:t>
            </a:r>
            <a:r>
              <a:rPr lang="cs-CZ" altLang="cs-CZ" sz="800" b="1">
                <a:solidFill>
                  <a:srgbClr val="B3721C"/>
                </a:solidFill>
                <a:latin typeface="Arial" charset="0"/>
                <a:cs typeface="Calibri" pitchFamily="34" charset="0"/>
              </a:rPr>
              <a:t>textilní </a:t>
            </a:r>
            <a:r>
              <a:rPr lang="cs-CZ" altLang="cs-CZ" sz="80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</a:t>
            </a:r>
            <a:r>
              <a:rPr lang="cs-CZ" altLang="cs-CZ" sz="800">
                <a:solidFill>
                  <a:srgbClr val="B3721C"/>
                </a:solidFill>
                <a:latin typeface="Arial" charset="0"/>
              </a:rPr>
              <a:t> </a:t>
            </a:r>
            <a:r>
              <a:rPr lang="cs-CZ" altLang="cs-CZ" sz="800" b="1" dirty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800" dirty="0">
              <a:latin typeface="Arial" charset="0"/>
            </a:endParaRPr>
          </a:p>
        </p:txBody>
      </p:sp>
      <p:pic>
        <p:nvPicPr>
          <p:cNvPr id="3" name="Picture 22" descr="TUL-word_Stránka_06">
            <a:extLst>
              <a:ext uri="{FF2B5EF4-FFF2-40B4-BE49-F238E27FC236}">
                <a16:creationId xmlns:a16="http://schemas.microsoft.com/office/drawing/2014/main" id="{6BBEC638-4A1F-4D2D-A79C-20E9E4310A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323850" y="123825"/>
            <a:ext cx="6080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3">
            <a:extLst>
              <a:ext uri="{FF2B5EF4-FFF2-40B4-BE49-F238E27FC236}">
                <a16:creationId xmlns:a16="http://schemas.microsoft.com/office/drawing/2014/main" id="{51404AF0-045A-4494-A08A-4C82F4591B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09650" y="247650"/>
            <a:ext cx="7848600" cy="307975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cs-CZ" altLang="cs-CZ" sz="1400" b="1">
                <a:solidFill>
                  <a:srgbClr val="B3721C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Střihová konstrukce dámské rovné sukně </a:t>
            </a: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B53A76FB-1B56-411B-9E3A-F63ADC389221}"/>
              </a:ext>
            </a:extLst>
          </p:cNvPr>
          <p:cNvSpPr>
            <a:spLocks/>
          </p:cNvSpPr>
          <p:nvPr userDrawn="1"/>
        </p:nvSpPr>
        <p:spPr bwMode="auto">
          <a:xfrm>
            <a:off x="384175" y="6630988"/>
            <a:ext cx="8455025" cy="1587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9136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FDB51-EB1C-4D7E-ABD4-717EC5A0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7A971A-5FB1-4743-BAA8-83F050DE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418A49-06B4-4EE0-AF7E-4F31DC39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FE6F1E-A234-4DFB-ADAA-CF0B481754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0186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F0FC47-F621-4E6F-98F2-945A0B5E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EA2B30-BD42-4CCA-A629-91ED4250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583C6F-A9A6-41FD-BE32-EB7216E6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6C682-5770-4807-812D-192D1B846A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258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1ABCFD-15DA-4971-8B6F-7FC0C2F6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38B378-151E-4E31-AC3B-4B6C68E9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86F957-28EA-4D92-ADF5-9C069FE5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898944-B156-4E40-B65F-338942F803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17045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1C9C99-685A-469D-B217-FB3B9724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06E6E5-3D96-4B6D-8B9B-0092C4B4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383571-93F6-44FD-8BFC-4E7B8ACE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6793FB-21A3-4EE8-903B-3C5B28291D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8007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991A9C19-86D1-4FEF-9814-B7C0369590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6661150"/>
            <a:ext cx="8382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800" b="1" dirty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Liberci</a:t>
            </a:r>
            <a:r>
              <a:rPr lang="cs-CZ" altLang="cs-CZ" sz="800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</a:t>
            </a:r>
            <a:r>
              <a:rPr lang="cs-CZ" altLang="cs-CZ" sz="800" b="1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Fakulta textilní</a:t>
            </a:r>
            <a:r>
              <a:rPr lang="cs-CZ" altLang="cs-CZ" sz="800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</a:t>
            </a:r>
            <a:r>
              <a:rPr lang="cs-CZ" altLang="cs-CZ" sz="800" dirty="0">
                <a:solidFill>
                  <a:srgbClr val="B3721C"/>
                </a:solidFill>
                <a:latin typeface="Arial" charset="0"/>
              </a:rPr>
              <a:t> </a:t>
            </a:r>
            <a:r>
              <a:rPr lang="cs-CZ" altLang="cs-CZ" sz="800" b="1" dirty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800" dirty="0">
              <a:latin typeface="Arial" charset="0"/>
            </a:endParaRPr>
          </a:p>
        </p:txBody>
      </p:sp>
      <p:pic>
        <p:nvPicPr>
          <p:cNvPr id="3" name="Picture 22" descr="TUL-word_Stránka_06">
            <a:extLst>
              <a:ext uri="{FF2B5EF4-FFF2-40B4-BE49-F238E27FC236}">
                <a16:creationId xmlns:a16="http://schemas.microsoft.com/office/drawing/2014/main" id="{CE1FE6D6-C73D-4B14-98B9-46BDBEBCAF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157163" y="122238"/>
            <a:ext cx="4540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3">
            <a:extLst>
              <a:ext uri="{FF2B5EF4-FFF2-40B4-BE49-F238E27FC236}">
                <a16:creationId xmlns:a16="http://schemas.microsoft.com/office/drawing/2014/main" id="{B5846A02-52F5-44D7-A533-E8CFE7AA67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1038" y="169863"/>
            <a:ext cx="8307387" cy="277812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cs-CZ" altLang="cs-CZ" b="1">
                <a:solidFill>
                  <a:srgbClr val="B3721C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Střihová konstrukce dámské rovné sukně </a:t>
            </a: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998EA376-808F-4AC0-80E7-BD5DA3ED27EB}"/>
              </a:ext>
            </a:extLst>
          </p:cNvPr>
          <p:cNvSpPr>
            <a:spLocks/>
          </p:cNvSpPr>
          <p:nvPr userDrawn="1"/>
        </p:nvSpPr>
        <p:spPr bwMode="auto">
          <a:xfrm>
            <a:off x="384175" y="6630988"/>
            <a:ext cx="8455025" cy="1587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2337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F762D7-EF38-434B-B67C-8A0501D4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488EA4-45EA-429C-8830-AEFA63AE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98C16D-7702-4E37-B259-7FA71142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899714-A6B3-4A11-9A68-E24606394E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87494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0CEDA3-520F-49BC-8DAE-91E6C543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D0D80E-16C5-40B0-8ABE-80CD2A75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DBCCB3-06D4-4230-A53B-8712E54DE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16D1FC-97F9-4D0C-8065-22EAA200D6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47240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80">
            <a:extLst>
              <a:ext uri="{FF2B5EF4-FFF2-40B4-BE49-F238E27FC236}">
                <a16:creationId xmlns:a16="http://schemas.microsoft.com/office/drawing/2014/main" id="{8096F0FA-F4ED-4A56-AE9D-F0270CEADE6C}"/>
              </a:ext>
            </a:extLst>
          </p:cNvPr>
          <p:cNvGrpSpPr>
            <a:grpSpLocks/>
          </p:cNvGrpSpPr>
          <p:nvPr/>
        </p:nvGrpSpPr>
        <p:grpSpPr bwMode="auto">
          <a:xfrm>
            <a:off x="3797300" y="2224088"/>
            <a:ext cx="1990725" cy="3094037"/>
            <a:chOff x="3577" y="4915"/>
            <a:chExt cx="3857" cy="5075"/>
          </a:xfrm>
        </p:grpSpPr>
        <p:sp>
          <p:nvSpPr>
            <p:cNvPr id="12321" name="Freeform 81">
              <a:extLst>
                <a:ext uri="{FF2B5EF4-FFF2-40B4-BE49-F238E27FC236}">
                  <a16:creationId xmlns:a16="http://schemas.microsoft.com/office/drawing/2014/main" id="{8560E4ED-7318-4F91-996F-88E9A7B437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77" y="5197"/>
              <a:ext cx="3857" cy="4793"/>
            </a:xfrm>
            <a:custGeom>
              <a:avLst/>
              <a:gdLst>
                <a:gd name="T0" fmla="*/ 3023 w 3039"/>
                <a:gd name="T1" fmla="*/ 170802 h 3777"/>
                <a:gd name="T2" fmla="*/ 19426 w 3039"/>
                <a:gd name="T3" fmla="*/ 0 h 3777"/>
                <a:gd name="T4" fmla="*/ 118025 w 3039"/>
                <a:gd name="T5" fmla="*/ 136 h 3777"/>
                <a:gd name="T6" fmla="*/ 134211 w 3039"/>
                <a:gd name="T7" fmla="*/ 170802 h 3777"/>
                <a:gd name="T8" fmla="*/ 3023 w 3039"/>
                <a:gd name="T9" fmla="*/ 170802 h 37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39" h="3777">
                  <a:moveTo>
                    <a:pt x="66" y="3777"/>
                  </a:moveTo>
                  <a:cubicBezTo>
                    <a:pt x="71" y="1892"/>
                    <a:pt x="0" y="839"/>
                    <a:pt x="429" y="0"/>
                  </a:cubicBezTo>
                  <a:lnTo>
                    <a:pt x="2604" y="3"/>
                  </a:lnTo>
                  <a:cubicBezTo>
                    <a:pt x="3039" y="855"/>
                    <a:pt x="2956" y="1882"/>
                    <a:pt x="2961" y="3777"/>
                  </a:cubicBezTo>
                  <a:lnTo>
                    <a:pt x="66" y="377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22" name="Freeform 82">
              <a:extLst>
                <a:ext uri="{FF2B5EF4-FFF2-40B4-BE49-F238E27FC236}">
                  <a16:creationId xmlns:a16="http://schemas.microsoft.com/office/drawing/2014/main" id="{358EEB24-8F72-497F-8381-669C127D38B8}"/>
                </a:ext>
              </a:extLst>
            </p:cNvPr>
            <p:cNvSpPr>
              <a:spLocks noChangeAspect="1"/>
            </p:cNvSpPr>
            <p:nvPr/>
          </p:nvSpPr>
          <p:spPr bwMode="auto">
            <a:xfrm rot="127225">
              <a:off x="4567" y="5197"/>
              <a:ext cx="126" cy="654"/>
            </a:xfrm>
            <a:custGeom>
              <a:avLst/>
              <a:gdLst>
                <a:gd name="T0" fmla="*/ 4694 w 99"/>
                <a:gd name="T1" fmla="*/ 0 h 516"/>
                <a:gd name="T2" fmla="*/ 0 w 99"/>
                <a:gd name="T3" fmla="*/ 22881 h 5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" h="516">
                  <a:moveTo>
                    <a:pt x="99" y="0"/>
                  </a:moveTo>
                  <a:cubicBezTo>
                    <a:pt x="15" y="282"/>
                    <a:pt x="21" y="409"/>
                    <a:pt x="0" y="516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23" name="Freeform 83">
              <a:extLst>
                <a:ext uri="{FF2B5EF4-FFF2-40B4-BE49-F238E27FC236}">
                  <a16:creationId xmlns:a16="http://schemas.microsoft.com/office/drawing/2014/main" id="{EF12EECC-BBE7-4F97-9F3A-CB314E56FACB}"/>
                </a:ext>
              </a:extLst>
            </p:cNvPr>
            <p:cNvSpPr>
              <a:spLocks noChangeAspect="1"/>
            </p:cNvSpPr>
            <p:nvPr/>
          </p:nvSpPr>
          <p:spPr bwMode="auto">
            <a:xfrm rot="21565252" flipH="1">
              <a:off x="6307" y="5197"/>
              <a:ext cx="126" cy="655"/>
            </a:xfrm>
            <a:custGeom>
              <a:avLst/>
              <a:gdLst>
                <a:gd name="T0" fmla="*/ 4694 w 99"/>
                <a:gd name="T1" fmla="*/ 0 h 516"/>
                <a:gd name="T2" fmla="*/ 0 w 99"/>
                <a:gd name="T3" fmla="*/ 23440 h 5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" h="516">
                  <a:moveTo>
                    <a:pt x="99" y="0"/>
                  </a:moveTo>
                  <a:cubicBezTo>
                    <a:pt x="15" y="282"/>
                    <a:pt x="21" y="409"/>
                    <a:pt x="0" y="516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24" name="Freeform 84">
              <a:extLst>
                <a:ext uri="{FF2B5EF4-FFF2-40B4-BE49-F238E27FC236}">
                  <a16:creationId xmlns:a16="http://schemas.microsoft.com/office/drawing/2014/main" id="{1289FD44-D757-441B-9425-6E68328DEF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83" y="5235"/>
              <a:ext cx="495" cy="1518"/>
            </a:xfrm>
            <a:custGeom>
              <a:avLst/>
              <a:gdLst>
                <a:gd name="T0" fmla="*/ 0 w 390"/>
                <a:gd name="T1" fmla="*/ 0 h 1196"/>
                <a:gd name="T2" fmla="*/ 15661 w 390"/>
                <a:gd name="T3" fmla="*/ 54269 h 1196"/>
                <a:gd name="T4" fmla="*/ 17687 w 390"/>
                <a:gd name="T5" fmla="*/ 53563 h 11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0" h="1196">
                  <a:moveTo>
                    <a:pt x="0" y="0"/>
                  </a:moveTo>
                  <a:cubicBezTo>
                    <a:pt x="305" y="500"/>
                    <a:pt x="278" y="1004"/>
                    <a:pt x="345" y="1196"/>
                  </a:cubicBezTo>
                  <a:lnTo>
                    <a:pt x="390" y="1181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25" name="Freeform 85">
              <a:extLst>
                <a:ext uri="{FF2B5EF4-FFF2-40B4-BE49-F238E27FC236}">
                  <a16:creationId xmlns:a16="http://schemas.microsoft.com/office/drawing/2014/main" id="{6725914C-E752-48F6-8A7E-98A7764D59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7" y="4915"/>
              <a:ext cx="2764" cy="282"/>
            </a:xfrm>
            <a:custGeom>
              <a:avLst/>
              <a:gdLst>
                <a:gd name="T0" fmla="*/ 0 w 2764"/>
                <a:gd name="T1" fmla="*/ 282 h 282"/>
                <a:gd name="T2" fmla="*/ 0 w 2764"/>
                <a:gd name="T3" fmla="*/ 0 h 282"/>
                <a:gd name="T4" fmla="*/ 2764 w 2764"/>
                <a:gd name="T5" fmla="*/ 0 h 282"/>
                <a:gd name="T6" fmla="*/ 2764 w 2764"/>
                <a:gd name="T7" fmla="*/ 282 h 2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64" h="282">
                  <a:moveTo>
                    <a:pt x="0" y="282"/>
                  </a:moveTo>
                  <a:lnTo>
                    <a:pt x="0" y="0"/>
                  </a:lnTo>
                  <a:lnTo>
                    <a:pt x="2764" y="0"/>
                  </a:lnTo>
                  <a:lnTo>
                    <a:pt x="2764" y="282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291" name="Text Box 98">
            <a:extLst>
              <a:ext uri="{FF2B5EF4-FFF2-40B4-BE49-F238E27FC236}">
                <a16:creationId xmlns:a16="http://schemas.microsoft.com/office/drawing/2014/main" id="{1F9B11E7-E203-42D7-BDFD-3CB0B65EF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13" y="5327650"/>
            <a:ext cx="18049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i="1"/>
              <a:t>Pohled zepředu</a:t>
            </a:r>
          </a:p>
        </p:txBody>
      </p:sp>
      <p:sp>
        <p:nvSpPr>
          <p:cNvPr id="12292" name="Text Box 99">
            <a:extLst>
              <a:ext uri="{FF2B5EF4-FFF2-40B4-BE49-F238E27FC236}">
                <a16:creationId xmlns:a16="http://schemas.microsoft.com/office/drawing/2014/main" id="{C7A0B990-0529-4903-9EBB-7F08A24C5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688" y="5292725"/>
            <a:ext cx="16430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i="1"/>
              <a:t>Pohled zezadu</a:t>
            </a:r>
          </a:p>
        </p:txBody>
      </p:sp>
      <p:pic>
        <p:nvPicPr>
          <p:cNvPr id="12293" name="Obrázek 1">
            <a:extLst>
              <a:ext uri="{FF2B5EF4-FFF2-40B4-BE49-F238E27FC236}">
                <a16:creationId xmlns:a16="http://schemas.microsoft.com/office/drawing/2014/main" id="{46208B08-9BE8-4167-A51E-27AFBAB83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1" t="8293" r="15028" b="2634"/>
          <a:stretch>
            <a:fillRect/>
          </a:stretch>
        </p:blipFill>
        <p:spPr bwMode="auto">
          <a:xfrm>
            <a:off x="1017588" y="636588"/>
            <a:ext cx="1625600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D3F968FC-700F-42BC-AD88-8D2C1B27D9A2}"/>
              </a:ext>
            </a:extLst>
          </p:cNvPr>
          <p:cNvSpPr txBox="1"/>
          <p:nvPr/>
        </p:nvSpPr>
        <p:spPr>
          <a:xfrm>
            <a:off x="420688" y="5776913"/>
            <a:ext cx="8424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b="1" dirty="0">
                <a:solidFill>
                  <a:schemeClr val="accent6">
                    <a:lumMod val="75000"/>
                  </a:schemeClr>
                </a:solidFill>
              </a:rPr>
              <a:t>Sukně</a:t>
            </a: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- ženský vrchní oděv sukňový různé délky; oděv není od rozkroku rozdvojen (výjimku tvoří kalhotová sukně); </a:t>
            </a:r>
            <a:br>
              <a:rPr lang="cs-CZ" sz="1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názvy sukní podle délky jsou odvozeny od názvů vodorovných tělesných rovin, např. kolenní délka sukně, lýtková délka sukně apod.</a:t>
            </a:r>
          </a:p>
          <a:p>
            <a:pPr>
              <a:defRPr/>
            </a:pPr>
            <a:r>
              <a:rPr lang="cs-CZ" sz="1000" b="1" dirty="0">
                <a:solidFill>
                  <a:schemeClr val="accent6">
                    <a:lumMod val="75000"/>
                  </a:schemeClr>
                </a:solidFill>
              </a:rPr>
              <a:t>Rovná sukně </a:t>
            </a: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– sukně, která má obvod dolního kraje přibližně stejný s obvodem sedu.</a:t>
            </a:r>
          </a:p>
          <a:p>
            <a:pPr>
              <a:defRPr/>
            </a:pP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Může mít uprostřed zadního dílu v dolním kraji rozparek nebo záhyb.  Délka rozparku se řídí velikostí oděvu, musí dovolovat pohodlné chůzi. 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1BBE7B34-93C2-4E6E-A24E-39954B769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388" y="606425"/>
            <a:ext cx="5245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2400" b="1" dirty="0">
                <a:solidFill>
                  <a:srgbClr val="B3721C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Střihová konstrukce rovné sukně</a:t>
            </a:r>
          </a:p>
          <a:p>
            <a:pPr algn="ctr">
              <a:buFontTx/>
              <a:buChar char="-"/>
            </a:pPr>
            <a:r>
              <a:rPr lang="cs-CZ" altLang="cs-CZ" sz="2400" b="1" dirty="0">
                <a:solidFill>
                  <a:srgbClr val="B3721C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zadní a přední díl</a:t>
            </a:r>
          </a:p>
        </p:txBody>
      </p:sp>
      <p:grpSp>
        <p:nvGrpSpPr>
          <p:cNvPr id="12296" name="Skupina 2">
            <a:extLst>
              <a:ext uri="{FF2B5EF4-FFF2-40B4-BE49-F238E27FC236}">
                <a16:creationId xmlns:a16="http://schemas.microsoft.com/office/drawing/2014/main" id="{8A9508C0-1CAA-4171-B424-9F075E8C0F04}"/>
              </a:ext>
            </a:extLst>
          </p:cNvPr>
          <p:cNvGrpSpPr>
            <a:grpSpLocks/>
          </p:cNvGrpSpPr>
          <p:nvPr/>
        </p:nvGrpSpPr>
        <p:grpSpPr bwMode="auto">
          <a:xfrm>
            <a:off x="5705475" y="2309813"/>
            <a:ext cx="2903538" cy="862012"/>
            <a:chOff x="5705475" y="2309813"/>
            <a:chExt cx="2903538" cy="861774"/>
          </a:xfrm>
        </p:grpSpPr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083B3DC0-F71A-48FB-A3DD-A4E10D6384E3}"/>
                </a:ext>
              </a:extLst>
            </p:cNvPr>
            <p:cNvSpPr txBox="1"/>
            <p:nvPr/>
          </p:nvSpPr>
          <p:spPr>
            <a:xfrm>
              <a:off x="6008688" y="2309813"/>
              <a:ext cx="2600325" cy="8617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  <a:t>Boční dotykový rozparek na zdrhovadlo.</a:t>
              </a:r>
            </a:p>
            <a:p>
              <a:pPr>
                <a:defRPr/>
              </a:pPr>
              <a:r>
                <a:rPr lang="cs-CZ" sz="800" dirty="0">
                  <a:solidFill>
                    <a:schemeClr val="accent6">
                      <a:lumMod val="75000"/>
                    </a:schemeClr>
                  </a:solidFill>
                </a:rPr>
                <a:t>Umístění rozparku určuje referenční vzorek, zpravidla </a:t>
              </a:r>
              <a:br>
                <a:rPr lang="cs-CZ" sz="8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cs-CZ" sz="800" dirty="0">
                  <a:solidFill>
                    <a:schemeClr val="accent6">
                      <a:lumMod val="75000"/>
                    </a:schemeClr>
                  </a:solidFill>
                </a:rPr>
                <a:t>je v levém bočním švu.  </a:t>
              </a:r>
              <a:br>
                <a:rPr lang="cs-CZ" sz="8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cs-CZ" sz="800" dirty="0">
                  <a:solidFill>
                    <a:schemeClr val="accent6">
                      <a:lumMod val="75000"/>
                    </a:schemeClr>
                  </a:solidFill>
                </a:rPr>
                <a:t>Délka rozparku se řídí velikostí sukňového oděvu, musí dovolovat pohodlnému oblékání. Nástřih pro určení délky rozparku  je obvykle umístěn 2 cm nad </a:t>
              </a:r>
              <a:r>
                <a:rPr lang="cs-CZ" sz="800" dirty="0" err="1">
                  <a:solidFill>
                    <a:schemeClr val="accent6">
                      <a:lumMod val="75000"/>
                    </a:schemeClr>
                  </a:solidFill>
                </a:rPr>
                <a:t>sedovou</a:t>
              </a:r>
              <a:r>
                <a:rPr lang="cs-CZ" sz="800" dirty="0">
                  <a:solidFill>
                    <a:schemeClr val="accent6">
                      <a:lumMod val="75000"/>
                    </a:schemeClr>
                  </a:solidFill>
                </a:rPr>
                <a:t> linií.</a:t>
              </a:r>
            </a:p>
          </p:txBody>
        </p:sp>
        <p:sp>
          <p:nvSpPr>
            <p:cNvPr id="4" name="Šipka doprava 3">
              <a:extLst>
                <a:ext uri="{FF2B5EF4-FFF2-40B4-BE49-F238E27FC236}">
                  <a16:creationId xmlns:a16="http://schemas.microsoft.com/office/drawing/2014/main" id="{5649B026-80A5-4B2D-9501-14F16DEFEED4}"/>
                </a:ext>
              </a:extLst>
            </p:cNvPr>
            <p:cNvSpPr/>
            <p:nvPr/>
          </p:nvSpPr>
          <p:spPr bwMode="auto">
            <a:xfrm flipH="1">
              <a:off x="5705475" y="2620877"/>
              <a:ext cx="238125" cy="12696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2297" name="Skupina 4">
            <a:extLst>
              <a:ext uri="{FF2B5EF4-FFF2-40B4-BE49-F238E27FC236}">
                <a16:creationId xmlns:a16="http://schemas.microsoft.com/office/drawing/2014/main" id="{C50450C7-FA32-43D3-9E18-17BCC8742A66}"/>
              </a:ext>
            </a:extLst>
          </p:cNvPr>
          <p:cNvGrpSpPr>
            <a:grpSpLocks/>
          </p:cNvGrpSpPr>
          <p:nvPr/>
        </p:nvGrpSpPr>
        <p:grpSpPr bwMode="auto">
          <a:xfrm>
            <a:off x="7273925" y="3746500"/>
            <a:ext cx="995363" cy="1546225"/>
            <a:chOff x="6238875" y="3746500"/>
            <a:chExt cx="995363" cy="1546225"/>
          </a:xfrm>
        </p:grpSpPr>
        <p:grpSp>
          <p:nvGrpSpPr>
            <p:cNvPr id="12307" name="Skupina 2">
              <a:extLst>
                <a:ext uri="{FF2B5EF4-FFF2-40B4-BE49-F238E27FC236}">
                  <a16:creationId xmlns:a16="http://schemas.microsoft.com/office/drawing/2014/main" id="{75D04CCC-FAB9-4CDE-9B4B-3825095459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38875" y="3746500"/>
              <a:ext cx="995363" cy="1546225"/>
              <a:chOff x="6707634" y="2483804"/>
              <a:chExt cx="994916" cy="1546104"/>
            </a:xfrm>
          </p:grpSpPr>
          <p:grpSp>
            <p:nvGrpSpPr>
              <p:cNvPr id="12309" name="Group 86">
                <a:extLst>
                  <a:ext uri="{FF2B5EF4-FFF2-40B4-BE49-F238E27FC236}">
                    <a16:creationId xmlns:a16="http://schemas.microsoft.com/office/drawing/2014/main" id="{362E0EEC-6739-43DE-8846-6334071A76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7634" y="2483804"/>
                <a:ext cx="994916" cy="1546104"/>
                <a:chOff x="7658" y="7556"/>
                <a:chExt cx="1928" cy="2536"/>
              </a:xfrm>
            </p:grpSpPr>
            <p:sp>
              <p:nvSpPr>
                <p:cNvPr id="12313" name="Freeform 87">
                  <a:extLst>
                    <a:ext uri="{FF2B5EF4-FFF2-40B4-BE49-F238E27FC236}">
                      <a16:creationId xmlns:a16="http://schemas.microsoft.com/office/drawing/2014/main" id="{3C6801F3-E582-4B4B-A2B9-87F88317EEC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658" y="7697"/>
                  <a:ext cx="1928" cy="2395"/>
                </a:xfrm>
                <a:custGeom>
                  <a:avLst/>
                  <a:gdLst>
                    <a:gd name="T0" fmla="*/ 1 w 3039"/>
                    <a:gd name="T1" fmla="*/ 3 h 3777"/>
                    <a:gd name="T2" fmla="*/ 1 w 3039"/>
                    <a:gd name="T3" fmla="*/ 0 h 3777"/>
                    <a:gd name="T4" fmla="*/ 2 w 3039"/>
                    <a:gd name="T5" fmla="*/ 1 h 3777"/>
                    <a:gd name="T6" fmla="*/ 2 w 3039"/>
                    <a:gd name="T7" fmla="*/ 3 h 3777"/>
                    <a:gd name="T8" fmla="*/ 1 w 3039"/>
                    <a:gd name="T9" fmla="*/ 3 h 37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39" h="3777">
                      <a:moveTo>
                        <a:pt x="66" y="3777"/>
                      </a:moveTo>
                      <a:cubicBezTo>
                        <a:pt x="71" y="1892"/>
                        <a:pt x="0" y="839"/>
                        <a:pt x="429" y="0"/>
                      </a:cubicBezTo>
                      <a:lnTo>
                        <a:pt x="2604" y="3"/>
                      </a:lnTo>
                      <a:cubicBezTo>
                        <a:pt x="3039" y="855"/>
                        <a:pt x="2956" y="1882"/>
                        <a:pt x="2961" y="3777"/>
                      </a:cubicBezTo>
                      <a:lnTo>
                        <a:pt x="66" y="3777"/>
                      </a:lnTo>
                      <a:close/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4" name="Freeform 88">
                  <a:extLst>
                    <a:ext uri="{FF2B5EF4-FFF2-40B4-BE49-F238E27FC236}">
                      <a16:creationId xmlns:a16="http://schemas.microsoft.com/office/drawing/2014/main" id="{7594688B-F849-47EC-904E-D90608C0A69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736" y="7702"/>
                  <a:ext cx="247" cy="759"/>
                </a:xfrm>
                <a:custGeom>
                  <a:avLst/>
                  <a:gdLst>
                    <a:gd name="T0" fmla="*/ 0 w 390"/>
                    <a:gd name="T1" fmla="*/ 0 h 1196"/>
                    <a:gd name="T2" fmla="*/ 1 w 390"/>
                    <a:gd name="T3" fmla="*/ 1 h 1196"/>
                    <a:gd name="T4" fmla="*/ 1 w 390"/>
                    <a:gd name="T5" fmla="*/ 1 h 11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0" h="1196">
                      <a:moveTo>
                        <a:pt x="0" y="0"/>
                      </a:moveTo>
                      <a:cubicBezTo>
                        <a:pt x="305" y="500"/>
                        <a:pt x="278" y="1004"/>
                        <a:pt x="345" y="1196"/>
                      </a:cubicBezTo>
                      <a:lnTo>
                        <a:pt x="390" y="1181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5" name="Freeform 89">
                  <a:extLst>
                    <a:ext uri="{FF2B5EF4-FFF2-40B4-BE49-F238E27FC236}">
                      <a16:creationId xmlns:a16="http://schemas.microsoft.com/office/drawing/2014/main" id="{69ABDD67-CC7D-4331-AFB2-BB74D953B42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934" y="7556"/>
                  <a:ext cx="1382" cy="141"/>
                </a:xfrm>
                <a:custGeom>
                  <a:avLst/>
                  <a:gdLst>
                    <a:gd name="T0" fmla="*/ 0 w 2178"/>
                    <a:gd name="T1" fmla="*/ 1 h 222"/>
                    <a:gd name="T2" fmla="*/ 0 w 2178"/>
                    <a:gd name="T3" fmla="*/ 0 h 222"/>
                    <a:gd name="T4" fmla="*/ 2 w 2178"/>
                    <a:gd name="T5" fmla="*/ 0 h 222"/>
                    <a:gd name="T6" fmla="*/ 2 w 2178"/>
                    <a:gd name="T7" fmla="*/ 1 h 222"/>
                    <a:gd name="T8" fmla="*/ 0 w 2178"/>
                    <a:gd name="T9" fmla="*/ 1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78" h="222">
                      <a:moveTo>
                        <a:pt x="0" y="222"/>
                      </a:moveTo>
                      <a:lnTo>
                        <a:pt x="0" y="0"/>
                      </a:lnTo>
                      <a:lnTo>
                        <a:pt x="2178" y="0"/>
                      </a:lnTo>
                      <a:lnTo>
                        <a:pt x="2178" y="222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6" name="Freeform 90">
                  <a:extLst>
                    <a:ext uri="{FF2B5EF4-FFF2-40B4-BE49-F238E27FC236}">
                      <a16:creationId xmlns:a16="http://schemas.microsoft.com/office/drawing/2014/main" id="{B2353A4E-C1CA-4478-9F52-1987C399517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85" y="7702"/>
                  <a:ext cx="68" cy="373"/>
                </a:xfrm>
                <a:custGeom>
                  <a:avLst/>
                  <a:gdLst>
                    <a:gd name="T0" fmla="*/ 2152 w 54"/>
                    <a:gd name="T1" fmla="*/ 0 h 294"/>
                    <a:gd name="T2" fmla="*/ 0 w 54"/>
                    <a:gd name="T3" fmla="*/ 13222 h 29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4" h="294">
                      <a:moveTo>
                        <a:pt x="54" y="0"/>
                      </a:moveTo>
                      <a:cubicBezTo>
                        <a:pt x="10" y="140"/>
                        <a:pt x="12" y="241"/>
                        <a:pt x="0" y="294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7" name="Freeform 91">
                  <a:extLst>
                    <a:ext uri="{FF2B5EF4-FFF2-40B4-BE49-F238E27FC236}">
                      <a16:creationId xmlns:a16="http://schemas.microsoft.com/office/drawing/2014/main" id="{5CC210E3-B6AD-4390-8482-163FE52AB58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96" y="7704"/>
                  <a:ext cx="81" cy="375"/>
                </a:xfrm>
                <a:custGeom>
                  <a:avLst/>
                  <a:gdLst>
                    <a:gd name="T0" fmla="*/ 0 w 64"/>
                    <a:gd name="T1" fmla="*/ 0 h 296"/>
                    <a:gd name="T2" fmla="*/ 2798 w 64"/>
                    <a:gd name="T3" fmla="*/ 13049 h 29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4" h="296">
                      <a:moveTo>
                        <a:pt x="0" y="0"/>
                      </a:moveTo>
                      <a:cubicBezTo>
                        <a:pt x="47" y="139"/>
                        <a:pt x="51" y="244"/>
                        <a:pt x="64" y="296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8" name="Oval 92">
                  <a:extLst>
                    <a:ext uri="{FF2B5EF4-FFF2-40B4-BE49-F238E27FC236}">
                      <a16:creationId xmlns:a16="http://schemas.microsoft.com/office/drawing/2014/main" id="{427C5B69-5D5A-4BC7-99AE-A285099292A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7977" y="7597"/>
                  <a:ext cx="35" cy="3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cs-CZ" altLang="cs-CZ" sz="2400"/>
                </a:p>
              </p:txBody>
            </p:sp>
          </p:grpSp>
          <p:grpSp>
            <p:nvGrpSpPr>
              <p:cNvPr id="12310" name="Skupina 1">
                <a:extLst>
                  <a:ext uri="{FF2B5EF4-FFF2-40B4-BE49-F238E27FC236}">
                    <a16:creationId xmlns:a16="http://schemas.microsoft.com/office/drawing/2014/main" id="{B22EE69C-152C-4F18-9BD1-93996CC26F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20964" y="2572048"/>
                <a:ext cx="374378" cy="302745"/>
                <a:chOff x="7020964" y="2572048"/>
                <a:chExt cx="374378" cy="302745"/>
              </a:xfrm>
            </p:grpSpPr>
            <p:sp>
              <p:nvSpPr>
                <p:cNvPr id="12311" name="Freeform 90">
                  <a:extLst>
                    <a:ext uri="{FF2B5EF4-FFF2-40B4-BE49-F238E27FC236}">
                      <a16:creationId xmlns:a16="http://schemas.microsoft.com/office/drawing/2014/main" id="{345A833C-84BA-4166-8030-D15867CEAB4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020964" y="2572048"/>
                  <a:ext cx="15030" cy="300690"/>
                </a:xfrm>
                <a:custGeom>
                  <a:avLst/>
                  <a:gdLst>
                    <a:gd name="T0" fmla="*/ 20 w 23399"/>
                    <a:gd name="T1" fmla="*/ 0 h 7121"/>
                    <a:gd name="T2" fmla="*/ 0 w 23399"/>
                    <a:gd name="T3" fmla="*/ 2147483647 h 71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3399" h="7121">
                      <a:moveTo>
                        <a:pt x="23399" y="0"/>
                      </a:moveTo>
                      <a:cubicBezTo>
                        <a:pt x="-2990" y="7412"/>
                        <a:pt x="27107" y="164"/>
                        <a:pt x="0" y="7121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2" name="Freeform 90">
                  <a:extLst>
                    <a:ext uri="{FF2B5EF4-FFF2-40B4-BE49-F238E27FC236}">
                      <a16:creationId xmlns:a16="http://schemas.microsoft.com/office/drawing/2014/main" id="{AC826619-AED7-4835-8232-52736E9BF28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380312" y="2574103"/>
                  <a:ext cx="15030" cy="300690"/>
                </a:xfrm>
                <a:custGeom>
                  <a:avLst/>
                  <a:gdLst>
                    <a:gd name="T0" fmla="*/ 20 w 23399"/>
                    <a:gd name="T1" fmla="*/ 0 h 7121"/>
                    <a:gd name="T2" fmla="*/ 0 w 23399"/>
                    <a:gd name="T3" fmla="*/ 2147483647 h 71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3399" h="7121">
                      <a:moveTo>
                        <a:pt x="23399" y="0"/>
                      </a:moveTo>
                      <a:cubicBezTo>
                        <a:pt x="-2990" y="7412"/>
                        <a:pt x="27107" y="164"/>
                        <a:pt x="0" y="7121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cxnSp>
          <p:nvCxnSpPr>
            <p:cNvPr id="12308" name="Přímá spojnice 2">
              <a:extLst>
                <a:ext uri="{FF2B5EF4-FFF2-40B4-BE49-F238E27FC236}">
                  <a16:creationId xmlns:a16="http://schemas.microsoft.com/office/drawing/2014/main" id="{38095090-C34C-426B-A93E-B47AC2A23D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46753" y="3754776"/>
              <a:ext cx="0" cy="72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12298" name="Skupina 4">
            <a:extLst>
              <a:ext uri="{FF2B5EF4-FFF2-40B4-BE49-F238E27FC236}">
                <a16:creationId xmlns:a16="http://schemas.microsoft.com/office/drawing/2014/main" id="{04113C0F-04CB-4564-8A7C-E18DBC318BB6}"/>
              </a:ext>
            </a:extLst>
          </p:cNvPr>
          <p:cNvGrpSpPr>
            <a:grpSpLocks/>
          </p:cNvGrpSpPr>
          <p:nvPr/>
        </p:nvGrpSpPr>
        <p:grpSpPr bwMode="auto">
          <a:xfrm>
            <a:off x="2911475" y="2065338"/>
            <a:ext cx="1103313" cy="400050"/>
            <a:chOff x="2911318" y="2065308"/>
            <a:chExt cx="1103470" cy="400110"/>
          </a:xfrm>
        </p:grpSpPr>
        <p:sp>
          <p:nvSpPr>
            <p:cNvPr id="29" name="Šipka doprava 28">
              <a:extLst>
                <a:ext uri="{FF2B5EF4-FFF2-40B4-BE49-F238E27FC236}">
                  <a16:creationId xmlns:a16="http://schemas.microsoft.com/office/drawing/2014/main" id="{BD3975D5-F47B-4708-B902-51AC87C15235}"/>
                </a:ext>
              </a:extLst>
            </p:cNvPr>
            <p:cNvSpPr/>
            <p:nvPr/>
          </p:nvSpPr>
          <p:spPr bwMode="auto">
            <a:xfrm>
              <a:off x="3776629" y="2246310"/>
              <a:ext cx="238159" cy="127019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86661CE5-FC7F-46D4-93F2-C0E845556D9B}"/>
                </a:ext>
              </a:extLst>
            </p:cNvPr>
            <p:cNvSpPr txBox="1"/>
            <p:nvPr/>
          </p:nvSpPr>
          <p:spPr>
            <a:xfrm>
              <a:off x="2911318" y="2065308"/>
              <a:ext cx="903417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  <a:t>Jednodílný </a:t>
              </a:r>
              <a:b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  <a:t>pasový límec </a:t>
              </a:r>
            </a:p>
          </p:txBody>
        </p:sp>
      </p:grpSp>
      <p:grpSp>
        <p:nvGrpSpPr>
          <p:cNvPr id="12299" name="Skupina 1">
            <a:extLst>
              <a:ext uri="{FF2B5EF4-FFF2-40B4-BE49-F238E27FC236}">
                <a16:creationId xmlns:a16="http://schemas.microsoft.com/office/drawing/2014/main" id="{393A9A44-7265-4C0E-918B-D3AAECDE005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594100"/>
            <a:ext cx="993775" cy="554038"/>
            <a:chOff x="6324728" y="3593393"/>
            <a:chExt cx="993041" cy="553998"/>
          </a:xfrm>
        </p:grpSpPr>
        <p:sp>
          <p:nvSpPr>
            <p:cNvPr id="31" name="Šipka doprava 30">
              <a:extLst>
                <a:ext uri="{FF2B5EF4-FFF2-40B4-BE49-F238E27FC236}">
                  <a16:creationId xmlns:a16="http://schemas.microsoft.com/office/drawing/2014/main" id="{A8B71234-5DFD-4EE0-B698-4E7102CBAE20}"/>
                </a:ext>
              </a:extLst>
            </p:cNvPr>
            <p:cNvSpPr/>
            <p:nvPr/>
          </p:nvSpPr>
          <p:spPr bwMode="auto">
            <a:xfrm>
              <a:off x="7079820" y="3718797"/>
              <a:ext cx="237949" cy="12699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D27E8371-05D4-44E7-A58D-FDBE51E3204A}"/>
                </a:ext>
              </a:extLst>
            </p:cNvPr>
            <p:cNvSpPr txBox="1"/>
            <p:nvPr/>
          </p:nvSpPr>
          <p:spPr>
            <a:xfrm>
              <a:off x="6324728" y="3593393"/>
              <a:ext cx="904207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1000" dirty="0" err="1">
                  <a:solidFill>
                    <a:schemeClr val="accent6">
                      <a:lumMod val="75000"/>
                    </a:schemeClr>
                  </a:solidFill>
                </a:rPr>
                <a:t>Nákrytové</a:t>
              </a:r>
              <a: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  <a:t> zapínání </a:t>
              </a:r>
              <a:b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cs-CZ" sz="1000" dirty="0">
                  <a:solidFill>
                    <a:schemeClr val="accent6">
                      <a:lumMod val="75000"/>
                    </a:schemeClr>
                  </a:solidFill>
                </a:rPr>
                <a:t>na knoflík </a:t>
              </a:r>
            </a:p>
          </p:txBody>
        </p:sp>
      </p:grpSp>
      <p:sp>
        <p:nvSpPr>
          <p:cNvPr id="36" name="Šipka doprava 35">
            <a:extLst>
              <a:ext uri="{FF2B5EF4-FFF2-40B4-BE49-F238E27FC236}">
                <a16:creationId xmlns:a16="http://schemas.microsoft.com/office/drawing/2014/main" id="{B7D70DE0-DFFE-44C2-B987-B47512E4FDB6}"/>
              </a:ext>
            </a:extLst>
          </p:cNvPr>
          <p:cNvSpPr/>
          <p:nvPr/>
        </p:nvSpPr>
        <p:spPr bwMode="auto">
          <a:xfrm>
            <a:off x="4983163" y="2703513"/>
            <a:ext cx="238125" cy="1270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D603660-B4E2-480F-B244-9D0285968B43}"/>
              </a:ext>
            </a:extLst>
          </p:cNvPr>
          <p:cNvSpPr txBox="1"/>
          <p:nvPr/>
        </p:nvSpPr>
        <p:spPr>
          <a:xfrm>
            <a:off x="4268788" y="2489200"/>
            <a:ext cx="90487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Pasové vybrání</a:t>
            </a:r>
          </a:p>
          <a:p>
            <a:pPr algn="ctr">
              <a:defRPr/>
            </a:pP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cs-CZ" sz="1000" dirty="0" err="1">
                <a:solidFill>
                  <a:schemeClr val="accent6">
                    <a:lumMod val="75000"/>
                  </a:schemeClr>
                </a:solidFill>
              </a:rPr>
              <a:t>odševek</a:t>
            </a:r>
            <a:r>
              <a:rPr lang="cs-CZ" sz="1000" dirty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</p:txBody>
      </p:sp>
      <p:sp>
        <p:nvSpPr>
          <p:cNvPr id="12302" name="Text Box 8">
            <a:extLst>
              <a:ext uri="{FF2B5EF4-FFF2-40B4-BE49-F238E27FC236}">
                <a16:creationId xmlns:a16="http://schemas.microsoft.com/office/drawing/2014/main" id="{A78FB5BC-CA5C-428F-BE51-D2809266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3" y="1514475"/>
            <a:ext cx="2971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 i="1" u="sng"/>
              <a:t>Technický nákres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2" name="Rectangle 58">
            <a:extLst>
              <a:ext uri="{FF2B5EF4-FFF2-40B4-BE49-F238E27FC236}">
                <a16:creationId xmlns:a16="http://schemas.microsoft.com/office/drawing/2014/main" id="{2E1D8730-048A-4FD0-ACE3-84FDDB517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823913"/>
            <a:ext cx="3362325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b="1" dirty="0"/>
              <a:t>Vstupní parametry pro konstrukci </a:t>
            </a:r>
            <a:br>
              <a:rPr lang="cs-CZ" altLang="cs-CZ" sz="1400" b="1" dirty="0"/>
            </a:br>
            <a:r>
              <a:rPr lang="cs-CZ" altLang="cs-CZ" sz="1400" b="1" dirty="0"/>
              <a:t>střihu dámské sukně</a:t>
            </a:r>
          </a:p>
        </p:txBody>
      </p:sp>
      <p:sp>
        <p:nvSpPr>
          <p:cNvPr id="13315" name="Rectangle 59">
            <a:extLst>
              <a:ext uri="{FF2B5EF4-FFF2-40B4-BE49-F238E27FC236}">
                <a16:creationId xmlns:a16="http://schemas.microsoft.com/office/drawing/2014/main" id="{AF71D75A-DDEB-4FAE-A529-C526EBD4A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1847850"/>
            <a:ext cx="32512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cs-CZ" altLang="cs-CZ" sz="1600" b="1">
                <a:solidFill>
                  <a:schemeClr val="accent2"/>
                </a:solidFill>
              </a:rPr>
              <a:t>vp</a:t>
            </a:r>
            <a:r>
              <a:rPr lang="cs-CZ" altLang="cs-CZ" sz="1800" b="1"/>
              <a:t> …výška postavy</a:t>
            </a:r>
          </a:p>
          <a:p>
            <a:pPr marL="0" lvl="3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cs-CZ" altLang="cs-CZ" sz="1600" b="1">
                <a:solidFill>
                  <a:srgbClr val="C00000"/>
                </a:solidFill>
              </a:rPr>
              <a:t>op</a:t>
            </a:r>
            <a:r>
              <a:rPr lang="cs-CZ" altLang="cs-CZ" sz="1800" b="1"/>
              <a:t> …obvod pasu</a:t>
            </a:r>
          </a:p>
          <a:p>
            <a:pPr marL="0" lvl="3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cs-CZ" altLang="cs-CZ" sz="1600" b="1">
                <a:solidFill>
                  <a:srgbClr val="00CC00"/>
                </a:solidFill>
              </a:rPr>
              <a:t>os</a:t>
            </a:r>
            <a:r>
              <a:rPr lang="cs-CZ" altLang="cs-CZ" sz="1800" b="1"/>
              <a:t> …obvod sedu</a:t>
            </a:r>
          </a:p>
          <a:p>
            <a:pPr marL="0" lvl="3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cs-CZ" altLang="cs-CZ" sz="1600" b="1">
                <a:solidFill>
                  <a:srgbClr val="7030A0"/>
                </a:solidFill>
              </a:rPr>
              <a:t>dko</a:t>
            </a:r>
            <a:r>
              <a:rPr lang="cs-CZ" altLang="cs-CZ" sz="1800" b="1"/>
              <a:t> …délka ke kolenní čéšce</a:t>
            </a:r>
          </a:p>
        </p:txBody>
      </p:sp>
      <p:grpSp>
        <p:nvGrpSpPr>
          <p:cNvPr id="13316" name="Group 60">
            <a:extLst>
              <a:ext uri="{FF2B5EF4-FFF2-40B4-BE49-F238E27FC236}">
                <a16:creationId xmlns:a16="http://schemas.microsoft.com/office/drawing/2014/main" id="{33D433F1-E074-4527-BEE2-C5D901BAA0BF}"/>
              </a:ext>
            </a:extLst>
          </p:cNvPr>
          <p:cNvGrpSpPr>
            <a:grpSpLocks/>
          </p:cNvGrpSpPr>
          <p:nvPr/>
        </p:nvGrpSpPr>
        <p:grpSpPr bwMode="auto">
          <a:xfrm>
            <a:off x="3108325" y="2030413"/>
            <a:ext cx="1992313" cy="4332287"/>
            <a:chOff x="1754" y="1151"/>
            <a:chExt cx="1255" cy="2729"/>
          </a:xfrm>
        </p:grpSpPr>
        <p:pic>
          <p:nvPicPr>
            <p:cNvPr id="13361" name="Picture 61" descr="zenaprofil">
              <a:extLst>
                <a:ext uri="{FF2B5EF4-FFF2-40B4-BE49-F238E27FC236}">
                  <a16:creationId xmlns:a16="http://schemas.microsoft.com/office/drawing/2014/main" id="{C9A99493-8CC7-4DA9-996D-7AAA9BB675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37" t="11018" r="40669"/>
            <a:stretch>
              <a:fillRect/>
            </a:stretch>
          </p:blipFill>
          <p:spPr bwMode="auto">
            <a:xfrm>
              <a:off x="2004" y="1151"/>
              <a:ext cx="673" cy="2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62" name="Freeform 62">
              <a:extLst>
                <a:ext uri="{FF2B5EF4-FFF2-40B4-BE49-F238E27FC236}">
                  <a16:creationId xmlns:a16="http://schemas.microsoft.com/office/drawing/2014/main" id="{72AE9099-63EB-4AC7-8D6F-24809B5EEF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4" y="3864"/>
              <a:ext cx="1211" cy="1"/>
            </a:xfrm>
            <a:custGeom>
              <a:avLst/>
              <a:gdLst>
                <a:gd name="T0" fmla="*/ 0 w 2450"/>
                <a:gd name="T1" fmla="*/ 0 h 1"/>
                <a:gd name="T2" fmla="*/ 1 w 245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50" h="1">
                  <a:moveTo>
                    <a:pt x="0" y="0"/>
                  </a:moveTo>
                  <a:lnTo>
                    <a:pt x="2450" y="0"/>
                  </a:lnTo>
                </a:path>
              </a:pathLst>
            </a:custGeom>
            <a:noFill/>
            <a:ln w="76200" cmpd="sng">
              <a:pattFill prst="ltVert">
                <a:fgClr>
                  <a:srgbClr val="000000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63" name="Freeform 63">
              <a:extLst>
                <a:ext uri="{FF2B5EF4-FFF2-40B4-BE49-F238E27FC236}">
                  <a16:creationId xmlns:a16="http://schemas.microsoft.com/office/drawing/2014/main" id="{9A337F45-86FA-420B-ABAA-9070FD23E2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02" y="1223"/>
              <a:ext cx="585" cy="8"/>
            </a:xfrm>
            <a:custGeom>
              <a:avLst/>
              <a:gdLst>
                <a:gd name="T0" fmla="*/ 0 w 1183"/>
                <a:gd name="T1" fmla="*/ 0 h 16"/>
                <a:gd name="T2" fmla="*/ 0 w 1183"/>
                <a:gd name="T3" fmla="*/ 1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83" h="16">
                  <a:moveTo>
                    <a:pt x="0" y="0"/>
                  </a:moveTo>
                  <a:lnTo>
                    <a:pt x="1183" y="1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64" name="Freeform 64">
              <a:extLst>
                <a:ext uri="{FF2B5EF4-FFF2-40B4-BE49-F238E27FC236}">
                  <a16:creationId xmlns:a16="http://schemas.microsoft.com/office/drawing/2014/main" id="{70B684F0-E265-4B02-99DF-1B8A1BD9CA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73" y="1240"/>
              <a:ext cx="2" cy="2595"/>
            </a:xfrm>
            <a:custGeom>
              <a:avLst/>
              <a:gdLst>
                <a:gd name="T0" fmla="*/ 0 w 4"/>
                <a:gd name="T1" fmla="*/ 0 h 5254"/>
                <a:gd name="T2" fmla="*/ 1 w 4"/>
                <a:gd name="T3" fmla="*/ 2 h 52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254">
                  <a:moveTo>
                    <a:pt x="0" y="0"/>
                  </a:moveTo>
                  <a:lnTo>
                    <a:pt x="4" y="5254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65" name="Text Box 65">
              <a:extLst>
                <a:ext uri="{FF2B5EF4-FFF2-40B4-BE49-F238E27FC236}">
                  <a16:creationId xmlns:a16="http://schemas.microsoft.com/office/drawing/2014/main" id="{9CF1BBF0-9DE4-47D8-B0F3-B8C1D0FEDE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730" y="2396"/>
              <a:ext cx="279" cy="1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b="1">
                  <a:solidFill>
                    <a:schemeClr val="accent2"/>
                  </a:solidFill>
                </a:rPr>
                <a:t>vp</a:t>
              </a:r>
            </a:p>
          </p:txBody>
        </p:sp>
        <p:sp>
          <p:nvSpPr>
            <p:cNvPr id="13366" name="Oval 66">
              <a:extLst>
                <a:ext uri="{FF2B5EF4-FFF2-40B4-BE49-F238E27FC236}">
                  <a16:creationId xmlns:a16="http://schemas.microsoft.com/office/drawing/2014/main" id="{6B3D1C34-06CD-4EE3-A63A-DA055062FF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02" y="1213"/>
              <a:ext cx="16" cy="1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</p:grpSp>
      <p:pic>
        <p:nvPicPr>
          <p:cNvPr id="13317" name="Picture 67">
            <a:extLst>
              <a:ext uri="{FF2B5EF4-FFF2-40B4-BE49-F238E27FC236}">
                <a16:creationId xmlns:a16="http://schemas.microsoft.com/office/drawing/2014/main" id="{A3677A43-FC6E-4FBF-9BA4-BC2C27A9E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8" r="19708"/>
          <a:stretch>
            <a:fillRect/>
          </a:stretch>
        </p:blipFill>
        <p:spPr bwMode="auto">
          <a:xfrm>
            <a:off x="5183188" y="2030413"/>
            <a:ext cx="746125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Freeform 68">
            <a:extLst>
              <a:ext uri="{FF2B5EF4-FFF2-40B4-BE49-F238E27FC236}">
                <a16:creationId xmlns:a16="http://schemas.microsoft.com/office/drawing/2014/main" id="{F8400B8F-9DF6-45D0-973C-9990CDE7706B}"/>
              </a:ext>
            </a:extLst>
          </p:cNvPr>
          <p:cNvSpPr>
            <a:spLocks/>
          </p:cNvSpPr>
          <p:nvPr/>
        </p:nvSpPr>
        <p:spPr bwMode="auto">
          <a:xfrm>
            <a:off x="5272088" y="3686175"/>
            <a:ext cx="179387" cy="1481138"/>
          </a:xfrm>
          <a:custGeom>
            <a:avLst/>
            <a:gdLst>
              <a:gd name="T0" fmla="*/ 2147483647 w 138"/>
              <a:gd name="T1" fmla="*/ 0 h 1146"/>
              <a:gd name="T2" fmla="*/ 2147483647 w 138"/>
              <a:gd name="T3" fmla="*/ 2147483647 h 1146"/>
              <a:gd name="T4" fmla="*/ 0 w 138"/>
              <a:gd name="T5" fmla="*/ 2147483647 h 114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8" h="1146">
                <a:moveTo>
                  <a:pt x="138" y="0"/>
                </a:moveTo>
                <a:cubicBezTo>
                  <a:pt x="128" y="187"/>
                  <a:pt x="35" y="247"/>
                  <a:pt x="12" y="438"/>
                </a:cubicBezTo>
                <a:cubicBezTo>
                  <a:pt x="18" y="864"/>
                  <a:pt x="0" y="876"/>
                  <a:pt x="0" y="1146"/>
                </a:cubicBezTo>
              </a:path>
            </a:pathLst>
          </a:custGeom>
          <a:noFill/>
          <a:ln w="19050" cmpd="sng">
            <a:solidFill>
              <a:srgbClr val="FFC000"/>
            </a:solidFill>
            <a:round/>
            <a:headEnd type="none" w="med" len="med"/>
            <a:tailEnd type="triangle" w="med" len="med"/>
          </a:ln>
          <a:effectLst>
            <a:prstShdw prst="shdw17" dist="17961" dir="2700000">
              <a:srgbClr val="3D1F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9" name="Freeform 69">
            <a:extLst>
              <a:ext uri="{FF2B5EF4-FFF2-40B4-BE49-F238E27FC236}">
                <a16:creationId xmlns:a16="http://schemas.microsoft.com/office/drawing/2014/main" id="{147D9D30-E8B0-4BAA-8395-B89B900486E7}"/>
              </a:ext>
            </a:extLst>
          </p:cNvPr>
          <p:cNvSpPr>
            <a:spLocks/>
          </p:cNvSpPr>
          <p:nvPr/>
        </p:nvSpPr>
        <p:spPr bwMode="auto">
          <a:xfrm>
            <a:off x="5186363" y="5183188"/>
            <a:ext cx="568325" cy="0"/>
          </a:xfrm>
          <a:custGeom>
            <a:avLst/>
            <a:gdLst>
              <a:gd name="T0" fmla="*/ 0 w 1095"/>
              <a:gd name="T1" fmla="*/ 0 h 1"/>
              <a:gd name="T2" fmla="*/ 2147483647 w 1095"/>
              <a:gd name="T3" fmla="*/ 1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5" h="1">
                <a:moveTo>
                  <a:pt x="0" y="0"/>
                </a:moveTo>
                <a:lnTo>
                  <a:pt x="1095" y="1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Text Box 70">
            <a:extLst>
              <a:ext uri="{FF2B5EF4-FFF2-40B4-BE49-F238E27FC236}">
                <a16:creationId xmlns:a16="http://schemas.microsoft.com/office/drawing/2014/main" id="{66E153F2-D70A-4935-AB28-0BF381AB06A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979988" y="4614863"/>
            <a:ext cx="4270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>
                <a:solidFill>
                  <a:srgbClr val="FFC000"/>
                </a:solidFill>
              </a:rPr>
              <a:t>ds</a:t>
            </a:r>
          </a:p>
        </p:txBody>
      </p:sp>
      <p:sp>
        <p:nvSpPr>
          <p:cNvPr id="13321" name="Freeform 78">
            <a:extLst>
              <a:ext uri="{FF2B5EF4-FFF2-40B4-BE49-F238E27FC236}">
                <a16:creationId xmlns:a16="http://schemas.microsoft.com/office/drawing/2014/main" id="{89BB0D0D-D467-45EF-B16A-E97FF0C0E307}"/>
              </a:ext>
            </a:extLst>
          </p:cNvPr>
          <p:cNvSpPr>
            <a:spLocks/>
          </p:cNvSpPr>
          <p:nvPr/>
        </p:nvSpPr>
        <p:spPr bwMode="auto">
          <a:xfrm>
            <a:off x="5470525" y="3697288"/>
            <a:ext cx="71438" cy="0"/>
          </a:xfrm>
          <a:custGeom>
            <a:avLst/>
            <a:gdLst>
              <a:gd name="T0" fmla="*/ 0 w 248"/>
              <a:gd name="T1" fmla="*/ 0 h 8"/>
              <a:gd name="T2" fmla="*/ 2147483647 w 248"/>
              <a:gd name="T3" fmla="*/ 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8" h="8">
                <a:moveTo>
                  <a:pt x="0" y="0"/>
                </a:moveTo>
                <a:lnTo>
                  <a:pt x="248" y="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Text Box 97">
            <a:extLst>
              <a:ext uri="{FF2B5EF4-FFF2-40B4-BE49-F238E27FC236}">
                <a16:creationId xmlns:a16="http://schemas.microsoft.com/office/drawing/2014/main" id="{F4D35A04-DD5D-40ED-AA30-9C18D0045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575" y="1585913"/>
            <a:ext cx="1335088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900" i="1"/>
              <a:t>Pohled zezadu</a:t>
            </a:r>
          </a:p>
        </p:txBody>
      </p:sp>
      <p:pic>
        <p:nvPicPr>
          <p:cNvPr id="13323" name="Obrázek 1">
            <a:extLst>
              <a:ext uri="{FF2B5EF4-FFF2-40B4-BE49-F238E27FC236}">
                <a16:creationId xmlns:a16="http://schemas.microsoft.com/office/drawing/2014/main" id="{147B3521-866D-44E8-ABCC-2044FBC62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2" t="1218" r="5756" b="8430"/>
          <a:stretch>
            <a:fillRect/>
          </a:stretch>
        </p:blipFill>
        <p:spPr bwMode="auto">
          <a:xfrm>
            <a:off x="7745413" y="2362200"/>
            <a:ext cx="117157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Rectangle 1101">
            <a:extLst>
              <a:ext uri="{FF2B5EF4-FFF2-40B4-BE49-F238E27FC236}">
                <a16:creationId xmlns:a16="http://schemas.microsoft.com/office/drawing/2014/main" id="{E9E99F02-0215-4C3F-B2A9-D544AE426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4090988"/>
            <a:ext cx="32861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b="1">
                <a:solidFill>
                  <a:srgbClr val="FFC000"/>
                </a:solidFill>
              </a:rPr>
              <a:t>ds</a:t>
            </a:r>
          </a:p>
        </p:txBody>
      </p:sp>
      <p:sp>
        <p:nvSpPr>
          <p:cNvPr id="13325" name="Text Box 97">
            <a:extLst>
              <a:ext uri="{FF2B5EF4-FFF2-40B4-BE49-F238E27FC236}">
                <a16:creationId xmlns:a16="http://schemas.microsoft.com/office/drawing/2014/main" id="{A5353E8E-6B83-4F6D-A076-CCFE3E6F1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290763"/>
            <a:ext cx="1335088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900" i="1"/>
              <a:t>Pohled zepředu</a:t>
            </a:r>
          </a:p>
        </p:txBody>
      </p:sp>
      <p:grpSp>
        <p:nvGrpSpPr>
          <p:cNvPr id="13326" name="Skupina 5">
            <a:extLst>
              <a:ext uri="{FF2B5EF4-FFF2-40B4-BE49-F238E27FC236}">
                <a16:creationId xmlns:a16="http://schemas.microsoft.com/office/drawing/2014/main" id="{970EFE53-1B55-4095-8475-D2E207394550}"/>
              </a:ext>
            </a:extLst>
          </p:cNvPr>
          <p:cNvGrpSpPr>
            <a:grpSpLocks/>
          </p:cNvGrpSpPr>
          <p:nvPr/>
        </p:nvGrpSpPr>
        <p:grpSpPr bwMode="auto">
          <a:xfrm>
            <a:off x="6497638" y="619125"/>
            <a:ext cx="1831975" cy="1693863"/>
            <a:chOff x="6498077" y="619918"/>
            <a:chExt cx="1831975" cy="1693863"/>
          </a:xfrm>
        </p:grpSpPr>
        <p:grpSp>
          <p:nvGrpSpPr>
            <p:cNvPr id="13344" name="Group 82">
              <a:extLst>
                <a:ext uri="{FF2B5EF4-FFF2-40B4-BE49-F238E27FC236}">
                  <a16:creationId xmlns:a16="http://schemas.microsoft.com/office/drawing/2014/main" id="{D9FD7467-F530-4DE9-92B5-1748F61E39B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98077" y="619918"/>
              <a:ext cx="1831975" cy="1693863"/>
              <a:chOff x="2540" y="4916"/>
              <a:chExt cx="6488" cy="5075"/>
            </a:xfrm>
          </p:grpSpPr>
          <p:grpSp>
            <p:nvGrpSpPr>
              <p:cNvPr id="13348" name="Group 83">
                <a:extLst>
                  <a:ext uri="{FF2B5EF4-FFF2-40B4-BE49-F238E27FC236}">
                    <a16:creationId xmlns:a16="http://schemas.microsoft.com/office/drawing/2014/main" id="{6661B289-9AC7-411A-946C-9A3C00345C4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540" y="4916"/>
                <a:ext cx="3857" cy="5075"/>
                <a:chOff x="3577" y="4915"/>
                <a:chExt cx="3857" cy="5075"/>
              </a:xfrm>
            </p:grpSpPr>
            <p:sp>
              <p:nvSpPr>
                <p:cNvPr id="13356" name="Freeform 84">
                  <a:extLst>
                    <a:ext uri="{FF2B5EF4-FFF2-40B4-BE49-F238E27FC236}">
                      <a16:creationId xmlns:a16="http://schemas.microsoft.com/office/drawing/2014/main" id="{37B38D8B-343E-499B-8962-5C0F4860AE9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577" y="5197"/>
                  <a:ext cx="3857" cy="4793"/>
                </a:xfrm>
                <a:custGeom>
                  <a:avLst/>
                  <a:gdLst>
                    <a:gd name="T0" fmla="*/ 918 w 3039"/>
                    <a:gd name="T1" fmla="*/ 51903 h 3777"/>
                    <a:gd name="T2" fmla="*/ 5899 w 3039"/>
                    <a:gd name="T3" fmla="*/ 0 h 3777"/>
                    <a:gd name="T4" fmla="*/ 35841 w 3039"/>
                    <a:gd name="T5" fmla="*/ 41 h 3777"/>
                    <a:gd name="T6" fmla="*/ 40756 w 3039"/>
                    <a:gd name="T7" fmla="*/ 51903 h 3777"/>
                    <a:gd name="T8" fmla="*/ 918 w 3039"/>
                    <a:gd name="T9" fmla="*/ 51903 h 37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39" h="3777">
                      <a:moveTo>
                        <a:pt x="66" y="3777"/>
                      </a:moveTo>
                      <a:cubicBezTo>
                        <a:pt x="71" y="1892"/>
                        <a:pt x="0" y="839"/>
                        <a:pt x="429" y="0"/>
                      </a:cubicBezTo>
                      <a:lnTo>
                        <a:pt x="2604" y="3"/>
                      </a:lnTo>
                      <a:cubicBezTo>
                        <a:pt x="3039" y="855"/>
                        <a:pt x="2956" y="1882"/>
                        <a:pt x="2961" y="3777"/>
                      </a:cubicBezTo>
                      <a:lnTo>
                        <a:pt x="66" y="3777"/>
                      </a:lnTo>
                      <a:close/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7" name="Freeform 85">
                  <a:extLst>
                    <a:ext uri="{FF2B5EF4-FFF2-40B4-BE49-F238E27FC236}">
                      <a16:creationId xmlns:a16="http://schemas.microsoft.com/office/drawing/2014/main" id="{F88C0132-4C78-4653-B344-7B9E0B6C453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27225">
                  <a:off x="4567" y="5197"/>
                  <a:ext cx="126" cy="654"/>
                </a:xfrm>
                <a:custGeom>
                  <a:avLst/>
                  <a:gdLst>
                    <a:gd name="T0" fmla="*/ 1406 w 99"/>
                    <a:gd name="T1" fmla="*/ 0 h 516"/>
                    <a:gd name="T2" fmla="*/ 0 w 99"/>
                    <a:gd name="T3" fmla="*/ 6996 h 51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9" h="516">
                      <a:moveTo>
                        <a:pt x="99" y="0"/>
                      </a:moveTo>
                      <a:cubicBezTo>
                        <a:pt x="15" y="282"/>
                        <a:pt x="21" y="409"/>
                        <a:pt x="0" y="516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8" name="Freeform 86">
                  <a:extLst>
                    <a:ext uri="{FF2B5EF4-FFF2-40B4-BE49-F238E27FC236}">
                      <a16:creationId xmlns:a16="http://schemas.microsoft.com/office/drawing/2014/main" id="{02D6A62E-7CD5-450D-9A52-1BE487CE8D4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21565252" flipH="1">
                  <a:off x="6307" y="5197"/>
                  <a:ext cx="126" cy="655"/>
                </a:xfrm>
                <a:custGeom>
                  <a:avLst/>
                  <a:gdLst>
                    <a:gd name="T0" fmla="*/ 1406 w 99"/>
                    <a:gd name="T1" fmla="*/ 0 h 516"/>
                    <a:gd name="T2" fmla="*/ 0 w 99"/>
                    <a:gd name="T3" fmla="*/ 7112 h 51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9" h="516">
                      <a:moveTo>
                        <a:pt x="99" y="0"/>
                      </a:moveTo>
                      <a:cubicBezTo>
                        <a:pt x="15" y="282"/>
                        <a:pt x="21" y="409"/>
                        <a:pt x="0" y="516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9" name="Freeform 87">
                  <a:extLst>
                    <a:ext uri="{FF2B5EF4-FFF2-40B4-BE49-F238E27FC236}">
                      <a16:creationId xmlns:a16="http://schemas.microsoft.com/office/drawing/2014/main" id="{A959985D-4A37-4557-A6A5-C821813504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783" y="5235"/>
                  <a:ext cx="495" cy="1518"/>
                </a:xfrm>
                <a:custGeom>
                  <a:avLst/>
                  <a:gdLst>
                    <a:gd name="T0" fmla="*/ 0 w 390"/>
                    <a:gd name="T1" fmla="*/ 0 h 1196"/>
                    <a:gd name="T2" fmla="*/ 4755 w 390"/>
                    <a:gd name="T3" fmla="*/ 16475 h 1196"/>
                    <a:gd name="T4" fmla="*/ 5369 w 390"/>
                    <a:gd name="T5" fmla="*/ 16261 h 11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0" h="1196">
                      <a:moveTo>
                        <a:pt x="0" y="0"/>
                      </a:moveTo>
                      <a:cubicBezTo>
                        <a:pt x="305" y="500"/>
                        <a:pt x="278" y="1004"/>
                        <a:pt x="345" y="1196"/>
                      </a:cubicBezTo>
                      <a:lnTo>
                        <a:pt x="390" y="1181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60" name="Freeform 88">
                  <a:extLst>
                    <a:ext uri="{FF2B5EF4-FFF2-40B4-BE49-F238E27FC236}">
                      <a16:creationId xmlns:a16="http://schemas.microsoft.com/office/drawing/2014/main" id="{C3F7F1E2-4562-4B2E-B32D-7F6B7CB212A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117" y="4915"/>
                  <a:ext cx="2764" cy="282"/>
                </a:xfrm>
                <a:custGeom>
                  <a:avLst/>
                  <a:gdLst>
                    <a:gd name="T0" fmla="*/ 0 w 2764"/>
                    <a:gd name="T1" fmla="*/ 282 h 282"/>
                    <a:gd name="T2" fmla="*/ 0 w 2764"/>
                    <a:gd name="T3" fmla="*/ 0 h 282"/>
                    <a:gd name="T4" fmla="*/ 2764 w 2764"/>
                    <a:gd name="T5" fmla="*/ 0 h 282"/>
                    <a:gd name="T6" fmla="*/ 2764 w 2764"/>
                    <a:gd name="T7" fmla="*/ 282 h 28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64" h="282">
                      <a:moveTo>
                        <a:pt x="0" y="282"/>
                      </a:moveTo>
                      <a:lnTo>
                        <a:pt x="0" y="0"/>
                      </a:lnTo>
                      <a:lnTo>
                        <a:pt x="2764" y="0"/>
                      </a:lnTo>
                      <a:lnTo>
                        <a:pt x="2764" y="282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3349" name="Group 89">
                <a:extLst>
                  <a:ext uri="{FF2B5EF4-FFF2-40B4-BE49-F238E27FC236}">
                    <a16:creationId xmlns:a16="http://schemas.microsoft.com/office/drawing/2014/main" id="{16C1B6A4-6D0F-4A4C-A617-3327AB7FD76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00" y="5342"/>
                <a:ext cx="1928" cy="2536"/>
                <a:chOff x="7658" y="7556"/>
                <a:chExt cx="1928" cy="2536"/>
              </a:xfrm>
            </p:grpSpPr>
            <p:sp>
              <p:nvSpPr>
                <p:cNvPr id="13350" name="Freeform 90">
                  <a:extLst>
                    <a:ext uri="{FF2B5EF4-FFF2-40B4-BE49-F238E27FC236}">
                      <a16:creationId xmlns:a16="http://schemas.microsoft.com/office/drawing/2014/main" id="{285DA6A0-BD64-42A6-8DD9-B12A17356C2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658" y="7697"/>
                  <a:ext cx="1928" cy="2395"/>
                </a:xfrm>
                <a:custGeom>
                  <a:avLst/>
                  <a:gdLst>
                    <a:gd name="T0" fmla="*/ 1 w 3039"/>
                    <a:gd name="T1" fmla="*/ 25 h 3777"/>
                    <a:gd name="T2" fmla="*/ 3 w 3039"/>
                    <a:gd name="T3" fmla="*/ 0 h 3777"/>
                    <a:gd name="T4" fmla="*/ 18 w 3039"/>
                    <a:gd name="T5" fmla="*/ 1 h 3777"/>
                    <a:gd name="T6" fmla="*/ 20 w 3039"/>
                    <a:gd name="T7" fmla="*/ 25 h 3777"/>
                    <a:gd name="T8" fmla="*/ 1 w 3039"/>
                    <a:gd name="T9" fmla="*/ 25 h 37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39" h="3777">
                      <a:moveTo>
                        <a:pt x="66" y="3777"/>
                      </a:moveTo>
                      <a:cubicBezTo>
                        <a:pt x="71" y="1892"/>
                        <a:pt x="0" y="839"/>
                        <a:pt x="429" y="0"/>
                      </a:cubicBezTo>
                      <a:lnTo>
                        <a:pt x="2604" y="3"/>
                      </a:lnTo>
                      <a:cubicBezTo>
                        <a:pt x="3039" y="855"/>
                        <a:pt x="2956" y="1882"/>
                        <a:pt x="2961" y="3777"/>
                      </a:cubicBezTo>
                      <a:lnTo>
                        <a:pt x="66" y="3777"/>
                      </a:lnTo>
                      <a:close/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1" name="Freeform 91">
                  <a:extLst>
                    <a:ext uri="{FF2B5EF4-FFF2-40B4-BE49-F238E27FC236}">
                      <a16:creationId xmlns:a16="http://schemas.microsoft.com/office/drawing/2014/main" id="{A6158C7F-9BAA-4FBD-92EA-AB2813A0A74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736" y="7702"/>
                  <a:ext cx="247" cy="759"/>
                </a:xfrm>
                <a:custGeom>
                  <a:avLst/>
                  <a:gdLst>
                    <a:gd name="T0" fmla="*/ 0 w 390"/>
                    <a:gd name="T1" fmla="*/ 0 h 1196"/>
                    <a:gd name="T2" fmla="*/ 3 w 390"/>
                    <a:gd name="T3" fmla="*/ 8 h 1196"/>
                    <a:gd name="T4" fmla="*/ 3 w 390"/>
                    <a:gd name="T5" fmla="*/ 8 h 11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0" h="1196">
                      <a:moveTo>
                        <a:pt x="0" y="0"/>
                      </a:moveTo>
                      <a:cubicBezTo>
                        <a:pt x="305" y="500"/>
                        <a:pt x="278" y="1004"/>
                        <a:pt x="345" y="1196"/>
                      </a:cubicBezTo>
                      <a:lnTo>
                        <a:pt x="390" y="1181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2" name="Freeform 92">
                  <a:extLst>
                    <a:ext uri="{FF2B5EF4-FFF2-40B4-BE49-F238E27FC236}">
                      <a16:creationId xmlns:a16="http://schemas.microsoft.com/office/drawing/2014/main" id="{C855857C-E634-4669-8433-5C666C4941F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934" y="7556"/>
                  <a:ext cx="1382" cy="141"/>
                </a:xfrm>
                <a:custGeom>
                  <a:avLst/>
                  <a:gdLst>
                    <a:gd name="T0" fmla="*/ 0 w 2178"/>
                    <a:gd name="T1" fmla="*/ 2 h 222"/>
                    <a:gd name="T2" fmla="*/ 0 w 2178"/>
                    <a:gd name="T3" fmla="*/ 0 h 222"/>
                    <a:gd name="T4" fmla="*/ 15 w 2178"/>
                    <a:gd name="T5" fmla="*/ 0 h 222"/>
                    <a:gd name="T6" fmla="*/ 15 w 2178"/>
                    <a:gd name="T7" fmla="*/ 2 h 222"/>
                    <a:gd name="T8" fmla="*/ 0 w 2178"/>
                    <a:gd name="T9" fmla="*/ 2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78" h="222">
                      <a:moveTo>
                        <a:pt x="0" y="222"/>
                      </a:moveTo>
                      <a:lnTo>
                        <a:pt x="0" y="0"/>
                      </a:lnTo>
                      <a:lnTo>
                        <a:pt x="2178" y="0"/>
                      </a:lnTo>
                      <a:lnTo>
                        <a:pt x="2178" y="222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3" name="Freeform 93">
                  <a:extLst>
                    <a:ext uri="{FF2B5EF4-FFF2-40B4-BE49-F238E27FC236}">
                      <a16:creationId xmlns:a16="http://schemas.microsoft.com/office/drawing/2014/main" id="{2E8E194F-E9E6-4D53-A619-963C44AA0E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92" y="7702"/>
                  <a:ext cx="68" cy="373"/>
                </a:xfrm>
                <a:custGeom>
                  <a:avLst/>
                  <a:gdLst>
                    <a:gd name="T0" fmla="*/ 680 w 54"/>
                    <a:gd name="T1" fmla="*/ 0 h 294"/>
                    <a:gd name="T2" fmla="*/ 0 w 54"/>
                    <a:gd name="T3" fmla="*/ 4023 h 29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4" h="294">
                      <a:moveTo>
                        <a:pt x="54" y="0"/>
                      </a:moveTo>
                      <a:cubicBezTo>
                        <a:pt x="10" y="140"/>
                        <a:pt x="12" y="241"/>
                        <a:pt x="0" y="294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4" name="Freeform 94">
                  <a:extLst>
                    <a:ext uri="{FF2B5EF4-FFF2-40B4-BE49-F238E27FC236}">
                      <a16:creationId xmlns:a16="http://schemas.microsoft.com/office/drawing/2014/main" id="{B1296804-EFAE-4D1A-B339-8A6EE08EFD9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19" y="7704"/>
                  <a:ext cx="81" cy="375"/>
                </a:xfrm>
                <a:custGeom>
                  <a:avLst/>
                  <a:gdLst>
                    <a:gd name="T0" fmla="*/ 0 w 64"/>
                    <a:gd name="T1" fmla="*/ 0 h 296"/>
                    <a:gd name="T2" fmla="*/ 861 w 64"/>
                    <a:gd name="T3" fmla="*/ 3998 h 29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4" h="296">
                      <a:moveTo>
                        <a:pt x="0" y="0"/>
                      </a:moveTo>
                      <a:cubicBezTo>
                        <a:pt x="47" y="139"/>
                        <a:pt x="51" y="244"/>
                        <a:pt x="64" y="296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55" name="Oval 95">
                  <a:extLst>
                    <a:ext uri="{FF2B5EF4-FFF2-40B4-BE49-F238E27FC236}">
                      <a16:creationId xmlns:a16="http://schemas.microsoft.com/office/drawing/2014/main" id="{DF98FC13-698C-4D6F-BEA6-EA0F20EC7E9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7977" y="7597"/>
                  <a:ext cx="35" cy="3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  <p:grpSp>
          <p:nvGrpSpPr>
            <p:cNvPr id="13345" name="Skupina 4">
              <a:extLst>
                <a:ext uri="{FF2B5EF4-FFF2-40B4-BE49-F238E27FC236}">
                  <a16:creationId xmlns:a16="http://schemas.microsoft.com/office/drawing/2014/main" id="{1E0D9419-90DA-42AF-8AD9-68795BD8E8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63500" y="811498"/>
              <a:ext cx="199019" cy="180001"/>
              <a:chOff x="7963500" y="811498"/>
              <a:chExt cx="199019" cy="180001"/>
            </a:xfrm>
          </p:grpSpPr>
          <p:cxnSp>
            <p:nvCxnSpPr>
              <p:cNvPr id="13346" name="Přímá spojnice 2">
                <a:extLst>
                  <a:ext uri="{FF2B5EF4-FFF2-40B4-BE49-F238E27FC236}">
                    <a16:creationId xmlns:a16="http://schemas.microsoft.com/office/drawing/2014/main" id="{77B90143-9B5F-479E-A187-EE865CBA7AC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963500" y="811498"/>
                <a:ext cx="0" cy="1800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7" name="Přímá spojnice 49">
                <a:extLst>
                  <a:ext uri="{FF2B5EF4-FFF2-40B4-BE49-F238E27FC236}">
                    <a16:creationId xmlns:a16="http://schemas.microsoft.com/office/drawing/2014/main" id="{A9374E2F-7198-473E-8200-06D93859045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62519" y="811499"/>
                <a:ext cx="0" cy="1800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27" name="TextovéPole 6">
            <a:extLst>
              <a:ext uri="{FF2B5EF4-FFF2-40B4-BE49-F238E27FC236}">
                <a16:creationId xmlns:a16="http://schemas.microsoft.com/office/drawing/2014/main" id="{EE48910B-0E80-4323-94F7-6C2B59F07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1514475"/>
            <a:ext cx="2163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i="1" u="sng">
                <a:solidFill>
                  <a:srgbClr val="FF0000"/>
                </a:solidFill>
              </a:rPr>
              <a:t>Tělesné rozměry:</a:t>
            </a:r>
          </a:p>
        </p:txBody>
      </p:sp>
      <p:sp>
        <p:nvSpPr>
          <p:cNvPr id="13328" name="TextovéPole 53">
            <a:extLst>
              <a:ext uri="{FF2B5EF4-FFF2-40B4-BE49-F238E27FC236}">
                <a16:creationId xmlns:a16="http://schemas.microsoft.com/office/drawing/2014/main" id="{461A26F0-2B86-4779-A892-3A8A999F9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3436938"/>
            <a:ext cx="2608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i="1" u="sng"/>
              <a:t>Rozměry oděvu (hotového výrobku):</a:t>
            </a:r>
          </a:p>
        </p:txBody>
      </p:sp>
      <p:sp>
        <p:nvSpPr>
          <p:cNvPr id="13329" name="Rectangle 59">
            <a:extLst>
              <a:ext uri="{FF2B5EF4-FFF2-40B4-BE49-F238E27FC236}">
                <a16:creationId xmlns:a16="http://schemas.microsoft.com/office/drawing/2014/main" id="{509D422B-80F6-460C-A701-B57AB93AE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3690938"/>
            <a:ext cx="2719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cs-CZ" altLang="cs-CZ" sz="1600" b="1">
                <a:solidFill>
                  <a:srgbClr val="FFC000"/>
                </a:solidFill>
              </a:rPr>
              <a:t>ds</a:t>
            </a:r>
            <a:r>
              <a:rPr lang="cs-CZ" altLang="cs-CZ" sz="2000" b="1"/>
              <a:t> …délka sukně</a:t>
            </a:r>
          </a:p>
        </p:txBody>
      </p:sp>
      <p:grpSp>
        <p:nvGrpSpPr>
          <p:cNvPr id="13330" name="Skupina 11">
            <a:extLst>
              <a:ext uri="{FF2B5EF4-FFF2-40B4-BE49-F238E27FC236}">
                <a16:creationId xmlns:a16="http://schemas.microsoft.com/office/drawing/2014/main" id="{76F1730A-34B4-4A64-BD83-846C9D465C9B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3336925"/>
            <a:ext cx="1739900" cy="1698625"/>
            <a:chOff x="6011253" y="3201988"/>
            <a:chExt cx="1741265" cy="1698895"/>
          </a:xfrm>
        </p:grpSpPr>
        <p:pic>
          <p:nvPicPr>
            <p:cNvPr id="13334" name="Picture 71">
              <a:extLst>
                <a:ext uri="{FF2B5EF4-FFF2-40B4-BE49-F238E27FC236}">
                  <a16:creationId xmlns:a16="http://schemas.microsoft.com/office/drawing/2014/main" id="{EE468FAC-C18C-422F-A2D3-458D036D5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39" t="8400" r="17116" b="12917"/>
            <a:stretch>
              <a:fillRect/>
            </a:stretch>
          </p:blipFill>
          <p:spPr bwMode="auto">
            <a:xfrm>
              <a:off x="6115920" y="3201988"/>
              <a:ext cx="806450" cy="1698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5" name="Picture 72">
              <a:extLst>
                <a:ext uri="{FF2B5EF4-FFF2-40B4-BE49-F238E27FC236}">
                  <a16:creationId xmlns:a16="http://schemas.microsoft.com/office/drawing/2014/main" id="{B1D837DD-546D-4595-9143-99CFDB86A7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40" t="8400" r="11301" b="12917"/>
            <a:stretch>
              <a:fillRect/>
            </a:stretch>
          </p:blipFill>
          <p:spPr bwMode="auto">
            <a:xfrm>
              <a:off x="6865220" y="3201988"/>
              <a:ext cx="879475" cy="1698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6" name="Freeform 73">
              <a:extLst>
                <a:ext uri="{FF2B5EF4-FFF2-40B4-BE49-F238E27FC236}">
                  <a16:creationId xmlns:a16="http://schemas.microsoft.com/office/drawing/2014/main" id="{65CDBE36-90D2-4553-A27D-3FD8FAE8D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7982" y="3460750"/>
              <a:ext cx="215900" cy="1017588"/>
            </a:xfrm>
            <a:custGeom>
              <a:avLst/>
              <a:gdLst>
                <a:gd name="T0" fmla="*/ 2147483647 w 532"/>
                <a:gd name="T1" fmla="*/ 2147483647 h 2019"/>
                <a:gd name="T2" fmla="*/ 2147483647 w 532"/>
                <a:gd name="T3" fmla="*/ 2147483647 h 2019"/>
                <a:gd name="T4" fmla="*/ 2147483647 w 532"/>
                <a:gd name="T5" fmla="*/ 2147483647 h 2019"/>
                <a:gd name="T6" fmla="*/ 2147483647 w 532"/>
                <a:gd name="T7" fmla="*/ 2147483647 h 2019"/>
                <a:gd name="T8" fmla="*/ 2147483647 w 532"/>
                <a:gd name="T9" fmla="*/ 2147483647 h 2019"/>
                <a:gd name="T10" fmla="*/ 2147483647 w 532"/>
                <a:gd name="T11" fmla="*/ 2147483647 h 2019"/>
                <a:gd name="T12" fmla="*/ 2147483647 w 532"/>
                <a:gd name="T13" fmla="*/ 2147483647 h 2019"/>
                <a:gd name="T14" fmla="*/ 2147483647 w 532"/>
                <a:gd name="T15" fmla="*/ 2147483647 h 2019"/>
                <a:gd name="T16" fmla="*/ 2147483647 w 532"/>
                <a:gd name="T17" fmla="*/ 2147483647 h 2019"/>
                <a:gd name="T18" fmla="*/ 2147483647 w 532"/>
                <a:gd name="T19" fmla="*/ 2147483647 h 20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32" h="2019">
                  <a:moveTo>
                    <a:pt x="40" y="291"/>
                  </a:moveTo>
                  <a:cubicBezTo>
                    <a:pt x="0" y="431"/>
                    <a:pt x="38" y="768"/>
                    <a:pt x="45" y="1030"/>
                  </a:cubicBezTo>
                  <a:cubicBezTo>
                    <a:pt x="52" y="1292"/>
                    <a:pt x="40" y="1713"/>
                    <a:pt x="85" y="1866"/>
                  </a:cubicBezTo>
                  <a:cubicBezTo>
                    <a:pt x="130" y="2019"/>
                    <a:pt x="247" y="1942"/>
                    <a:pt x="315" y="1945"/>
                  </a:cubicBezTo>
                  <a:cubicBezTo>
                    <a:pt x="383" y="1948"/>
                    <a:pt x="463" y="1961"/>
                    <a:pt x="495" y="1885"/>
                  </a:cubicBezTo>
                  <a:cubicBezTo>
                    <a:pt x="527" y="1809"/>
                    <a:pt x="506" y="1623"/>
                    <a:pt x="505" y="1490"/>
                  </a:cubicBezTo>
                  <a:cubicBezTo>
                    <a:pt x="504" y="1357"/>
                    <a:pt x="492" y="1307"/>
                    <a:pt x="490" y="1085"/>
                  </a:cubicBezTo>
                  <a:cubicBezTo>
                    <a:pt x="488" y="863"/>
                    <a:pt x="532" y="310"/>
                    <a:pt x="490" y="155"/>
                  </a:cubicBezTo>
                  <a:cubicBezTo>
                    <a:pt x="448" y="0"/>
                    <a:pt x="310" y="132"/>
                    <a:pt x="235" y="155"/>
                  </a:cubicBezTo>
                  <a:cubicBezTo>
                    <a:pt x="160" y="178"/>
                    <a:pt x="81" y="263"/>
                    <a:pt x="40" y="291"/>
                  </a:cubicBezTo>
                  <a:close/>
                </a:path>
              </a:pathLst>
            </a:custGeom>
            <a:solidFill>
              <a:srgbClr val="FFFF00">
                <a:alpha val="38039"/>
              </a:srgbClr>
            </a:solidFill>
            <a:ln w="9525">
              <a:solidFill>
                <a:srgbClr val="FFCC00">
                  <a:alpha val="63136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Freeform 74">
              <a:extLst>
                <a:ext uri="{FF2B5EF4-FFF2-40B4-BE49-F238E27FC236}">
                  <a16:creationId xmlns:a16="http://schemas.microsoft.com/office/drawing/2014/main" id="{CC6A206A-8AFF-4830-9B68-E5C6BF747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7845" y="4110038"/>
              <a:ext cx="498475" cy="0"/>
            </a:xfrm>
            <a:custGeom>
              <a:avLst/>
              <a:gdLst>
                <a:gd name="T0" fmla="*/ 0 w 568"/>
                <a:gd name="T1" fmla="*/ 0 h 1"/>
                <a:gd name="T2" fmla="*/ 2147483647 w 56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8" h="1">
                  <a:moveTo>
                    <a:pt x="0" y="0"/>
                  </a:moveTo>
                  <a:lnTo>
                    <a:pt x="568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8" name="Text Box 75">
              <a:extLst>
                <a:ext uri="{FF2B5EF4-FFF2-40B4-BE49-F238E27FC236}">
                  <a16:creationId xmlns:a16="http://schemas.microsoft.com/office/drawing/2014/main" id="{2977833F-3F71-43A9-AD8C-35849A51245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767246" y="3929694"/>
              <a:ext cx="379413" cy="30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b="1">
                  <a:solidFill>
                    <a:srgbClr val="00CC00"/>
                  </a:solidFill>
                </a:rPr>
                <a:t>os</a:t>
              </a:r>
            </a:p>
          </p:txBody>
        </p:sp>
        <p:sp>
          <p:nvSpPr>
            <p:cNvPr id="13339" name="Freeform 76">
              <a:extLst>
                <a:ext uri="{FF2B5EF4-FFF2-40B4-BE49-F238E27FC236}">
                  <a16:creationId xmlns:a16="http://schemas.microsoft.com/office/drawing/2014/main" id="{C6A1C572-79DE-4B7B-93A9-DE48D8B3F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8732" y="4110038"/>
              <a:ext cx="554038" cy="0"/>
            </a:xfrm>
            <a:custGeom>
              <a:avLst/>
              <a:gdLst>
                <a:gd name="T0" fmla="*/ 0 w 632"/>
                <a:gd name="T1" fmla="*/ 0 h 8"/>
                <a:gd name="T2" fmla="*/ 2147483647 w 63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2" h="8">
                  <a:moveTo>
                    <a:pt x="0" y="0"/>
                  </a:moveTo>
                  <a:lnTo>
                    <a:pt x="632" y="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0" name="Text Box 77">
              <a:extLst>
                <a:ext uri="{FF2B5EF4-FFF2-40B4-BE49-F238E27FC236}">
                  <a16:creationId xmlns:a16="http://schemas.microsoft.com/office/drawing/2014/main" id="{DA5BCD3F-6B3F-4548-BE5C-19AF3765642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011253" y="3981450"/>
              <a:ext cx="39370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b="1">
                  <a:solidFill>
                    <a:srgbClr val="00CC00"/>
                  </a:solidFill>
                </a:rPr>
                <a:t>os</a:t>
              </a:r>
            </a:p>
          </p:txBody>
        </p:sp>
        <p:sp>
          <p:nvSpPr>
            <p:cNvPr id="13341" name="Text Box 79">
              <a:extLst>
                <a:ext uri="{FF2B5EF4-FFF2-40B4-BE49-F238E27FC236}">
                  <a16:creationId xmlns:a16="http://schemas.microsoft.com/office/drawing/2014/main" id="{E5BDAEBB-4C6D-4024-B1CE-5D0F72D4B1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138334" y="3413125"/>
              <a:ext cx="39370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 b="1">
                  <a:solidFill>
                    <a:srgbClr val="C00000"/>
                  </a:solidFill>
                </a:rPr>
                <a:t>op</a:t>
              </a:r>
            </a:p>
          </p:txBody>
        </p:sp>
        <p:sp>
          <p:nvSpPr>
            <p:cNvPr id="13342" name="Freeform 78">
              <a:extLst>
                <a:ext uri="{FF2B5EF4-FFF2-40B4-BE49-F238E27FC236}">
                  <a16:creationId xmlns:a16="http://schemas.microsoft.com/office/drawing/2014/main" id="{07BA2411-46A6-4CFA-9676-3646EF781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2375" y="3592552"/>
              <a:ext cx="393700" cy="12700"/>
            </a:xfrm>
            <a:custGeom>
              <a:avLst/>
              <a:gdLst>
                <a:gd name="T0" fmla="*/ 0 w 248"/>
                <a:gd name="T1" fmla="*/ 0 h 8"/>
                <a:gd name="T2" fmla="*/ 2147483647 w 248"/>
                <a:gd name="T3" fmla="*/ 2147483647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8" h="8">
                  <a:moveTo>
                    <a:pt x="0" y="0"/>
                  </a:moveTo>
                  <a:lnTo>
                    <a:pt x="248" y="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3" name="Text Box 97">
              <a:extLst>
                <a:ext uri="{FF2B5EF4-FFF2-40B4-BE49-F238E27FC236}">
                  <a16:creationId xmlns:a16="http://schemas.microsoft.com/office/drawing/2014/main" id="{E7C91583-0744-4829-B073-821098BA7D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4119" y="3669032"/>
              <a:ext cx="518399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900" i="1"/>
                <a:t>Fólie</a:t>
              </a:r>
            </a:p>
          </p:txBody>
        </p:sp>
      </p:grpSp>
      <p:cxnSp>
        <p:nvCxnSpPr>
          <p:cNvPr id="13331" name="Přímá spojnice 8">
            <a:extLst>
              <a:ext uri="{FF2B5EF4-FFF2-40B4-BE49-F238E27FC236}">
                <a16:creationId xmlns:a16="http://schemas.microsoft.com/office/drawing/2014/main" id="{26C34D6C-7D44-4016-98E1-1E4BA633DF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81663" y="368935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2" name="Přímá spojnice 10">
            <a:extLst>
              <a:ext uri="{FF2B5EF4-FFF2-40B4-BE49-F238E27FC236}">
                <a16:creationId xmlns:a16="http://schemas.microsoft.com/office/drawing/2014/main" id="{8549D094-3AA1-4761-A33A-156BE8FA72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54688" y="3697288"/>
            <a:ext cx="0" cy="1470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3" name="Text Box 70">
            <a:extLst>
              <a:ext uri="{FF2B5EF4-FFF2-40B4-BE49-F238E27FC236}">
                <a16:creationId xmlns:a16="http://schemas.microsoft.com/office/drawing/2014/main" id="{0938D3A6-9EA7-4DD8-A700-937F3E00CA8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03900" y="4970463"/>
            <a:ext cx="5937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>
                <a:solidFill>
                  <a:srgbClr val="7030A0"/>
                </a:solidFill>
              </a:rPr>
              <a:t>dko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F33F3E3-6C0F-403C-906C-541078B9BA31}"/>
              </a:ext>
            </a:extLst>
          </p:cNvPr>
          <p:cNvSpPr txBox="1">
            <a:spLocks noChangeArrowheads="1"/>
          </p:cNvSpPr>
          <p:nvPr/>
        </p:nvSpPr>
        <p:spPr>
          <a:xfrm>
            <a:off x="361950" y="762000"/>
            <a:ext cx="8582025" cy="82867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cs-CZ" sz="2000" b="1" i="1" kern="0" dirty="0">
                <a:solidFill>
                  <a:srgbClr val="FF0000"/>
                </a:solidFill>
                <a:latin typeface="Arial" charset="0"/>
              </a:rPr>
              <a:t>Konstrukční body </a:t>
            </a:r>
            <a:r>
              <a:rPr lang="cs-CZ" sz="2000" dirty="0"/>
              <a:t>jsou pojmenovány podle místa na povrchu těla a podle počtu konstrukčních kroků a jsou označeny písmeny a čísly, např.</a:t>
            </a:r>
          </a:p>
        </p:txBody>
      </p:sp>
      <p:sp>
        <p:nvSpPr>
          <p:cNvPr id="14339" name="Line 10">
            <a:extLst>
              <a:ext uri="{FF2B5EF4-FFF2-40B4-BE49-F238E27FC236}">
                <a16:creationId xmlns:a16="http://schemas.microsoft.com/office/drawing/2014/main" id="{D24C95FC-6647-4660-972D-7FFB606E307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9134475" y="3856038"/>
            <a:ext cx="0" cy="1958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4340" name="Skupina 5">
            <a:extLst>
              <a:ext uri="{FF2B5EF4-FFF2-40B4-BE49-F238E27FC236}">
                <a16:creationId xmlns:a16="http://schemas.microsoft.com/office/drawing/2014/main" id="{8D4BD6FF-833B-47EA-B430-E4B42A1CDC32}"/>
              </a:ext>
            </a:extLst>
          </p:cNvPr>
          <p:cNvGrpSpPr>
            <a:grpSpLocks/>
          </p:cNvGrpSpPr>
          <p:nvPr/>
        </p:nvGrpSpPr>
        <p:grpSpPr bwMode="auto">
          <a:xfrm>
            <a:off x="225425" y="1800225"/>
            <a:ext cx="3838575" cy="793750"/>
            <a:chOff x="225425" y="1799998"/>
            <a:chExt cx="3839007" cy="794577"/>
          </a:xfrm>
        </p:grpSpPr>
        <p:sp>
          <p:nvSpPr>
            <p:cNvPr id="14432" name="Text Box 42">
              <a:extLst>
                <a:ext uri="{FF2B5EF4-FFF2-40B4-BE49-F238E27FC236}">
                  <a16:creationId xmlns:a16="http://schemas.microsoft.com/office/drawing/2014/main" id="{21BFA69B-745B-4CEA-94F0-C5E5695DF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19" y="1998352"/>
              <a:ext cx="1295400" cy="424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cs-CZ" altLang="cs-CZ" sz="2400">
                  <a:solidFill>
                    <a:srgbClr val="FF6600"/>
                  </a:solidFill>
                  <a:latin typeface="Arial" panose="020B0604020202020204" pitchFamily="34" charset="0"/>
                </a:rPr>
                <a:t> </a:t>
              </a:r>
              <a:r>
                <a:rPr lang="cs-CZ" altLang="cs-CZ" sz="1600" i="1">
                  <a:latin typeface="Arial" panose="020B0604020202020204" pitchFamily="34" charset="0"/>
                </a:rPr>
                <a:t>bod</a:t>
              </a:r>
              <a:r>
                <a:rPr lang="cs-CZ" altLang="cs-CZ" sz="2400">
                  <a:solidFill>
                    <a:srgbClr val="FF6600"/>
                  </a:solidFill>
                  <a:latin typeface="Arial" panose="020B0604020202020204" pitchFamily="34" charset="0"/>
                </a:rPr>
                <a:t> P1</a:t>
              </a:r>
            </a:p>
          </p:txBody>
        </p:sp>
        <p:sp>
          <p:nvSpPr>
            <p:cNvPr id="14433" name="Text Box 43">
              <a:extLst>
                <a:ext uri="{FF2B5EF4-FFF2-40B4-BE49-F238E27FC236}">
                  <a16:creationId xmlns:a16="http://schemas.microsoft.com/office/drawing/2014/main" id="{2FD9A163-6554-4CF4-B722-02337E6AD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25" y="1799998"/>
              <a:ext cx="1447800" cy="744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endParaRPr lang="cs-CZ" altLang="cs-CZ" sz="1600" i="1">
                <a:latin typeface="Arial" panose="020B0604020202020204" pitchFamily="34" charset="0"/>
              </a:endParaRP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horizontální </a:t>
              </a: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čára(linie)</a:t>
              </a:r>
              <a:r>
                <a:rPr lang="cs-CZ" altLang="cs-CZ" sz="1600">
                  <a:latin typeface="Arial" panose="020B0604020202020204" pitchFamily="34" charset="0"/>
                </a:rPr>
                <a:t> </a:t>
              </a:r>
              <a:r>
                <a:rPr lang="cs-CZ" altLang="cs-CZ" sz="1600" b="1">
                  <a:solidFill>
                    <a:srgbClr val="FF6600"/>
                  </a:solidFill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4434" name="Text Box 44">
              <a:extLst>
                <a:ext uri="{FF2B5EF4-FFF2-40B4-BE49-F238E27FC236}">
                  <a16:creationId xmlns:a16="http://schemas.microsoft.com/office/drawing/2014/main" id="{7406F3EB-DD33-4458-86BD-9B78B62F3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6632" y="1803076"/>
              <a:ext cx="1447800" cy="79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endParaRPr lang="cs-CZ" altLang="cs-CZ" sz="2000">
                <a:latin typeface="Arial" panose="020B0604020202020204" pitchFamily="34" charset="0"/>
              </a:endParaRP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vertikální </a:t>
              </a: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linie</a:t>
              </a:r>
              <a:r>
                <a:rPr lang="cs-CZ" altLang="cs-CZ" sz="1600">
                  <a:latin typeface="Arial" panose="020B0604020202020204" pitchFamily="34" charset="0"/>
                </a:rPr>
                <a:t> </a:t>
              </a:r>
              <a:r>
                <a:rPr lang="cs-CZ" altLang="cs-CZ" sz="1600" b="1">
                  <a:solidFill>
                    <a:srgbClr val="FF66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4341" name="Skupina 6">
            <a:extLst>
              <a:ext uri="{FF2B5EF4-FFF2-40B4-BE49-F238E27FC236}">
                <a16:creationId xmlns:a16="http://schemas.microsoft.com/office/drawing/2014/main" id="{DAF58C1D-11E8-4390-B600-9AF21EA901D3}"/>
              </a:ext>
            </a:extLst>
          </p:cNvPr>
          <p:cNvGrpSpPr>
            <a:grpSpLocks/>
          </p:cNvGrpSpPr>
          <p:nvPr/>
        </p:nvGrpSpPr>
        <p:grpSpPr bwMode="auto">
          <a:xfrm>
            <a:off x="198438" y="2603500"/>
            <a:ext cx="3895725" cy="800100"/>
            <a:chOff x="174706" y="2731399"/>
            <a:chExt cx="3896346" cy="798955"/>
          </a:xfrm>
        </p:grpSpPr>
        <p:sp>
          <p:nvSpPr>
            <p:cNvPr id="14429" name="Text Box 46">
              <a:extLst>
                <a:ext uri="{FF2B5EF4-FFF2-40B4-BE49-F238E27FC236}">
                  <a16:creationId xmlns:a16="http://schemas.microsoft.com/office/drawing/2014/main" id="{06DD7D28-9E97-47BA-B539-23755B6E6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5804" y="2979211"/>
              <a:ext cx="1295400" cy="424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cs-CZ" altLang="cs-CZ" sz="24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cs-CZ" altLang="cs-CZ" sz="1600" i="1">
                  <a:latin typeface="Arial" panose="020B0604020202020204" pitchFamily="34" charset="0"/>
                </a:rPr>
                <a:t>bod</a:t>
              </a:r>
              <a:r>
                <a:rPr lang="cs-CZ" altLang="cs-CZ" sz="2400">
                  <a:solidFill>
                    <a:schemeClr val="accent2"/>
                  </a:solidFill>
                  <a:latin typeface="Arial" panose="020B0604020202020204" pitchFamily="34" charset="0"/>
                </a:rPr>
                <a:t> P7</a:t>
              </a:r>
            </a:p>
          </p:txBody>
        </p:sp>
        <p:sp>
          <p:nvSpPr>
            <p:cNvPr id="14430" name="Text Box 47">
              <a:extLst>
                <a:ext uri="{FF2B5EF4-FFF2-40B4-BE49-F238E27FC236}">
                  <a16:creationId xmlns:a16="http://schemas.microsoft.com/office/drawing/2014/main" id="{FFBF0183-C5F6-42E0-AE76-33058B431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706" y="2738855"/>
              <a:ext cx="1447800" cy="79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endParaRPr lang="cs-CZ" altLang="cs-CZ" sz="2000">
                <a:latin typeface="Arial" panose="020B0604020202020204" pitchFamily="34" charset="0"/>
              </a:endParaRP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horizontální </a:t>
              </a: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čára(linie)  </a:t>
              </a:r>
              <a:r>
                <a:rPr lang="cs-CZ" altLang="cs-CZ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4431" name="Text Box 48">
              <a:extLst>
                <a:ext uri="{FF2B5EF4-FFF2-40B4-BE49-F238E27FC236}">
                  <a16:creationId xmlns:a16="http://schemas.microsoft.com/office/drawing/2014/main" id="{9D791EA4-E13B-481C-8626-D14EA1CCF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3252" y="2731399"/>
              <a:ext cx="1447800" cy="79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endParaRPr lang="cs-CZ" altLang="cs-CZ" sz="2000">
                <a:latin typeface="Arial" panose="020B0604020202020204" pitchFamily="34" charset="0"/>
              </a:endParaRP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vertikální </a:t>
              </a: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linie</a:t>
              </a:r>
              <a:r>
                <a:rPr lang="cs-CZ" altLang="cs-CZ" sz="1600">
                  <a:latin typeface="Arial" panose="020B0604020202020204" pitchFamily="34" charset="0"/>
                </a:rPr>
                <a:t> </a:t>
              </a:r>
              <a:r>
                <a:rPr lang="cs-CZ" altLang="cs-CZ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14342" name="Skupina 7">
            <a:extLst>
              <a:ext uri="{FF2B5EF4-FFF2-40B4-BE49-F238E27FC236}">
                <a16:creationId xmlns:a16="http://schemas.microsoft.com/office/drawing/2014/main" id="{B6FC180A-23E9-4B15-A105-78604178B7D3}"/>
              </a:ext>
            </a:extLst>
          </p:cNvPr>
          <p:cNvGrpSpPr>
            <a:grpSpLocks/>
          </p:cNvGrpSpPr>
          <p:nvPr/>
        </p:nvGrpSpPr>
        <p:grpSpPr bwMode="auto">
          <a:xfrm>
            <a:off x="0" y="3463925"/>
            <a:ext cx="4364038" cy="804863"/>
            <a:chOff x="0" y="3837888"/>
            <a:chExt cx="4364213" cy="805282"/>
          </a:xfrm>
        </p:grpSpPr>
        <p:sp>
          <p:nvSpPr>
            <p:cNvPr id="14426" name="Text Box 49">
              <a:extLst>
                <a:ext uri="{FF2B5EF4-FFF2-40B4-BE49-F238E27FC236}">
                  <a16:creationId xmlns:a16="http://schemas.microsoft.com/office/drawing/2014/main" id="{8D1C6C45-54F8-4094-8677-1D3745796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418" y="4064548"/>
              <a:ext cx="1295400" cy="480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cs-CZ" altLang="cs-CZ" sz="2800">
                  <a:latin typeface="Arial" panose="020B0604020202020204" pitchFamily="34" charset="0"/>
                </a:rPr>
                <a:t> </a:t>
              </a:r>
              <a:r>
                <a:rPr lang="cs-CZ" altLang="cs-CZ" sz="1600" i="1">
                  <a:latin typeface="Arial" panose="020B0604020202020204" pitchFamily="34" charset="0"/>
                </a:rPr>
                <a:t>bod</a:t>
              </a:r>
              <a:r>
                <a:rPr lang="cs-CZ" altLang="cs-CZ" sz="2800">
                  <a:latin typeface="Arial" panose="020B0604020202020204" pitchFamily="34" charset="0"/>
                </a:rPr>
                <a:t> </a:t>
              </a:r>
              <a:r>
                <a:rPr lang="cs-CZ" altLang="cs-CZ" sz="2400">
                  <a:solidFill>
                    <a:srgbClr val="FF6600"/>
                  </a:solidFill>
                  <a:latin typeface="Arial" panose="020B0604020202020204" pitchFamily="34" charset="0"/>
                </a:rPr>
                <a:t>P2</a:t>
              </a:r>
              <a:endParaRPr lang="cs-CZ" altLang="cs-CZ" sz="2800">
                <a:latin typeface="Arial" panose="020B0604020202020204" pitchFamily="34" charset="0"/>
              </a:endParaRPr>
            </a:p>
          </p:txBody>
        </p:sp>
        <p:sp>
          <p:nvSpPr>
            <p:cNvPr id="14427" name="Text Box 50">
              <a:extLst>
                <a:ext uri="{FF2B5EF4-FFF2-40B4-BE49-F238E27FC236}">
                  <a16:creationId xmlns:a16="http://schemas.microsoft.com/office/drawing/2014/main" id="{5BC682A5-93EA-4D7D-9057-4BACF6A39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851671"/>
              <a:ext cx="1831853" cy="79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endParaRPr lang="cs-CZ" altLang="cs-CZ" sz="2000">
                <a:latin typeface="Arial" panose="020B0604020202020204" pitchFamily="34" charset="0"/>
              </a:endParaRP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horizontální </a:t>
              </a: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čára(linie)</a:t>
              </a:r>
              <a:r>
                <a:rPr lang="cs-CZ" altLang="cs-CZ" sz="1600">
                  <a:latin typeface="Arial" panose="020B0604020202020204" pitchFamily="34" charset="0"/>
                </a:rPr>
                <a:t> </a:t>
              </a:r>
              <a:r>
                <a:rPr lang="cs-CZ" altLang="cs-CZ" sz="1600" b="1">
                  <a:solidFill>
                    <a:srgbClr val="FF6600"/>
                  </a:solidFill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4428" name="Text Box 51">
              <a:extLst>
                <a:ext uri="{FF2B5EF4-FFF2-40B4-BE49-F238E27FC236}">
                  <a16:creationId xmlns:a16="http://schemas.microsoft.com/office/drawing/2014/main" id="{EB24A6EB-0D74-4ADE-9EE3-707DDCE2D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3163" y="3837888"/>
              <a:ext cx="2051050" cy="791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endParaRPr lang="cs-CZ" altLang="cs-CZ" sz="2000">
                <a:latin typeface="Arial" panose="020B0604020202020204" pitchFamily="34" charset="0"/>
              </a:endParaRP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vertikální </a:t>
              </a:r>
            </a:p>
            <a:p>
              <a:pPr algn="ctr">
                <a:lnSpc>
                  <a:spcPct val="55000"/>
                </a:lnSpc>
                <a:spcBef>
                  <a:spcPct val="50000"/>
                </a:spcBef>
              </a:pPr>
              <a:r>
                <a:rPr lang="cs-CZ" altLang="cs-CZ" sz="1600" i="1">
                  <a:latin typeface="Arial" panose="020B0604020202020204" pitchFamily="34" charset="0"/>
                </a:rPr>
                <a:t>linie</a:t>
              </a:r>
              <a:r>
                <a:rPr lang="cs-CZ" altLang="cs-CZ" sz="1600">
                  <a:latin typeface="Arial" panose="020B0604020202020204" pitchFamily="34" charset="0"/>
                </a:rPr>
                <a:t> </a:t>
              </a:r>
              <a:r>
                <a:rPr lang="cs-CZ" altLang="cs-CZ" sz="1600" b="1">
                  <a:solidFill>
                    <a:srgbClr val="FF66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4343" name="Text Box 52">
            <a:extLst>
              <a:ext uri="{FF2B5EF4-FFF2-40B4-BE49-F238E27FC236}">
                <a16:creationId xmlns:a16="http://schemas.microsoft.com/office/drawing/2014/main" id="{14EA33C4-B2E9-406C-A5F0-14751DD7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4621213"/>
            <a:ext cx="52260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1600" i="1">
                <a:latin typeface="Arial" panose="020B0604020202020204" pitchFamily="34" charset="0"/>
              </a:rPr>
              <a:t>bod</a:t>
            </a: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>
                <a:solidFill>
                  <a:srgbClr val="FF6600"/>
                </a:solidFill>
                <a:latin typeface="Arial" panose="020B0604020202020204" pitchFamily="34" charset="0"/>
              </a:rPr>
              <a:t>P21</a:t>
            </a: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cs-CZ" altLang="cs-CZ" sz="2800">
                <a:latin typeface="Arial" panose="020B0604020202020204" pitchFamily="34" charset="0"/>
              </a:rPr>
              <a:t>-  </a:t>
            </a:r>
            <a:r>
              <a:rPr lang="cs-CZ" altLang="cs-CZ" sz="1600" i="1">
                <a:latin typeface="Arial" panose="020B0604020202020204" pitchFamily="34" charset="0"/>
              </a:rPr>
              <a:t>bod odvozený od bodu </a:t>
            </a:r>
            <a:r>
              <a:rPr lang="cs-CZ" altLang="cs-CZ" sz="2000">
                <a:solidFill>
                  <a:srgbClr val="FF6600"/>
                </a:solidFill>
                <a:latin typeface="Arial" panose="020B0604020202020204" pitchFamily="34" charset="0"/>
              </a:rPr>
              <a:t>P2</a:t>
            </a:r>
          </a:p>
        </p:txBody>
      </p:sp>
      <p:grpSp>
        <p:nvGrpSpPr>
          <p:cNvPr id="14344" name="Skupina 13">
            <a:extLst>
              <a:ext uri="{FF2B5EF4-FFF2-40B4-BE49-F238E27FC236}">
                <a16:creationId xmlns:a16="http://schemas.microsoft.com/office/drawing/2014/main" id="{07655174-D096-4D69-AA2B-793BA9ABC7AA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1638300"/>
            <a:ext cx="3395663" cy="3294063"/>
            <a:chOff x="4648200" y="1828800"/>
            <a:chExt cx="3395663" cy="3294837"/>
          </a:xfrm>
        </p:grpSpPr>
        <p:sp>
          <p:nvSpPr>
            <p:cNvPr id="14346" name="Text Box 75">
              <a:extLst>
                <a:ext uri="{FF2B5EF4-FFF2-40B4-BE49-F238E27FC236}">
                  <a16:creationId xmlns:a16="http://schemas.microsoft.com/office/drawing/2014/main" id="{144A1772-E329-4A14-8FC0-05CE0F50EE5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418388" y="2924175"/>
              <a:ext cx="615950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800000"/>
                  </a:solidFill>
                  <a:latin typeface="Arial" panose="020B0604020202020204" pitchFamily="34" charset="0"/>
                </a:rPr>
                <a:t>S7</a:t>
              </a:r>
              <a:endParaRPr lang="en-GB" altLang="cs-CZ">
                <a:solidFill>
                  <a:srgbClr val="8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47" name="Text Box 76">
              <a:extLst>
                <a:ext uri="{FF2B5EF4-FFF2-40B4-BE49-F238E27FC236}">
                  <a16:creationId xmlns:a16="http://schemas.microsoft.com/office/drawing/2014/main" id="{CA4705B0-F2FE-4C10-A1BA-717D6A5DF4E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427913" y="4819650"/>
              <a:ext cx="6159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D7</a:t>
              </a:r>
              <a:endParaRPr lang="en-GB" altLang="cs-CZ">
                <a:latin typeface="Arial" panose="020B0604020202020204" pitchFamily="34" charset="0"/>
              </a:endParaRPr>
            </a:p>
          </p:txBody>
        </p:sp>
        <p:sp>
          <p:nvSpPr>
            <p:cNvPr id="14348" name="Line 78">
              <a:extLst>
                <a:ext uri="{FF2B5EF4-FFF2-40B4-BE49-F238E27FC236}">
                  <a16:creationId xmlns:a16="http://schemas.microsoft.com/office/drawing/2014/main" id="{199E7FA5-DF21-431F-BDD7-4B0B58091B5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5119688" y="5081588"/>
              <a:ext cx="2411412" cy="0"/>
            </a:xfrm>
            <a:prstGeom prst="line">
              <a:avLst/>
            </a:prstGeom>
            <a:noFill/>
            <a:ln w="31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Line 79">
              <a:extLst>
                <a:ext uri="{FF2B5EF4-FFF2-40B4-BE49-F238E27FC236}">
                  <a16:creationId xmlns:a16="http://schemas.microsoft.com/office/drawing/2014/main" id="{61DFCA50-4C0C-42D9-AD4C-E4005BE098B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H="1">
              <a:off x="5176044" y="2626519"/>
              <a:ext cx="89693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Line 80">
              <a:extLst>
                <a:ext uri="{FF2B5EF4-FFF2-40B4-BE49-F238E27FC236}">
                  <a16:creationId xmlns:a16="http://schemas.microsoft.com/office/drawing/2014/main" id="{D7A2935C-EA9E-46E6-A26C-92F986A9E83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6592094" y="2629694"/>
              <a:ext cx="890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Line 81">
              <a:extLst>
                <a:ext uri="{FF2B5EF4-FFF2-40B4-BE49-F238E27FC236}">
                  <a16:creationId xmlns:a16="http://schemas.microsoft.com/office/drawing/2014/main" id="{474EA3CF-3160-4837-BE7B-877885D9529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370638" y="2179638"/>
              <a:ext cx="0" cy="29003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Line 82">
              <a:extLst>
                <a:ext uri="{FF2B5EF4-FFF2-40B4-BE49-F238E27FC236}">
                  <a16:creationId xmlns:a16="http://schemas.microsoft.com/office/drawing/2014/main" id="{54426191-F35E-4F1F-97DE-6F7ED1A1C4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370638" y="3052763"/>
              <a:ext cx="0" cy="555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3" name="Line 83">
              <a:extLst>
                <a:ext uri="{FF2B5EF4-FFF2-40B4-BE49-F238E27FC236}">
                  <a16:creationId xmlns:a16="http://schemas.microsoft.com/office/drawing/2014/main" id="{5A9F77E7-F370-4A51-B25E-89B2E1CD8E5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624513" y="2178050"/>
              <a:ext cx="0" cy="555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4" name="Line 84">
              <a:extLst>
                <a:ext uri="{FF2B5EF4-FFF2-40B4-BE49-F238E27FC236}">
                  <a16:creationId xmlns:a16="http://schemas.microsoft.com/office/drawing/2014/main" id="{A460AC4F-805C-400A-9B49-07F241A2BE5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531100" y="3048000"/>
              <a:ext cx="0" cy="555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5" name="Text Box 85">
              <a:extLst>
                <a:ext uri="{FF2B5EF4-FFF2-40B4-BE49-F238E27FC236}">
                  <a16:creationId xmlns:a16="http://schemas.microsoft.com/office/drawing/2014/main" id="{26D69732-9630-417C-956B-76EC75549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787900" y="1855788"/>
              <a:ext cx="61436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FF6600"/>
                  </a:solidFill>
                  <a:latin typeface="Arial" panose="020B0604020202020204" pitchFamily="34" charset="0"/>
                </a:rPr>
                <a:t>P1</a:t>
              </a:r>
              <a:endParaRPr lang="en-GB" altLang="cs-CZ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6" name="Text Box 86">
              <a:extLst>
                <a:ext uri="{FF2B5EF4-FFF2-40B4-BE49-F238E27FC236}">
                  <a16:creationId xmlns:a16="http://schemas.microsoft.com/office/drawing/2014/main" id="{65B83A07-1594-4300-82FC-208C1CF5010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526088" y="3879850"/>
              <a:ext cx="7334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Arial" panose="020B0604020202020204" pitchFamily="34" charset="0"/>
                </a:rPr>
                <a:t>ZD</a:t>
              </a:r>
              <a:endParaRPr lang="en-GB" altLang="cs-CZ" sz="1400">
                <a:latin typeface="Arial" panose="020B0604020202020204" pitchFamily="34" charset="0"/>
              </a:endParaRPr>
            </a:p>
          </p:txBody>
        </p:sp>
        <p:sp>
          <p:nvSpPr>
            <p:cNvPr id="14357" name="Text Box 87">
              <a:extLst>
                <a:ext uri="{FF2B5EF4-FFF2-40B4-BE49-F238E27FC236}">
                  <a16:creationId xmlns:a16="http://schemas.microsoft.com/office/drawing/2014/main" id="{51AB87DD-CAE4-4F08-989E-8D4FCBAB8A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432550" y="3879850"/>
              <a:ext cx="9144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Arial" panose="020B0604020202020204" pitchFamily="34" charset="0"/>
                </a:rPr>
                <a:t>PD</a:t>
              </a:r>
              <a:endParaRPr lang="en-GB" altLang="cs-CZ" sz="1400">
                <a:latin typeface="Arial" panose="020B0604020202020204" pitchFamily="34" charset="0"/>
              </a:endParaRPr>
            </a:p>
          </p:txBody>
        </p:sp>
        <p:sp>
          <p:nvSpPr>
            <p:cNvPr id="14358" name="Line 88">
              <a:extLst>
                <a:ext uri="{FF2B5EF4-FFF2-40B4-BE49-F238E27FC236}">
                  <a16:creationId xmlns:a16="http://schemas.microsoft.com/office/drawing/2014/main" id="{CBB348FC-3A41-4900-894C-90F083E972A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40563" y="2178050"/>
              <a:ext cx="0" cy="571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9" name="Freeform 89">
              <a:extLst>
                <a:ext uri="{FF2B5EF4-FFF2-40B4-BE49-F238E27FC236}">
                  <a16:creationId xmlns:a16="http://schemas.microsoft.com/office/drawing/2014/main" id="{DEA1F3DF-692F-40F0-B330-A4922FDF6E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37150" y="2178050"/>
              <a:ext cx="487363" cy="3175"/>
            </a:xfrm>
            <a:custGeom>
              <a:avLst/>
              <a:gdLst>
                <a:gd name="T0" fmla="*/ 0 w 270"/>
                <a:gd name="T1" fmla="*/ 2147483647 h 2"/>
                <a:gd name="T2" fmla="*/ 2147483647 w 270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0" h="2">
                  <a:moveTo>
                    <a:pt x="0" y="2"/>
                  </a:moveTo>
                  <a:lnTo>
                    <a:pt x="270" y="0"/>
                  </a:lnTo>
                </a:path>
              </a:pathLst>
            </a:custGeom>
            <a:noFill/>
            <a:ln w="222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Line 90">
              <a:extLst>
                <a:ext uri="{FF2B5EF4-FFF2-40B4-BE49-F238E27FC236}">
                  <a16:creationId xmlns:a16="http://schemas.microsoft.com/office/drawing/2014/main" id="{F72FF979-8E38-4C54-84AE-88BCD2E3F73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6334918" y="2142332"/>
              <a:ext cx="6826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Line 91">
              <a:extLst>
                <a:ext uri="{FF2B5EF4-FFF2-40B4-BE49-F238E27FC236}">
                  <a16:creationId xmlns:a16="http://schemas.microsoft.com/office/drawing/2014/main" id="{1A9B8305-B1F3-40BB-B5A1-9F3B97DB5AF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211888" y="2108200"/>
              <a:ext cx="3111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Line 92">
              <a:extLst>
                <a:ext uri="{FF2B5EF4-FFF2-40B4-BE49-F238E27FC236}">
                  <a16:creationId xmlns:a16="http://schemas.microsoft.com/office/drawing/2014/main" id="{18B65B08-3396-49B2-878A-E0278B30CE1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208713" y="2081213"/>
              <a:ext cx="0" cy="555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63" name="Line 93">
              <a:extLst>
                <a:ext uri="{FF2B5EF4-FFF2-40B4-BE49-F238E27FC236}">
                  <a16:creationId xmlns:a16="http://schemas.microsoft.com/office/drawing/2014/main" id="{1BCA8D83-AC7D-4F3A-B0E6-D8DD88963FB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26213" y="2084388"/>
              <a:ext cx="0" cy="555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64" name="Line 94">
              <a:extLst>
                <a:ext uri="{FF2B5EF4-FFF2-40B4-BE49-F238E27FC236}">
                  <a16:creationId xmlns:a16="http://schemas.microsoft.com/office/drawing/2014/main" id="{66F4CA04-F180-4617-9E08-5D5816F7E17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5881688" y="1847850"/>
              <a:ext cx="69850" cy="5905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5" name="Freeform 95">
              <a:extLst>
                <a:ext uri="{FF2B5EF4-FFF2-40B4-BE49-F238E27FC236}">
                  <a16:creationId xmlns:a16="http://schemas.microsoft.com/office/drawing/2014/main" id="{47E2CCD3-AF82-4EDD-9F00-338B695513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26213" y="2108200"/>
              <a:ext cx="515937" cy="73025"/>
            </a:xfrm>
            <a:custGeom>
              <a:avLst/>
              <a:gdLst>
                <a:gd name="T0" fmla="*/ 0 w 487"/>
                <a:gd name="T1" fmla="*/ 0 h 72"/>
                <a:gd name="T2" fmla="*/ 2147483647 w 487"/>
                <a:gd name="T3" fmla="*/ 2147483647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7" h="72">
                  <a:moveTo>
                    <a:pt x="0" y="0"/>
                  </a:moveTo>
                  <a:lnTo>
                    <a:pt x="487" y="7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6" name="Line 96">
              <a:extLst>
                <a:ext uri="{FF2B5EF4-FFF2-40B4-BE49-F238E27FC236}">
                  <a16:creationId xmlns:a16="http://schemas.microsoft.com/office/drawing/2014/main" id="{CE4D08E0-60D4-4619-92F3-602D8222891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5555456" y="2188369"/>
              <a:ext cx="2063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7" name="Line 97">
              <a:extLst>
                <a:ext uri="{FF2B5EF4-FFF2-40B4-BE49-F238E27FC236}">
                  <a16:creationId xmlns:a16="http://schemas.microsoft.com/office/drawing/2014/main" id="{FFB8FABC-A76B-4331-B0D0-4E678FE8AAE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5672931" y="2188369"/>
              <a:ext cx="2063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8" name="Line 98">
              <a:extLst>
                <a:ext uri="{FF2B5EF4-FFF2-40B4-BE49-F238E27FC236}">
                  <a16:creationId xmlns:a16="http://schemas.microsoft.com/office/drawing/2014/main" id="{5D150BB4-1155-4118-B692-06C898A56D6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6986587" y="2185988"/>
              <a:ext cx="2222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69" name="Line 99">
              <a:extLst>
                <a:ext uri="{FF2B5EF4-FFF2-40B4-BE49-F238E27FC236}">
                  <a16:creationId xmlns:a16="http://schemas.microsoft.com/office/drawing/2014/main" id="{511124B5-17DA-4C68-AF1C-7CF3B487719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7076281" y="2188369"/>
              <a:ext cx="2063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0" name="Line 100">
              <a:extLst>
                <a:ext uri="{FF2B5EF4-FFF2-40B4-BE49-F238E27FC236}">
                  <a16:creationId xmlns:a16="http://schemas.microsoft.com/office/drawing/2014/main" id="{E8858749-1D9F-4456-A82A-812A95B6CB4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591175" y="2805113"/>
              <a:ext cx="61913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71" name="Line 101">
              <a:extLst>
                <a:ext uri="{FF2B5EF4-FFF2-40B4-BE49-F238E27FC236}">
                  <a16:creationId xmlns:a16="http://schemas.microsoft.com/office/drawing/2014/main" id="{32614EA6-FEA4-459A-B0E7-5CECB0858CD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10400" y="2578100"/>
              <a:ext cx="5873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72" name="Freeform 102">
              <a:extLst>
                <a:ext uri="{FF2B5EF4-FFF2-40B4-BE49-F238E27FC236}">
                  <a16:creationId xmlns:a16="http://schemas.microsoft.com/office/drawing/2014/main" id="{8FA2CB2B-212E-4020-8047-BB228D08C3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61013" y="2178050"/>
              <a:ext cx="65087" cy="631825"/>
            </a:xfrm>
            <a:custGeom>
              <a:avLst/>
              <a:gdLst>
                <a:gd name="T0" fmla="*/ 0 w 60"/>
                <a:gd name="T1" fmla="*/ 0 h 642"/>
                <a:gd name="T2" fmla="*/ 2147483647 w 60"/>
                <a:gd name="T3" fmla="*/ 2147483647 h 6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642">
                  <a:moveTo>
                    <a:pt x="0" y="0"/>
                  </a:moveTo>
                  <a:lnTo>
                    <a:pt x="60" y="6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3" name="Freeform 103">
              <a:extLst>
                <a:ext uri="{FF2B5EF4-FFF2-40B4-BE49-F238E27FC236}">
                  <a16:creationId xmlns:a16="http://schemas.microsoft.com/office/drawing/2014/main" id="{74429A99-CFD2-418D-9867-6E8FDCAECC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22925" y="2181225"/>
              <a:ext cx="66675" cy="625475"/>
            </a:xfrm>
            <a:custGeom>
              <a:avLst/>
              <a:gdLst>
                <a:gd name="T0" fmla="*/ 0 w 63"/>
                <a:gd name="T1" fmla="*/ 2147483647 h 636"/>
                <a:gd name="T2" fmla="*/ 2147483647 w 63"/>
                <a:gd name="T3" fmla="*/ 0 h 6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636">
                  <a:moveTo>
                    <a:pt x="0" y="636"/>
                  </a:moveTo>
                  <a:lnTo>
                    <a:pt x="6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4" name="Freeform 104">
              <a:extLst>
                <a:ext uri="{FF2B5EF4-FFF2-40B4-BE49-F238E27FC236}">
                  <a16:creationId xmlns:a16="http://schemas.microsoft.com/office/drawing/2014/main" id="{4AA160FD-B66D-4AF8-BE05-CACB41432B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97700" y="2181225"/>
              <a:ext cx="34925" cy="396875"/>
            </a:xfrm>
            <a:custGeom>
              <a:avLst/>
              <a:gdLst>
                <a:gd name="T0" fmla="*/ 0 w 34"/>
                <a:gd name="T1" fmla="*/ 0 h 404"/>
                <a:gd name="T2" fmla="*/ 2147483647 w 34"/>
                <a:gd name="T3" fmla="*/ 2147483647 h 4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404">
                  <a:moveTo>
                    <a:pt x="0" y="0"/>
                  </a:moveTo>
                  <a:lnTo>
                    <a:pt x="34" y="40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5" name="Freeform 105">
              <a:extLst>
                <a:ext uri="{FF2B5EF4-FFF2-40B4-BE49-F238E27FC236}">
                  <a16:creationId xmlns:a16="http://schemas.microsoft.com/office/drawing/2014/main" id="{9FC319AB-9281-4F00-B119-1DE8F87E9A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38975" y="2181225"/>
              <a:ext cx="47625" cy="400050"/>
            </a:xfrm>
            <a:custGeom>
              <a:avLst/>
              <a:gdLst>
                <a:gd name="T0" fmla="*/ 0 w 46"/>
                <a:gd name="T1" fmla="*/ 2147483647 h 408"/>
                <a:gd name="T2" fmla="*/ 2147483647 w 46"/>
                <a:gd name="T3" fmla="*/ 0 h 40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6" h="408">
                  <a:moveTo>
                    <a:pt x="0" y="408"/>
                  </a:moveTo>
                  <a:lnTo>
                    <a:pt x="46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6" name="Freeform 106">
              <a:extLst>
                <a:ext uri="{FF2B5EF4-FFF2-40B4-BE49-F238E27FC236}">
                  <a16:creationId xmlns:a16="http://schemas.microsoft.com/office/drawing/2014/main" id="{AB0E3AE0-6032-4455-BDB9-6595E8659C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10300" y="2108200"/>
              <a:ext cx="160338" cy="968375"/>
            </a:xfrm>
            <a:custGeom>
              <a:avLst/>
              <a:gdLst>
                <a:gd name="T0" fmla="*/ 0 w 153"/>
                <a:gd name="T1" fmla="*/ 0 h 982"/>
                <a:gd name="T2" fmla="*/ 2147483647 w 153"/>
                <a:gd name="T3" fmla="*/ 2147483647 h 9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3" h="982">
                  <a:moveTo>
                    <a:pt x="0" y="0"/>
                  </a:moveTo>
                  <a:lnTo>
                    <a:pt x="153" y="982"/>
                  </a:ln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7" name="Freeform 107">
              <a:extLst>
                <a:ext uri="{FF2B5EF4-FFF2-40B4-BE49-F238E27FC236}">
                  <a16:creationId xmlns:a16="http://schemas.microsoft.com/office/drawing/2014/main" id="{7979636C-8C43-49B7-AA88-98DAE45520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69050" y="2114550"/>
              <a:ext cx="153988" cy="962025"/>
            </a:xfrm>
            <a:custGeom>
              <a:avLst/>
              <a:gdLst>
                <a:gd name="T0" fmla="*/ 2147483647 w 145"/>
                <a:gd name="T1" fmla="*/ 0 h 978"/>
                <a:gd name="T2" fmla="*/ 0 w 145"/>
                <a:gd name="T3" fmla="*/ 2147483647 h 97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978">
                  <a:moveTo>
                    <a:pt x="145" y="0"/>
                  </a:moveTo>
                  <a:lnTo>
                    <a:pt x="0" y="978"/>
                  </a:ln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78" name="Freeform 108">
              <a:extLst>
                <a:ext uri="{FF2B5EF4-FFF2-40B4-BE49-F238E27FC236}">
                  <a16:creationId xmlns:a16="http://schemas.microsoft.com/office/drawing/2014/main" id="{589BEBB1-11E6-4BB2-9724-A2CE0CA11A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6675" y="2551113"/>
              <a:ext cx="39688" cy="6350"/>
            </a:xfrm>
            <a:custGeom>
              <a:avLst/>
              <a:gdLst>
                <a:gd name="T0" fmla="*/ 0 w 37"/>
                <a:gd name="T1" fmla="*/ 0 h 6"/>
                <a:gd name="T2" fmla="*/ 2147483647 w 37"/>
                <a:gd name="T3" fmla="*/ 214748364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6">
                  <a:moveTo>
                    <a:pt x="0" y="0"/>
                  </a:moveTo>
                  <a:lnTo>
                    <a:pt x="37" y="6"/>
                  </a:ln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79" name="Freeform 109">
              <a:extLst>
                <a:ext uri="{FF2B5EF4-FFF2-40B4-BE49-F238E27FC236}">
                  <a16:creationId xmlns:a16="http://schemas.microsoft.com/office/drawing/2014/main" id="{DDB9D7FC-11C7-4B0E-A2B5-CFC86A591D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86500" y="2546350"/>
              <a:ext cx="38100" cy="4763"/>
            </a:xfrm>
            <a:custGeom>
              <a:avLst/>
              <a:gdLst>
                <a:gd name="T0" fmla="*/ 0 w 36"/>
                <a:gd name="T1" fmla="*/ 2147483647 h 6"/>
                <a:gd name="T2" fmla="*/ 2147483647 w 3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36" y="0"/>
                  </a:ln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80" name="Freeform 110">
              <a:extLst>
                <a:ext uri="{FF2B5EF4-FFF2-40B4-BE49-F238E27FC236}">
                  <a16:creationId xmlns:a16="http://schemas.microsoft.com/office/drawing/2014/main" id="{32C4C5CA-79E5-44D6-8E62-2E93EFE059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4450" y="2165350"/>
              <a:ext cx="439738" cy="4763"/>
            </a:xfrm>
            <a:custGeom>
              <a:avLst/>
              <a:gdLst>
                <a:gd name="T0" fmla="*/ 2147483647 w 415"/>
                <a:gd name="T1" fmla="*/ 0 h 5"/>
                <a:gd name="T2" fmla="*/ 0 w 415"/>
                <a:gd name="T3" fmla="*/ 2147483647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5" h="5">
                  <a:moveTo>
                    <a:pt x="415" y="0"/>
                  </a:moveTo>
                  <a:cubicBezTo>
                    <a:pt x="214" y="5"/>
                    <a:pt x="0" y="3"/>
                    <a:pt x="0" y="3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1" name="Line 111">
              <a:extLst>
                <a:ext uri="{FF2B5EF4-FFF2-40B4-BE49-F238E27FC236}">
                  <a16:creationId xmlns:a16="http://schemas.microsoft.com/office/drawing/2014/main" id="{47BE7A47-1F11-4121-B3B1-C23F80F394C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561013" y="2168525"/>
              <a:ext cx="77787" cy="63023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2" name="Line 112">
              <a:extLst>
                <a:ext uri="{FF2B5EF4-FFF2-40B4-BE49-F238E27FC236}">
                  <a16:creationId xmlns:a16="http://schemas.microsoft.com/office/drawing/2014/main" id="{7D540C0C-50E2-4C7E-B4C9-608A124411A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5616575" y="2168525"/>
              <a:ext cx="77788" cy="63341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3" name="Freeform 113">
              <a:extLst>
                <a:ext uri="{FF2B5EF4-FFF2-40B4-BE49-F238E27FC236}">
                  <a16:creationId xmlns:a16="http://schemas.microsoft.com/office/drawing/2014/main" id="{C8DD4A93-01F0-4583-ADB7-51CA4D7DD0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00713" y="2101850"/>
              <a:ext cx="512762" cy="71438"/>
            </a:xfrm>
            <a:custGeom>
              <a:avLst/>
              <a:gdLst>
                <a:gd name="T0" fmla="*/ 0 w 485"/>
                <a:gd name="T1" fmla="*/ 2147483647 h 72"/>
                <a:gd name="T2" fmla="*/ 2147483647 w 485"/>
                <a:gd name="T3" fmla="*/ 0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5" h="72">
                  <a:moveTo>
                    <a:pt x="0" y="66"/>
                  </a:moveTo>
                  <a:cubicBezTo>
                    <a:pt x="77" y="58"/>
                    <a:pt x="313" y="72"/>
                    <a:pt x="485" y="0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4" name="Freeform 114">
              <a:extLst>
                <a:ext uri="{FF2B5EF4-FFF2-40B4-BE49-F238E27FC236}">
                  <a16:creationId xmlns:a16="http://schemas.microsoft.com/office/drawing/2014/main" id="{FC7B5E1E-6ABC-4E8F-B7CD-F2A0760FB3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18238" y="2106613"/>
              <a:ext cx="157162" cy="968375"/>
            </a:xfrm>
            <a:custGeom>
              <a:avLst/>
              <a:gdLst>
                <a:gd name="T0" fmla="*/ 0 w 148"/>
                <a:gd name="T1" fmla="*/ 0 h 983"/>
                <a:gd name="T2" fmla="*/ 2147483647 w 148"/>
                <a:gd name="T3" fmla="*/ 2147483647 h 9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8" h="983">
                  <a:moveTo>
                    <a:pt x="0" y="0"/>
                  </a:moveTo>
                  <a:cubicBezTo>
                    <a:pt x="139" y="358"/>
                    <a:pt x="148" y="983"/>
                    <a:pt x="148" y="983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5" name="Freeform 115">
              <a:extLst>
                <a:ext uri="{FF2B5EF4-FFF2-40B4-BE49-F238E27FC236}">
                  <a16:creationId xmlns:a16="http://schemas.microsoft.com/office/drawing/2014/main" id="{DFFF9BC2-535D-40D4-9465-B8720B676B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0638" y="3070225"/>
              <a:ext cx="0" cy="2014538"/>
            </a:xfrm>
            <a:custGeom>
              <a:avLst/>
              <a:gdLst>
                <a:gd name="T0" fmla="*/ 0 w 1"/>
                <a:gd name="T1" fmla="*/ 0 h 2047"/>
                <a:gd name="T2" fmla="*/ 0 w 1"/>
                <a:gd name="T3" fmla="*/ 2147483647 h 204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047">
                  <a:moveTo>
                    <a:pt x="0" y="0"/>
                  </a:moveTo>
                  <a:cubicBezTo>
                    <a:pt x="0" y="0"/>
                    <a:pt x="0" y="1023"/>
                    <a:pt x="0" y="204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6" name="Line 116">
              <a:extLst>
                <a:ext uri="{FF2B5EF4-FFF2-40B4-BE49-F238E27FC236}">
                  <a16:creationId xmlns:a16="http://schemas.microsoft.com/office/drawing/2014/main" id="{9927765A-8078-482B-9CE9-0FF3B836432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5121275" y="5081588"/>
              <a:ext cx="124777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7" name="Line 117">
              <a:extLst>
                <a:ext uri="{FF2B5EF4-FFF2-40B4-BE49-F238E27FC236}">
                  <a16:creationId xmlns:a16="http://schemas.microsoft.com/office/drawing/2014/main" id="{0DB38562-5FB3-4ED9-8D42-03EF2928320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3683000" y="3629025"/>
              <a:ext cx="29019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8" name="Freeform 118">
              <a:extLst>
                <a:ext uri="{FF2B5EF4-FFF2-40B4-BE49-F238E27FC236}">
                  <a16:creationId xmlns:a16="http://schemas.microsoft.com/office/drawing/2014/main" id="{48713F4C-6078-4B82-841F-4D02FC3482A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0638" y="2106613"/>
              <a:ext cx="155575" cy="966787"/>
            </a:xfrm>
            <a:custGeom>
              <a:avLst/>
              <a:gdLst>
                <a:gd name="T0" fmla="*/ 2147483647 w 146"/>
                <a:gd name="T1" fmla="*/ 0 h 982"/>
                <a:gd name="T2" fmla="*/ 2147483647 w 146"/>
                <a:gd name="T3" fmla="*/ 2147483647 h 9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6" h="982">
                  <a:moveTo>
                    <a:pt x="146" y="0"/>
                  </a:moveTo>
                  <a:cubicBezTo>
                    <a:pt x="0" y="345"/>
                    <a:pt x="1" y="982"/>
                    <a:pt x="1" y="982"/>
                  </a:cubicBezTo>
                </a:path>
              </a:pathLst>
            </a:custGeom>
            <a:noFill/>
            <a:ln w="2222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89" name="Freeform 119">
              <a:extLst>
                <a:ext uri="{FF2B5EF4-FFF2-40B4-BE49-F238E27FC236}">
                  <a16:creationId xmlns:a16="http://schemas.microsoft.com/office/drawing/2014/main" id="{5D922108-8C00-4D12-A559-BADF09A3926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30975" y="2119313"/>
              <a:ext cx="484188" cy="60325"/>
            </a:xfrm>
            <a:custGeom>
              <a:avLst/>
              <a:gdLst>
                <a:gd name="T0" fmla="*/ 2147483647 w 1141"/>
                <a:gd name="T1" fmla="*/ 2147483647 h 155"/>
                <a:gd name="T2" fmla="*/ 0 w 1141"/>
                <a:gd name="T3" fmla="*/ 0 h 1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41" h="155">
                  <a:moveTo>
                    <a:pt x="1141" y="155"/>
                  </a:moveTo>
                  <a:cubicBezTo>
                    <a:pt x="498" y="114"/>
                    <a:pt x="0" y="0"/>
                    <a:pt x="0" y="0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90" name="Line 120">
              <a:extLst>
                <a:ext uri="{FF2B5EF4-FFF2-40B4-BE49-F238E27FC236}">
                  <a16:creationId xmlns:a16="http://schemas.microsoft.com/office/drawing/2014/main" id="{CA188BA2-C856-495E-A0F7-F1883F04C9F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988175" y="2168525"/>
              <a:ext cx="50800" cy="4111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91" name="Line 121">
              <a:extLst>
                <a:ext uri="{FF2B5EF4-FFF2-40B4-BE49-F238E27FC236}">
                  <a16:creationId xmlns:a16="http://schemas.microsoft.com/office/drawing/2014/main" id="{0672554F-243C-4D97-B18E-18A668792F1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038975" y="2165350"/>
              <a:ext cx="50800" cy="4111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92" name="Freeform 122">
              <a:extLst>
                <a:ext uri="{FF2B5EF4-FFF2-40B4-BE49-F238E27FC236}">
                  <a16:creationId xmlns:a16="http://schemas.microsoft.com/office/drawing/2014/main" id="{6E0B2EB6-8A6D-4104-8569-B8E65079FF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99300" y="2170113"/>
              <a:ext cx="428625" cy="14287"/>
            </a:xfrm>
            <a:custGeom>
              <a:avLst/>
              <a:gdLst>
                <a:gd name="T0" fmla="*/ 0 w 404"/>
                <a:gd name="T1" fmla="*/ 0 h 13"/>
                <a:gd name="T2" fmla="*/ 2147483647 w 404"/>
                <a:gd name="T3" fmla="*/ 2147483647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13">
                  <a:moveTo>
                    <a:pt x="0" y="0"/>
                  </a:moveTo>
                  <a:cubicBezTo>
                    <a:pt x="203" y="8"/>
                    <a:pt x="404" y="13"/>
                    <a:pt x="404" y="13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93" name="Line 123">
              <a:extLst>
                <a:ext uri="{FF2B5EF4-FFF2-40B4-BE49-F238E27FC236}">
                  <a16:creationId xmlns:a16="http://schemas.microsoft.com/office/drawing/2014/main" id="{B5B2B79F-495E-46E6-9EB2-1687BC45E33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6093618" y="3628232"/>
              <a:ext cx="290036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94" name="Line 124">
              <a:extLst>
                <a:ext uri="{FF2B5EF4-FFF2-40B4-BE49-F238E27FC236}">
                  <a16:creationId xmlns:a16="http://schemas.microsoft.com/office/drawing/2014/main" id="{FBE485AA-F55F-49C3-95F8-87E0BD0C362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369050" y="5083175"/>
              <a:ext cx="11684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95" name="Text Box 125">
              <a:extLst>
                <a:ext uri="{FF2B5EF4-FFF2-40B4-BE49-F238E27FC236}">
                  <a16:creationId xmlns:a16="http://schemas.microsoft.com/office/drawing/2014/main" id="{16B98873-9932-4E2B-BF8C-26A25302785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378450" y="1855788"/>
              <a:ext cx="615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FF6600"/>
                  </a:solidFill>
                  <a:latin typeface="Arial" panose="020B0604020202020204" pitchFamily="34" charset="0"/>
                </a:rPr>
                <a:t>P2</a:t>
              </a:r>
              <a:endParaRPr lang="en-GB" altLang="cs-CZ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6" name="Text Box 126">
              <a:extLst>
                <a:ext uri="{FF2B5EF4-FFF2-40B4-BE49-F238E27FC236}">
                  <a16:creationId xmlns:a16="http://schemas.microsoft.com/office/drawing/2014/main" id="{9910B51B-49AC-4241-A589-EA1AE510467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03913" y="1828800"/>
              <a:ext cx="614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P4</a:t>
              </a:r>
              <a:endParaRPr lang="en-GB" altLang="cs-CZ">
                <a:latin typeface="Arial" panose="020B0604020202020204" pitchFamily="34" charset="0"/>
              </a:endParaRPr>
            </a:p>
          </p:txBody>
        </p:sp>
        <p:sp>
          <p:nvSpPr>
            <p:cNvPr id="14397" name="Text Box 127">
              <a:extLst>
                <a:ext uri="{FF2B5EF4-FFF2-40B4-BE49-F238E27FC236}">
                  <a16:creationId xmlns:a16="http://schemas.microsoft.com/office/drawing/2014/main" id="{B30BCC15-690E-46DB-B38E-A448CF593D3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269163" y="1868488"/>
              <a:ext cx="615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0000FF"/>
                  </a:solidFill>
                  <a:latin typeface="Arial" panose="020B0604020202020204" pitchFamily="34" charset="0"/>
                </a:rPr>
                <a:t>P7</a:t>
              </a:r>
              <a:endParaRPr lang="en-GB" altLang="cs-CZ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8" name="Text Box 128">
              <a:extLst>
                <a:ext uri="{FF2B5EF4-FFF2-40B4-BE49-F238E27FC236}">
                  <a16:creationId xmlns:a16="http://schemas.microsoft.com/office/drawing/2014/main" id="{5F2D2A02-DD31-432C-ADEB-CC8EE472A5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778625" y="1855788"/>
              <a:ext cx="615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0000FF"/>
                  </a:solidFill>
                  <a:latin typeface="Arial" panose="020B0604020202020204" pitchFamily="34" charset="0"/>
                </a:rPr>
                <a:t>P6</a:t>
              </a:r>
              <a:endParaRPr lang="en-GB" altLang="cs-CZ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9" name="Text Box 129">
              <a:extLst>
                <a:ext uri="{FF2B5EF4-FFF2-40B4-BE49-F238E27FC236}">
                  <a16:creationId xmlns:a16="http://schemas.microsoft.com/office/drawing/2014/main" id="{83AD3849-5B57-447B-8D34-46FCE82E449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657725" y="2941638"/>
              <a:ext cx="61436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800000"/>
                  </a:solidFill>
                  <a:latin typeface="Arial" panose="020B0604020202020204" pitchFamily="34" charset="0"/>
                </a:rPr>
                <a:t>S1</a:t>
              </a:r>
              <a:endParaRPr lang="en-GB" altLang="cs-CZ">
                <a:solidFill>
                  <a:srgbClr val="8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0" name="Rectangle 130">
              <a:extLst>
                <a:ext uri="{FF2B5EF4-FFF2-40B4-BE49-F238E27FC236}">
                  <a16:creationId xmlns:a16="http://schemas.microsoft.com/office/drawing/2014/main" id="{2A6FF2F4-5E65-4C5D-8066-5D1B3A446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2025" y="3167063"/>
              <a:ext cx="70083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cs-CZ" altLang="cs-CZ">
                  <a:solidFill>
                    <a:srgbClr val="800000"/>
                  </a:solidFill>
                  <a:latin typeface="Arial" panose="020B0604020202020204" pitchFamily="34" charset="0"/>
                </a:rPr>
                <a:t>S4=S4´</a:t>
              </a:r>
            </a:p>
          </p:txBody>
        </p:sp>
        <p:sp>
          <p:nvSpPr>
            <p:cNvPr id="14401" name="Text Box 131">
              <a:extLst>
                <a:ext uri="{FF2B5EF4-FFF2-40B4-BE49-F238E27FC236}">
                  <a16:creationId xmlns:a16="http://schemas.microsoft.com/office/drawing/2014/main" id="{E3E97BF3-5A02-40BC-8DAF-366D65B2F5C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648200" y="4846638"/>
              <a:ext cx="6159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D1</a:t>
              </a:r>
              <a:endParaRPr lang="en-GB" altLang="cs-CZ">
                <a:latin typeface="Arial" panose="020B0604020202020204" pitchFamily="34" charset="0"/>
              </a:endParaRPr>
            </a:p>
          </p:txBody>
        </p:sp>
        <p:sp>
          <p:nvSpPr>
            <p:cNvPr id="14402" name="Text Box 132">
              <a:extLst>
                <a:ext uri="{FF2B5EF4-FFF2-40B4-BE49-F238E27FC236}">
                  <a16:creationId xmlns:a16="http://schemas.microsoft.com/office/drawing/2014/main" id="{4BF25056-801A-4F14-911E-0DBB8C0EE2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230938" y="4792663"/>
              <a:ext cx="6143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D4</a:t>
              </a:r>
              <a:endParaRPr lang="en-GB" altLang="cs-CZ">
                <a:latin typeface="Arial" panose="020B0604020202020204" pitchFamily="34" charset="0"/>
              </a:endParaRPr>
            </a:p>
          </p:txBody>
        </p:sp>
        <p:sp>
          <p:nvSpPr>
            <p:cNvPr id="14403" name="Text Box 133">
              <a:extLst>
                <a:ext uri="{FF2B5EF4-FFF2-40B4-BE49-F238E27FC236}">
                  <a16:creationId xmlns:a16="http://schemas.microsoft.com/office/drawing/2014/main" id="{74C945E5-93BA-4F2E-9511-3A434A67CD4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302375" y="1841500"/>
              <a:ext cx="6159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P4´</a:t>
              </a:r>
              <a:endParaRPr lang="en-GB" altLang="cs-CZ">
                <a:latin typeface="Arial" panose="020B0604020202020204" pitchFamily="34" charset="0"/>
              </a:endParaRPr>
            </a:p>
          </p:txBody>
        </p:sp>
        <p:sp>
          <p:nvSpPr>
            <p:cNvPr id="14404" name="Freeform 135">
              <a:extLst>
                <a:ext uri="{FF2B5EF4-FFF2-40B4-BE49-F238E27FC236}">
                  <a16:creationId xmlns:a16="http://schemas.microsoft.com/office/drawing/2014/main" id="{AEA19684-7D3B-4AFA-8BCB-CBE1BEB42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975" y="3098800"/>
              <a:ext cx="1241425" cy="3175"/>
            </a:xfrm>
            <a:custGeom>
              <a:avLst/>
              <a:gdLst>
                <a:gd name="T0" fmla="*/ 0 w 688"/>
                <a:gd name="T1" fmla="*/ 2147483647 h 10"/>
                <a:gd name="T2" fmla="*/ 2147483647 w 688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8" h="10">
                  <a:moveTo>
                    <a:pt x="0" y="10"/>
                  </a:moveTo>
                  <a:lnTo>
                    <a:pt x="688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05" name="Text Box 140">
              <a:extLst>
                <a:ext uri="{FF2B5EF4-FFF2-40B4-BE49-F238E27FC236}">
                  <a16:creationId xmlns:a16="http://schemas.microsoft.com/office/drawing/2014/main" id="{997BAC00-B6AD-43D6-BD84-75CEF594345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919757" y="2154062"/>
              <a:ext cx="98266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FF6600"/>
                  </a:solidFill>
                  <a:latin typeface="Arial" panose="020B0604020202020204" pitchFamily="34" charset="0"/>
                </a:rPr>
                <a:t>P21</a:t>
              </a:r>
              <a:endParaRPr lang="en-GB" altLang="cs-CZ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6" name="Text Box 141">
              <a:extLst>
                <a:ext uri="{FF2B5EF4-FFF2-40B4-BE49-F238E27FC236}">
                  <a16:creationId xmlns:a16="http://schemas.microsoft.com/office/drawing/2014/main" id="{8A7030CF-A8B5-4272-92E7-D5189CB2D6B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424434" y="2146111"/>
              <a:ext cx="9810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FF6600"/>
                  </a:solidFill>
                  <a:latin typeface="Arial" panose="020B0604020202020204" pitchFamily="34" charset="0"/>
                </a:rPr>
                <a:t>P21´</a:t>
              </a:r>
              <a:endParaRPr lang="en-GB" altLang="cs-CZ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7" name="Text Box 142">
              <a:extLst>
                <a:ext uri="{FF2B5EF4-FFF2-40B4-BE49-F238E27FC236}">
                  <a16:creationId xmlns:a16="http://schemas.microsoft.com/office/drawing/2014/main" id="{6F9E3A60-5997-459E-A81A-8D32B384819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408738" y="2162013"/>
              <a:ext cx="7794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0000FF"/>
                  </a:solidFill>
                  <a:latin typeface="Arial" panose="020B0604020202020204" pitchFamily="34" charset="0"/>
                </a:rPr>
                <a:t>P61</a:t>
              </a:r>
              <a:endParaRPr lang="en-GB" altLang="cs-CZ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8" name="Text Box 143">
              <a:extLst>
                <a:ext uri="{FF2B5EF4-FFF2-40B4-BE49-F238E27FC236}">
                  <a16:creationId xmlns:a16="http://schemas.microsoft.com/office/drawing/2014/main" id="{18D828F6-9AF3-44DD-B7CB-B014B339885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58013" y="2169964"/>
              <a:ext cx="777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>
                  <a:solidFill>
                    <a:srgbClr val="0000FF"/>
                  </a:solidFill>
                  <a:latin typeface="Arial" panose="020B0604020202020204" pitchFamily="34" charset="0"/>
                </a:rPr>
                <a:t>P61´</a:t>
              </a:r>
              <a:endParaRPr lang="en-GB" altLang="cs-CZ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9" name="Oval 144">
              <a:extLst>
                <a:ext uri="{FF2B5EF4-FFF2-40B4-BE49-F238E27FC236}">
                  <a16:creationId xmlns:a16="http://schemas.microsoft.com/office/drawing/2014/main" id="{DDFD12F7-A093-449C-B18A-2A72CAB43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8" y="2109788"/>
              <a:ext cx="85725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0" name="Oval 145">
              <a:extLst>
                <a:ext uri="{FF2B5EF4-FFF2-40B4-BE49-F238E27FC236}">
                  <a16:creationId xmlns:a16="http://schemas.microsoft.com/office/drawing/2014/main" id="{5DC3DC57-D45A-4415-9EE2-E4F5CD090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0" y="2124075"/>
              <a:ext cx="87313" cy="8096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1" name="Oval 146">
              <a:extLst>
                <a:ext uri="{FF2B5EF4-FFF2-40B4-BE49-F238E27FC236}">
                  <a16:creationId xmlns:a16="http://schemas.microsoft.com/office/drawing/2014/main" id="{22B76648-D138-4EFC-9F34-BC29539DD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3563" y="2136775"/>
              <a:ext cx="87312" cy="8096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2" name="Oval 147">
              <a:extLst>
                <a:ext uri="{FF2B5EF4-FFF2-40B4-BE49-F238E27FC236}">
                  <a16:creationId xmlns:a16="http://schemas.microsoft.com/office/drawing/2014/main" id="{D463697F-561B-4F4C-9B70-EB442CB5C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388" y="2084388"/>
              <a:ext cx="87312" cy="7937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3" name="Oval 148">
              <a:extLst>
                <a:ext uri="{FF2B5EF4-FFF2-40B4-BE49-F238E27FC236}">
                  <a16:creationId xmlns:a16="http://schemas.microsoft.com/office/drawing/2014/main" id="{0BF24E7B-406B-4440-BC61-09AC1D1FC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7138" y="3062288"/>
              <a:ext cx="87312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4" name="Oval 149">
              <a:extLst>
                <a:ext uri="{FF2B5EF4-FFF2-40B4-BE49-F238E27FC236}">
                  <a16:creationId xmlns:a16="http://schemas.microsoft.com/office/drawing/2014/main" id="{969E5B15-CA52-40B2-AB05-90A088414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888" y="2084388"/>
              <a:ext cx="87312" cy="7937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5" name="Oval 150">
              <a:extLst>
                <a:ext uri="{FF2B5EF4-FFF2-40B4-BE49-F238E27FC236}">
                  <a16:creationId xmlns:a16="http://schemas.microsoft.com/office/drawing/2014/main" id="{13878901-D92E-475C-A463-564F8DF24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63" y="2136775"/>
              <a:ext cx="87312" cy="8096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6" name="Oval 151">
              <a:extLst>
                <a:ext uri="{FF2B5EF4-FFF2-40B4-BE49-F238E27FC236}">
                  <a16:creationId xmlns:a16="http://schemas.microsoft.com/office/drawing/2014/main" id="{81E942F0-F360-41FF-8E59-5EBF57D8A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5700" y="2124075"/>
              <a:ext cx="87313" cy="8096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7" name="Oval 152">
              <a:extLst>
                <a:ext uri="{FF2B5EF4-FFF2-40B4-BE49-F238E27FC236}">
                  <a16:creationId xmlns:a16="http://schemas.microsoft.com/office/drawing/2014/main" id="{48AD4940-17CF-4A96-A9A4-D939BBAE3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8" y="3062288"/>
              <a:ext cx="85725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8" name="Oval 153">
              <a:extLst>
                <a:ext uri="{FF2B5EF4-FFF2-40B4-BE49-F238E27FC236}">
                  <a16:creationId xmlns:a16="http://schemas.microsoft.com/office/drawing/2014/main" id="{101EBBB3-70F1-428D-9102-5844CB432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8" y="5021263"/>
              <a:ext cx="85725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19" name="Oval 154">
              <a:extLst>
                <a:ext uri="{FF2B5EF4-FFF2-40B4-BE49-F238E27FC236}">
                  <a16:creationId xmlns:a16="http://schemas.microsoft.com/office/drawing/2014/main" id="{10E70B31-82A1-4616-B605-EA305727F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7138" y="5021263"/>
              <a:ext cx="87312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20" name="Oval 155">
              <a:extLst>
                <a:ext uri="{FF2B5EF4-FFF2-40B4-BE49-F238E27FC236}">
                  <a16:creationId xmlns:a16="http://schemas.microsoft.com/office/drawing/2014/main" id="{DC37968F-166E-46BA-9D1A-0C49E318E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7125" y="5021263"/>
              <a:ext cx="85725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21" name="Oval 156">
              <a:extLst>
                <a:ext uri="{FF2B5EF4-FFF2-40B4-BE49-F238E27FC236}">
                  <a16:creationId xmlns:a16="http://schemas.microsoft.com/office/drawing/2014/main" id="{99073CEB-08B9-4FBF-8561-18E5077C7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5700" y="3055938"/>
              <a:ext cx="87313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22" name="Oval 157">
              <a:extLst>
                <a:ext uri="{FF2B5EF4-FFF2-40B4-BE49-F238E27FC236}">
                  <a16:creationId xmlns:a16="http://schemas.microsoft.com/office/drawing/2014/main" id="{50A80AE4-7B4B-464B-B935-FBEF3F352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8025" y="2151063"/>
              <a:ext cx="87313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23" name="Oval 158">
              <a:extLst>
                <a:ext uri="{FF2B5EF4-FFF2-40B4-BE49-F238E27FC236}">
                  <a16:creationId xmlns:a16="http://schemas.microsoft.com/office/drawing/2014/main" id="{8C17EDB7-755F-46FF-93C5-EABF5E0AA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75" y="2525713"/>
              <a:ext cx="85725" cy="8096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24" name="Oval 159">
              <a:extLst>
                <a:ext uri="{FF2B5EF4-FFF2-40B4-BE49-F238E27FC236}">
                  <a16:creationId xmlns:a16="http://schemas.microsoft.com/office/drawing/2014/main" id="{F6437FCD-75CD-4850-8B8D-2C8E496D8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6413" y="2781300"/>
              <a:ext cx="85725" cy="8096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2400"/>
            </a:p>
          </p:txBody>
        </p:sp>
        <p:sp>
          <p:nvSpPr>
            <p:cNvPr id="14425" name="Freeform 160">
              <a:extLst>
                <a:ext uri="{FF2B5EF4-FFF2-40B4-BE49-F238E27FC236}">
                  <a16:creationId xmlns:a16="http://schemas.microsoft.com/office/drawing/2014/main" id="{94642FB9-2CAC-4ADC-AFCF-75B52D17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0" y="3098800"/>
              <a:ext cx="1241425" cy="3175"/>
            </a:xfrm>
            <a:custGeom>
              <a:avLst/>
              <a:gdLst>
                <a:gd name="T0" fmla="*/ 0 w 688"/>
                <a:gd name="T1" fmla="*/ 2147483647 h 10"/>
                <a:gd name="T2" fmla="*/ 2147483647 w 688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8" h="10">
                  <a:moveTo>
                    <a:pt x="0" y="10"/>
                  </a:moveTo>
                  <a:lnTo>
                    <a:pt x="688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4345" name="Text Box 161">
            <a:extLst>
              <a:ext uri="{FF2B5EF4-FFF2-40B4-BE49-F238E27FC236}">
                <a16:creationId xmlns:a16="http://schemas.microsoft.com/office/drawing/2014/main" id="{5207F116-46F1-4BF4-9209-753AABD50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868863"/>
            <a:ext cx="6081713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1600" i="1">
                <a:latin typeface="Arial" panose="020B0604020202020204" pitchFamily="34" charset="0"/>
              </a:rPr>
              <a:t>bod</a:t>
            </a:r>
            <a:r>
              <a:rPr lang="cs-CZ" altLang="cs-CZ" sz="4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>
                <a:solidFill>
                  <a:srgbClr val="FF6600"/>
                </a:solidFill>
                <a:latin typeface="Arial" panose="020B0604020202020204" pitchFamily="34" charset="0"/>
              </a:rPr>
              <a:t>P21´</a:t>
            </a:r>
            <a:r>
              <a:rPr lang="cs-CZ" altLang="cs-CZ" sz="2800">
                <a:latin typeface="Arial" panose="020B0604020202020204" pitchFamily="34" charset="0"/>
              </a:rPr>
              <a:t>-  </a:t>
            </a:r>
            <a:r>
              <a:rPr lang="cs-CZ" altLang="cs-CZ" sz="1600" i="1">
                <a:latin typeface="Arial" panose="020B0604020202020204" pitchFamily="34" charset="0"/>
              </a:rPr>
              <a:t>bod odvozený od bodu </a:t>
            </a:r>
            <a:r>
              <a:rPr lang="cs-CZ" altLang="cs-CZ" sz="2000">
                <a:solidFill>
                  <a:srgbClr val="FF6600"/>
                </a:solidFill>
                <a:latin typeface="Arial" panose="020B0604020202020204" pitchFamily="34" charset="0"/>
              </a:rPr>
              <a:t>P2</a:t>
            </a:r>
            <a:r>
              <a:rPr lang="cs-CZ" altLang="cs-CZ" sz="1600" i="1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cs-CZ" altLang="cs-CZ" sz="1600" i="1">
                <a:latin typeface="Arial" panose="020B0604020202020204" pitchFamily="34" charset="0"/>
              </a:rPr>
              <a:t>bod</a:t>
            </a:r>
            <a:r>
              <a:rPr lang="cs-CZ" altLang="cs-CZ" sz="32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>
                <a:solidFill>
                  <a:srgbClr val="FF6600"/>
                </a:solidFill>
                <a:latin typeface="Arial" panose="020B0604020202020204" pitchFamily="34" charset="0"/>
              </a:rPr>
              <a:t>P21´ </a:t>
            </a:r>
            <a:r>
              <a:rPr lang="cs-CZ" altLang="cs-CZ" sz="1600" i="1">
                <a:latin typeface="Arial" panose="020B0604020202020204" pitchFamily="34" charset="0"/>
              </a:rPr>
              <a:t>se ve spojovacím procesu spojí s bodem </a:t>
            </a:r>
            <a:r>
              <a:rPr lang="cs-CZ" altLang="cs-CZ" sz="2000">
                <a:solidFill>
                  <a:srgbClr val="FF6600"/>
                </a:solidFill>
                <a:latin typeface="Arial" panose="020B0604020202020204" pitchFamily="34" charset="0"/>
              </a:rPr>
              <a:t>P21 </a:t>
            </a:r>
            <a:r>
              <a:rPr lang="cs-CZ" altLang="cs-CZ" sz="1600" i="1">
                <a:latin typeface="Arial" panose="020B0604020202020204" pitchFamily="34" charset="0"/>
              </a:rPr>
              <a:t>                                                              </a:t>
            </a:r>
            <a:endParaRPr lang="cs-CZ" altLang="cs-CZ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43" name="Text Box 95">
            <a:extLst>
              <a:ext uri="{FF2B5EF4-FFF2-40B4-BE49-F238E27FC236}">
                <a16:creationId xmlns:a16="http://schemas.microsoft.com/office/drawing/2014/main" id="{292D3E80-04CF-4C67-8006-92E05CCD6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613" y="2133600"/>
            <a:ext cx="298450" cy="146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P32</a:t>
            </a:r>
          </a:p>
        </p:txBody>
      </p:sp>
      <p:sp useBgFill="1">
        <p:nvSpPr>
          <p:cNvPr id="2142" name="Text Box 94">
            <a:extLst>
              <a:ext uri="{FF2B5EF4-FFF2-40B4-BE49-F238E27FC236}">
                <a16:creationId xmlns:a16="http://schemas.microsoft.com/office/drawing/2014/main" id="{78C499AE-F696-4CB0-9442-84DAC6261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2344738"/>
            <a:ext cx="314325" cy="1492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P22</a:t>
            </a:r>
          </a:p>
        </p:txBody>
      </p:sp>
      <p:sp useBgFill="1">
        <p:nvSpPr>
          <p:cNvPr id="2115" name="Text Box 67">
            <a:extLst>
              <a:ext uri="{FF2B5EF4-FFF2-40B4-BE49-F238E27FC236}">
                <a16:creationId xmlns:a16="http://schemas.microsoft.com/office/drawing/2014/main" id="{D7245131-48DF-45CA-B1C4-92AC62074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1325563"/>
            <a:ext cx="238125" cy="1809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P21</a:t>
            </a:r>
          </a:p>
        </p:txBody>
      </p:sp>
      <p:sp useBgFill="1">
        <p:nvSpPr>
          <p:cNvPr id="2140" name="Text Box 92">
            <a:extLst>
              <a:ext uri="{FF2B5EF4-FFF2-40B4-BE49-F238E27FC236}">
                <a16:creationId xmlns:a16="http://schemas.microsoft.com/office/drawing/2014/main" id="{E864346C-BF05-46A5-A519-D1484D18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1174750"/>
            <a:ext cx="188913" cy="15398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P2</a:t>
            </a:r>
          </a:p>
        </p:txBody>
      </p:sp>
      <p:sp useBgFill="1">
        <p:nvSpPr>
          <p:cNvPr id="2141" name="Text Box 93">
            <a:extLst>
              <a:ext uri="{FF2B5EF4-FFF2-40B4-BE49-F238E27FC236}">
                <a16:creationId xmlns:a16="http://schemas.microsoft.com/office/drawing/2014/main" id="{D10B5456-6587-4F00-BA0A-AD0E92939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25" y="960438"/>
            <a:ext cx="187325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P3</a:t>
            </a:r>
          </a:p>
        </p:txBody>
      </p:sp>
      <p:sp useBgFill="1">
        <p:nvSpPr>
          <p:cNvPr id="2146" name="Text Box 98">
            <a:extLst>
              <a:ext uri="{FF2B5EF4-FFF2-40B4-BE49-F238E27FC236}">
                <a16:creationId xmlns:a16="http://schemas.microsoft.com/office/drawing/2014/main" id="{802A6160-A2AC-408B-B08E-33DD14A18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363" y="1039813"/>
            <a:ext cx="242887" cy="152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P42</a:t>
            </a:r>
          </a:p>
        </p:txBody>
      </p:sp>
      <p:sp useBgFill="1">
        <p:nvSpPr>
          <p:cNvPr id="2144" name="Text Box 96">
            <a:extLst>
              <a:ext uri="{FF2B5EF4-FFF2-40B4-BE49-F238E27FC236}">
                <a16:creationId xmlns:a16="http://schemas.microsoft.com/office/drawing/2014/main" id="{2A9665AF-6BC7-4ADC-AEB3-BAEAF2270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13" y="1038225"/>
            <a:ext cx="242887" cy="152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P41</a:t>
            </a:r>
          </a:p>
        </p:txBody>
      </p:sp>
      <p:sp useBgFill="1">
        <p:nvSpPr>
          <p:cNvPr id="2145" name="Text Box 97">
            <a:extLst>
              <a:ext uri="{FF2B5EF4-FFF2-40B4-BE49-F238E27FC236}">
                <a16:creationId xmlns:a16="http://schemas.microsoft.com/office/drawing/2014/main" id="{82D5E907-2B6D-4F7F-899E-4BEFEED1B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1039813"/>
            <a:ext cx="304800" cy="152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P42</a:t>
            </a:r>
            <a:r>
              <a:rPr lang="cs-CZ" altLang="cs-CZ" sz="1000">
                <a:sym typeface="Symbol" panose="05050102010706020507" pitchFamily="18" charset="2"/>
              </a:rPr>
              <a:t></a:t>
            </a:r>
            <a:endParaRPr lang="cs-CZ" altLang="cs-CZ" sz="1000"/>
          </a:p>
        </p:txBody>
      </p:sp>
      <p:sp useBgFill="1">
        <p:nvSpPr>
          <p:cNvPr id="2147" name="Text Box 99">
            <a:extLst>
              <a:ext uri="{FF2B5EF4-FFF2-40B4-BE49-F238E27FC236}">
                <a16:creationId xmlns:a16="http://schemas.microsoft.com/office/drawing/2014/main" id="{2667E765-0A46-4D06-A0E6-EFB1D4CBE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0" y="1139825"/>
            <a:ext cx="360363" cy="2238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 </a:t>
            </a:r>
            <a:r>
              <a:rPr lang="cs-CZ" altLang="cs-CZ" sz="1000"/>
              <a:t>P6</a:t>
            </a:r>
          </a:p>
        </p:txBody>
      </p:sp>
      <p:sp useBgFill="1">
        <p:nvSpPr>
          <p:cNvPr id="2116" name="Text Box 68">
            <a:extLst>
              <a:ext uri="{FF2B5EF4-FFF2-40B4-BE49-F238E27FC236}">
                <a16:creationId xmlns:a16="http://schemas.microsoft.com/office/drawing/2014/main" id="{B7128882-7184-42C6-8F90-078A8675A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1335088"/>
            <a:ext cx="292100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P61</a:t>
            </a:r>
          </a:p>
        </p:txBody>
      </p:sp>
      <p:sp useBgFill="1">
        <p:nvSpPr>
          <p:cNvPr id="2135" name="Text Box 87">
            <a:extLst>
              <a:ext uri="{FF2B5EF4-FFF2-40B4-BE49-F238E27FC236}">
                <a16:creationId xmlns:a16="http://schemas.microsoft.com/office/drawing/2014/main" id="{33ADC639-3906-479D-BD47-64853C930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1984375"/>
            <a:ext cx="254000" cy="15398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P62</a:t>
            </a:r>
          </a:p>
        </p:txBody>
      </p:sp>
      <p:sp useBgFill="1">
        <p:nvSpPr>
          <p:cNvPr id="2117" name="Text Box 69">
            <a:extLst>
              <a:ext uri="{FF2B5EF4-FFF2-40B4-BE49-F238E27FC236}">
                <a16:creationId xmlns:a16="http://schemas.microsoft.com/office/drawing/2014/main" id="{33BC95C9-8E85-44CB-BBC2-3253DCFB4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1113" y="1335088"/>
            <a:ext cx="323850" cy="228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P61</a:t>
            </a:r>
            <a:r>
              <a:rPr lang="cs-CZ" altLang="cs-CZ" sz="1000">
                <a:sym typeface="Symbol" panose="05050102010706020507" pitchFamily="18" charset="2"/>
              </a:rPr>
              <a:t></a:t>
            </a:r>
            <a:endParaRPr lang="cs-CZ" altLang="cs-CZ" sz="1000"/>
          </a:p>
        </p:txBody>
      </p:sp>
      <p:sp useBgFill="1">
        <p:nvSpPr>
          <p:cNvPr id="2161" name="Text Box 113">
            <a:extLst>
              <a:ext uri="{FF2B5EF4-FFF2-40B4-BE49-F238E27FC236}">
                <a16:creationId xmlns:a16="http://schemas.microsoft.com/office/drawing/2014/main" id="{6FE83877-805E-4F58-A2BF-4FDDD7EF0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7063" y="1306513"/>
            <a:ext cx="225425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 </a:t>
            </a:r>
            <a:r>
              <a:rPr lang="cs-CZ" altLang="cs-CZ" sz="1000"/>
              <a:t>P7</a:t>
            </a:r>
          </a:p>
        </p:txBody>
      </p:sp>
      <p:sp useBgFill="1">
        <p:nvSpPr>
          <p:cNvPr id="2151" name="Text Box 103">
            <a:extLst>
              <a:ext uri="{FF2B5EF4-FFF2-40B4-BE49-F238E27FC236}">
                <a16:creationId xmlns:a16="http://schemas.microsoft.com/office/drawing/2014/main" id="{1692092B-BD18-4CED-BA46-AF29CAA9D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575" y="2786063"/>
            <a:ext cx="187325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S7</a:t>
            </a:r>
          </a:p>
        </p:txBody>
      </p:sp>
      <p:sp useBgFill="1">
        <p:nvSpPr>
          <p:cNvPr id="2150" name="Text Box 102">
            <a:extLst>
              <a:ext uri="{FF2B5EF4-FFF2-40B4-BE49-F238E27FC236}">
                <a16:creationId xmlns:a16="http://schemas.microsoft.com/office/drawing/2014/main" id="{979370A1-93F8-4C64-87E5-D45BEA1EB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2776538"/>
            <a:ext cx="187325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S4</a:t>
            </a:r>
          </a:p>
        </p:txBody>
      </p:sp>
      <p:sp useBgFill="1">
        <p:nvSpPr>
          <p:cNvPr id="2154" name="Text Box 106">
            <a:extLst>
              <a:ext uri="{FF2B5EF4-FFF2-40B4-BE49-F238E27FC236}">
                <a16:creationId xmlns:a16="http://schemas.microsoft.com/office/drawing/2014/main" id="{6F011523-C6DA-41AC-877E-43D917F68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688" y="5719763"/>
            <a:ext cx="384175" cy="142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Ko7</a:t>
            </a:r>
          </a:p>
        </p:txBody>
      </p:sp>
      <p:sp useBgFill="1">
        <p:nvSpPr>
          <p:cNvPr id="2153" name="Text Box 105">
            <a:extLst>
              <a:ext uri="{FF2B5EF4-FFF2-40B4-BE49-F238E27FC236}">
                <a16:creationId xmlns:a16="http://schemas.microsoft.com/office/drawing/2014/main" id="{5E5A6354-A091-4E36-BF08-9265A0EA8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7863" y="6005513"/>
            <a:ext cx="185737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D7</a:t>
            </a:r>
          </a:p>
        </p:txBody>
      </p:sp>
      <p:sp useBgFill="1">
        <p:nvSpPr>
          <p:cNvPr id="2119" name="Text Box 71">
            <a:extLst>
              <a:ext uri="{FF2B5EF4-FFF2-40B4-BE49-F238E27FC236}">
                <a16:creationId xmlns:a16="http://schemas.microsoft.com/office/drawing/2014/main" id="{C8DF6D41-8F61-47B8-825C-44FFA6CED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88" y="6022975"/>
            <a:ext cx="187325" cy="15398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D4</a:t>
            </a:r>
          </a:p>
        </p:txBody>
      </p:sp>
      <p:sp useBgFill="1">
        <p:nvSpPr>
          <p:cNvPr id="2152" name="Text Box 104">
            <a:extLst>
              <a:ext uri="{FF2B5EF4-FFF2-40B4-BE49-F238E27FC236}">
                <a16:creationId xmlns:a16="http://schemas.microsoft.com/office/drawing/2014/main" id="{D7358F0B-8103-4142-8F2F-9B83D03F5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5740400"/>
            <a:ext cx="352425" cy="142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Ko4</a:t>
            </a:r>
          </a:p>
        </p:txBody>
      </p:sp>
      <p:sp useBgFill="1">
        <p:nvSpPr>
          <p:cNvPr id="2138" name="Text Box 90">
            <a:extLst>
              <a:ext uri="{FF2B5EF4-FFF2-40B4-BE49-F238E27FC236}">
                <a16:creationId xmlns:a16="http://schemas.microsoft.com/office/drawing/2014/main" id="{D8B24BF5-DE48-4390-B101-901C53850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6005513"/>
            <a:ext cx="185738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D1</a:t>
            </a:r>
          </a:p>
        </p:txBody>
      </p:sp>
      <p:sp useBgFill="1">
        <p:nvSpPr>
          <p:cNvPr id="2139" name="Text Box 91">
            <a:extLst>
              <a:ext uri="{FF2B5EF4-FFF2-40B4-BE49-F238E27FC236}">
                <a16:creationId xmlns:a16="http://schemas.microsoft.com/office/drawing/2014/main" id="{ED724813-73AD-42A3-9768-501D31D62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5721350"/>
            <a:ext cx="373062" cy="1698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Ko1</a:t>
            </a:r>
          </a:p>
        </p:txBody>
      </p:sp>
      <p:sp useBgFill="1">
        <p:nvSpPr>
          <p:cNvPr id="2137" name="Text Box 89">
            <a:extLst>
              <a:ext uri="{FF2B5EF4-FFF2-40B4-BE49-F238E27FC236}">
                <a16:creationId xmlns:a16="http://schemas.microsoft.com/office/drawing/2014/main" id="{CE9A8D56-9F52-455D-81F5-A04B7B44C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3" y="2778125"/>
            <a:ext cx="188912" cy="15398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S1</a:t>
            </a:r>
          </a:p>
        </p:txBody>
      </p:sp>
      <p:sp useBgFill="1">
        <p:nvSpPr>
          <p:cNvPr id="2136" name="Text Box 88">
            <a:extLst>
              <a:ext uri="{FF2B5EF4-FFF2-40B4-BE49-F238E27FC236}">
                <a16:creationId xmlns:a16="http://schemas.microsoft.com/office/drawing/2014/main" id="{2C01CB4D-6A85-49C4-A2E7-F1EB936DC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328738"/>
            <a:ext cx="185738" cy="1539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P1</a:t>
            </a:r>
          </a:p>
        </p:txBody>
      </p:sp>
      <p:sp>
        <p:nvSpPr>
          <p:cNvPr id="2198" name="Text Box 150">
            <a:extLst>
              <a:ext uri="{FF2B5EF4-FFF2-40B4-BE49-F238E27FC236}">
                <a16:creationId xmlns:a16="http://schemas.microsoft.com/office/drawing/2014/main" id="{33B9C2FD-752C-4858-B2EA-B700DD2A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009650"/>
            <a:ext cx="3429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zadní středová přímka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1</a:t>
            </a:r>
            <a:endParaRPr lang="cs-CZ" altLang="cs-CZ" sz="1000" b="1">
              <a:solidFill>
                <a:srgbClr val="FD4133"/>
              </a:solidFill>
            </a:endParaRPr>
          </a:p>
        </p:txBody>
      </p:sp>
      <p:sp useBgFill="1">
        <p:nvSpPr>
          <p:cNvPr id="2160" name="Text Box 112">
            <a:extLst>
              <a:ext uri="{FF2B5EF4-FFF2-40B4-BE49-F238E27FC236}">
                <a16:creationId xmlns:a16="http://schemas.microsoft.com/office/drawing/2014/main" id="{9A5E8721-009C-41C1-B7BF-D7EFDB92C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613" y="1106488"/>
            <a:ext cx="304800" cy="228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 dirty="0"/>
              <a:t>P31</a:t>
            </a:r>
            <a:r>
              <a:rPr lang="cs-CZ" altLang="cs-CZ" dirty="0">
                <a:sym typeface="Symbol" panose="05050102010706020507" pitchFamily="18" charset="2"/>
              </a:rPr>
              <a:t></a:t>
            </a:r>
            <a:endParaRPr lang="cs-CZ" altLang="cs-CZ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7D4C5DD-6554-448A-86A1-7E96129F9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63" y="6259513"/>
            <a:ext cx="32099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100" b="1">
                <a:cs typeface="Times New Roman" panose="02020603050405020304" pitchFamily="18" charset="0"/>
              </a:rPr>
              <a:t>	Zadní díl </a:t>
            </a:r>
            <a:r>
              <a:rPr lang="cs-CZ" altLang="cs-CZ" sz="1100" b="1"/>
              <a:t>                          </a:t>
            </a:r>
            <a:r>
              <a:rPr lang="cs-CZ" altLang="cs-CZ" sz="1100" b="1">
                <a:cs typeface="Times New Roman" panose="02020603050405020304" pitchFamily="18" charset="0"/>
              </a:rPr>
              <a:t>Přední díl</a:t>
            </a:r>
          </a:p>
        </p:txBody>
      </p:sp>
      <p:sp useBgFill="1">
        <p:nvSpPr>
          <p:cNvPr id="2120" name="Text Box 72">
            <a:extLst>
              <a:ext uri="{FF2B5EF4-FFF2-40B4-BE49-F238E27FC236}">
                <a16:creationId xmlns:a16="http://schemas.microsoft.com/office/drawing/2014/main" id="{9B3B4A8C-6CB7-4A80-AA67-399D9D04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3" y="1328738"/>
            <a:ext cx="304800" cy="2349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/>
              <a:t> P4</a:t>
            </a:r>
          </a:p>
        </p:txBody>
      </p:sp>
      <p:sp>
        <p:nvSpPr>
          <p:cNvPr id="2121" name="Line 73">
            <a:extLst>
              <a:ext uri="{FF2B5EF4-FFF2-40B4-BE49-F238E27FC236}">
                <a16:creationId xmlns:a16="http://schemas.microsoft.com/office/drawing/2014/main" id="{5CB5A9C0-DF87-43C0-AF02-BEBBE187487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293938" y="3673475"/>
            <a:ext cx="467995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2" name="Line 74">
            <a:extLst>
              <a:ext uri="{FF2B5EF4-FFF2-40B4-BE49-F238E27FC236}">
                <a16:creationId xmlns:a16="http://schemas.microsoft.com/office/drawing/2014/main" id="{C00E9258-C39C-4BFC-9B24-58838532C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913" y="1333500"/>
            <a:ext cx="36083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3" name="Line 75">
            <a:extLst>
              <a:ext uri="{FF2B5EF4-FFF2-40B4-BE49-F238E27FC236}">
                <a16:creationId xmlns:a16="http://schemas.microsoft.com/office/drawing/2014/main" id="{0336D70B-83FA-4059-83DE-83B9EBC06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3913" y="2781300"/>
            <a:ext cx="36131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4" name="Line 76">
            <a:extLst>
              <a:ext uri="{FF2B5EF4-FFF2-40B4-BE49-F238E27FC236}">
                <a16:creationId xmlns:a16="http://schemas.microsoft.com/office/drawing/2014/main" id="{8CA2A61C-DBF2-45FA-8265-37F4F2BD909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907088" y="3673475"/>
            <a:ext cx="467995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5" name="Line 77">
            <a:extLst>
              <a:ext uri="{FF2B5EF4-FFF2-40B4-BE49-F238E27FC236}">
                <a16:creationId xmlns:a16="http://schemas.microsoft.com/office/drawing/2014/main" id="{01A6AA8D-E8B6-402D-B4EC-9DE98A041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3913" y="6018213"/>
            <a:ext cx="361473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7" name="Line 79">
            <a:extLst>
              <a:ext uri="{FF2B5EF4-FFF2-40B4-BE49-F238E27FC236}">
                <a16:creationId xmlns:a16="http://schemas.microsoft.com/office/drawing/2014/main" id="{A7B0C42B-3DBF-4C3B-9DEA-BEDD31549A5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665663" y="2057400"/>
            <a:ext cx="14478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8" name="Line 80">
            <a:extLst>
              <a:ext uri="{FF2B5EF4-FFF2-40B4-BE49-F238E27FC236}">
                <a16:creationId xmlns:a16="http://schemas.microsoft.com/office/drawing/2014/main" id="{F0AFDDB9-0823-407B-A252-89A8023080F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027613" y="2057400"/>
            <a:ext cx="14478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9" name="Line 81">
            <a:extLst>
              <a:ext uri="{FF2B5EF4-FFF2-40B4-BE49-F238E27FC236}">
                <a16:creationId xmlns:a16="http://schemas.microsoft.com/office/drawing/2014/main" id="{A7293957-87A2-4597-BB14-708CA25E240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814344" y="2062957"/>
            <a:ext cx="1436687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0" name="Line 82">
            <a:extLst>
              <a:ext uri="{FF2B5EF4-FFF2-40B4-BE49-F238E27FC236}">
                <a16:creationId xmlns:a16="http://schemas.microsoft.com/office/drawing/2014/main" id="{D92054F1-A1B5-4321-A213-E3321C68E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7088" y="5734050"/>
            <a:ext cx="36163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1" name="Line 83">
            <a:extLst>
              <a:ext uri="{FF2B5EF4-FFF2-40B4-BE49-F238E27FC236}">
                <a16:creationId xmlns:a16="http://schemas.microsoft.com/office/drawing/2014/main" id="{860D9941-4EDA-4CDB-800C-83A35F45568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459538" y="1277938"/>
            <a:ext cx="1079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2" name="Line 84">
            <a:extLst>
              <a:ext uri="{FF2B5EF4-FFF2-40B4-BE49-F238E27FC236}">
                <a16:creationId xmlns:a16="http://schemas.microsoft.com/office/drawing/2014/main" id="{8D5A8ED6-FB16-4F92-BBB9-ACF0CF4B447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772944" y="834231"/>
            <a:ext cx="111125" cy="8874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3" name="Freeform 85">
            <a:extLst>
              <a:ext uri="{FF2B5EF4-FFF2-40B4-BE49-F238E27FC236}">
                <a16:creationId xmlns:a16="http://schemas.microsoft.com/office/drawing/2014/main" id="{EDF7E9E5-E48B-42AF-BBFA-5E420378751E}"/>
              </a:ext>
            </a:extLst>
          </p:cNvPr>
          <p:cNvSpPr>
            <a:spLocks/>
          </p:cNvSpPr>
          <p:nvPr/>
        </p:nvSpPr>
        <p:spPr bwMode="auto">
          <a:xfrm>
            <a:off x="6737350" y="1222375"/>
            <a:ext cx="723900" cy="98425"/>
          </a:xfrm>
          <a:custGeom>
            <a:avLst/>
            <a:gdLst>
              <a:gd name="T0" fmla="*/ 2147483647 w 1141"/>
              <a:gd name="T1" fmla="*/ 2147483647 h 155"/>
              <a:gd name="T2" fmla="*/ 0 w 1141"/>
              <a:gd name="T3" fmla="*/ 0 h 1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41" h="155">
                <a:moveTo>
                  <a:pt x="1141" y="155"/>
                </a:moveTo>
                <a:cubicBezTo>
                  <a:pt x="498" y="114"/>
                  <a:pt x="0" y="0"/>
                  <a:pt x="0" y="0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4" name="Line 86">
            <a:extLst>
              <a:ext uri="{FF2B5EF4-FFF2-40B4-BE49-F238E27FC236}">
                <a16:creationId xmlns:a16="http://schemas.microsoft.com/office/drawing/2014/main" id="{B6E07B72-6885-4612-AF08-CFE871B22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2213" y="1222375"/>
            <a:ext cx="4635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48" name="Line 100">
            <a:extLst>
              <a:ext uri="{FF2B5EF4-FFF2-40B4-BE49-F238E27FC236}">
                <a16:creationId xmlns:a16="http://schemas.microsoft.com/office/drawing/2014/main" id="{E8AF7BE3-B8A5-404B-AB7D-15D2D5B1B1D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258593" y="1351757"/>
            <a:ext cx="3651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" name="Line 107">
            <a:extLst>
              <a:ext uri="{FF2B5EF4-FFF2-40B4-BE49-F238E27FC236}">
                <a16:creationId xmlns:a16="http://schemas.microsoft.com/office/drawing/2014/main" id="{E1B0BB5B-5596-49AD-9DEA-5224245B918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685631" y="1351757"/>
            <a:ext cx="3651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" name="Line 108">
            <a:extLst>
              <a:ext uri="{FF2B5EF4-FFF2-40B4-BE49-F238E27FC236}">
                <a16:creationId xmlns:a16="http://schemas.microsoft.com/office/drawing/2014/main" id="{79EC8DCB-ED8B-4124-8C08-8621662774D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784056" y="1351757"/>
            <a:ext cx="36513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7" name="Line 109">
            <a:extLst>
              <a:ext uri="{FF2B5EF4-FFF2-40B4-BE49-F238E27FC236}">
                <a16:creationId xmlns:a16="http://schemas.microsoft.com/office/drawing/2014/main" id="{16957803-7D0B-40E9-A98D-E60E9B6E5A7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442994" y="1346994"/>
            <a:ext cx="3651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8" name="Line 110">
            <a:extLst>
              <a:ext uri="{FF2B5EF4-FFF2-40B4-BE49-F238E27FC236}">
                <a16:creationId xmlns:a16="http://schemas.microsoft.com/office/drawing/2014/main" id="{8C6D3972-1BDC-425C-A745-8B6E5A65161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590631" y="1351757"/>
            <a:ext cx="3651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2" name="Freeform 114">
            <a:extLst>
              <a:ext uri="{FF2B5EF4-FFF2-40B4-BE49-F238E27FC236}">
                <a16:creationId xmlns:a16="http://schemas.microsoft.com/office/drawing/2014/main" id="{6565BA07-E85E-442C-AA5E-A834D2BFC11E}"/>
              </a:ext>
            </a:extLst>
          </p:cNvPr>
          <p:cNvSpPr>
            <a:spLocks/>
          </p:cNvSpPr>
          <p:nvPr/>
        </p:nvSpPr>
        <p:spPr bwMode="auto">
          <a:xfrm>
            <a:off x="5272088" y="1323975"/>
            <a:ext cx="114300" cy="1022350"/>
          </a:xfrm>
          <a:custGeom>
            <a:avLst/>
            <a:gdLst>
              <a:gd name="T0" fmla="*/ 0 w 171"/>
              <a:gd name="T1" fmla="*/ 0 h 1601"/>
              <a:gd name="T2" fmla="*/ 2147483647 w 171"/>
              <a:gd name="T3" fmla="*/ 2147483647 h 16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1" h="1601">
                <a:moveTo>
                  <a:pt x="0" y="0"/>
                </a:moveTo>
                <a:lnTo>
                  <a:pt x="171" y="1601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3" name="Line 115">
            <a:extLst>
              <a:ext uri="{FF2B5EF4-FFF2-40B4-BE49-F238E27FC236}">
                <a16:creationId xmlns:a16="http://schemas.microsoft.com/office/drawing/2014/main" id="{A73BE9B1-5379-48CD-B947-AD643281A7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9563" y="1316038"/>
            <a:ext cx="120650" cy="10207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4" name="Line 116">
            <a:extLst>
              <a:ext uri="{FF2B5EF4-FFF2-40B4-BE49-F238E27FC236}">
                <a16:creationId xmlns:a16="http://schemas.microsoft.com/office/drawing/2014/main" id="{37E584EA-0447-408F-8353-6A1C19534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713" y="1282700"/>
            <a:ext cx="50800" cy="8524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5" name="Line 117">
            <a:extLst>
              <a:ext uri="{FF2B5EF4-FFF2-40B4-BE49-F238E27FC236}">
                <a16:creationId xmlns:a16="http://schemas.microsoft.com/office/drawing/2014/main" id="{1F7D1553-66FC-4B3B-99D2-F171E9F74F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863" y="1284288"/>
            <a:ext cx="50800" cy="847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6" name="Freeform 118">
            <a:extLst>
              <a:ext uri="{FF2B5EF4-FFF2-40B4-BE49-F238E27FC236}">
                <a16:creationId xmlns:a16="http://schemas.microsoft.com/office/drawing/2014/main" id="{97EE1B1E-4E0B-495E-BCA9-3F2FDB7736B9}"/>
              </a:ext>
            </a:extLst>
          </p:cNvPr>
          <p:cNvSpPr>
            <a:spLocks/>
          </p:cNvSpPr>
          <p:nvPr/>
        </p:nvSpPr>
        <p:spPr bwMode="auto">
          <a:xfrm>
            <a:off x="6267450" y="1223963"/>
            <a:ext cx="242888" cy="1558925"/>
          </a:xfrm>
          <a:custGeom>
            <a:avLst/>
            <a:gdLst>
              <a:gd name="T0" fmla="*/ 0 w 153"/>
              <a:gd name="T1" fmla="*/ 0 h 982"/>
              <a:gd name="T2" fmla="*/ 2147483647 w 153"/>
              <a:gd name="T3" fmla="*/ 2147483647 h 98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3" h="982">
                <a:moveTo>
                  <a:pt x="0" y="0"/>
                </a:moveTo>
                <a:lnTo>
                  <a:pt x="153" y="982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7" name="Line 119">
            <a:extLst>
              <a:ext uri="{FF2B5EF4-FFF2-40B4-BE49-F238E27FC236}">
                <a16:creationId xmlns:a16="http://schemas.microsoft.com/office/drawing/2014/main" id="{89439BE6-5A48-443F-AA52-EA298B221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9663" y="1316038"/>
            <a:ext cx="76200" cy="663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8" name="Line 120">
            <a:extLst>
              <a:ext uri="{FF2B5EF4-FFF2-40B4-BE49-F238E27FC236}">
                <a16:creationId xmlns:a16="http://schemas.microsoft.com/office/drawing/2014/main" id="{53929571-3118-4EB0-8DC0-3147FE3741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32688" y="1317625"/>
            <a:ext cx="79375" cy="6619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9" name="Freeform 121">
            <a:extLst>
              <a:ext uri="{FF2B5EF4-FFF2-40B4-BE49-F238E27FC236}">
                <a16:creationId xmlns:a16="http://schemas.microsoft.com/office/drawing/2014/main" id="{753CE6E5-6D8E-4681-94F2-16A9FF09889B}"/>
              </a:ext>
            </a:extLst>
          </p:cNvPr>
          <p:cNvSpPr>
            <a:spLocks/>
          </p:cNvSpPr>
          <p:nvPr/>
        </p:nvSpPr>
        <p:spPr bwMode="auto">
          <a:xfrm>
            <a:off x="7612063" y="1319213"/>
            <a:ext cx="630237" cy="12700"/>
          </a:xfrm>
          <a:custGeom>
            <a:avLst/>
            <a:gdLst>
              <a:gd name="T0" fmla="*/ 0 w 993"/>
              <a:gd name="T1" fmla="*/ 0 h 20"/>
              <a:gd name="T2" fmla="*/ 2147483647 w 993"/>
              <a:gd name="T3" fmla="*/ 2147483647 h 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3" h="20">
                <a:moveTo>
                  <a:pt x="0" y="0"/>
                </a:moveTo>
                <a:cubicBezTo>
                  <a:pt x="508" y="20"/>
                  <a:pt x="993" y="19"/>
                  <a:pt x="993" y="19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0" name="Line 122">
            <a:extLst>
              <a:ext uri="{FF2B5EF4-FFF2-40B4-BE49-F238E27FC236}">
                <a16:creationId xmlns:a16="http://schemas.microsoft.com/office/drawing/2014/main" id="{4F54A106-340F-4C63-AA06-0433E19BE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2113" y="1223963"/>
            <a:ext cx="790575" cy="1063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1" name="Freeform 123">
            <a:extLst>
              <a:ext uri="{FF2B5EF4-FFF2-40B4-BE49-F238E27FC236}">
                <a16:creationId xmlns:a16="http://schemas.microsoft.com/office/drawing/2014/main" id="{F8B5B557-52BE-4E33-9646-6B0D02D9A7AF}"/>
              </a:ext>
            </a:extLst>
          </p:cNvPr>
          <p:cNvSpPr>
            <a:spLocks/>
          </p:cNvSpPr>
          <p:nvPr/>
        </p:nvSpPr>
        <p:spPr bwMode="auto">
          <a:xfrm>
            <a:off x="5802313" y="1222375"/>
            <a:ext cx="471487" cy="57150"/>
          </a:xfrm>
          <a:custGeom>
            <a:avLst/>
            <a:gdLst>
              <a:gd name="T0" fmla="*/ 2147483647 w 747"/>
              <a:gd name="T1" fmla="*/ 0 h 90"/>
              <a:gd name="T2" fmla="*/ 2147483647 w 747"/>
              <a:gd name="T3" fmla="*/ 2147483647 h 90"/>
              <a:gd name="T4" fmla="*/ 0 w 747"/>
              <a:gd name="T5" fmla="*/ 2147483647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47" h="90">
                <a:moveTo>
                  <a:pt x="747" y="0"/>
                </a:moveTo>
                <a:cubicBezTo>
                  <a:pt x="714" y="4"/>
                  <a:pt x="489" y="51"/>
                  <a:pt x="365" y="66"/>
                </a:cubicBezTo>
                <a:cubicBezTo>
                  <a:pt x="241" y="81"/>
                  <a:pt x="76" y="85"/>
                  <a:pt x="0" y="90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2" name="Freeform 124">
            <a:extLst>
              <a:ext uri="{FF2B5EF4-FFF2-40B4-BE49-F238E27FC236}">
                <a16:creationId xmlns:a16="http://schemas.microsoft.com/office/drawing/2014/main" id="{A3ABECD3-1028-4106-90A6-79CBDDB2503E}"/>
              </a:ext>
            </a:extLst>
          </p:cNvPr>
          <p:cNvSpPr>
            <a:spLocks/>
          </p:cNvSpPr>
          <p:nvPr/>
        </p:nvSpPr>
        <p:spPr bwMode="auto">
          <a:xfrm>
            <a:off x="4633913" y="1316038"/>
            <a:ext cx="641350" cy="15875"/>
          </a:xfrm>
          <a:custGeom>
            <a:avLst/>
            <a:gdLst>
              <a:gd name="T0" fmla="*/ 2147483647 w 1014"/>
              <a:gd name="T1" fmla="*/ 0 h 24"/>
              <a:gd name="T2" fmla="*/ 0 w 1014"/>
              <a:gd name="T3" fmla="*/ 2147483647 h 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14" h="24">
                <a:moveTo>
                  <a:pt x="1014" y="0"/>
                </a:moveTo>
                <a:cubicBezTo>
                  <a:pt x="510" y="12"/>
                  <a:pt x="0" y="24"/>
                  <a:pt x="0" y="24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4" name="Freeform 126">
            <a:extLst>
              <a:ext uri="{FF2B5EF4-FFF2-40B4-BE49-F238E27FC236}">
                <a16:creationId xmlns:a16="http://schemas.microsoft.com/office/drawing/2014/main" id="{9224B4D5-FBDD-4934-A134-5F728358F96D}"/>
              </a:ext>
            </a:extLst>
          </p:cNvPr>
          <p:cNvSpPr>
            <a:spLocks/>
          </p:cNvSpPr>
          <p:nvPr/>
        </p:nvSpPr>
        <p:spPr bwMode="auto">
          <a:xfrm>
            <a:off x="6507163" y="1231900"/>
            <a:ext cx="230187" cy="1552575"/>
          </a:xfrm>
          <a:custGeom>
            <a:avLst/>
            <a:gdLst>
              <a:gd name="T0" fmla="*/ 2147483647 w 145"/>
              <a:gd name="T1" fmla="*/ 0 h 978"/>
              <a:gd name="T2" fmla="*/ 0 w 145"/>
              <a:gd name="T3" fmla="*/ 2147483647 h 97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5" h="978">
                <a:moveTo>
                  <a:pt x="145" y="0"/>
                </a:moveTo>
                <a:lnTo>
                  <a:pt x="0" y="978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5" name="Line 127">
            <a:extLst>
              <a:ext uri="{FF2B5EF4-FFF2-40B4-BE49-F238E27FC236}">
                <a16:creationId xmlns:a16="http://schemas.microsoft.com/office/drawing/2014/main" id="{C40B602D-4120-44CF-A36F-5AE1675300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0338" y="1336675"/>
            <a:ext cx="0" cy="46783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" name="Text Box 174">
            <a:extLst>
              <a:ext uri="{FF2B5EF4-FFF2-40B4-BE49-F238E27FC236}">
                <a16:creationId xmlns:a16="http://schemas.microsoft.com/office/drawing/2014/main" id="{BDC88A14-D390-4DAA-8213-641D4B7DC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173163"/>
            <a:ext cx="3429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pasová přímka</a:t>
            </a:r>
            <a:r>
              <a:rPr lang="cs-CZ" altLang="cs-CZ" sz="1000" b="1"/>
              <a:t>               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1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P1</a:t>
            </a:r>
          </a:p>
        </p:txBody>
      </p:sp>
      <p:sp>
        <p:nvSpPr>
          <p:cNvPr id="2225" name="Text Box 177">
            <a:extLst>
              <a:ext uri="{FF2B5EF4-FFF2-40B4-BE49-F238E27FC236}">
                <a16:creationId xmlns:a16="http://schemas.microsoft.com/office/drawing/2014/main" id="{E04826F8-675D-42D6-B7F7-F139D0E53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336675"/>
            <a:ext cx="3657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7559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 dirty="0"/>
              <a:t>3</a:t>
            </a:r>
            <a:r>
              <a:rPr lang="cs-CZ" altLang="cs-CZ" sz="1000" b="1" dirty="0">
                <a:cs typeface="Times New Roman" panose="02020603050405020304" pitchFamily="18" charset="0"/>
              </a:rPr>
              <a:t>. hloubka boků</a:t>
            </a:r>
            <a:r>
              <a:rPr lang="cs-CZ" altLang="cs-CZ" sz="1000" b="1" dirty="0"/>
              <a:t>	</a:t>
            </a:r>
            <a:r>
              <a:rPr lang="cs-CZ" altLang="cs-CZ" sz="1000" b="1" dirty="0">
                <a:solidFill>
                  <a:srgbClr val="FD4133"/>
                </a:solidFill>
                <a:cs typeface="Times New Roman" panose="02020603050405020304" pitchFamily="18" charset="0"/>
              </a:rPr>
              <a:t>P1 S1</a:t>
            </a:r>
            <a:r>
              <a:rPr lang="cs-CZ" altLang="cs-CZ" sz="1000" b="1" dirty="0">
                <a:cs typeface="Times New Roman" panose="02020603050405020304" pitchFamily="18" charset="0"/>
              </a:rPr>
              <a:t> </a:t>
            </a:r>
            <a:r>
              <a:rPr lang="cs-CZ" altLang="cs-CZ" sz="1000" b="1" dirty="0"/>
              <a:t>              </a:t>
            </a:r>
            <a:r>
              <a:rPr lang="cs-CZ" altLang="cs-CZ" sz="1000" b="1" dirty="0">
                <a:cs typeface="Times New Roman" panose="02020603050405020304" pitchFamily="18" charset="0"/>
              </a:rPr>
              <a:t>0,1vp + 3</a:t>
            </a: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id="{6E52C93B-DF1A-4B5C-83E7-310DA9923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497013"/>
            <a:ext cx="36576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4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délka ke stř</a:t>
            </a:r>
            <a:r>
              <a:rPr lang="cs-CZ" altLang="cs-CZ" sz="1000" b="1"/>
              <a:t>.</a:t>
            </a:r>
            <a:r>
              <a:rPr lang="cs-CZ" altLang="cs-CZ" sz="1000" b="1">
                <a:cs typeface="Times New Roman" panose="02020603050405020304" pitchFamily="18" charset="0"/>
              </a:rPr>
              <a:t> kol</a:t>
            </a:r>
            <a:r>
              <a:rPr lang="cs-CZ" altLang="cs-CZ" sz="1000" b="1"/>
              <a:t>.</a:t>
            </a:r>
            <a:r>
              <a:rPr lang="cs-CZ" altLang="cs-CZ" sz="1000" b="1">
                <a:cs typeface="Times New Roman" panose="02020603050405020304" pitchFamily="18" charset="0"/>
              </a:rPr>
              <a:t> čéšky</a:t>
            </a:r>
            <a:r>
              <a:rPr lang="cs-CZ" altLang="cs-CZ" sz="1000" b="1"/>
              <a:t>   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P1 Ko1</a:t>
            </a:r>
            <a:r>
              <a:rPr lang="cs-CZ" altLang="cs-CZ" sz="1000" b="1"/>
              <a:t>            </a:t>
            </a:r>
            <a:r>
              <a:rPr lang="cs-CZ" altLang="cs-CZ" sz="1000" b="1">
                <a:cs typeface="Times New Roman" panose="02020603050405020304" pitchFamily="18" charset="0"/>
              </a:rPr>
              <a:t>dko</a:t>
            </a:r>
          </a:p>
        </p:txBody>
      </p:sp>
      <p:sp>
        <p:nvSpPr>
          <p:cNvPr id="2235" name="Text Box 187">
            <a:extLst>
              <a:ext uri="{FF2B5EF4-FFF2-40B4-BE49-F238E27FC236}">
                <a16:creationId xmlns:a16="http://schemas.microsoft.com/office/drawing/2014/main" id="{2A22FBCA-47DB-4246-BB80-AAD026F5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658938"/>
            <a:ext cx="36576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 dirty="0"/>
              <a:t>5</a:t>
            </a:r>
            <a:r>
              <a:rPr lang="cs-CZ" altLang="cs-CZ" sz="1000" b="1" dirty="0">
                <a:cs typeface="Times New Roman" panose="02020603050405020304" pitchFamily="18" charset="0"/>
              </a:rPr>
              <a:t>.</a:t>
            </a:r>
            <a:r>
              <a:rPr lang="cs-CZ" altLang="cs-CZ" sz="1000" b="1" dirty="0"/>
              <a:t> </a:t>
            </a:r>
            <a:r>
              <a:rPr lang="cs-CZ" altLang="cs-CZ" sz="1000" b="1" dirty="0">
                <a:cs typeface="Times New Roman" panose="02020603050405020304" pitchFamily="18" charset="0"/>
              </a:rPr>
              <a:t>délka oděvu</a:t>
            </a:r>
            <a:r>
              <a:rPr lang="cs-CZ" altLang="cs-CZ" sz="1000" b="1" dirty="0"/>
              <a:t>                            </a:t>
            </a:r>
            <a:r>
              <a:rPr lang="cs-CZ" altLang="cs-CZ" sz="1000" b="1" dirty="0">
                <a:solidFill>
                  <a:srgbClr val="FD4133"/>
                </a:solidFill>
              </a:rPr>
              <a:t>	</a:t>
            </a:r>
            <a:r>
              <a:rPr lang="cs-CZ" altLang="cs-CZ" sz="1000" b="1" dirty="0">
                <a:solidFill>
                  <a:srgbClr val="FD4133"/>
                </a:solidFill>
                <a:cs typeface="Times New Roman" panose="02020603050405020304" pitchFamily="18" charset="0"/>
              </a:rPr>
              <a:t>P1 D1</a:t>
            </a:r>
            <a:r>
              <a:rPr lang="cs-CZ" altLang="cs-CZ" sz="1000" b="1" dirty="0"/>
              <a:t>              </a:t>
            </a:r>
            <a:r>
              <a:rPr lang="cs-CZ" altLang="cs-CZ" sz="1000" b="1" dirty="0"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36" name="Text Box 188">
            <a:extLst>
              <a:ext uri="{FF2B5EF4-FFF2-40B4-BE49-F238E27FC236}">
                <a16:creationId xmlns:a16="http://schemas.microsoft.com/office/drawing/2014/main" id="{3C4C3197-D813-4534-A3E9-D97DB25D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820863"/>
            <a:ext cx="3429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6.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sedová, kolení, dél. př.</a:t>
            </a:r>
            <a:r>
              <a:rPr lang="cs-CZ" altLang="cs-CZ" sz="1000" b="1"/>
              <a:t>           </a:t>
            </a:r>
            <a:r>
              <a:rPr lang="cs-CZ" altLang="cs-CZ" sz="1000" b="1">
                <a:solidFill>
                  <a:srgbClr val="FD4133"/>
                </a:solidFill>
              </a:rPr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s, ko,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d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1</a:t>
            </a:r>
            <a:endParaRPr lang="cs-CZ" altLang="cs-CZ" sz="1000" b="1"/>
          </a:p>
        </p:txBody>
      </p:sp>
      <p:sp>
        <p:nvSpPr>
          <p:cNvPr id="2241" name="Text Box 193">
            <a:extLst>
              <a:ext uri="{FF2B5EF4-FFF2-40B4-BE49-F238E27FC236}">
                <a16:creationId xmlns:a16="http://schemas.microsoft.com/office/drawing/2014/main" id="{34523934-4AFB-4580-8689-890567715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982788"/>
            <a:ext cx="396240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7.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šířka v sedové rovině</a:t>
            </a:r>
            <a:r>
              <a:rPr lang="cs-CZ" altLang="cs-CZ" sz="1000" b="1"/>
              <a:t>      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S1 S7</a:t>
            </a:r>
            <a:r>
              <a:rPr lang="cs-CZ" altLang="cs-CZ" sz="1000" b="1"/>
              <a:t>               </a:t>
            </a:r>
            <a:r>
              <a:rPr lang="cs-CZ" altLang="cs-CZ" sz="1000" b="1">
                <a:cs typeface="Times New Roman" panose="02020603050405020304" pitchFamily="18" charset="0"/>
              </a:rPr>
              <a:t>0,5os + Pv (1)</a:t>
            </a:r>
            <a:endParaRPr lang="cs-CZ" altLang="cs-CZ" sz="1000" b="1"/>
          </a:p>
        </p:txBody>
      </p:sp>
      <p:sp>
        <p:nvSpPr>
          <p:cNvPr id="2242" name="Text Box 194">
            <a:extLst>
              <a:ext uri="{FF2B5EF4-FFF2-40B4-BE49-F238E27FC236}">
                <a16:creationId xmlns:a16="http://schemas.microsoft.com/office/drawing/2014/main" id="{BFA1CF7C-1338-4B44-8EE7-357056AF5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2144713"/>
            <a:ext cx="41068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8.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šířka zadního dílu</a:t>
            </a:r>
            <a:r>
              <a:rPr lang="cs-CZ" altLang="cs-CZ" sz="1000" b="1"/>
              <a:t>           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S1 S4</a:t>
            </a:r>
            <a:r>
              <a:rPr lang="cs-CZ" altLang="cs-CZ" sz="1000" b="1"/>
              <a:t>               </a:t>
            </a:r>
            <a:r>
              <a:rPr lang="cs-CZ" altLang="cs-CZ" sz="1000" b="1">
                <a:cs typeface="Times New Roman" panose="02020603050405020304" pitchFamily="18" charset="0"/>
              </a:rPr>
              <a:t>0,25os + Pv (1)</a:t>
            </a:r>
          </a:p>
        </p:txBody>
      </p:sp>
      <p:sp>
        <p:nvSpPr>
          <p:cNvPr id="2243" name="Text Box 195">
            <a:extLst>
              <a:ext uri="{FF2B5EF4-FFF2-40B4-BE49-F238E27FC236}">
                <a16:creationId xmlns:a16="http://schemas.microsoft.com/office/drawing/2014/main" id="{B02F60F1-B9E2-45E1-A939-011922702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2306638"/>
            <a:ext cx="41529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9.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boč</a:t>
            </a:r>
            <a:r>
              <a:rPr lang="cs-CZ" altLang="cs-CZ" sz="1000" b="1"/>
              <a:t>ní</a:t>
            </a:r>
            <a:r>
              <a:rPr lang="cs-CZ" altLang="cs-CZ" sz="1000" b="1">
                <a:cs typeface="Times New Roman" panose="02020603050405020304" pitchFamily="18" charset="0"/>
              </a:rPr>
              <a:t> př</a:t>
            </a:r>
            <a:r>
              <a:rPr lang="cs-CZ" altLang="cs-CZ" sz="1000" b="1"/>
              <a:t>ímka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4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s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P4, Ko4,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D4</a:t>
            </a:r>
            <a:r>
              <a:rPr lang="cs-CZ" altLang="cs-CZ" sz="1000" b="1">
                <a:cs typeface="Times New Roman" panose="02020603050405020304" pitchFamily="18" charset="0"/>
              </a:rPr>
              <a:t> </a:t>
            </a:r>
            <a:r>
              <a:rPr lang="cs-CZ" altLang="cs-CZ" sz="1000" b="1"/>
              <a:t>                                                           </a:t>
            </a:r>
          </a:p>
        </p:txBody>
      </p:sp>
      <p:sp>
        <p:nvSpPr>
          <p:cNvPr id="2244" name="Text Box 196">
            <a:extLst>
              <a:ext uri="{FF2B5EF4-FFF2-40B4-BE49-F238E27FC236}">
                <a16:creationId xmlns:a16="http://schemas.microsoft.com/office/drawing/2014/main" id="{7A95DF7D-9E09-465B-AFC4-8512038EC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468563"/>
            <a:ext cx="36576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10.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zvýšení pasové přímky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P4 P41</a:t>
            </a:r>
            <a:r>
              <a:rPr lang="cs-CZ" altLang="cs-CZ" sz="1000" b="1"/>
              <a:t>            </a:t>
            </a:r>
            <a:r>
              <a:rPr lang="cs-CZ" altLang="cs-CZ" sz="1000" b="1">
                <a:cs typeface="Times New Roman" panose="02020603050405020304" pitchFamily="18" charset="0"/>
              </a:rPr>
              <a:t>k = 1 ÷ 2 </a:t>
            </a:r>
          </a:p>
        </p:txBody>
      </p:sp>
      <p:sp>
        <p:nvSpPr>
          <p:cNvPr id="2245" name="Text Box 197">
            <a:extLst>
              <a:ext uri="{FF2B5EF4-FFF2-40B4-BE49-F238E27FC236}">
                <a16:creationId xmlns:a16="http://schemas.microsoft.com/office/drawing/2014/main" id="{AB9C8254-0838-4EF0-8318-4383E4794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630488"/>
            <a:ext cx="421798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11. </a:t>
            </a:r>
            <a:r>
              <a:rPr lang="cs-CZ" altLang="cs-CZ" sz="1000" b="1">
                <a:cs typeface="Times New Roman" panose="02020603050405020304" pitchFamily="18" charset="0"/>
              </a:rPr>
              <a:t>celkové pasové vybrání</a:t>
            </a:r>
            <a:r>
              <a:rPr lang="cs-CZ" altLang="cs-CZ" sz="1000" b="1"/>
              <a:t>          </a:t>
            </a:r>
            <a:r>
              <a:rPr lang="cs-CZ" altLang="cs-CZ" sz="1000" b="1">
                <a:solidFill>
                  <a:srgbClr val="FD4133"/>
                </a:solidFill>
              </a:rPr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Rpk</a:t>
            </a:r>
            <a:r>
              <a:rPr lang="cs-CZ" altLang="cs-CZ" sz="1000" b="1"/>
              <a:t>                </a:t>
            </a:r>
            <a:r>
              <a:rPr lang="cs-CZ" altLang="cs-CZ" sz="1000" b="1">
                <a:cs typeface="Times New Roman" panose="02020603050405020304" pitchFamily="18" charset="0"/>
              </a:rPr>
              <a:t>S1 S7 – 0,5(op + Pv(1))</a:t>
            </a:r>
          </a:p>
        </p:txBody>
      </p:sp>
      <p:sp>
        <p:nvSpPr>
          <p:cNvPr id="2246" name="Text Box 198">
            <a:extLst>
              <a:ext uri="{FF2B5EF4-FFF2-40B4-BE49-F238E27FC236}">
                <a16:creationId xmlns:a16="http://schemas.microsoft.com/office/drawing/2014/main" id="{04F59F7F-AEDB-497E-AEF0-D587D9B58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792413"/>
            <a:ext cx="41719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4765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12.</a:t>
            </a:r>
            <a:r>
              <a:rPr lang="cs-CZ" altLang="cs-CZ" sz="1000" b="1"/>
              <a:t> p</a:t>
            </a:r>
            <a:r>
              <a:rPr lang="cs-CZ" altLang="cs-CZ" sz="1000" b="1">
                <a:cs typeface="Times New Roman" panose="02020603050405020304" pitchFamily="18" charset="0"/>
              </a:rPr>
              <a:t>as</a:t>
            </a:r>
            <a:r>
              <a:rPr lang="cs-CZ" altLang="cs-CZ" sz="1000" b="1"/>
              <a:t>.</a:t>
            </a:r>
            <a:r>
              <a:rPr lang="cs-CZ" altLang="cs-CZ" sz="1000" b="1">
                <a:cs typeface="Times New Roman" panose="02020603050405020304" pitchFamily="18" charset="0"/>
              </a:rPr>
              <a:t> vybrání v boč</a:t>
            </a:r>
            <a:r>
              <a:rPr lang="cs-CZ" altLang="cs-CZ" sz="1000" b="1"/>
              <a:t>. </a:t>
            </a:r>
            <a:r>
              <a:rPr lang="cs-CZ" altLang="cs-CZ" sz="1000" b="1">
                <a:cs typeface="Times New Roman" panose="02020603050405020304" pitchFamily="18" charset="0"/>
              </a:rPr>
              <a:t>př</a:t>
            </a:r>
            <a:r>
              <a:rPr lang="cs-CZ" altLang="cs-CZ" sz="1000" b="1"/>
              <a:t>.   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P42 P42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sym typeface="Symbol" panose="05050102010706020507" pitchFamily="18" charset="2"/>
              </a:rPr>
              <a:t>         </a:t>
            </a:r>
            <a:r>
              <a:rPr lang="cs-CZ" altLang="cs-CZ" sz="1000" b="1">
                <a:cs typeface="Times New Roman" panose="02020603050405020304" pitchFamily="18" charset="0"/>
              </a:rPr>
              <a:t>0,5 Rpk</a:t>
            </a:r>
          </a:p>
        </p:txBody>
      </p:sp>
      <p:sp>
        <p:nvSpPr>
          <p:cNvPr id="2247" name="Text Box 199">
            <a:extLst>
              <a:ext uri="{FF2B5EF4-FFF2-40B4-BE49-F238E27FC236}">
                <a16:creationId xmlns:a16="http://schemas.microsoft.com/office/drawing/2014/main" id="{565DA6A9-9ECC-414F-AC7B-08BFA110B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54338"/>
            <a:ext cx="43783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13.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umístění vybrání ZD</a:t>
            </a:r>
            <a:r>
              <a:rPr lang="cs-CZ" altLang="cs-CZ" sz="1000" b="1"/>
              <a:t>            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P1 P2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0,4 S1 S4</a:t>
            </a:r>
          </a:p>
        </p:txBody>
      </p:sp>
      <p:sp>
        <p:nvSpPr>
          <p:cNvPr id="2248" name="Text Box 200">
            <a:extLst>
              <a:ext uri="{FF2B5EF4-FFF2-40B4-BE49-F238E27FC236}">
                <a16:creationId xmlns:a16="http://schemas.microsoft.com/office/drawing/2014/main" id="{25DC2AFC-8FEC-4886-B22F-B66ECDCC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11626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P1 P3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0,6 S1 S4</a:t>
            </a:r>
          </a:p>
        </p:txBody>
      </p:sp>
      <p:sp>
        <p:nvSpPr>
          <p:cNvPr id="2254" name="Text Box 206">
            <a:extLst>
              <a:ext uri="{FF2B5EF4-FFF2-40B4-BE49-F238E27FC236}">
                <a16:creationId xmlns:a16="http://schemas.microsoft.com/office/drawing/2014/main" id="{464F498D-95E2-4FBC-90C1-7667E107F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27818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</a:t>
            </a:r>
            <a:r>
              <a:rPr lang="cs-CZ" altLang="cs-CZ" sz="1000" b="1"/>
              <a:t>4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umístění vybrání PD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P7 P6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0,4 S4 S7</a:t>
            </a:r>
          </a:p>
        </p:txBody>
      </p:sp>
      <p:sp>
        <p:nvSpPr>
          <p:cNvPr id="2255" name="Text Box 207">
            <a:extLst>
              <a:ext uri="{FF2B5EF4-FFF2-40B4-BE49-F238E27FC236}">
                <a16:creationId xmlns:a16="http://schemas.microsoft.com/office/drawing/2014/main" id="{49D32A54-8955-4D66-A234-3BDC15B11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44011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15.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konstrukční přímky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2, 3, 6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</a:t>
            </a:r>
          </a:p>
        </p:txBody>
      </p:sp>
      <p:sp>
        <p:nvSpPr>
          <p:cNvPr id="2256" name="Text Box 208">
            <a:extLst>
              <a:ext uri="{FF2B5EF4-FFF2-40B4-BE49-F238E27FC236}">
                <a16:creationId xmlns:a16="http://schemas.microsoft.com/office/drawing/2014/main" id="{4AE1A8CA-C865-4EB2-9748-5A7DC942F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0203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16.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tvarování pasové linie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P42 P</a:t>
            </a:r>
            <a:r>
              <a:rPr lang="cs-CZ" altLang="cs-CZ" sz="1000" b="1">
                <a:solidFill>
                  <a:srgbClr val="FD4133"/>
                </a:solidFill>
              </a:rPr>
              <a:t>2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, P42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P6</a:t>
            </a:r>
          </a:p>
        </p:txBody>
      </p:sp>
      <p:sp>
        <p:nvSpPr>
          <p:cNvPr id="2257" name="Text Box 209">
            <a:extLst>
              <a:ext uri="{FF2B5EF4-FFF2-40B4-BE49-F238E27FC236}">
                <a16:creationId xmlns:a16="http://schemas.microsoft.com/office/drawing/2014/main" id="{02BEE859-1270-44FC-BC3E-E73902721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6396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 dirty="0">
                <a:cs typeface="Times New Roman" panose="02020603050405020304" pitchFamily="18" charset="0"/>
              </a:rPr>
              <a:t>17.</a:t>
            </a:r>
            <a:r>
              <a:rPr lang="cs-CZ" altLang="cs-CZ" sz="1000" b="1" dirty="0"/>
              <a:t> </a:t>
            </a:r>
            <a:r>
              <a:rPr lang="cs-CZ" altLang="cs-CZ" sz="1000" b="1" dirty="0">
                <a:cs typeface="Times New Roman" panose="02020603050405020304" pitchFamily="18" charset="0"/>
              </a:rPr>
              <a:t>vybrání na zadním dílu</a:t>
            </a:r>
            <a:r>
              <a:rPr lang="cs-CZ" altLang="cs-CZ" sz="1000" b="1" dirty="0"/>
              <a:t>	</a:t>
            </a:r>
            <a:r>
              <a:rPr lang="cs-CZ" altLang="cs-CZ" sz="1000" b="1" dirty="0">
                <a:solidFill>
                  <a:srgbClr val="FD4133"/>
                </a:solidFill>
                <a:cs typeface="Times New Roman" panose="02020603050405020304" pitchFamily="18" charset="0"/>
              </a:rPr>
              <a:t>P21 </a:t>
            </a:r>
            <a:r>
              <a:rPr lang="cs-CZ" altLang="cs-CZ" sz="1000" b="1" dirty="0" err="1">
                <a:solidFill>
                  <a:srgbClr val="FD4133"/>
                </a:solidFill>
                <a:cs typeface="Times New Roman" panose="02020603050405020304" pitchFamily="18" charset="0"/>
              </a:rPr>
              <a:t>P21</a:t>
            </a:r>
            <a:r>
              <a:rPr lang="cs-CZ" altLang="cs-CZ" sz="1000" b="1" dirty="0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 dirty="0">
                <a:cs typeface="Times New Roman" panose="02020603050405020304" pitchFamily="18" charset="0"/>
              </a:rPr>
              <a:t> </a:t>
            </a:r>
            <a:r>
              <a:rPr lang="cs-CZ" altLang="cs-CZ" sz="1000" b="1" dirty="0"/>
              <a:t>	</a:t>
            </a:r>
            <a:r>
              <a:rPr lang="cs-CZ" altLang="cs-CZ" sz="1000" b="1" dirty="0">
                <a:cs typeface="Times New Roman" panose="02020603050405020304" pitchFamily="18" charset="0"/>
              </a:rPr>
              <a:t>0,24 </a:t>
            </a:r>
            <a:r>
              <a:rPr lang="cs-CZ" altLang="cs-CZ" sz="1000" b="1" dirty="0" err="1">
                <a:cs typeface="Times New Roman" panose="02020603050405020304" pitchFamily="18" charset="0"/>
              </a:rPr>
              <a:t>Rpk</a:t>
            </a:r>
            <a:endParaRPr lang="cs-CZ" altLang="cs-CZ" sz="1000" b="1" dirty="0">
              <a:cs typeface="Times New Roman" panose="02020603050405020304" pitchFamily="18" charset="0"/>
            </a:endParaRPr>
          </a:p>
        </p:txBody>
      </p:sp>
      <p:sp>
        <p:nvSpPr>
          <p:cNvPr id="2258" name="Text Box 210">
            <a:extLst>
              <a:ext uri="{FF2B5EF4-FFF2-40B4-BE49-F238E27FC236}">
                <a16:creationId xmlns:a16="http://schemas.microsoft.com/office/drawing/2014/main" id="{8B252CAF-1E21-4C84-8092-4464BE61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92588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P31 P31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cs typeface="Times New Roman" panose="02020603050405020304" pitchFamily="18" charset="0"/>
              </a:rPr>
              <a:t> 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0,10 Rpk</a:t>
            </a:r>
          </a:p>
        </p:txBody>
      </p:sp>
      <p:sp>
        <p:nvSpPr>
          <p:cNvPr id="2259" name="Text Box 211">
            <a:extLst>
              <a:ext uri="{FF2B5EF4-FFF2-40B4-BE49-F238E27FC236}">
                <a16:creationId xmlns:a16="http://schemas.microsoft.com/office/drawing/2014/main" id="{E71516A2-CD06-494B-95A4-3DC19397A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8781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1</a:t>
            </a:r>
            <a:r>
              <a:rPr lang="cs-CZ" altLang="cs-CZ" sz="1000" b="1"/>
              <a:t>8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vybrání na předním dílu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P61 P61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cs typeface="Times New Roman" panose="02020603050405020304" pitchFamily="18" charset="0"/>
              </a:rPr>
              <a:t> 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0,16 Rpk</a:t>
            </a:r>
          </a:p>
        </p:txBody>
      </p:sp>
      <p:sp>
        <p:nvSpPr>
          <p:cNvPr id="2260" name="Text Box 212">
            <a:extLst>
              <a:ext uri="{FF2B5EF4-FFF2-40B4-BE49-F238E27FC236}">
                <a16:creationId xmlns:a16="http://schemas.microsoft.com/office/drawing/2014/main" id="{82945DE8-5129-469C-AD0B-71C5703E2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4973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19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délka vybrání zad. </a:t>
            </a:r>
            <a:r>
              <a:rPr lang="cs-CZ" altLang="cs-CZ" sz="1000" b="1"/>
              <a:t>d</a:t>
            </a:r>
            <a:r>
              <a:rPr lang="cs-CZ" altLang="cs-CZ" sz="1000" b="1">
                <a:cs typeface="Times New Roman" panose="02020603050405020304" pitchFamily="18" charset="0"/>
              </a:rPr>
              <a:t>ílu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P2 P22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k = 13 ÷ 15</a:t>
            </a:r>
          </a:p>
        </p:txBody>
      </p:sp>
      <p:sp>
        <p:nvSpPr>
          <p:cNvPr id="2261" name="Text Box 213">
            <a:extLst>
              <a:ext uri="{FF2B5EF4-FFF2-40B4-BE49-F238E27FC236}">
                <a16:creationId xmlns:a16="http://schemas.microsoft.com/office/drawing/2014/main" id="{F265C4F8-24A6-4DB0-A0BD-6F9B36BE7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41166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P3 P32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k = 8 ÷ 12</a:t>
            </a:r>
          </a:p>
        </p:txBody>
      </p:sp>
      <p:sp>
        <p:nvSpPr>
          <p:cNvPr id="2262" name="Text Box 214">
            <a:extLst>
              <a:ext uri="{FF2B5EF4-FFF2-40B4-BE49-F238E27FC236}">
                <a16:creationId xmlns:a16="http://schemas.microsoft.com/office/drawing/2014/main" id="{52FE2FC7-2C78-4E32-B069-202D5DF9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7358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</a:t>
            </a:r>
            <a:r>
              <a:rPr lang="cs-CZ" altLang="cs-CZ" sz="1000" b="1"/>
              <a:t>0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délka vybrání před. </a:t>
            </a:r>
            <a:r>
              <a:rPr lang="cs-CZ" altLang="cs-CZ" sz="1000" b="1"/>
              <a:t>d</a:t>
            </a:r>
            <a:r>
              <a:rPr lang="cs-CZ" altLang="cs-CZ" sz="1000" b="1">
                <a:cs typeface="Times New Roman" panose="02020603050405020304" pitchFamily="18" charset="0"/>
              </a:rPr>
              <a:t>ílu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P6 P62</a:t>
            </a:r>
            <a:r>
              <a:rPr lang="cs-CZ" altLang="cs-CZ" sz="1000" b="1"/>
              <a:t>	</a:t>
            </a:r>
            <a:r>
              <a:rPr lang="cs-CZ" altLang="cs-CZ" sz="1000" b="1">
                <a:cs typeface="Times New Roman" panose="02020603050405020304" pitchFamily="18" charset="0"/>
              </a:rPr>
              <a:t>k = 7 ÷ 10</a:t>
            </a:r>
          </a:p>
        </p:txBody>
      </p:sp>
      <p:sp>
        <p:nvSpPr>
          <p:cNvPr id="2263" name="Text Box 215">
            <a:extLst>
              <a:ext uri="{FF2B5EF4-FFF2-40B4-BE49-F238E27FC236}">
                <a16:creationId xmlns:a16="http://schemas.microsoft.com/office/drawing/2014/main" id="{E1957BC0-9040-422C-A972-D16A7C57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3551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</a:t>
            </a:r>
            <a:r>
              <a:rPr lang="cs-CZ" altLang="cs-CZ" sz="1000" b="1"/>
              <a:t>1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pom. čáry pro vykr. boku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P42 S4 D4,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P42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S4 D4</a:t>
            </a:r>
          </a:p>
        </p:txBody>
      </p:sp>
      <p:sp>
        <p:nvSpPr>
          <p:cNvPr id="2264" name="Text Box 216">
            <a:extLst>
              <a:ext uri="{FF2B5EF4-FFF2-40B4-BE49-F238E27FC236}">
                <a16:creationId xmlns:a16="http://schemas.microsoft.com/office/drawing/2014/main" id="{33F7E185-054E-40BE-8260-306CA0B27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9743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</a:t>
            </a:r>
            <a:r>
              <a:rPr lang="cs-CZ" altLang="cs-CZ" sz="1000" b="1"/>
              <a:t>2</a:t>
            </a:r>
            <a:r>
              <a:rPr lang="cs-CZ" altLang="cs-CZ" sz="1000" b="1">
                <a:cs typeface="Times New Roman" panose="02020603050405020304" pitchFamily="18" charset="0"/>
              </a:rPr>
              <a:t>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úprava délky vybrání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ZD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P21 P22 = P21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P22</a:t>
            </a:r>
          </a:p>
        </p:txBody>
      </p:sp>
      <p:sp>
        <p:nvSpPr>
          <p:cNvPr id="2265" name="Text Box 217">
            <a:extLst>
              <a:ext uri="{FF2B5EF4-FFF2-40B4-BE49-F238E27FC236}">
                <a16:creationId xmlns:a16="http://schemas.microsoft.com/office/drawing/2014/main" id="{60D78370-A4D4-435A-A55A-42E92F942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05936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P31 P32 = P31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P32 </a:t>
            </a:r>
          </a:p>
        </p:txBody>
      </p:sp>
      <p:sp>
        <p:nvSpPr>
          <p:cNvPr id="2266" name="Text Box 218">
            <a:extLst>
              <a:ext uri="{FF2B5EF4-FFF2-40B4-BE49-F238E27FC236}">
                <a16:creationId xmlns:a16="http://schemas.microsoft.com/office/drawing/2014/main" id="{A9DDF295-E194-4E0D-BAA5-81ABC109D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22128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23.</a:t>
            </a:r>
            <a:r>
              <a:rPr lang="cs-CZ" altLang="cs-CZ" sz="1000" b="1"/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úprava délky vybrání PD</a:t>
            </a:r>
            <a:r>
              <a:rPr lang="cs-CZ" altLang="cs-CZ" sz="1000" b="1"/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P61 P62 = P61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 P62 </a:t>
            </a:r>
          </a:p>
        </p:txBody>
      </p:sp>
      <p:sp>
        <p:nvSpPr>
          <p:cNvPr id="2267" name="Text Box 219">
            <a:extLst>
              <a:ext uri="{FF2B5EF4-FFF2-40B4-BE49-F238E27FC236}">
                <a16:creationId xmlns:a16="http://schemas.microsoft.com/office/drawing/2014/main" id="{43BD6E89-C58D-4D55-BB30-33B376904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383213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24.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tvarování pasov. linie ZD</a:t>
            </a:r>
            <a:r>
              <a:rPr lang="cs-CZ" altLang="cs-CZ" sz="1000" b="1">
                <a:solidFill>
                  <a:srgbClr val="FD4133"/>
                </a:solidFill>
              </a:rPr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P2 P42</a:t>
            </a:r>
          </a:p>
        </p:txBody>
      </p:sp>
      <p:sp>
        <p:nvSpPr>
          <p:cNvPr id="2268" name="Text Box 220">
            <a:extLst>
              <a:ext uri="{FF2B5EF4-FFF2-40B4-BE49-F238E27FC236}">
                <a16:creationId xmlns:a16="http://schemas.microsoft.com/office/drawing/2014/main" id="{F809D92E-A6FD-4657-9912-93F514E1C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54513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 b="1">
                <a:cs typeface="Times New Roman" panose="02020603050405020304" pitchFamily="18" charset="0"/>
              </a:rPr>
              <a:t>25.</a:t>
            </a:r>
            <a:r>
              <a:rPr lang="cs-CZ" altLang="cs-CZ" sz="1000" b="1">
                <a:solidFill>
                  <a:srgbClr val="FD4133"/>
                </a:solidFill>
              </a:rPr>
              <a:t> </a:t>
            </a:r>
            <a:r>
              <a:rPr lang="cs-CZ" altLang="cs-CZ" sz="1000" b="1">
                <a:cs typeface="Times New Roman" panose="02020603050405020304" pitchFamily="18" charset="0"/>
              </a:rPr>
              <a:t>tvarování pasov. linie PD</a:t>
            </a:r>
            <a:r>
              <a:rPr lang="cs-CZ" altLang="cs-CZ" sz="1000" b="1">
                <a:solidFill>
                  <a:srgbClr val="FD4133"/>
                </a:solidFill>
              </a:rPr>
              <a:t>	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</a:rPr>
              <a:t>P6 P42</a:t>
            </a:r>
            <a:r>
              <a:rPr lang="cs-CZ" altLang="cs-CZ" sz="1000" b="1">
                <a:solidFill>
                  <a:srgbClr val="FD4133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</a:p>
        </p:txBody>
      </p:sp>
      <p:sp>
        <p:nvSpPr>
          <p:cNvPr id="2269" name="Line 221">
            <a:extLst>
              <a:ext uri="{FF2B5EF4-FFF2-40B4-BE49-F238E27FC236}">
                <a16:creationId xmlns:a16="http://schemas.microsoft.com/office/drawing/2014/main" id="{5040FA2C-8254-4BE9-9FB5-76A9E02F0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8650" y="2136775"/>
            <a:ext cx="904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0" name="Line 222">
            <a:extLst>
              <a:ext uri="{FF2B5EF4-FFF2-40B4-BE49-F238E27FC236}">
                <a16:creationId xmlns:a16="http://schemas.microsoft.com/office/drawing/2014/main" id="{C3D0A66E-674E-47FD-B619-1E1986E85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1938" y="2346325"/>
            <a:ext cx="92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1" name="Line 223">
            <a:extLst>
              <a:ext uri="{FF2B5EF4-FFF2-40B4-BE49-F238E27FC236}">
                <a16:creationId xmlns:a16="http://schemas.microsoft.com/office/drawing/2014/main" id="{20C35225-D7C4-4F98-AD68-0A7ED9D89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913" y="6018213"/>
            <a:ext cx="889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2" name="Line 224">
            <a:extLst>
              <a:ext uri="{FF2B5EF4-FFF2-40B4-BE49-F238E27FC236}">
                <a16:creationId xmlns:a16="http://schemas.microsoft.com/office/drawing/2014/main" id="{23AED761-0BBE-404D-9A17-9C46620ED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263" y="5734050"/>
            <a:ext cx="92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" name="Line 225">
            <a:extLst>
              <a:ext uri="{FF2B5EF4-FFF2-40B4-BE49-F238E27FC236}">
                <a16:creationId xmlns:a16="http://schemas.microsoft.com/office/drawing/2014/main" id="{4C4ECCCD-56BF-437F-ACD9-0DE6A985C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913" y="2778125"/>
            <a:ext cx="92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5" name="Line 227">
            <a:extLst>
              <a:ext uri="{FF2B5EF4-FFF2-40B4-BE49-F238E27FC236}">
                <a16:creationId xmlns:a16="http://schemas.microsoft.com/office/drawing/2014/main" id="{331E2BD0-4C2D-4157-B848-F40F0C11A9D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297113" y="3668713"/>
            <a:ext cx="4679950" cy="0"/>
          </a:xfrm>
          <a:prstGeom prst="line">
            <a:avLst/>
          </a:prstGeom>
          <a:noFill/>
          <a:ln w="22225">
            <a:solidFill>
              <a:srgbClr val="FF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7" name="Line 229">
            <a:extLst>
              <a:ext uri="{FF2B5EF4-FFF2-40B4-BE49-F238E27FC236}">
                <a16:creationId xmlns:a16="http://schemas.microsoft.com/office/drawing/2014/main" id="{A20CB395-BA57-47BD-80ED-49009AEF9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0338" y="2744788"/>
            <a:ext cx="0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8" name="Line 230">
            <a:extLst>
              <a:ext uri="{FF2B5EF4-FFF2-40B4-BE49-F238E27FC236}">
                <a16:creationId xmlns:a16="http://schemas.microsoft.com/office/drawing/2014/main" id="{905C46B4-7D90-4242-852E-47C31C2BD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863" y="1179513"/>
            <a:ext cx="0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9" name="Line 231">
            <a:extLst>
              <a:ext uri="{FF2B5EF4-FFF2-40B4-BE49-F238E27FC236}">
                <a16:creationId xmlns:a16="http://schemas.microsoft.com/office/drawing/2014/main" id="{24CC585F-7F11-48BA-BAEA-615F9E9F5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9563" y="1333500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0" name="Line 232">
            <a:extLst>
              <a:ext uri="{FF2B5EF4-FFF2-40B4-BE49-F238E27FC236}">
                <a16:creationId xmlns:a16="http://schemas.microsoft.com/office/drawing/2014/main" id="{032EAC19-9A4B-40F7-B63A-B1DCF27A1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47063" y="2736850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2" name="Line 234">
            <a:extLst>
              <a:ext uri="{FF2B5EF4-FFF2-40B4-BE49-F238E27FC236}">
                <a16:creationId xmlns:a16="http://schemas.microsoft.com/office/drawing/2014/main" id="{072E9AAA-8095-40D6-9950-B75126432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0525" y="1182688"/>
            <a:ext cx="0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3" name="Line 235">
            <a:extLst>
              <a:ext uri="{FF2B5EF4-FFF2-40B4-BE49-F238E27FC236}">
                <a16:creationId xmlns:a16="http://schemas.microsoft.com/office/drawing/2014/main" id="{3625C8CA-AC34-4535-B934-78528AF74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1100" y="1336675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4" name="Line 236">
            <a:extLst>
              <a:ext uri="{FF2B5EF4-FFF2-40B4-BE49-F238E27FC236}">
                <a16:creationId xmlns:a16="http://schemas.microsoft.com/office/drawing/2014/main" id="{35BFA8CD-5925-4282-92D5-A83E2FBAA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8338" y="1341438"/>
            <a:ext cx="0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7" name="Line 239">
            <a:extLst>
              <a:ext uri="{FF2B5EF4-FFF2-40B4-BE49-F238E27FC236}">
                <a16:creationId xmlns:a16="http://schemas.microsoft.com/office/drawing/2014/main" id="{D35EE2D5-72DE-41E6-9F31-0242676CB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863" y="1289050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4" name="Line 246">
            <a:extLst>
              <a:ext uri="{FF2B5EF4-FFF2-40B4-BE49-F238E27FC236}">
                <a16:creationId xmlns:a16="http://schemas.microsoft.com/office/drawing/2014/main" id="{C721A341-371A-4109-B306-EA5058FC2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1413" y="1979613"/>
            <a:ext cx="889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2" name="Text Box 254">
            <a:extLst>
              <a:ext uri="{FF2B5EF4-FFF2-40B4-BE49-F238E27FC236}">
                <a16:creationId xmlns:a16="http://schemas.microsoft.com/office/drawing/2014/main" id="{3D6707A7-5DE8-4CCE-99D1-4E5A2695A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868988"/>
            <a:ext cx="4219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>
            <a:lvl1pPr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  <a:tab pos="2571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altLang="cs-CZ" sz="1400" b="1" i="1">
                <a:solidFill>
                  <a:srgbClr val="3A88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Vykreslení obrysu</a:t>
            </a:r>
          </a:p>
        </p:txBody>
      </p:sp>
      <p:sp>
        <p:nvSpPr>
          <p:cNvPr id="2304" name="Line 256">
            <a:extLst>
              <a:ext uri="{FF2B5EF4-FFF2-40B4-BE49-F238E27FC236}">
                <a16:creationId xmlns:a16="http://schemas.microsoft.com/office/drawing/2014/main" id="{4F8B0CC5-E89E-4A63-97B8-63E4F323C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2738" y="1319213"/>
            <a:ext cx="115887" cy="102076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05" name="Freeform 257">
            <a:extLst>
              <a:ext uri="{FF2B5EF4-FFF2-40B4-BE49-F238E27FC236}">
                <a16:creationId xmlns:a16="http://schemas.microsoft.com/office/drawing/2014/main" id="{F8FB2470-25AC-47B0-9543-9FFB1D06FBF9}"/>
              </a:ext>
            </a:extLst>
          </p:cNvPr>
          <p:cNvSpPr>
            <a:spLocks/>
          </p:cNvSpPr>
          <p:nvPr/>
        </p:nvSpPr>
        <p:spPr bwMode="auto">
          <a:xfrm>
            <a:off x="5503863" y="1282700"/>
            <a:ext cx="196850" cy="34925"/>
          </a:xfrm>
          <a:custGeom>
            <a:avLst/>
            <a:gdLst>
              <a:gd name="T0" fmla="*/ 0 w 309"/>
              <a:gd name="T1" fmla="*/ 2147483647 h 57"/>
              <a:gd name="T2" fmla="*/ 2147483647 w 309"/>
              <a:gd name="T3" fmla="*/ 0 h 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9" h="57">
                <a:moveTo>
                  <a:pt x="0" y="57"/>
                </a:moveTo>
                <a:cubicBezTo>
                  <a:pt x="193" y="37"/>
                  <a:pt x="309" y="0"/>
                  <a:pt x="309" y="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06" name="Line 258">
            <a:extLst>
              <a:ext uri="{FF2B5EF4-FFF2-40B4-BE49-F238E27FC236}">
                <a16:creationId xmlns:a16="http://schemas.microsoft.com/office/drawing/2014/main" id="{5E6B3E0B-B75F-45F4-B085-C0A24122A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713" y="1290638"/>
            <a:ext cx="50800" cy="8524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07" name="Line 259">
            <a:extLst>
              <a:ext uri="{FF2B5EF4-FFF2-40B4-BE49-F238E27FC236}">
                <a16:creationId xmlns:a16="http://schemas.microsoft.com/office/drawing/2014/main" id="{21F7534E-BA88-4415-9B00-C4C7B79E5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3100" y="1284288"/>
            <a:ext cx="50800" cy="84772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08" name="Freeform 260">
            <a:extLst>
              <a:ext uri="{FF2B5EF4-FFF2-40B4-BE49-F238E27FC236}">
                <a16:creationId xmlns:a16="http://schemas.microsoft.com/office/drawing/2014/main" id="{5BE9700E-D897-40AD-BE7A-B5D5FD1FE52F}"/>
              </a:ext>
            </a:extLst>
          </p:cNvPr>
          <p:cNvSpPr>
            <a:spLocks/>
          </p:cNvSpPr>
          <p:nvPr/>
        </p:nvSpPr>
        <p:spPr bwMode="auto">
          <a:xfrm>
            <a:off x="5802313" y="1220788"/>
            <a:ext cx="471487" cy="57150"/>
          </a:xfrm>
          <a:custGeom>
            <a:avLst/>
            <a:gdLst>
              <a:gd name="T0" fmla="*/ 2147483647 w 747"/>
              <a:gd name="T1" fmla="*/ 0 h 90"/>
              <a:gd name="T2" fmla="*/ 2147483647 w 747"/>
              <a:gd name="T3" fmla="*/ 2147483647 h 90"/>
              <a:gd name="T4" fmla="*/ 0 w 747"/>
              <a:gd name="T5" fmla="*/ 2147483647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47" h="90">
                <a:moveTo>
                  <a:pt x="747" y="0"/>
                </a:moveTo>
                <a:cubicBezTo>
                  <a:pt x="714" y="4"/>
                  <a:pt x="489" y="51"/>
                  <a:pt x="365" y="66"/>
                </a:cubicBezTo>
                <a:cubicBezTo>
                  <a:pt x="241" y="81"/>
                  <a:pt x="76" y="85"/>
                  <a:pt x="0" y="9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09" name="Freeform 261">
            <a:extLst>
              <a:ext uri="{FF2B5EF4-FFF2-40B4-BE49-F238E27FC236}">
                <a16:creationId xmlns:a16="http://schemas.microsoft.com/office/drawing/2014/main" id="{78B97606-31B7-465C-AFFA-A2B46D7EDC81}"/>
              </a:ext>
            </a:extLst>
          </p:cNvPr>
          <p:cNvSpPr>
            <a:spLocks/>
          </p:cNvSpPr>
          <p:nvPr/>
        </p:nvSpPr>
        <p:spPr bwMode="auto">
          <a:xfrm>
            <a:off x="6267450" y="1220788"/>
            <a:ext cx="242888" cy="1558925"/>
          </a:xfrm>
          <a:custGeom>
            <a:avLst/>
            <a:gdLst>
              <a:gd name="T0" fmla="*/ 0 w 382"/>
              <a:gd name="T1" fmla="*/ 0 h 2456"/>
              <a:gd name="T2" fmla="*/ 2147483647 w 382"/>
              <a:gd name="T3" fmla="*/ 2147483647 h 24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2" h="2456">
                <a:moveTo>
                  <a:pt x="0" y="0"/>
                </a:moveTo>
                <a:cubicBezTo>
                  <a:pt x="347" y="896"/>
                  <a:pt x="382" y="2456"/>
                  <a:pt x="382" y="2456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1" name="Line 263">
            <a:extLst>
              <a:ext uri="{FF2B5EF4-FFF2-40B4-BE49-F238E27FC236}">
                <a16:creationId xmlns:a16="http://schemas.microsoft.com/office/drawing/2014/main" id="{0EB0EB15-3D2C-43DF-A1A8-FD5E1244F8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6019800"/>
            <a:ext cx="18732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3" name="Freeform 265">
            <a:extLst>
              <a:ext uri="{FF2B5EF4-FFF2-40B4-BE49-F238E27FC236}">
                <a16:creationId xmlns:a16="http://schemas.microsoft.com/office/drawing/2014/main" id="{9F945A45-1C47-460D-A8AB-A8C1AD4EB1EC}"/>
              </a:ext>
            </a:extLst>
          </p:cNvPr>
          <p:cNvSpPr>
            <a:spLocks/>
          </p:cNvSpPr>
          <p:nvPr/>
        </p:nvSpPr>
        <p:spPr bwMode="auto">
          <a:xfrm>
            <a:off x="6510338" y="1219200"/>
            <a:ext cx="231775" cy="1558925"/>
          </a:xfrm>
          <a:custGeom>
            <a:avLst/>
            <a:gdLst>
              <a:gd name="T0" fmla="*/ 2147483647 w 146"/>
              <a:gd name="T1" fmla="*/ 0 h 982"/>
              <a:gd name="T2" fmla="*/ 2147483647 w 146"/>
              <a:gd name="T3" fmla="*/ 2147483647 h 98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6" h="982">
                <a:moveTo>
                  <a:pt x="146" y="0"/>
                </a:moveTo>
                <a:cubicBezTo>
                  <a:pt x="0" y="345"/>
                  <a:pt x="1" y="982"/>
                  <a:pt x="1" y="982"/>
                </a:cubicBezTo>
              </a:path>
            </a:pathLst>
          </a:custGeom>
          <a:noFill/>
          <a:ln w="22225" cmpd="sng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5" name="Line 267">
            <a:extLst>
              <a:ext uri="{FF2B5EF4-FFF2-40B4-BE49-F238E27FC236}">
                <a16:creationId xmlns:a16="http://schemas.microsoft.com/office/drawing/2014/main" id="{49E3115F-C192-47B3-9847-0DEC9DBA7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9663" y="1320800"/>
            <a:ext cx="76200" cy="6635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6" name="Line 268">
            <a:extLst>
              <a:ext uri="{FF2B5EF4-FFF2-40B4-BE49-F238E27FC236}">
                <a16:creationId xmlns:a16="http://schemas.microsoft.com/office/drawing/2014/main" id="{21030C55-867D-4E77-8ED6-325839A6DA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35863" y="1316038"/>
            <a:ext cx="76200" cy="6619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7" name="Line 269">
            <a:extLst>
              <a:ext uri="{FF2B5EF4-FFF2-40B4-BE49-F238E27FC236}">
                <a16:creationId xmlns:a16="http://schemas.microsoft.com/office/drawing/2014/main" id="{8C4295AD-0A51-4615-9CC9-179616E726E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907088" y="3673475"/>
            <a:ext cx="4679950" cy="0"/>
          </a:xfrm>
          <a:prstGeom prst="line">
            <a:avLst/>
          </a:prstGeom>
          <a:noFill/>
          <a:ln w="22225">
            <a:solidFill>
              <a:srgbClr val="FF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8" name="Line 270">
            <a:extLst>
              <a:ext uri="{FF2B5EF4-FFF2-40B4-BE49-F238E27FC236}">
                <a16:creationId xmlns:a16="http://schemas.microsoft.com/office/drawing/2014/main" id="{ACB662A3-0343-48D3-9DA5-8B39D823C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7163" y="6021388"/>
            <a:ext cx="175101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3" name="Text Box 325">
            <a:extLst>
              <a:ext uri="{FF2B5EF4-FFF2-40B4-BE49-F238E27FC236}">
                <a16:creationId xmlns:a16="http://schemas.microsoft.com/office/drawing/2014/main" id="{89872AC2-0951-4CE6-9125-75E02A10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576263"/>
            <a:ext cx="5245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altLang="cs-CZ" sz="2200" b="1" i="1" dirty="0">
                <a:solidFill>
                  <a:srgbClr val="3A88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Postup konstrukce</a:t>
            </a:r>
          </a:p>
        </p:txBody>
      </p:sp>
      <p:sp>
        <p:nvSpPr>
          <p:cNvPr id="2312" name="Line 264">
            <a:extLst>
              <a:ext uri="{FF2B5EF4-FFF2-40B4-BE49-F238E27FC236}">
                <a16:creationId xmlns:a16="http://schemas.microsoft.com/office/drawing/2014/main" id="{EBA8489E-CD91-4C7D-BF95-A7A5B96BB3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08750" y="2773363"/>
            <a:ext cx="0" cy="324961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14" name="Freeform 266">
            <a:extLst>
              <a:ext uri="{FF2B5EF4-FFF2-40B4-BE49-F238E27FC236}">
                <a16:creationId xmlns:a16="http://schemas.microsoft.com/office/drawing/2014/main" id="{578CED4B-ABC2-40F0-A7F0-25BC3472397A}"/>
              </a:ext>
            </a:extLst>
          </p:cNvPr>
          <p:cNvSpPr>
            <a:spLocks/>
          </p:cNvSpPr>
          <p:nvPr/>
        </p:nvSpPr>
        <p:spPr bwMode="auto">
          <a:xfrm>
            <a:off x="6737350" y="1225550"/>
            <a:ext cx="723900" cy="98425"/>
          </a:xfrm>
          <a:custGeom>
            <a:avLst/>
            <a:gdLst>
              <a:gd name="T0" fmla="*/ 2147483647 w 1141"/>
              <a:gd name="T1" fmla="*/ 2147483647 h 155"/>
              <a:gd name="T2" fmla="*/ 0 w 1141"/>
              <a:gd name="T3" fmla="*/ 0 h 1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41" h="155">
                <a:moveTo>
                  <a:pt x="1141" y="155"/>
                </a:moveTo>
                <a:cubicBezTo>
                  <a:pt x="498" y="114"/>
                  <a:pt x="0" y="0"/>
                  <a:pt x="0" y="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03" name="Line 255">
            <a:extLst>
              <a:ext uri="{FF2B5EF4-FFF2-40B4-BE49-F238E27FC236}">
                <a16:creationId xmlns:a16="http://schemas.microsoft.com/office/drawing/2014/main" id="{624E9ED1-F21D-4201-B895-17477E291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8913" y="1319213"/>
            <a:ext cx="117475" cy="10160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80" name="Text Box 8">
            <a:extLst>
              <a:ext uri="{FF2B5EF4-FFF2-40B4-BE49-F238E27FC236}">
                <a16:creationId xmlns:a16="http://schemas.microsoft.com/office/drawing/2014/main" id="{A09824E6-E938-492A-ADAB-D3EFA75DA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160338"/>
            <a:ext cx="7848600" cy="307975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cs-CZ" altLang="cs-CZ" sz="1400" b="1" i="1">
                <a:solidFill>
                  <a:srgbClr val="CC6600"/>
                </a:solidFill>
                <a:latin typeface="Arial" panose="020B0604020202020204" pitchFamily="34" charset="0"/>
              </a:rPr>
              <a:t>Konstrukce střihu dámské sukně</a:t>
            </a:r>
          </a:p>
        </p:txBody>
      </p:sp>
      <p:sp>
        <p:nvSpPr>
          <p:cNvPr id="15481" name="Freeform 10">
            <a:extLst>
              <a:ext uri="{FF2B5EF4-FFF2-40B4-BE49-F238E27FC236}">
                <a16:creationId xmlns:a16="http://schemas.microsoft.com/office/drawing/2014/main" id="{267514AB-4298-4889-A0B2-7738977C3440}"/>
              </a:ext>
            </a:extLst>
          </p:cNvPr>
          <p:cNvSpPr>
            <a:spLocks/>
          </p:cNvSpPr>
          <p:nvPr/>
        </p:nvSpPr>
        <p:spPr bwMode="auto">
          <a:xfrm>
            <a:off x="384175" y="6630988"/>
            <a:ext cx="8455025" cy="1587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Text Box 67">
            <a:extLst>
              <a:ext uri="{FF2B5EF4-FFF2-40B4-BE49-F238E27FC236}">
                <a16:creationId xmlns:a16="http://schemas.microsoft.com/office/drawing/2014/main" id="{174CFC7B-6F34-4B30-88E9-F8DFC82B5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1347788"/>
            <a:ext cx="2936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 dirty="0"/>
              <a:t>P21´</a:t>
            </a:r>
          </a:p>
        </p:txBody>
      </p:sp>
      <p:sp>
        <p:nvSpPr>
          <p:cNvPr id="127" name="Text Box 112">
            <a:extLst>
              <a:ext uri="{FF2B5EF4-FFF2-40B4-BE49-F238E27FC236}">
                <a16:creationId xmlns:a16="http://schemas.microsoft.com/office/drawing/2014/main" id="{C0B7E34F-727D-40C0-A747-2171DD3C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1109663"/>
            <a:ext cx="3048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000" dirty="0"/>
              <a:t>P31</a:t>
            </a:r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 nodeType="clickPar">
                      <p:stCondLst>
                        <p:cond delay="indefinite"/>
                      </p:stCondLst>
                      <p:childTnLst>
                        <p:par>
                          <p:cTn id="3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 nodeType="clickPar">
                      <p:stCondLst>
                        <p:cond delay="indefinite"/>
                      </p:stCondLst>
                      <p:childTnLst>
                        <p:par>
                          <p:cTn id="3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 nodeType="clickPar">
                      <p:stCondLst>
                        <p:cond delay="indefinite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 nodeType="clickPar">
                      <p:stCondLst>
                        <p:cond delay="indefinite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 nodeType="clickPar">
                      <p:stCondLst>
                        <p:cond delay="indefinite"/>
                      </p:stCondLst>
                      <p:childTnLst>
                        <p:par>
                          <p:cTn id="4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 nodeType="clickPar">
                      <p:stCondLst>
                        <p:cond delay="indefinite"/>
                      </p:stCondLst>
                      <p:childTnLst>
                        <p:par>
                          <p:cTn id="4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 nodeType="clickPar">
                      <p:stCondLst>
                        <p:cond delay="indefinite"/>
                      </p:stCondLst>
                      <p:childTnLst>
                        <p:par>
                          <p:cTn id="4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 nodeType="clickPar">
                      <p:stCondLst>
                        <p:cond delay="indefinite"/>
                      </p:stCondLst>
                      <p:childTnLst>
                        <p:par>
                          <p:cTn id="4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 nodeType="clickPar">
                      <p:stCondLst>
                        <p:cond delay="indefinite"/>
                      </p:stCondLst>
                      <p:childTnLst>
                        <p:par>
                          <p:cTn id="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 nodeType="clickPar">
                      <p:stCondLst>
                        <p:cond delay="indefinite"/>
                      </p:stCondLst>
                      <p:childTnLst>
                        <p:par>
                          <p:cTn id="4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 nodeType="clickPar">
                      <p:stCondLst>
                        <p:cond delay="indefinite"/>
                      </p:stCondLst>
                      <p:childTnLst>
                        <p:par>
                          <p:cTn id="4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 nodeType="clickPar">
                      <p:stCondLst>
                        <p:cond delay="indefinite"/>
                      </p:stCondLst>
                      <p:childTnLst>
                        <p:par>
                          <p:cTn id="4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 nodeType="clickPar">
                      <p:stCondLst>
                        <p:cond delay="indefinite"/>
                      </p:stCondLst>
                      <p:childTnLst>
                        <p:par>
                          <p:cTn id="4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 nodeType="clickPar">
                      <p:stCondLst>
                        <p:cond delay="indefinite"/>
                      </p:stCondLst>
                      <p:childTnLst>
                        <p:par>
                          <p:cTn id="4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 nodeType="clickPar">
                      <p:stCondLst>
                        <p:cond delay="indefinite"/>
                      </p:stCondLst>
                      <p:childTnLst>
                        <p:par>
                          <p:cTn id="4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 nodeType="clickPar">
                      <p:stCondLst>
                        <p:cond delay="indefinite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 nodeType="clickPar">
                      <p:stCondLst>
                        <p:cond delay="indefinite"/>
                      </p:stCondLst>
                      <p:childTnLst>
                        <p:par>
                          <p:cTn id="5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 nodeType="clickPar">
                      <p:stCondLst>
                        <p:cond delay="indefinite"/>
                      </p:stCondLst>
                      <p:childTnLst>
                        <p:par>
                          <p:cTn id="5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 nodeType="clickPar">
                      <p:stCondLst>
                        <p:cond delay="indefinite"/>
                      </p:stCondLst>
                      <p:childTnLst>
                        <p:par>
                          <p:cTn id="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 nodeType="clickPar">
                      <p:stCondLst>
                        <p:cond delay="indefinite"/>
                      </p:stCondLst>
                      <p:childTnLst>
                        <p:par>
                          <p:cTn id="5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 nodeType="clickPar">
                      <p:stCondLst>
                        <p:cond delay="indefinite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 nodeType="clickPar">
                      <p:stCondLst>
                        <p:cond delay="indefinite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 nodeType="clickPar">
                      <p:stCondLst>
                        <p:cond delay="indefinite"/>
                      </p:stCondLst>
                      <p:childTnLst>
                        <p:par>
                          <p:cTn id="5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 nodeType="clickPar">
                      <p:stCondLst>
                        <p:cond delay="indefinite"/>
                      </p:stCondLst>
                      <p:childTnLst>
                        <p:par>
                          <p:cTn id="5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 nodeType="clickPar">
                      <p:stCondLst>
                        <p:cond delay="indefinite"/>
                      </p:stCondLst>
                      <p:childTnLst>
                        <p:par>
                          <p:cTn id="5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 nodeType="clickPar">
                      <p:stCondLst>
                        <p:cond delay="indefinite"/>
                      </p:stCondLst>
                      <p:childTnLst>
                        <p:par>
                          <p:cTn id="5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9" dur="500" fill="hold"/>
                                        <p:tgtEl>
                                          <p:spTgt spid="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0" dur="500" fill="hold"/>
                                        <p:tgtEl>
                                          <p:spTgt spid="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 nodeType="clickPar">
                      <p:stCondLst>
                        <p:cond delay="indefinite"/>
                      </p:stCondLst>
                      <p:childTnLst>
                        <p:par>
                          <p:cTn id="5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5" dur="500" fill="hold"/>
                                        <p:tgtEl>
                                          <p:spTgt spid="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 nodeType="clickPar">
                      <p:stCondLst>
                        <p:cond delay="indefinite"/>
                      </p:stCondLst>
                      <p:childTnLst>
                        <p:par>
                          <p:cTn id="5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7" dur="500" fill="hold"/>
                                        <p:tgtEl>
                                          <p:spTgt spid="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 nodeType="clickPar">
                      <p:stCondLst>
                        <p:cond delay="indefinite"/>
                      </p:stCondLst>
                      <p:childTnLst>
                        <p:par>
                          <p:cTn id="5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 nodeType="clickPar">
                      <p:stCondLst>
                        <p:cond delay="indefinite"/>
                      </p:stCondLst>
                      <p:childTnLst>
                        <p:par>
                          <p:cTn id="5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 nodeType="clickPar">
                      <p:stCondLst>
                        <p:cond delay="indefinite"/>
                      </p:stCondLst>
                      <p:childTnLst>
                        <p:par>
                          <p:cTn id="6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5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6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 nodeType="clickPar">
                      <p:stCondLst>
                        <p:cond delay="indefinite"/>
                      </p:stCondLst>
                      <p:childTnLst>
                        <p:par>
                          <p:cTn id="6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 nodeType="clickPar">
                      <p:stCondLst>
                        <p:cond delay="indefinite"/>
                      </p:stCondLst>
                      <p:childTnLst>
                        <p:par>
                          <p:cTn id="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7" dur="500" fill="hold"/>
                                        <p:tgtEl>
                                          <p:spTgt spid="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 nodeType="clickPar">
                      <p:stCondLst>
                        <p:cond delay="indefinite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3" dur="5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4" dur="5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 nodeType="clickPar">
                      <p:stCondLst>
                        <p:cond delay="indefinite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0" dur="500" fill="hold"/>
                                        <p:tgtEl>
                                          <p:spTgt spid="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 nodeType="clickPar">
                      <p:stCondLst>
                        <p:cond delay="indefinite"/>
                      </p:stCondLst>
                      <p:childTnLst>
                        <p:par>
                          <p:cTn id="6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 fill="hold"/>
                                        <p:tgtEl>
                                          <p:spTgt spid="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 nodeType="clickPar">
                      <p:stCondLst>
                        <p:cond delay="indefinite"/>
                      </p:stCondLst>
                      <p:childTnLst>
                        <p:par>
                          <p:cTn id="6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7" dur="500" fill="hold"/>
                                        <p:tgtEl>
                                          <p:spTgt spid="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 nodeType="clickPar">
                      <p:stCondLst>
                        <p:cond delay="indefinite"/>
                      </p:stCondLst>
                      <p:childTnLst>
                        <p:par>
                          <p:cTn id="6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 nodeType="clickPar">
                      <p:stCondLst>
                        <p:cond delay="indefinite"/>
                      </p:stCondLst>
                      <p:childTnLst>
                        <p:par>
                          <p:cTn id="6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9" dur="500" fill="hold"/>
                                        <p:tgtEl>
                                          <p:spTgt spid="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0" dur="500" fill="hold"/>
                                        <p:tgtEl>
                                          <p:spTgt spid="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 nodeType="clickPar">
                      <p:stCondLst>
                        <p:cond delay="indefinite"/>
                      </p:stCondLst>
                      <p:childTnLst>
                        <p:par>
                          <p:cTn id="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5" dur="500" fill="hold"/>
                                        <p:tgtEl>
                                          <p:spTgt spid="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6" dur="500" fill="hold"/>
                                        <p:tgtEl>
                                          <p:spTgt spid="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 nodeType="clickPar">
                      <p:stCondLst>
                        <p:cond delay="indefinite"/>
                      </p:stCondLst>
                      <p:childTnLst>
                        <p:par>
                          <p:cTn id="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1" dur="500" fill="hold"/>
                                        <p:tgtEl>
                                          <p:spTgt spid="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2" dur="500" fill="hold"/>
                                        <p:tgtEl>
                                          <p:spTgt spid="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 nodeType="clickPar">
                      <p:stCondLst>
                        <p:cond delay="indefinite"/>
                      </p:stCondLst>
                      <p:childTnLst>
                        <p:par>
                          <p:cTn id="6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 nodeType="clickPar">
                      <p:stCondLst>
                        <p:cond delay="indefinite"/>
                      </p:stCondLst>
                      <p:childTnLst>
                        <p:par>
                          <p:cTn id="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3" dur="500" fill="hold"/>
                                        <p:tgtEl>
                                          <p:spTgt spid="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 nodeType="clickPar">
                      <p:stCondLst>
                        <p:cond delay="indefinite"/>
                      </p:stCondLst>
                      <p:childTnLst>
                        <p:par>
                          <p:cTn id="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9" dur="500" fill="hold"/>
                                        <p:tgtEl>
                                          <p:spTgt spid="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0" dur="500" fill="hold"/>
                                        <p:tgtEl>
                                          <p:spTgt spid="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 nodeType="clickPar">
                      <p:stCondLst>
                        <p:cond delay="indefinite"/>
                      </p:stCondLst>
                      <p:childTnLst>
                        <p:par>
                          <p:cTn id="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5" dur="500" fill="hold"/>
                                        <p:tgtEl>
                                          <p:spTgt spid="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6" dur="500" fill="hold"/>
                                        <p:tgtEl>
                                          <p:spTgt spid="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 nodeType="clickPar">
                      <p:stCondLst>
                        <p:cond delay="indefinite"/>
                      </p:stCondLst>
                      <p:childTnLst>
                        <p:par>
                          <p:cTn id="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1" dur="500" fill="hold"/>
                                        <p:tgtEl>
                                          <p:spTgt spid="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2" dur="500" fill="hold"/>
                                        <p:tgtEl>
                                          <p:spTgt spid="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 nodeType="clickPar">
                      <p:stCondLst>
                        <p:cond delay="indefinite"/>
                      </p:stCondLst>
                      <p:childTnLst>
                        <p:par>
                          <p:cTn id="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7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3" dur="500" fill="hold"/>
                                        <p:tgtEl>
                                          <p:spTgt spid="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4" dur="500" fill="hold"/>
                                        <p:tgtEl>
                                          <p:spTgt spid="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 nodeType="clickPar">
                      <p:stCondLst>
                        <p:cond delay="indefinite"/>
                      </p:stCondLst>
                      <p:childTnLst>
                        <p:par>
                          <p:cTn id="7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9" dur="500" fill="hold"/>
                                        <p:tgtEl>
                                          <p:spTgt spid="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0" dur="500" fill="hold"/>
                                        <p:tgtEl>
                                          <p:spTgt spid="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3" grpId="0" animBg="1" autoUpdateAnimBg="0"/>
      <p:bldP spid="2142" grpId="0" animBg="1" autoUpdateAnimBg="0"/>
      <p:bldP spid="2115" grpId="0" animBg="1" autoUpdateAnimBg="0"/>
      <p:bldP spid="2140" grpId="0" animBg="1" autoUpdateAnimBg="0"/>
      <p:bldP spid="2141" grpId="0" animBg="1" autoUpdateAnimBg="0"/>
      <p:bldP spid="2146" grpId="0" animBg="1" autoUpdateAnimBg="0"/>
      <p:bldP spid="2144" grpId="0" animBg="1" autoUpdateAnimBg="0"/>
      <p:bldP spid="2145" grpId="0" animBg="1" autoUpdateAnimBg="0"/>
      <p:bldP spid="2147" grpId="0" animBg="1" autoUpdateAnimBg="0"/>
      <p:bldP spid="2116" grpId="0" animBg="1" autoUpdateAnimBg="0"/>
      <p:bldP spid="2135" grpId="0" animBg="1" autoUpdateAnimBg="0"/>
      <p:bldP spid="2117" grpId="0" animBg="1" autoUpdateAnimBg="0"/>
      <p:bldP spid="2161" grpId="0" animBg="1" autoUpdateAnimBg="0"/>
      <p:bldP spid="2151" grpId="0" animBg="1" autoUpdateAnimBg="0"/>
      <p:bldP spid="2150" grpId="0" animBg="1" autoUpdateAnimBg="0"/>
      <p:bldP spid="2154" grpId="0" animBg="1" autoUpdateAnimBg="0"/>
      <p:bldP spid="2153" grpId="0" animBg="1" autoUpdateAnimBg="0"/>
      <p:bldP spid="2119" grpId="0" animBg="1" autoUpdateAnimBg="0"/>
      <p:bldP spid="2152" grpId="0" animBg="1" autoUpdateAnimBg="0"/>
      <p:bldP spid="2138" grpId="0" animBg="1" autoUpdateAnimBg="0"/>
      <p:bldP spid="2139" grpId="0" animBg="1" autoUpdateAnimBg="0"/>
      <p:bldP spid="2137" grpId="0" animBg="1" autoUpdateAnimBg="0"/>
      <p:bldP spid="2136" grpId="0" animBg="1" autoUpdateAnimBg="0"/>
      <p:bldP spid="2198" grpId="0" autoUpdateAnimBg="0"/>
      <p:bldP spid="2160" grpId="0" animBg="1" autoUpdateAnimBg="0"/>
      <p:bldP spid="2052" grpId="0" autoUpdateAnimBg="0"/>
      <p:bldP spid="2120" grpId="0" animBg="1" autoUpdateAnimBg="0"/>
      <p:bldP spid="2222" grpId="0" autoUpdateAnimBg="0"/>
      <p:bldP spid="2225" grpId="0" autoUpdateAnimBg="0"/>
      <p:bldP spid="2234" grpId="0" autoUpdateAnimBg="0"/>
      <p:bldP spid="2235" grpId="0" autoUpdateAnimBg="0"/>
      <p:bldP spid="2236" grpId="0" autoUpdateAnimBg="0"/>
      <p:bldP spid="2241" grpId="0" autoUpdateAnimBg="0"/>
      <p:bldP spid="2242" grpId="0" autoUpdateAnimBg="0"/>
      <p:bldP spid="2243" grpId="0" autoUpdateAnimBg="0"/>
      <p:bldP spid="2244" grpId="0" autoUpdateAnimBg="0"/>
      <p:bldP spid="2245" grpId="0" autoUpdateAnimBg="0"/>
      <p:bldP spid="2246" grpId="0" autoUpdateAnimBg="0"/>
      <p:bldP spid="2247" grpId="0" autoUpdateAnimBg="0"/>
      <p:bldP spid="2248" grpId="0" autoUpdateAnimBg="0"/>
      <p:bldP spid="2254" grpId="0" autoUpdateAnimBg="0"/>
      <p:bldP spid="2255" grpId="0" autoUpdateAnimBg="0"/>
      <p:bldP spid="2256" grpId="0" autoUpdateAnimBg="0"/>
      <p:bldP spid="2257" grpId="0" autoUpdateAnimBg="0"/>
      <p:bldP spid="2258" grpId="0" autoUpdateAnimBg="0"/>
      <p:bldP spid="2259" grpId="0" autoUpdateAnimBg="0"/>
      <p:bldP spid="2260" grpId="0" autoUpdateAnimBg="0"/>
      <p:bldP spid="2261" grpId="0" autoUpdateAnimBg="0"/>
      <p:bldP spid="2262" grpId="0" autoUpdateAnimBg="0"/>
      <p:bldP spid="2263" grpId="0" autoUpdateAnimBg="0"/>
      <p:bldP spid="2264" grpId="0" autoUpdateAnimBg="0"/>
      <p:bldP spid="2265" grpId="0" autoUpdateAnimBg="0"/>
      <p:bldP spid="2266" grpId="0" autoUpdateAnimBg="0"/>
      <p:bldP spid="2267" grpId="0" autoUpdateAnimBg="0"/>
      <p:bldP spid="2268" grpId="0" autoUpdateAnimBg="0"/>
      <p:bldP spid="2302" grpId="0" autoUpdateAnimBg="0"/>
      <p:bldP spid="2373" grpId="0" autoUpdateAnimBg="0"/>
      <p:bldP spid="126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51">
            <a:extLst>
              <a:ext uri="{FF2B5EF4-FFF2-40B4-BE49-F238E27FC236}">
                <a16:creationId xmlns:a16="http://schemas.microsoft.com/office/drawing/2014/main" id="{DE471B15-46DF-48C6-9ABA-2712192962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7213" y="962025"/>
          <a:ext cx="6853237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Document" r:id="rId3" imgW="6895554" imgH="4060791" progId="Word.Document.8">
                  <p:embed/>
                </p:oleObj>
              </mc:Choice>
              <mc:Fallback>
                <p:oleObj name="Document" r:id="rId3" imgW="6895554" imgH="4060791" progId="Word.Document.8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962025"/>
                        <a:ext cx="6853237" cy="403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52">
            <a:extLst>
              <a:ext uri="{FF2B5EF4-FFF2-40B4-BE49-F238E27FC236}">
                <a16:creationId xmlns:a16="http://schemas.microsoft.com/office/drawing/2014/main" id="{ED3898DF-7B71-46F7-8A95-4D629BEBD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636588"/>
            <a:ext cx="6096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b="1" i="1">
                <a:solidFill>
                  <a:srgbClr val="3A8845"/>
                </a:solidFill>
                <a:cs typeface="Times New Roman" panose="02020603050405020304" pitchFamily="18" charset="0"/>
              </a:rPr>
              <a:t>ŘEŠENÍ PASOVÉHO VYBRÁNÍ    </a:t>
            </a:r>
            <a:r>
              <a:rPr lang="cs-CZ" altLang="cs-CZ" b="1">
                <a:solidFill>
                  <a:srgbClr val="FD4133"/>
                </a:solidFill>
                <a:cs typeface="Times New Roman" panose="02020603050405020304" pitchFamily="18" charset="0"/>
              </a:rPr>
              <a:t>Rp = os - op</a:t>
            </a:r>
            <a:endParaRPr lang="cs-CZ" altLang="cs-CZ">
              <a:solidFill>
                <a:srgbClr val="FD4133"/>
              </a:solidFill>
              <a:cs typeface="Times New Roman" panose="02020603050405020304" pitchFamily="18" charset="0"/>
            </a:endParaRPr>
          </a:p>
        </p:txBody>
      </p:sp>
      <p:pic>
        <p:nvPicPr>
          <p:cNvPr id="16388" name="Picture 53" descr="D:\ALES\strih2 kopie.JPG">
            <a:extLst>
              <a:ext uri="{FF2B5EF4-FFF2-40B4-BE49-F238E27FC236}">
                <a16:creationId xmlns:a16="http://schemas.microsoft.com/office/drawing/2014/main" id="{BBCB2FDD-ABA1-4A98-81DB-3C0C6243F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2727325"/>
            <a:ext cx="296068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4" descr="D:\ALES\strih3 kopie.JPG">
            <a:extLst>
              <a:ext uri="{FF2B5EF4-FFF2-40B4-BE49-F238E27FC236}">
                <a16:creationId xmlns:a16="http://schemas.microsoft.com/office/drawing/2014/main" id="{86515C2D-D2E1-4B60-843A-4F291ABD9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4759325"/>
            <a:ext cx="2855913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0" name="Group 55">
            <a:extLst>
              <a:ext uri="{FF2B5EF4-FFF2-40B4-BE49-F238E27FC236}">
                <a16:creationId xmlns:a16="http://schemas.microsoft.com/office/drawing/2014/main" id="{58BA23C2-5880-4F4A-9F0B-FD86C44DE886}"/>
              </a:ext>
            </a:extLst>
          </p:cNvPr>
          <p:cNvGrpSpPr>
            <a:grpSpLocks/>
          </p:cNvGrpSpPr>
          <p:nvPr/>
        </p:nvGrpSpPr>
        <p:grpSpPr bwMode="auto">
          <a:xfrm>
            <a:off x="4241800" y="4943475"/>
            <a:ext cx="2924175" cy="1539875"/>
            <a:chOff x="4176" y="10800"/>
            <a:chExt cx="4604" cy="2425"/>
          </a:xfrm>
        </p:grpSpPr>
        <p:pic>
          <p:nvPicPr>
            <p:cNvPr id="16394" name="Picture 56" descr="D:\ALES\strih na 4 kopie.JPG">
              <a:extLst>
                <a:ext uri="{FF2B5EF4-FFF2-40B4-BE49-F238E27FC236}">
                  <a16:creationId xmlns:a16="http://schemas.microsoft.com/office/drawing/2014/main" id="{F65CF91F-133D-442C-8271-134BC008DC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lum contrast="6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0800"/>
              <a:ext cx="4604" cy="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5" name="Line 57">
              <a:extLst>
                <a:ext uri="{FF2B5EF4-FFF2-40B4-BE49-F238E27FC236}">
                  <a16:creationId xmlns:a16="http://schemas.microsoft.com/office/drawing/2014/main" id="{EEDB3575-6CB5-4092-A6A1-497F214517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3" y="11058"/>
              <a:ext cx="126" cy="8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396" name="Line 58">
              <a:extLst>
                <a:ext uri="{FF2B5EF4-FFF2-40B4-BE49-F238E27FC236}">
                  <a16:creationId xmlns:a16="http://schemas.microsoft.com/office/drawing/2014/main" id="{5FDF7099-5204-4C3F-9F96-708E8DE55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1" y="11054"/>
              <a:ext cx="152" cy="8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397" name="Line 59">
              <a:extLst>
                <a:ext uri="{FF2B5EF4-FFF2-40B4-BE49-F238E27FC236}">
                  <a16:creationId xmlns:a16="http://schemas.microsoft.com/office/drawing/2014/main" id="{D8BEE51C-304A-4518-A4B8-EE24E4BEC2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30" y="11480"/>
              <a:ext cx="137" cy="7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398" name="Line 60">
              <a:extLst>
                <a:ext uri="{FF2B5EF4-FFF2-40B4-BE49-F238E27FC236}">
                  <a16:creationId xmlns:a16="http://schemas.microsoft.com/office/drawing/2014/main" id="{95B246C0-ABCE-49E2-B1EA-254341335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40" y="11352"/>
              <a:ext cx="146" cy="8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399" name="Line 61">
              <a:extLst>
                <a:ext uri="{FF2B5EF4-FFF2-40B4-BE49-F238E27FC236}">
                  <a16:creationId xmlns:a16="http://schemas.microsoft.com/office/drawing/2014/main" id="{6FC9BC99-D3EC-4F4F-9ABD-EED2C359C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28" y="11169"/>
              <a:ext cx="70" cy="43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0" name="Line 62">
              <a:extLst>
                <a:ext uri="{FF2B5EF4-FFF2-40B4-BE49-F238E27FC236}">
                  <a16:creationId xmlns:a16="http://schemas.microsoft.com/office/drawing/2014/main" id="{23F4B71E-6848-49A5-92DA-97C5ED328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8" y="11192"/>
              <a:ext cx="77" cy="41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1" name="Line 63">
              <a:extLst>
                <a:ext uri="{FF2B5EF4-FFF2-40B4-BE49-F238E27FC236}">
                  <a16:creationId xmlns:a16="http://schemas.microsoft.com/office/drawing/2014/main" id="{B8713CB5-85C1-4928-A5BF-2541EB411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7" y="12188"/>
              <a:ext cx="360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2" name="Line 64">
              <a:extLst>
                <a:ext uri="{FF2B5EF4-FFF2-40B4-BE49-F238E27FC236}">
                  <a16:creationId xmlns:a16="http://schemas.microsoft.com/office/drawing/2014/main" id="{D47994B7-F952-49CA-BD08-48D02CFEB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0" y="11905"/>
              <a:ext cx="360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3" name="Line 65">
              <a:extLst>
                <a:ext uri="{FF2B5EF4-FFF2-40B4-BE49-F238E27FC236}">
                  <a16:creationId xmlns:a16="http://schemas.microsoft.com/office/drawing/2014/main" id="{D3995770-09C6-4040-ACB3-CD5F6CA80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4" y="12022"/>
              <a:ext cx="360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391" name="Text Box 66">
            <a:extLst>
              <a:ext uri="{FF2B5EF4-FFF2-40B4-BE49-F238E27FC236}">
                <a16:creationId xmlns:a16="http://schemas.microsoft.com/office/drawing/2014/main" id="{E7961867-C43D-47D5-8A40-A6546350B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2622550"/>
            <a:ext cx="590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D4133"/>
                </a:solidFill>
              </a:rPr>
              <a:t>a)</a:t>
            </a:r>
          </a:p>
        </p:txBody>
      </p:sp>
      <p:sp>
        <p:nvSpPr>
          <p:cNvPr id="16392" name="Text Box 67">
            <a:extLst>
              <a:ext uri="{FF2B5EF4-FFF2-40B4-BE49-F238E27FC236}">
                <a16:creationId xmlns:a16="http://schemas.microsoft.com/office/drawing/2014/main" id="{EB8AE270-EEA0-4ABB-9373-34B14F2E6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638675"/>
            <a:ext cx="590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D4133"/>
                </a:solidFill>
              </a:rPr>
              <a:t>b)</a:t>
            </a:r>
          </a:p>
        </p:txBody>
      </p:sp>
      <p:sp>
        <p:nvSpPr>
          <p:cNvPr id="16393" name="Text Box 68">
            <a:extLst>
              <a:ext uri="{FF2B5EF4-FFF2-40B4-BE49-F238E27FC236}">
                <a16:creationId xmlns:a16="http://schemas.microsoft.com/office/drawing/2014/main" id="{2E94680D-CA72-4822-A016-B590EE73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950" y="4667250"/>
            <a:ext cx="590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D4133"/>
                </a:solidFill>
              </a:rPr>
              <a:t>c)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AAB85BD3-FBB4-49FE-BABA-964899AA002A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2014538" y="1584325"/>
            <a:ext cx="527050" cy="0"/>
          </a:xfrm>
          <a:prstGeom prst="line">
            <a:avLst/>
          </a:prstGeom>
          <a:noFill/>
          <a:ln w="12700">
            <a:solidFill>
              <a:srgbClr val="FD4133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E625A0FF-A24B-49A5-BB80-328F8FF0806E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2954338" y="1503363"/>
            <a:ext cx="238125" cy="0"/>
          </a:xfrm>
          <a:prstGeom prst="line">
            <a:avLst/>
          </a:prstGeom>
          <a:noFill/>
          <a:ln w="12700">
            <a:solidFill>
              <a:srgbClr val="FD4133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7E15556C-495B-4BA0-93CA-7A5C7E5A4C0D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6827838" y="1589088"/>
            <a:ext cx="358775" cy="0"/>
          </a:xfrm>
          <a:prstGeom prst="line">
            <a:avLst/>
          </a:prstGeom>
          <a:noFill/>
          <a:ln w="12700">
            <a:solidFill>
              <a:srgbClr val="FD4133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1AE2AD59-8CBF-4834-9E62-C4739B49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0" y="750888"/>
            <a:ext cx="5969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altLang="cs-CZ" sz="2200" b="1" i="1" dirty="0">
                <a:solidFill>
                  <a:srgbClr val="3A88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Úprava délky vybrání</a:t>
            </a:r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1EA21AD8-88AA-46EA-B656-A418A0894E58}"/>
              </a:ext>
            </a:extLst>
          </p:cNvPr>
          <p:cNvGrpSpPr>
            <a:grpSpLocks/>
          </p:cNvGrpSpPr>
          <p:nvPr/>
        </p:nvGrpSpPr>
        <p:grpSpPr bwMode="auto">
          <a:xfrm>
            <a:off x="601663" y="1371600"/>
            <a:ext cx="7961312" cy="4541838"/>
            <a:chOff x="379" y="864"/>
            <a:chExt cx="5015" cy="2861"/>
          </a:xfrm>
        </p:grpSpPr>
        <p:sp>
          <p:nvSpPr>
            <p:cNvPr id="17417" name="Line 7">
              <a:extLst>
                <a:ext uri="{FF2B5EF4-FFF2-40B4-BE49-F238E27FC236}">
                  <a16:creationId xmlns:a16="http://schemas.microsoft.com/office/drawing/2014/main" id="{FEAE53D9-CAB0-4AED-AF67-B819D6C49E3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90" y="1022"/>
              <a:ext cx="50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8" name="Line 8">
              <a:extLst>
                <a:ext uri="{FF2B5EF4-FFF2-40B4-BE49-F238E27FC236}">
                  <a16:creationId xmlns:a16="http://schemas.microsoft.com/office/drawing/2014/main" id="{19DC7F9D-BD9C-48BC-8655-D93718BDAB9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90" y="3028"/>
              <a:ext cx="500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9" name="Line 9">
              <a:extLst>
                <a:ext uri="{FF2B5EF4-FFF2-40B4-BE49-F238E27FC236}">
                  <a16:creationId xmlns:a16="http://schemas.microsoft.com/office/drawing/2014/main" id="{9DA81D0E-7A08-4040-8153-D9C20901A07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-950" y="2351"/>
              <a:ext cx="26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0" name="Line 10">
              <a:extLst>
                <a:ext uri="{FF2B5EF4-FFF2-40B4-BE49-F238E27FC236}">
                  <a16:creationId xmlns:a16="http://schemas.microsoft.com/office/drawing/2014/main" id="{C24A6DA3-0085-4779-8E99-B81F71126E1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2651" y="3383"/>
              <a:ext cx="6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1" name="Line 11">
              <a:extLst>
                <a:ext uri="{FF2B5EF4-FFF2-40B4-BE49-F238E27FC236}">
                  <a16:creationId xmlns:a16="http://schemas.microsoft.com/office/drawing/2014/main" id="{58A378CD-52DD-42E6-B627-ACBC4F80DC9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H="1">
              <a:off x="436" y="2025"/>
              <a:ext cx="200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2" name="Line 12">
              <a:extLst>
                <a:ext uri="{FF2B5EF4-FFF2-40B4-BE49-F238E27FC236}">
                  <a16:creationId xmlns:a16="http://schemas.microsoft.com/office/drawing/2014/main" id="{0288E98A-6EE3-4D96-A277-1A300548D03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934" y="2025"/>
              <a:ext cx="200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3" name="Line 13">
              <a:extLst>
                <a:ext uri="{FF2B5EF4-FFF2-40B4-BE49-F238E27FC236}">
                  <a16:creationId xmlns:a16="http://schemas.microsoft.com/office/drawing/2014/main" id="{99CC6D76-982D-45A2-AE20-554697338A3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3409" y="2025"/>
              <a:ext cx="199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4" name="Line 14">
              <a:extLst>
                <a:ext uri="{FF2B5EF4-FFF2-40B4-BE49-F238E27FC236}">
                  <a16:creationId xmlns:a16="http://schemas.microsoft.com/office/drawing/2014/main" id="{4B712F21-615C-4819-9BB9-299A47ED0BF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2914" y="943"/>
              <a:ext cx="1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5" name="Line 15">
              <a:extLst>
                <a:ext uri="{FF2B5EF4-FFF2-40B4-BE49-F238E27FC236}">
                  <a16:creationId xmlns:a16="http://schemas.microsoft.com/office/drawing/2014/main" id="{103732FF-4641-49B9-B670-D3BCE1613BA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1969" y="329"/>
              <a:ext cx="154" cy="123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6" name="Freeform 16">
              <a:extLst>
                <a:ext uri="{FF2B5EF4-FFF2-40B4-BE49-F238E27FC236}">
                  <a16:creationId xmlns:a16="http://schemas.microsoft.com/office/drawing/2014/main" id="{12791798-B7E7-4AE3-A508-2F50ED17EA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4" y="868"/>
              <a:ext cx="1004" cy="137"/>
            </a:xfrm>
            <a:custGeom>
              <a:avLst/>
              <a:gdLst>
                <a:gd name="T0" fmla="*/ 280 w 1141"/>
                <a:gd name="T1" fmla="*/ 39 h 155"/>
                <a:gd name="T2" fmla="*/ 0 w 1141"/>
                <a:gd name="T3" fmla="*/ 0 h 1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41" h="155">
                  <a:moveTo>
                    <a:pt x="1141" y="155"/>
                  </a:moveTo>
                  <a:cubicBezTo>
                    <a:pt x="498" y="114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7" name="Line 17">
              <a:extLst>
                <a:ext uri="{FF2B5EF4-FFF2-40B4-BE49-F238E27FC236}">
                  <a16:creationId xmlns:a16="http://schemas.microsoft.com/office/drawing/2014/main" id="{105D9665-7287-4EB8-8520-24FB367AE85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661" y="868"/>
              <a:ext cx="64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8" name="Line 18">
              <a:extLst>
                <a:ext uri="{FF2B5EF4-FFF2-40B4-BE49-F238E27FC236}">
                  <a16:creationId xmlns:a16="http://schemas.microsoft.com/office/drawing/2014/main" id="{4FEF678B-0C86-48C6-8DD7-F1A0A315E82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1257" y="1047"/>
              <a:ext cx="4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9" name="Line 19">
              <a:extLst>
                <a:ext uri="{FF2B5EF4-FFF2-40B4-BE49-F238E27FC236}">
                  <a16:creationId xmlns:a16="http://schemas.microsoft.com/office/drawing/2014/main" id="{6A421B7E-8774-496D-A5AE-D6A775285B8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1848" y="1047"/>
              <a:ext cx="4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0" name="Line 20">
              <a:extLst>
                <a:ext uri="{FF2B5EF4-FFF2-40B4-BE49-F238E27FC236}">
                  <a16:creationId xmlns:a16="http://schemas.microsoft.com/office/drawing/2014/main" id="{E475A1DE-0027-476D-8C5F-0CA78F00368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1976" y="1052"/>
              <a:ext cx="5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1" name="Freeform 21">
              <a:extLst>
                <a:ext uri="{FF2B5EF4-FFF2-40B4-BE49-F238E27FC236}">
                  <a16:creationId xmlns:a16="http://schemas.microsoft.com/office/drawing/2014/main" id="{EACDB951-D0B1-4A0D-BCB8-F30952CE7A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76" y="998"/>
              <a:ext cx="164" cy="1390"/>
            </a:xfrm>
            <a:custGeom>
              <a:avLst/>
              <a:gdLst>
                <a:gd name="T0" fmla="*/ 0 w 164"/>
                <a:gd name="T1" fmla="*/ 0 h 1390"/>
                <a:gd name="T2" fmla="*/ 164 w 164"/>
                <a:gd name="T3" fmla="*/ 1390 h 13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4" h="1390">
                  <a:moveTo>
                    <a:pt x="0" y="0"/>
                  </a:moveTo>
                  <a:lnTo>
                    <a:pt x="164" y="139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2" name="Line 22">
              <a:extLst>
                <a:ext uri="{FF2B5EF4-FFF2-40B4-BE49-F238E27FC236}">
                  <a16:creationId xmlns:a16="http://schemas.microsoft.com/office/drawing/2014/main" id="{C5915707-2492-4CDA-8139-EA4241332D4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865" y="951"/>
              <a:ext cx="72" cy="1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3" name="Line 23">
              <a:extLst>
                <a:ext uri="{FF2B5EF4-FFF2-40B4-BE49-F238E27FC236}">
                  <a16:creationId xmlns:a16="http://schemas.microsoft.com/office/drawing/2014/main" id="{A215A9F2-DCA2-4B79-9FBF-B98B4469AE3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935" y="954"/>
              <a:ext cx="7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4" name="Freeform 24">
              <a:extLst>
                <a:ext uri="{FF2B5EF4-FFF2-40B4-BE49-F238E27FC236}">
                  <a16:creationId xmlns:a16="http://schemas.microsoft.com/office/drawing/2014/main" id="{02610427-DD0C-42C5-B5F4-753DEBEB0C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61" y="869"/>
              <a:ext cx="336" cy="2162"/>
            </a:xfrm>
            <a:custGeom>
              <a:avLst/>
              <a:gdLst>
                <a:gd name="T0" fmla="*/ 0 w 382"/>
                <a:gd name="T1" fmla="*/ 0 h 2456"/>
                <a:gd name="T2" fmla="*/ 93 w 382"/>
                <a:gd name="T3" fmla="*/ 605 h 24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2" h="2456">
                  <a:moveTo>
                    <a:pt x="0" y="0"/>
                  </a:moveTo>
                  <a:cubicBezTo>
                    <a:pt x="347" y="896"/>
                    <a:pt x="382" y="2456"/>
                    <a:pt x="382" y="245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5" name="Line 25">
              <a:extLst>
                <a:ext uri="{FF2B5EF4-FFF2-40B4-BE49-F238E27FC236}">
                  <a16:creationId xmlns:a16="http://schemas.microsoft.com/office/drawing/2014/main" id="{A72260A3-0B59-4F5A-9615-C7541277532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406" y="1001"/>
              <a:ext cx="108" cy="9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6" name="Freeform 26">
              <a:extLst>
                <a:ext uri="{FF2B5EF4-FFF2-40B4-BE49-F238E27FC236}">
                  <a16:creationId xmlns:a16="http://schemas.microsoft.com/office/drawing/2014/main" id="{BE0A3381-F3B4-44BF-A457-970F30DFE5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17" y="1001"/>
              <a:ext cx="874" cy="17"/>
            </a:xfrm>
            <a:custGeom>
              <a:avLst/>
              <a:gdLst>
                <a:gd name="T0" fmla="*/ 0 w 993"/>
                <a:gd name="T1" fmla="*/ 0 h 20"/>
                <a:gd name="T2" fmla="*/ 244 w 993"/>
                <a:gd name="T3" fmla="*/ 3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20">
                  <a:moveTo>
                    <a:pt x="0" y="0"/>
                  </a:moveTo>
                  <a:cubicBezTo>
                    <a:pt x="508" y="20"/>
                    <a:pt x="993" y="19"/>
                    <a:pt x="993" y="19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7" name="Freeform 27">
              <a:extLst>
                <a:ext uri="{FF2B5EF4-FFF2-40B4-BE49-F238E27FC236}">
                  <a16:creationId xmlns:a16="http://schemas.microsoft.com/office/drawing/2014/main" id="{A9CB8459-1CAB-4318-86D7-0BDC1C2B4A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06" y="868"/>
              <a:ext cx="658" cy="79"/>
            </a:xfrm>
            <a:custGeom>
              <a:avLst/>
              <a:gdLst>
                <a:gd name="T0" fmla="*/ 658 w 658"/>
                <a:gd name="T1" fmla="*/ 0 h 79"/>
                <a:gd name="T2" fmla="*/ 0 w 658"/>
                <a:gd name="T3" fmla="*/ 79 h 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8" h="79">
                  <a:moveTo>
                    <a:pt x="658" y="0"/>
                  </a:moveTo>
                  <a:cubicBezTo>
                    <a:pt x="446" y="44"/>
                    <a:pt x="402" y="76"/>
                    <a:pt x="0" y="79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8" name="Freeform 28">
              <a:extLst>
                <a:ext uri="{FF2B5EF4-FFF2-40B4-BE49-F238E27FC236}">
                  <a16:creationId xmlns:a16="http://schemas.microsoft.com/office/drawing/2014/main" id="{4A1A3349-B461-4B6F-8EF4-E8D8BD5657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0" y="998"/>
              <a:ext cx="900" cy="26"/>
            </a:xfrm>
            <a:custGeom>
              <a:avLst/>
              <a:gdLst>
                <a:gd name="T0" fmla="*/ 900 w 900"/>
                <a:gd name="T1" fmla="*/ 0 h 26"/>
                <a:gd name="T2" fmla="*/ 0 w 900"/>
                <a:gd name="T3" fmla="*/ 26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0" h="26">
                  <a:moveTo>
                    <a:pt x="900" y="0"/>
                  </a:moveTo>
                  <a:cubicBezTo>
                    <a:pt x="456" y="10"/>
                    <a:pt x="0" y="26"/>
                    <a:pt x="0" y="2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9" name="Freeform 29">
              <a:extLst>
                <a:ext uri="{FF2B5EF4-FFF2-40B4-BE49-F238E27FC236}">
                  <a16:creationId xmlns:a16="http://schemas.microsoft.com/office/drawing/2014/main" id="{6261FFB8-7937-4B55-AB47-C52552FCFF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96" y="952"/>
              <a:ext cx="273" cy="51"/>
            </a:xfrm>
            <a:custGeom>
              <a:avLst/>
              <a:gdLst>
                <a:gd name="T0" fmla="*/ 0 w 309"/>
                <a:gd name="T1" fmla="*/ 17 h 57"/>
                <a:gd name="T2" fmla="*/ 80 w 309"/>
                <a:gd name="T3" fmla="*/ 0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9" h="57">
                  <a:moveTo>
                    <a:pt x="0" y="57"/>
                  </a:moveTo>
                  <a:cubicBezTo>
                    <a:pt x="193" y="37"/>
                    <a:pt x="309" y="0"/>
                    <a:pt x="309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0" name="Freeform 30">
              <a:extLst>
                <a:ext uri="{FF2B5EF4-FFF2-40B4-BE49-F238E27FC236}">
                  <a16:creationId xmlns:a16="http://schemas.microsoft.com/office/drawing/2014/main" id="{95FBF3A4-B689-4C41-BD74-902DDB75A21A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2991" y="872"/>
              <a:ext cx="319" cy="2161"/>
            </a:xfrm>
            <a:custGeom>
              <a:avLst/>
              <a:gdLst>
                <a:gd name="T0" fmla="*/ 0 w 382"/>
                <a:gd name="T1" fmla="*/ 0 h 2456"/>
                <a:gd name="T2" fmla="*/ 53 w 382"/>
                <a:gd name="T3" fmla="*/ 601 h 24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2" h="2456">
                  <a:moveTo>
                    <a:pt x="0" y="0"/>
                  </a:moveTo>
                  <a:cubicBezTo>
                    <a:pt x="347" y="896"/>
                    <a:pt x="382" y="2456"/>
                    <a:pt x="382" y="245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1" name="Line 31">
              <a:extLst>
                <a:ext uri="{FF2B5EF4-FFF2-40B4-BE49-F238E27FC236}">
                  <a16:creationId xmlns:a16="http://schemas.microsoft.com/office/drawing/2014/main" id="{58E876F8-1B21-4505-89BB-B6115FCEB31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989" y="1024"/>
              <a:ext cx="0" cy="20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2" name="Line 32">
              <a:extLst>
                <a:ext uri="{FF2B5EF4-FFF2-40B4-BE49-F238E27FC236}">
                  <a16:creationId xmlns:a16="http://schemas.microsoft.com/office/drawing/2014/main" id="{1C632A3C-08A2-4883-AEDA-1F78FFAB6F2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4058" y="2347"/>
              <a:ext cx="26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3" name="Line 33">
              <a:extLst>
                <a:ext uri="{FF2B5EF4-FFF2-40B4-BE49-F238E27FC236}">
                  <a16:creationId xmlns:a16="http://schemas.microsoft.com/office/drawing/2014/main" id="{AE494B39-951B-463C-94A5-4A7DA401A6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8" y="864"/>
              <a:ext cx="1092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4" name="Freeform 34">
              <a:extLst>
                <a:ext uri="{FF2B5EF4-FFF2-40B4-BE49-F238E27FC236}">
                  <a16:creationId xmlns:a16="http://schemas.microsoft.com/office/drawing/2014/main" id="{EFC193F0-15CE-4BCC-8F50-BB75AD6F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000"/>
              <a:ext cx="164" cy="1404"/>
            </a:xfrm>
            <a:custGeom>
              <a:avLst/>
              <a:gdLst>
                <a:gd name="T0" fmla="*/ 0 w 164"/>
                <a:gd name="T1" fmla="*/ 1404 h 1404"/>
                <a:gd name="T2" fmla="*/ 164 w 164"/>
                <a:gd name="T3" fmla="*/ 0 h 14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4" h="1404">
                  <a:moveTo>
                    <a:pt x="0" y="1404"/>
                  </a:moveTo>
                  <a:lnTo>
                    <a:pt x="16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5" name="Line 35">
              <a:extLst>
                <a:ext uri="{FF2B5EF4-FFF2-40B4-BE49-F238E27FC236}">
                  <a16:creationId xmlns:a16="http://schemas.microsoft.com/office/drawing/2014/main" id="{DF1E041F-C7BD-4B9C-BBAB-8AA7030EB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4" y="1004"/>
              <a:ext cx="108" cy="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D482889E-6E94-4DFB-8CDB-2E0F5AC90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13" y="5273675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olidFill>
                  <a:schemeClr val="accent2"/>
                </a:solidFill>
                <a:latin typeface="Arial" panose="020B0604020202020204" pitchFamily="34" charset="0"/>
              </a:rPr>
              <a:t>ZD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9E5235C2-06CA-4F14-8227-15A903527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3838" y="5251450"/>
            <a:ext cx="82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olidFill>
                  <a:schemeClr val="accent2"/>
                </a:solidFill>
                <a:latin typeface="Arial" panose="020B0604020202020204" pitchFamily="34" charset="0"/>
              </a:rPr>
              <a:t>PD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74">
            <a:extLst>
              <a:ext uri="{FF2B5EF4-FFF2-40B4-BE49-F238E27FC236}">
                <a16:creationId xmlns:a16="http://schemas.microsoft.com/office/drawing/2014/main" id="{B1B75622-E8D1-43EC-91F3-43447A8B68F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762000"/>
            <a:ext cx="2157413" cy="1423988"/>
            <a:chOff x="432" y="576"/>
            <a:chExt cx="1359" cy="897"/>
          </a:xfrm>
        </p:grpSpPr>
        <p:grpSp>
          <p:nvGrpSpPr>
            <p:cNvPr id="18521" name="Group 73">
              <a:extLst>
                <a:ext uri="{FF2B5EF4-FFF2-40B4-BE49-F238E27FC236}">
                  <a16:creationId xmlns:a16="http://schemas.microsoft.com/office/drawing/2014/main" id="{1F39F4F3-788A-45E4-BC18-94DE718A82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576"/>
              <a:ext cx="965" cy="774"/>
              <a:chOff x="432" y="576"/>
              <a:chExt cx="965" cy="774"/>
            </a:xfrm>
          </p:grpSpPr>
          <p:sp>
            <p:nvSpPr>
              <p:cNvPr id="18525" name="Line 57">
                <a:extLst>
                  <a:ext uri="{FF2B5EF4-FFF2-40B4-BE49-F238E27FC236}">
                    <a16:creationId xmlns:a16="http://schemas.microsoft.com/office/drawing/2014/main" id="{88D145D1-CD2B-4377-974A-E39932836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" y="1317"/>
                <a:ext cx="59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26" name="Line 58">
                <a:extLst>
                  <a:ext uri="{FF2B5EF4-FFF2-40B4-BE49-F238E27FC236}">
                    <a16:creationId xmlns:a16="http://schemas.microsoft.com/office/drawing/2014/main" id="{D1E6FD91-4017-4186-A0BA-5827E0E04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49" y="696"/>
                <a:ext cx="348" cy="6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27" name="Line 59">
                <a:extLst>
                  <a:ext uri="{FF2B5EF4-FFF2-40B4-BE49-F238E27FC236}">
                    <a16:creationId xmlns:a16="http://schemas.microsoft.com/office/drawing/2014/main" id="{93688BFF-521F-4AC3-AB82-772A1A516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1274"/>
                <a:ext cx="59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28" name="Line 60">
                <a:extLst>
                  <a:ext uri="{FF2B5EF4-FFF2-40B4-BE49-F238E27FC236}">
                    <a16:creationId xmlns:a16="http://schemas.microsoft.com/office/drawing/2014/main" id="{6F016DA3-276D-4422-9A39-EDE263CCCF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0" y="653"/>
                <a:ext cx="347" cy="6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29" name="Line 61">
                <a:extLst>
                  <a:ext uri="{FF2B5EF4-FFF2-40B4-BE49-F238E27FC236}">
                    <a16:creationId xmlns:a16="http://schemas.microsoft.com/office/drawing/2014/main" id="{ED333C61-8900-44F5-A3EE-8D72D9364F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27" y="653"/>
                <a:ext cx="347" cy="6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30" name="Line 62">
                <a:extLst>
                  <a:ext uri="{FF2B5EF4-FFF2-40B4-BE49-F238E27FC236}">
                    <a16:creationId xmlns:a16="http://schemas.microsoft.com/office/drawing/2014/main" id="{083A07F8-82C9-4856-BDB0-71DC1B9E1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8" y="1248"/>
                <a:ext cx="0" cy="1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31" name="Freeform 63">
                <a:extLst>
                  <a:ext uri="{FF2B5EF4-FFF2-40B4-BE49-F238E27FC236}">
                    <a16:creationId xmlns:a16="http://schemas.microsoft.com/office/drawing/2014/main" id="{D60C6DA2-87CC-4DCB-82A3-C39F94527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" y="653"/>
                <a:ext cx="348" cy="621"/>
              </a:xfrm>
              <a:custGeom>
                <a:avLst/>
                <a:gdLst>
                  <a:gd name="T0" fmla="*/ 0 w 1234"/>
                  <a:gd name="T1" fmla="*/ 0 h 1954"/>
                  <a:gd name="T2" fmla="*/ 0 w 1234"/>
                  <a:gd name="T3" fmla="*/ 0 h 1954"/>
                  <a:gd name="T4" fmla="*/ 0 w 1234"/>
                  <a:gd name="T5" fmla="*/ 0 h 1954"/>
                  <a:gd name="T6" fmla="*/ 0 w 1234"/>
                  <a:gd name="T7" fmla="*/ 0 h 1954"/>
                  <a:gd name="T8" fmla="*/ 0 w 1234"/>
                  <a:gd name="T9" fmla="*/ 0 h 1954"/>
                  <a:gd name="T10" fmla="*/ 0 w 1234"/>
                  <a:gd name="T11" fmla="*/ 0 h 19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34" h="1954">
                    <a:moveTo>
                      <a:pt x="0" y="1954"/>
                    </a:moveTo>
                    <a:lnTo>
                      <a:pt x="501" y="1159"/>
                    </a:lnTo>
                    <a:lnTo>
                      <a:pt x="376" y="889"/>
                    </a:lnTo>
                    <a:lnTo>
                      <a:pt x="961" y="994"/>
                    </a:lnTo>
                    <a:lnTo>
                      <a:pt x="781" y="714"/>
                    </a:lnTo>
                    <a:lnTo>
                      <a:pt x="123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32" name="Line 64">
                <a:extLst>
                  <a:ext uri="{FF2B5EF4-FFF2-40B4-BE49-F238E27FC236}">
                    <a16:creationId xmlns:a16="http://schemas.microsoft.com/office/drawing/2014/main" id="{EA31C61E-7E8A-49F0-B764-D8FC63538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2" y="1274"/>
                <a:ext cx="25" cy="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33" name="Freeform 65">
                <a:extLst>
                  <a:ext uri="{FF2B5EF4-FFF2-40B4-BE49-F238E27FC236}">
                    <a16:creationId xmlns:a16="http://schemas.microsoft.com/office/drawing/2014/main" id="{D2D10D58-5053-4233-ADC5-B55E0A847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" y="576"/>
                <a:ext cx="597" cy="159"/>
              </a:xfrm>
              <a:custGeom>
                <a:avLst/>
                <a:gdLst>
                  <a:gd name="T0" fmla="*/ 0 w 2122"/>
                  <a:gd name="T1" fmla="*/ 0 h 500"/>
                  <a:gd name="T2" fmla="*/ 0 w 2122"/>
                  <a:gd name="T3" fmla="*/ 0 h 500"/>
                  <a:gd name="T4" fmla="*/ 0 w 2122"/>
                  <a:gd name="T5" fmla="*/ 0 h 500"/>
                  <a:gd name="T6" fmla="*/ 0 w 2122"/>
                  <a:gd name="T7" fmla="*/ 0 h 500"/>
                  <a:gd name="T8" fmla="*/ 0 w 2122"/>
                  <a:gd name="T9" fmla="*/ 0 h 500"/>
                  <a:gd name="T10" fmla="*/ 0 w 2122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22" h="500">
                    <a:moveTo>
                      <a:pt x="0" y="241"/>
                    </a:moveTo>
                    <a:lnTo>
                      <a:pt x="767" y="240"/>
                    </a:lnTo>
                    <a:lnTo>
                      <a:pt x="887" y="0"/>
                    </a:lnTo>
                    <a:lnTo>
                      <a:pt x="1067" y="500"/>
                    </a:lnTo>
                    <a:lnTo>
                      <a:pt x="1152" y="235"/>
                    </a:lnTo>
                    <a:lnTo>
                      <a:pt x="2122" y="241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34" name="Line 66">
                <a:extLst>
                  <a:ext uri="{FF2B5EF4-FFF2-40B4-BE49-F238E27FC236}">
                    <a16:creationId xmlns:a16="http://schemas.microsoft.com/office/drawing/2014/main" id="{23EDDD19-B6BE-4174-9060-D6BB42C136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5" y="696"/>
                <a:ext cx="4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22" name="AutoShape 67">
              <a:extLst>
                <a:ext uri="{FF2B5EF4-FFF2-40B4-BE49-F238E27FC236}">
                  <a16:creationId xmlns:a16="http://schemas.microsoft.com/office/drawing/2014/main" id="{81B0BC1D-6922-43C2-AA7C-DCBF1411A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822"/>
              <a:ext cx="172" cy="152"/>
            </a:xfrm>
            <a:prstGeom prst="callout1">
              <a:avLst>
                <a:gd name="adj1" fmla="val 47370"/>
                <a:gd name="adj2" fmla="val -27907"/>
                <a:gd name="adj3" fmla="val -24208"/>
                <a:gd name="adj4" fmla="val -1565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/>
                <a:t>1</a:t>
              </a:r>
            </a:p>
          </p:txBody>
        </p:sp>
        <p:sp>
          <p:nvSpPr>
            <p:cNvPr id="18523" name="AutoShape 68">
              <a:extLst>
                <a:ext uri="{FF2B5EF4-FFF2-40B4-BE49-F238E27FC236}">
                  <a16:creationId xmlns:a16="http://schemas.microsoft.com/office/drawing/2014/main" id="{4C616BF7-58E3-499F-A92B-C97E68D99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1050"/>
              <a:ext cx="172" cy="152"/>
            </a:xfrm>
            <a:prstGeom prst="callout1">
              <a:avLst>
                <a:gd name="adj1" fmla="val 47370"/>
                <a:gd name="adj2" fmla="val -27907"/>
                <a:gd name="adj3" fmla="val -97370"/>
                <a:gd name="adj4" fmla="val -34186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/>
                <a:t>2</a:t>
              </a:r>
            </a:p>
          </p:txBody>
        </p:sp>
        <p:sp>
          <p:nvSpPr>
            <p:cNvPr id="18524" name="AutoShape 69">
              <a:extLst>
                <a:ext uri="{FF2B5EF4-FFF2-40B4-BE49-F238E27FC236}">
                  <a16:creationId xmlns:a16="http://schemas.microsoft.com/office/drawing/2014/main" id="{4FB5E648-3A55-4F96-9591-AEED7DBBE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1321"/>
              <a:ext cx="172" cy="152"/>
            </a:xfrm>
            <a:prstGeom prst="callout1">
              <a:avLst>
                <a:gd name="adj1" fmla="val 47370"/>
                <a:gd name="adj2" fmla="val -27907"/>
                <a:gd name="adj3" fmla="val -97630"/>
                <a:gd name="adj4" fmla="val -3655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cs-CZ" altLang="cs-CZ"/>
                <a:t>3</a:t>
              </a:r>
            </a:p>
          </p:txBody>
        </p:sp>
      </p:grpSp>
      <p:sp>
        <p:nvSpPr>
          <p:cNvPr id="17" name="Rectangle 70">
            <a:extLst>
              <a:ext uri="{FF2B5EF4-FFF2-40B4-BE49-F238E27FC236}">
                <a16:creationId xmlns:a16="http://schemas.microsoft.com/office/drawing/2014/main" id="{8F06AD9C-68CD-4B90-B2B2-4DEB4DE6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33600"/>
            <a:ext cx="3276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 dirty="0">
                <a:cs typeface="Times New Roman" pitchFamily="18" charset="0"/>
              </a:rPr>
              <a:t>1 – </a:t>
            </a:r>
            <a:r>
              <a:rPr lang="cs-CZ" altLang="cs-CZ" sz="1400" dirty="0">
                <a:solidFill>
                  <a:srgbClr val="07FF07"/>
                </a:solidFill>
                <a:cs typeface="Times New Roman" pitchFamily="18" charset="0"/>
              </a:rPr>
              <a:t>okraj</a:t>
            </a:r>
            <a:r>
              <a:rPr lang="cs-CZ" altLang="cs-CZ" sz="1400" dirty="0">
                <a:cs typeface="Times New Roman" pitchFamily="18" charset="0"/>
              </a:rPr>
              <a:t>, </a:t>
            </a:r>
            <a:r>
              <a:rPr lang="cs-CZ" altLang="cs-CZ" sz="1400" dirty="0">
                <a:solidFill>
                  <a:srgbClr val="FF0000"/>
                </a:solidFill>
                <a:cs typeface="Times New Roman" pitchFamily="18" charset="0"/>
              </a:rPr>
              <a:t>2 – šev</a:t>
            </a:r>
            <a:r>
              <a:rPr lang="cs-CZ" altLang="cs-CZ" sz="1400" dirty="0">
                <a:cs typeface="Times New Roman" pitchFamily="18" charset="0"/>
              </a:rPr>
              <a:t>, </a:t>
            </a:r>
            <a:br>
              <a:rPr lang="cs-CZ" altLang="cs-CZ" sz="1400" dirty="0">
                <a:cs typeface="Times New Roman" pitchFamily="18" charset="0"/>
              </a:rPr>
            </a:br>
            <a:r>
              <a:rPr lang="cs-CZ" altLang="cs-CZ" sz="1400" dirty="0">
                <a:cs typeface="Times New Roman" pitchFamily="18" charset="0"/>
              </a:rPr>
              <a:t>3 – </a:t>
            </a:r>
            <a:r>
              <a:rPr lang="cs-CZ" altLang="cs-CZ" sz="14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švová záložka</a:t>
            </a:r>
            <a:r>
              <a:rPr lang="cs-CZ" altLang="cs-CZ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1400" dirty="0">
                <a:cs typeface="Times New Roman" pitchFamily="18" charset="0"/>
              </a:rPr>
              <a:t>= nastavený kraj</a:t>
            </a:r>
          </a:p>
        </p:txBody>
      </p:sp>
      <p:sp>
        <p:nvSpPr>
          <p:cNvPr id="18436" name="Line 86">
            <a:extLst>
              <a:ext uri="{FF2B5EF4-FFF2-40B4-BE49-F238E27FC236}">
                <a16:creationId xmlns:a16="http://schemas.microsoft.com/office/drawing/2014/main" id="{22E68184-E210-43EE-BB80-E876AFD40C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6400" y="629443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Rectangle 91">
            <a:extLst>
              <a:ext uri="{FF2B5EF4-FFF2-40B4-BE49-F238E27FC236}">
                <a16:creationId xmlns:a16="http://schemas.microsoft.com/office/drawing/2014/main" id="{FC5835B0-3E88-4009-B217-1D8485F2B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85800"/>
            <a:ext cx="8229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5000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cs-CZ" altLang="cs-CZ" sz="2200" b="1" i="1" dirty="0">
                <a:solidFill>
                  <a:srgbClr val="3A88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Zhotovení střihových šablon dámské sukně</a:t>
            </a:r>
          </a:p>
        </p:txBody>
      </p:sp>
      <p:sp>
        <p:nvSpPr>
          <p:cNvPr id="18438" name="Freeform 97">
            <a:extLst>
              <a:ext uri="{FF2B5EF4-FFF2-40B4-BE49-F238E27FC236}">
                <a16:creationId xmlns:a16="http://schemas.microsoft.com/office/drawing/2014/main" id="{4A7DA1BB-F7AB-4F56-94C7-64028697301C}"/>
              </a:ext>
            </a:extLst>
          </p:cNvPr>
          <p:cNvSpPr>
            <a:spLocks/>
          </p:cNvSpPr>
          <p:nvPr/>
        </p:nvSpPr>
        <p:spPr bwMode="auto">
          <a:xfrm>
            <a:off x="8129588" y="1635125"/>
            <a:ext cx="9525" cy="4662488"/>
          </a:xfrm>
          <a:custGeom>
            <a:avLst/>
            <a:gdLst>
              <a:gd name="T0" fmla="*/ 0 w 6"/>
              <a:gd name="T1" fmla="*/ 0 h 2937"/>
              <a:gd name="T2" fmla="*/ 2147483647 w 6"/>
              <a:gd name="T3" fmla="*/ 2147483647 h 293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2937">
                <a:moveTo>
                  <a:pt x="0" y="0"/>
                </a:moveTo>
                <a:lnTo>
                  <a:pt x="6" y="2937"/>
                </a:lnTo>
              </a:path>
            </a:pathLst>
          </a:custGeom>
          <a:noFill/>
          <a:ln w="9525" cap="flat" cmpd="sng">
            <a:solidFill>
              <a:srgbClr val="00CC00"/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grpSp>
        <p:nvGrpSpPr>
          <p:cNvPr id="18439" name="Group 82">
            <a:extLst>
              <a:ext uri="{FF2B5EF4-FFF2-40B4-BE49-F238E27FC236}">
                <a16:creationId xmlns:a16="http://schemas.microsoft.com/office/drawing/2014/main" id="{5EBF25CF-3C29-4295-8ECB-A3D001FA70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00450" y="1619250"/>
            <a:ext cx="1743075" cy="4471988"/>
            <a:chOff x="1553" y="1168"/>
            <a:chExt cx="1168" cy="2994"/>
          </a:xfrm>
        </p:grpSpPr>
        <p:sp>
          <p:nvSpPr>
            <p:cNvPr id="18519" name="Freeform 83">
              <a:extLst>
                <a:ext uri="{FF2B5EF4-FFF2-40B4-BE49-F238E27FC236}">
                  <a16:creationId xmlns:a16="http://schemas.microsoft.com/office/drawing/2014/main" id="{C67E4C3E-AA15-4C00-9DDA-22BED68F6C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53" y="1168"/>
              <a:ext cx="1168" cy="299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2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2 h 10000"/>
                <a:gd name="T12" fmla="*/ 0 w 10000"/>
                <a:gd name="T13" fmla="*/ 7 h 10000"/>
                <a:gd name="T14" fmla="*/ 0 w 10000"/>
                <a:gd name="T15" fmla="*/ 7 h 1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000" h="10000">
                  <a:moveTo>
                    <a:pt x="0" y="141"/>
                  </a:moveTo>
                  <a:lnTo>
                    <a:pt x="3373" y="154"/>
                  </a:lnTo>
                  <a:lnTo>
                    <a:pt x="4006" y="2305"/>
                  </a:lnTo>
                  <a:cubicBezTo>
                    <a:pt x="4431" y="916"/>
                    <a:pt x="4119" y="1780"/>
                    <a:pt x="4589" y="181"/>
                  </a:cubicBezTo>
                  <a:cubicBezTo>
                    <a:pt x="6883" y="128"/>
                    <a:pt x="7278" y="147"/>
                    <a:pt x="8767" y="0"/>
                  </a:cubicBezTo>
                  <a:cubicBezTo>
                    <a:pt x="8767" y="40"/>
                    <a:pt x="10051" y="1516"/>
                    <a:pt x="9949" y="3240"/>
                  </a:cubicBezTo>
                  <a:cubicBezTo>
                    <a:pt x="9932" y="6653"/>
                    <a:pt x="9966" y="8758"/>
                    <a:pt x="10000" y="10000"/>
                  </a:cubicBezTo>
                  <a:lnTo>
                    <a:pt x="34" y="998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FF66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/>
            </a:p>
          </p:txBody>
        </p:sp>
        <p:sp>
          <p:nvSpPr>
            <p:cNvPr id="18520" name="Text Box 84">
              <a:extLst>
                <a:ext uri="{FF2B5EF4-FFF2-40B4-BE49-F238E27FC236}">
                  <a16:creationId xmlns:a16="http://schemas.microsoft.com/office/drawing/2014/main" id="{49B946BB-CCCD-4006-B093-8E89EC6A023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834" y="2905"/>
              <a:ext cx="555" cy="30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/>
                <a:t>Zadní díl (ZD)</a:t>
              </a:r>
            </a:p>
          </p:txBody>
        </p:sp>
      </p:grpSp>
      <p:sp>
        <p:nvSpPr>
          <p:cNvPr id="18440" name="Line 85">
            <a:extLst>
              <a:ext uri="{FF2B5EF4-FFF2-40B4-BE49-F238E27FC236}">
                <a16:creationId xmlns:a16="http://schemas.microsoft.com/office/drawing/2014/main" id="{80B1C0B5-294F-4F95-9FEF-A4C64839211D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4210050" y="5765800"/>
            <a:ext cx="11113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Text Box 87">
            <a:extLst>
              <a:ext uri="{FF2B5EF4-FFF2-40B4-BE49-F238E27FC236}">
                <a16:creationId xmlns:a16="http://schemas.microsoft.com/office/drawing/2014/main" id="{BCE61165-8A76-47CD-AACC-D17BC10F9A6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 rot="16178168">
            <a:off x="4006851" y="5241925"/>
            <a:ext cx="7477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altLang="cs-CZ" sz="11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40mm</a:t>
            </a:r>
            <a:r>
              <a:rPr lang="cs-CZ" altLang="cs-CZ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dolní krajová záložka</a:t>
            </a:r>
          </a:p>
        </p:txBody>
      </p:sp>
      <p:sp>
        <p:nvSpPr>
          <p:cNvPr id="18442" name="Text Box 88">
            <a:extLst>
              <a:ext uri="{FF2B5EF4-FFF2-40B4-BE49-F238E27FC236}">
                <a16:creationId xmlns:a16="http://schemas.microsoft.com/office/drawing/2014/main" id="{D845D389-EE35-476E-8FA2-972CB396EB9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22900" y="3032125"/>
            <a:ext cx="7762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altLang="cs-CZ" sz="11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10mm</a:t>
            </a:r>
            <a:r>
              <a:rPr lang="cs-CZ" altLang="cs-CZ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švová záložka</a:t>
            </a:r>
          </a:p>
        </p:txBody>
      </p:sp>
      <p:sp>
        <p:nvSpPr>
          <p:cNvPr id="18443" name="Line 89">
            <a:extLst>
              <a:ext uri="{FF2B5EF4-FFF2-40B4-BE49-F238E27FC236}">
                <a16:creationId xmlns:a16="http://schemas.microsoft.com/office/drawing/2014/main" id="{5AADEA74-528F-4404-A716-FEA10C187CA3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5418138" y="3262313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4" name="Line 90">
            <a:extLst>
              <a:ext uri="{FF2B5EF4-FFF2-40B4-BE49-F238E27FC236}">
                <a16:creationId xmlns:a16="http://schemas.microsoft.com/office/drawing/2014/main" id="{6184183F-215F-40EB-BD34-44CF3C0F3C9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54613" y="3268663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8445" name="Group 92">
            <a:extLst>
              <a:ext uri="{FF2B5EF4-FFF2-40B4-BE49-F238E27FC236}">
                <a16:creationId xmlns:a16="http://schemas.microsoft.com/office/drawing/2014/main" id="{BB612127-2A2B-4DBC-B39A-A24CBEC2E36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94463" y="1601788"/>
            <a:ext cx="1630362" cy="4465637"/>
            <a:chOff x="2116" y="1194"/>
            <a:chExt cx="1092" cy="2991"/>
          </a:xfrm>
        </p:grpSpPr>
        <p:sp>
          <p:nvSpPr>
            <p:cNvPr id="18517" name="Freeform 93">
              <a:extLst>
                <a:ext uri="{FF2B5EF4-FFF2-40B4-BE49-F238E27FC236}">
                  <a16:creationId xmlns:a16="http://schemas.microsoft.com/office/drawing/2014/main" id="{1BAFD218-10A0-47C8-B03C-8A99E4AFBF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6" y="1194"/>
              <a:ext cx="1092" cy="2991"/>
            </a:xfrm>
            <a:custGeom>
              <a:avLst/>
              <a:gdLst>
                <a:gd name="T0" fmla="*/ 0 w 10000"/>
                <a:gd name="T1" fmla="*/ 7 h 9980"/>
                <a:gd name="T2" fmla="*/ 0 w 10000"/>
                <a:gd name="T3" fmla="*/ 7 h 9980"/>
                <a:gd name="T4" fmla="*/ 0 w 10000"/>
                <a:gd name="T5" fmla="*/ 2 h 9980"/>
                <a:gd name="T6" fmla="*/ 0 w 10000"/>
                <a:gd name="T7" fmla="*/ 0 h 9980"/>
                <a:gd name="T8" fmla="*/ 0 w 10000"/>
                <a:gd name="T9" fmla="*/ 0 h 9980"/>
                <a:gd name="T10" fmla="*/ 0 w 10000"/>
                <a:gd name="T11" fmla="*/ 1 h 9980"/>
                <a:gd name="T12" fmla="*/ 0 w 10000"/>
                <a:gd name="T13" fmla="*/ 0 h 9980"/>
                <a:gd name="T14" fmla="*/ 0 w 10000"/>
                <a:gd name="T15" fmla="*/ 0 h 99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000" h="9980">
                  <a:moveTo>
                    <a:pt x="10000" y="9940"/>
                  </a:moveTo>
                  <a:lnTo>
                    <a:pt x="55" y="9980"/>
                  </a:lnTo>
                  <a:cubicBezTo>
                    <a:pt x="55" y="8519"/>
                    <a:pt x="55" y="4995"/>
                    <a:pt x="0" y="3213"/>
                  </a:cubicBezTo>
                  <a:cubicBezTo>
                    <a:pt x="330" y="1632"/>
                    <a:pt x="467" y="801"/>
                    <a:pt x="1401" y="0"/>
                  </a:cubicBezTo>
                  <a:cubicBezTo>
                    <a:pt x="2363" y="50"/>
                    <a:pt x="4451" y="270"/>
                    <a:pt x="5275" y="170"/>
                  </a:cubicBezTo>
                  <a:lnTo>
                    <a:pt x="5714" y="1572"/>
                  </a:lnTo>
                  <a:cubicBezTo>
                    <a:pt x="5714" y="1572"/>
                    <a:pt x="5820" y="1192"/>
                    <a:pt x="6264" y="170"/>
                  </a:cubicBezTo>
                  <a:cubicBezTo>
                    <a:pt x="8095" y="277"/>
                    <a:pt x="9945" y="210"/>
                    <a:pt x="9945" y="210"/>
                  </a:cubicBez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FF66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/>
            </a:p>
          </p:txBody>
        </p:sp>
        <p:sp>
          <p:nvSpPr>
            <p:cNvPr id="18518" name="Text Box 94">
              <a:extLst>
                <a:ext uri="{FF2B5EF4-FFF2-40B4-BE49-F238E27FC236}">
                  <a16:creationId xmlns:a16="http://schemas.microsoft.com/office/drawing/2014/main" id="{A18793FF-71AD-4CB6-A773-A11A2CAEFE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" y="2985"/>
              <a:ext cx="556" cy="30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/>
                <a:t>Přední díl (PD)</a:t>
              </a:r>
            </a:p>
          </p:txBody>
        </p:sp>
      </p:grpSp>
      <p:sp>
        <p:nvSpPr>
          <p:cNvPr id="18446" name="Freeform 95">
            <a:extLst>
              <a:ext uri="{FF2B5EF4-FFF2-40B4-BE49-F238E27FC236}">
                <a16:creationId xmlns:a16="http://schemas.microsoft.com/office/drawing/2014/main" id="{08B4A13B-DF5A-4647-9CDC-EFBECF9AB5FC}"/>
              </a:ext>
            </a:extLst>
          </p:cNvPr>
          <p:cNvSpPr>
            <a:spLocks noChangeAspect="1"/>
          </p:cNvSpPr>
          <p:nvPr/>
        </p:nvSpPr>
        <p:spPr bwMode="auto">
          <a:xfrm>
            <a:off x="3608388" y="1630363"/>
            <a:ext cx="1587" cy="4668837"/>
          </a:xfrm>
          <a:custGeom>
            <a:avLst/>
            <a:gdLst>
              <a:gd name="T0" fmla="*/ 0 w 1"/>
              <a:gd name="T1" fmla="*/ 0 h 3126"/>
              <a:gd name="T2" fmla="*/ 0 w 1"/>
              <a:gd name="T3" fmla="*/ 2147483647 h 312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126">
                <a:moveTo>
                  <a:pt x="0" y="0"/>
                </a:moveTo>
                <a:lnTo>
                  <a:pt x="0" y="3126"/>
                </a:lnTo>
              </a:path>
            </a:pathLst>
          </a:custGeom>
          <a:noFill/>
          <a:ln w="9525" cap="flat" cmpd="sng">
            <a:solidFill>
              <a:srgbClr val="00FF00"/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8447" name="Freeform 96">
            <a:extLst>
              <a:ext uri="{FF2B5EF4-FFF2-40B4-BE49-F238E27FC236}">
                <a16:creationId xmlns:a16="http://schemas.microsoft.com/office/drawing/2014/main" id="{28C4FAA8-360A-4338-8910-FEA35D0D5942}"/>
              </a:ext>
            </a:extLst>
          </p:cNvPr>
          <p:cNvSpPr>
            <a:spLocks noChangeAspect="1"/>
          </p:cNvSpPr>
          <p:nvPr/>
        </p:nvSpPr>
        <p:spPr bwMode="auto">
          <a:xfrm>
            <a:off x="3608388" y="1541463"/>
            <a:ext cx="1809750" cy="4767262"/>
          </a:xfrm>
          <a:custGeom>
            <a:avLst/>
            <a:gdLst>
              <a:gd name="T0" fmla="*/ 2147483647 w 1212"/>
              <a:gd name="T1" fmla="*/ 2147483647 h 3192"/>
              <a:gd name="T2" fmla="*/ 2147483647 w 1212"/>
              <a:gd name="T3" fmla="*/ 2147483647 h 3192"/>
              <a:gd name="T4" fmla="*/ 2147483647 w 1212"/>
              <a:gd name="T5" fmla="*/ 2147483647 h 3192"/>
              <a:gd name="T6" fmla="*/ 2147483647 w 1212"/>
              <a:gd name="T7" fmla="*/ 0 h 3192"/>
              <a:gd name="T8" fmla="*/ 2147483647 w 1212"/>
              <a:gd name="T9" fmla="*/ 2147483647 h 3192"/>
              <a:gd name="T10" fmla="*/ 2147483647 w 1212"/>
              <a:gd name="T11" fmla="*/ 2147483647 h 3192"/>
              <a:gd name="T12" fmla="*/ 0 w 1212"/>
              <a:gd name="T13" fmla="*/ 2147483647 h 3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12" h="3192">
                <a:moveTo>
                  <a:pt x="6" y="54"/>
                </a:moveTo>
                <a:cubicBezTo>
                  <a:pt x="59" y="54"/>
                  <a:pt x="246" y="58"/>
                  <a:pt x="324" y="54"/>
                </a:cubicBezTo>
                <a:cubicBezTo>
                  <a:pt x="402" y="50"/>
                  <a:pt x="355" y="39"/>
                  <a:pt x="474" y="30"/>
                </a:cubicBezTo>
                <a:cubicBezTo>
                  <a:pt x="474" y="30"/>
                  <a:pt x="720" y="72"/>
                  <a:pt x="1038" y="0"/>
                </a:cubicBezTo>
                <a:cubicBezTo>
                  <a:pt x="1176" y="342"/>
                  <a:pt x="1200" y="612"/>
                  <a:pt x="1206" y="1164"/>
                </a:cubicBezTo>
                <a:cubicBezTo>
                  <a:pt x="1203" y="2199"/>
                  <a:pt x="1212" y="2862"/>
                  <a:pt x="1206" y="3192"/>
                </a:cubicBezTo>
                <a:cubicBezTo>
                  <a:pt x="612" y="3186"/>
                  <a:pt x="251" y="3192"/>
                  <a:pt x="0" y="3192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8448" name="Freeform 98">
            <a:extLst>
              <a:ext uri="{FF2B5EF4-FFF2-40B4-BE49-F238E27FC236}">
                <a16:creationId xmlns:a16="http://schemas.microsoft.com/office/drawing/2014/main" id="{A2B689E6-C0F1-44E7-AB78-8798CF614E30}"/>
              </a:ext>
            </a:extLst>
          </p:cNvPr>
          <p:cNvSpPr>
            <a:spLocks noChangeAspect="1"/>
          </p:cNvSpPr>
          <p:nvPr/>
        </p:nvSpPr>
        <p:spPr bwMode="auto">
          <a:xfrm>
            <a:off x="6434138" y="1524000"/>
            <a:ext cx="1711325" cy="4784725"/>
          </a:xfrm>
          <a:custGeom>
            <a:avLst/>
            <a:gdLst>
              <a:gd name="T0" fmla="*/ 2147483647 w 1146"/>
              <a:gd name="T1" fmla="*/ 2147483647 h 3204"/>
              <a:gd name="T2" fmla="*/ 2147483647 w 1146"/>
              <a:gd name="T3" fmla="*/ 2147483647 h 3204"/>
              <a:gd name="T4" fmla="*/ 2147483647 w 1146"/>
              <a:gd name="T5" fmla="*/ 0 h 3204"/>
              <a:gd name="T6" fmla="*/ 0 w 1146"/>
              <a:gd name="T7" fmla="*/ 2147483647 h 3204"/>
              <a:gd name="T8" fmla="*/ 2147483647 w 1146"/>
              <a:gd name="T9" fmla="*/ 2147483647 h 3204"/>
              <a:gd name="T10" fmla="*/ 2147483647 w 1146"/>
              <a:gd name="T11" fmla="*/ 2147483647 h 32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46" h="3204">
                <a:moveTo>
                  <a:pt x="1140" y="66"/>
                </a:moveTo>
                <a:cubicBezTo>
                  <a:pt x="1062" y="62"/>
                  <a:pt x="834" y="78"/>
                  <a:pt x="672" y="42"/>
                </a:cubicBezTo>
                <a:cubicBezTo>
                  <a:pt x="666" y="60"/>
                  <a:pt x="486" y="54"/>
                  <a:pt x="162" y="0"/>
                </a:cubicBezTo>
                <a:cubicBezTo>
                  <a:pt x="24" y="342"/>
                  <a:pt x="6" y="606"/>
                  <a:pt x="0" y="1158"/>
                </a:cubicBezTo>
                <a:cubicBezTo>
                  <a:pt x="3" y="2193"/>
                  <a:pt x="0" y="2874"/>
                  <a:pt x="6" y="3204"/>
                </a:cubicBezTo>
                <a:cubicBezTo>
                  <a:pt x="600" y="3198"/>
                  <a:pt x="909" y="3204"/>
                  <a:pt x="1146" y="3204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8449" name="Freeform 101">
            <a:extLst>
              <a:ext uri="{FF2B5EF4-FFF2-40B4-BE49-F238E27FC236}">
                <a16:creationId xmlns:a16="http://schemas.microsoft.com/office/drawing/2014/main" id="{EC145F7D-DFA7-4A99-BEEF-A59FAB32AD2C}"/>
              </a:ext>
            </a:extLst>
          </p:cNvPr>
          <p:cNvSpPr>
            <a:spLocks/>
          </p:cNvSpPr>
          <p:nvPr/>
        </p:nvSpPr>
        <p:spPr bwMode="auto">
          <a:xfrm>
            <a:off x="4195763" y="1609725"/>
            <a:ext cx="1587" cy="57150"/>
          </a:xfrm>
          <a:custGeom>
            <a:avLst/>
            <a:gdLst>
              <a:gd name="T0" fmla="*/ 0 w 1"/>
              <a:gd name="T1" fmla="*/ 0 h 36"/>
              <a:gd name="T2" fmla="*/ 0 w 1"/>
              <a:gd name="T3" fmla="*/ 2147483647 h 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6">
                <a:moveTo>
                  <a:pt x="0" y="0"/>
                </a:moveTo>
                <a:lnTo>
                  <a:pt x="0" y="36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0" name="Freeform 102">
            <a:extLst>
              <a:ext uri="{FF2B5EF4-FFF2-40B4-BE49-F238E27FC236}">
                <a16:creationId xmlns:a16="http://schemas.microsoft.com/office/drawing/2014/main" id="{3DD7042F-F943-4587-9C6E-1F619DBED982}"/>
              </a:ext>
            </a:extLst>
          </p:cNvPr>
          <p:cNvSpPr>
            <a:spLocks/>
          </p:cNvSpPr>
          <p:nvPr/>
        </p:nvSpPr>
        <p:spPr bwMode="auto">
          <a:xfrm>
            <a:off x="4410075" y="1601788"/>
            <a:ext cx="3175" cy="61912"/>
          </a:xfrm>
          <a:custGeom>
            <a:avLst/>
            <a:gdLst>
              <a:gd name="T0" fmla="*/ 2147483647 w 2"/>
              <a:gd name="T1" fmla="*/ 0 h 39"/>
              <a:gd name="T2" fmla="*/ 0 w 2"/>
              <a:gd name="T3" fmla="*/ 2147483647 h 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39">
                <a:moveTo>
                  <a:pt x="2" y="0"/>
                </a:moveTo>
                <a:lnTo>
                  <a:pt x="0" y="39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1" name="Freeform 103">
            <a:extLst>
              <a:ext uri="{FF2B5EF4-FFF2-40B4-BE49-F238E27FC236}">
                <a16:creationId xmlns:a16="http://schemas.microsoft.com/office/drawing/2014/main" id="{DA40A144-2898-4626-A39D-9F90259596B5}"/>
              </a:ext>
            </a:extLst>
          </p:cNvPr>
          <p:cNvSpPr>
            <a:spLocks noChangeAspect="1"/>
          </p:cNvSpPr>
          <p:nvPr/>
        </p:nvSpPr>
        <p:spPr bwMode="auto">
          <a:xfrm>
            <a:off x="5137150" y="1606550"/>
            <a:ext cx="47625" cy="9525"/>
          </a:xfrm>
          <a:custGeom>
            <a:avLst/>
            <a:gdLst>
              <a:gd name="T0" fmla="*/ 2147483647 w 30"/>
              <a:gd name="T1" fmla="*/ 0 h 6"/>
              <a:gd name="T2" fmla="*/ 0 w 30"/>
              <a:gd name="T3" fmla="*/ 2147483647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" h="6">
                <a:moveTo>
                  <a:pt x="30" y="0"/>
                </a:moveTo>
                <a:lnTo>
                  <a:pt x="0" y="6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2" name="Freeform 104">
            <a:extLst>
              <a:ext uri="{FF2B5EF4-FFF2-40B4-BE49-F238E27FC236}">
                <a16:creationId xmlns:a16="http://schemas.microsoft.com/office/drawing/2014/main" id="{E1F12FFC-064B-4610-A9C6-AA3C89BC9AA6}"/>
              </a:ext>
            </a:extLst>
          </p:cNvPr>
          <p:cNvSpPr>
            <a:spLocks noChangeAspect="1"/>
          </p:cNvSpPr>
          <p:nvPr/>
        </p:nvSpPr>
        <p:spPr bwMode="auto">
          <a:xfrm>
            <a:off x="5111750" y="1555750"/>
            <a:ext cx="15875" cy="47625"/>
          </a:xfrm>
          <a:custGeom>
            <a:avLst/>
            <a:gdLst>
              <a:gd name="T0" fmla="*/ 0 w 10"/>
              <a:gd name="T1" fmla="*/ 0 h 30"/>
              <a:gd name="T2" fmla="*/ 2147483647 w 10"/>
              <a:gd name="T3" fmla="*/ 2147483647 h 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" h="30">
                <a:moveTo>
                  <a:pt x="0" y="0"/>
                </a:moveTo>
                <a:lnTo>
                  <a:pt x="10" y="3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3" name="Freeform 105">
            <a:extLst>
              <a:ext uri="{FF2B5EF4-FFF2-40B4-BE49-F238E27FC236}">
                <a16:creationId xmlns:a16="http://schemas.microsoft.com/office/drawing/2014/main" id="{3D422B6C-50DD-43D9-9E8D-9B07DA374008}"/>
              </a:ext>
            </a:extLst>
          </p:cNvPr>
          <p:cNvSpPr>
            <a:spLocks noChangeAspect="1"/>
          </p:cNvSpPr>
          <p:nvPr/>
        </p:nvSpPr>
        <p:spPr bwMode="auto">
          <a:xfrm>
            <a:off x="5356225" y="6080125"/>
            <a:ext cx="53975" cy="1588"/>
          </a:xfrm>
          <a:custGeom>
            <a:avLst/>
            <a:gdLst>
              <a:gd name="T0" fmla="*/ 2147483647 w 34"/>
              <a:gd name="T1" fmla="*/ 0 h 1"/>
              <a:gd name="T2" fmla="*/ 0 w 3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" h="1">
                <a:moveTo>
                  <a:pt x="34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4" name="Freeform 106">
            <a:extLst>
              <a:ext uri="{FF2B5EF4-FFF2-40B4-BE49-F238E27FC236}">
                <a16:creationId xmlns:a16="http://schemas.microsoft.com/office/drawing/2014/main" id="{AEF793BA-8911-4CAA-B3E5-EFCE7C25B4E1}"/>
              </a:ext>
            </a:extLst>
          </p:cNvPr>
          <p:cNvSpPr>
            <a:spLocks noChangeAspect="1"/>
          </p:cNvSpPr>
          <p:nvPr/>
        </p:nvSpPr>
        <p:spPr bwMode="auto">
          <a:xfrm>
            <a:off x="5334000" y="6242050"/>
            <a:ext cx="1588" cy="60325"/>
          </a:xfrm>
          <a:custGeom>
            <a:avLst/>
            <a:gdLst>
              <a:gd name="T0" fmla="*/ 0 w 1"/>
              <a:gd name="T1" fmla="*/ 2147483647 h 38"/>
              <a:gd name="T2" fmla="*/ 0 w 1"/>
              <a:gd name="T3" fmla="*/ 0 h 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">
                <a:moveTo>
                  <a:pt x="0" y="3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5" name="Line 107">
            <a:extLst>
              <a:ext uri="{FF2B5EF4-FFF2-40B4-BE49-F238E27FC236}">
                <a16:creationId xmlns:a16="http://schemas.microsoft.com/office/drawing/2014/main" id="{C2ABDD47-69A3-4240-A1CE-063FE336B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0025" y="2286000"/>
            <a:ext cx="0" cy="3111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8456" name="Line 108">
            <a:extLst>
              <a:ext uri="{FF2B5EF4-FFF2-40B4-BE49-F238E27FC236}">
                <a16:creationId xmlns:a16="http://schemas.microsoft.com/office/drawing/2014/main" id="{0F9688AD-B957-4A28-AB8D-1AF171B7F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209800"/>
            <a:ext cx="0" cy="3111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8457" name="Text Box 109">
            <a:extLst>
              <a:ext uri="{FF2B5EF4-FFF2-40B4-BE49-F238E27FC236}">
                <a16:creationId xmlns:a16="http://schemas.microsoft.com/office/drawing/2014/main" id="{A11D2F81-7127-482C-B560-5205169EEB6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 rot="-5421832">
            <a:off x="3288507" y="3845718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800">
                <a:solidFill>
                  <a:srgbClr val="FF0000"/>
                </a:solidFill>
              </a:rPr>
              <a:t>osnova</a:t>
            </a:r>
          </a:p>
        </p:txBody>
      </p:sp>
      <p:sp>
        <p:nvSpPr>
          <p:cNvPr id="18458" name="Text Box 110">
            <a:extLst>
              <a:ext uri="{FF2B5EF4-FFF2-40B4-BE49-F238E27FC236}">
                <a16:creationId xmlns:a16="http://schemas.microsoft.com/office/drawing/2014/main" id="{2F71DD16-4923-4336-8F4E-A12758EF62F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 rot="-5421832">
            <a:off x="7022307" y="3388518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800">
                <a:solidFill>
                  <a:srgbClr val="FF0000"/>
                </a:solidFill>
              </a:rPr>
              <a:t>osnova</a:t>
            </a:r>
          </a:p>
        </p:txBody>
      </p:sp>
      <p:sp>
        <p:nvSpPr>
          <p:cNvPr id="18459" name="Freeform 112">
            <a:extLst>
              <a:ext uri="{FF2B5EF4-FFF2-40B4-BE49-F238E27FC236}">
                <a16:creationId xmlns:a16="http://schemas.microsoft.com/office/drawing/2014/main" id="{9EA4F843-A321-4D2E-937C-EC3999D1381F}"/>
              </a:ext>
            </a:extLst>
          </p:cNvPr>
          <p:cNvSpPr>
            <a:spLocks/>
          </p:cNvSpPr>
          <p:nvPr/>
        </p:nvSpPr>
        <p:spPr bwMode="auto">
          <a:xfrm>
            <a:off x="7362825" y="1600200"/>
            <a:ext cx="1588" cy="57150"/>
          </a:xfrm>
          <a:custGeom>
            <a:avLst/>
            <a:gdLst>
              <a:gd name="T0" fmla="*/ 0 w 1"/>
              <a:gd name="T1" fmla="*/ 0 h 36"/>
              <a:gd name="T2" fmla="*/ 0 w 1"/>
              <a:gd name="T3" fmla="*/ 2147483647 h 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6">
                <a:moveTo>
                  <a:pt x="0" y="0"/>
                </a:moveTo>
                <a:lnTo>
                  <a:pt x="0" y="36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0" name="Freeform 113">
            <a:extLst>
              <a:ext uri="{FF2B5EF4-FFF2-40B4-BE49-F238E27FC236}">
                <a16:creationId xmlns:a16="http://schemas.microsoft.com/office/drawing/2014/main" id="{99D9F53C-8B88-4574-B50A-13FCE9DC3745}"/>
              </a:ext>
            </a:extLst>
          </p:cNvPr>
          <p:cNvSpPr>
            <a:spLocks/>
          </p:cNvSpPr>
          <p:nvPr/>
        </p:nvSpPr>
        <p:spPr bwMode="auto">
          <a:xfrm>
            <a:off x="7524750" y="1600200"/>
            <a:ext cx="1588" cy="46038"/>
          </a:xfrm>
          <a:custGeom>
            <a:avLst/>
            <a:gdLst>
              <a:gd name="T0" fmla="*/ 0 w 1"/>
              <a:gd name="T1" fmla="*/ 0 h 29"/>
              <a:gd name="T2" fmla="*/ 2147483647 w 1"/>
              <a:gd name="T3" fmla="*/ 2147483647 h 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9">
                <a:moveTo>
                  <a:pt x="0" y="0"/>
                </a:moveTo>
                <a:lnTo>
                  <a:pt x="1" y="29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1" name="Freeform 114">
            <a:extLst>
              <a:ext uri="{FF2B5EF4-FFF2-40B4-BE49-F238E27FC236}">
                <a16:creationId xmlns:a16="http://schemas.microsoft.com/office/drawing/2014/main" id="{EA33A5F5-D992-4EC8-810C-22FC21A6D6C2}"/>
              </a:ext>
            </a:extLst>
          </p:cNvPr>
          <p:cNvSpPr>
            <a:spLocks noChangeAspect="1"/>
          </p:cNvSpPr>
          <p:nvPr/>
        </p:nvSpPr>
        <p:spPr bwMode="auto">
          <a:xfrm>
            <a:off x="6734175" y="1539875"/>
            <a:ext cx="19050" cy="57150"/>
          </a:xfrm>
          <a:custGeom>
            <a:avLst/>
            <a:gdLst>
              <a:gd name="T0" fmla="*/ 2147483647 w 12"/>
              <a:gd name="T1" fmla="*/ 0 h 36"/>
              <a:gd name="T2" fmla="*/ 0 w 12"/>
              <a:gd name="T3" fmla="*/ 2147483647 h 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" h="36">
                <a:moveTo>
                  <a:pt x="12" y="0"/>
                </a:moveTo>
                <a:lnTo>
                  <a:pt x="0" y="36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2" name="Freeform 115">
            <a:extLst>
              <a:ext uri="{FF2B5EF4-FFF2-40B4-BE49-F238E27FC236}">
                <a16:creationId xmlns:a16="http://schemas.microsoft.com/office/drawing/2014/main" id="{457DBB3F-F534-4855-B52E-1630E5ED9BD7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6664325" y="1593850"/>
            <a:ext cx="47625" cy="9525"/>
          </a:xfrm>
          <a:custGeom>
            <a:avLst/>
            <a:gdLst>
              <a:gd name="T0" fmla="*/ 2147483647 w 30"/>
              <a:gd name="T1" fmla="*/ 0 h 6"/>
              <a:gd name="T2" fmla="*/ 0 w 30"/>
              <a:gd name="T3" fmla="*/ 2147483647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" h="6">
                <a:moveTo>
                  <a:pt x="30" y="0"/>
                </a:moveTo>
                <a:lnTo>
                  <a:pt x="0" y="6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3" name="Freeform 116">
            <a:extLst>
              <a:ext uri="{FF2B5EF4-FFF2-40B4-BE49-F238E27FC236}">
                <a16:creationId xmlns:a16="http://schemas.microsoft.com/office/drawing/2014/main" id="{49462868-53A1-420D-8FE1-7B1EFD32D46C}"/>
              </a:ext>
            </a:extLst>
          </p:cNvPr>
          <p:cNvSpPr>
            <a:spLocks noChangeAspect="1"/>
          </p:cNvSpPr>
          <p:nvPr/>
        </p:nvSpPr>
        <p:spPr bwMode="auto">
          <a:xfrm>
            <a:off x="6448425" y="6067425"/>
            <a:ext cx="44450" cy="1588"/>
          </a:xfrm>
          <a:custGeom>
            <a:avLst/>
            <a:gdLst>
              <a:gd name="T0" fmla="*/ 2147483647 w 28"/>
              <a:gd name="T1" fmla="*/ 0 h 1"/>
              <a:gd name="T2" fmla="*/ 0 w 2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1">
                <a:moveTo>
                  <a:pt x="28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4" name="Freeform 117">
            <a:extLst>
              <a:ext uri="{FF2B5EF4-FFF2-40B4-BE49-F238E27FC236}">
                <a16:creationId xmlns:a16="http://schemas.microsoft.com/office/drawing/2014/main" id="{5317D6CA-6AB1-421D-B423-68D18119D7CD}"/>
              </a:ext>
            </a:extLst>
          </p:cNvPr>
          <p:cNvSpPr>
            <a:spLocks noChangeAspect="1"/>
          </p:cNvSpPr>
          <p:nvPr/>
        </p:nvSpPr>
        <p:spPr bwMode="auto">
          <a:xfrm>
            <a:off x="6505575" y="6238875"/>
            <a:ext cx="1588" cy="60325"/>
          </a:xfrm>
          <a:custGeom>
            <a:avLst/>
            <a:gdLst>
              <a:gd name="T0" fmla="*/ 0 w 1"/>
              <a:gd name="T1" fmla="*/ 2147483647 h 38"/>
              <a:gd name="T2" fmla="*/ 0 w 1"/>
              <a:gd name="T3" fmla="*/ 0 h 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">
                <a:moveTo>
                  <a:pt x="0" y="3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5" name="Rectangle 120">
            <a:extLst>
              <a:ext uri="{FF2B5EF4-FFF2-40B4-BE49-F238E27FC236}">
                <a16:creationId xmlns:a16="http://schemas.microsoft.com/office/drawing/2014/main" id="{C6CBB443-4E23-4698-BB8E-DBC380660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8363" y="1295400"/>
            <a:ext cx="381000" cy="5029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8466" name="Text Box 121">
            <a:extLst>
              <a:ext uri="{FF2B5EF4-FFF2-40B4-BE49-F238E27FC236}">
                <a16:creationId xmlns:a16="http://schemas.microsoft.com/office/drawing/2014/main" id="{4289EDD0-DC98-4078-9E15-F27132F00F88}"/>
              </a:ext>
            </a:extLst>
          </p:cNvPr>
          <p:cNvSpPr txBox="1">
            <a:spLocks noChangeArrowheads="1"/>
          </p:cNvSpPr>
          <p:nvPr/>
        </p:nvSpPr>
        <p:spPr bwMode="auto">
          <a:xfrm rot="-5494245">
            <a:off x="8411369" y="2483644"/>
            <a:ext cx="428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cs-CZ" altLang="cs-CZ" sz="16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8467" name="Line 122">
            <a:extLst>
              <a:ext uri="{FF2B5EF4-FFF2-40B4-BE49-F238E27FC236}">
                <a16:creationId xmlns:a16="http://schemas.microsoft.com/office/drawing/2014/main" id="{C48C8407-61DD-4567-BCB0-3C82501A2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8363" y="1447800"/>
            <a:ext cx="762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8" name="Line 123">
            <a:extLst>
              <a:ext uri="{FF2B5EF4-FFF2-40B4-BE49-F238E27FC236}">
                <a16:creationId xmlns:a16="http://schemas.microsoft.com/office/drawing/2014/main" id="{0290BB2D-8E1F-4540-93AC-6BC06861F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3163" y="1447800"/>
            <a:ext cx="762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9" name="Text Box 125">
            <a:extLst>
              <a:ext uri="{FF2B5EF4-FFF2-40B4-BE49-F238E27FC236}">
                <a16:creationId xmlns:a16="http://schemas.microsoft.com/office/drawing/2014/main" id="{60023282-6435-4F57-BF4C-5761D563BA7C}"/>
              </a:ext>
            </a:extLst>
          </p:cNvPr>
          <p:cNvSpPr txBox="1">
            <a:spLocks noChangeArrowheads="1"/>
          </p:cNvSpPr>
          <p:nvPr/>
        </p:nvSpPr>
        <p:spPr bwMode="auto">
          <a:xfrm rot="-5396507">
            <a:off x="7886700" y="2933700"/>
            <a:ext cx="1570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Pasový límec</a:t>
            </a:r>
          </a:p>
        </p:txBody>
      </p:sp>
      <p:sp>
        <p:nvSpPr>
          <p:cNvPr id="18470" name="Freeform 126">
            <a:extLst>
              <a:ext uri="{FF2B5EF4-FFF2-40B4-BE49-F238E27FC236}">
                <a16:creationId xmlns:a16="http://schemas.microsoft.com/office/drawing/2014/main" id="{BEEF86A1-1740-45F3-B5DC-8D61104CCE19}"/>
              </a:ext>
            </a:extLst>
          </p:cNvPr>
          <p:cNvSpPr>
            <a:spLocks noChangeAspect="1"/>
          </p:cNvSpPr>
          <p:nvPr/>
        </p:nvSpPr>
        <p:spPr bwMode="auto">
          <a:xfrm>
            <a:off x="8491538" y="6272213"/>
            <a:ext cx="44450" cy="1587"/>
          </a:xfrm>
          <a:custGeom>
            <a:avLst/>
            <a:gdLst>
              <a:gd name="T0" fmla="*/ 2147483647 w 28"/>
              <a:gd name="T1" fmla="*/ 0 h 1"/>
              <a:gd name="T2" fmla="*/ 0 w 2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1">
                <a:moveTo>
                  <a:pt x="28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1" name="Freeform 127">
            <a:extLst>
              <a:ext uri="{FF2B5EF4-FFF2-40B4-BE49-F238E27FC236}">
                <a16:creationId xmlns:a16="http://schemas.microsoft.com/office/drawing/2014/main" id="{F22CC526-3AF5-4B56-823A-5CCFC4D5ADBD}"/>
              </a:ext>
            </a:extLst>
          </p:cNvPr>
          <p:cNvSpPr>
            <a:spLocks noChangeAspect="1"/>
          </p:cNvSpPr>
          <p:nvPr/>
        </p:nvSpPr>
        <p:spPr bwMode="auto">
          <a:xfrm>
            <a:off x="8820150" y="6276975"/>
            <a:ext cx="44450" cy="1588"/>
          </a:xfrm>
          <a:custGeom>
            <a:avLst/>
            <a:gdLst>
              <a:gd name="T0" fmla="*/ 2147483647 w 28"/>
              <a:gd name="T1" fmla="*/ 0 h 1"/>
              <a:gd name="T2" fmla="*/ 0 w 2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1">
                <a:moveTo>
                  <a:pt x="28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2" name="Freeform 128">
            <a:extLst>
              <a:ext uri="{FF2B5EF4-FFF2-40B4-BE49-F238E27FC236}">
                <a16:creationId xmlns:a16="http://schemas.microsoft.com/office/drawing/2014/main" id="{E54256DF-A989-495C-984D-0B0669680C0B}"/>
              </a:ext>
            </a:extLst>
          </p:cNvPr>
          <p:cNvSpPr>
            <a:spLocks noChangeAspect="1"/>
          </p:cNvSpPr>
          <p:nvPr/>
        </p:nvSpPr>
        <p:spPr bwMode="auto">
          <a:xfrm>
            <a:off x="8534400" y="6276975"/>
            <a:ext cx="1588" cy="36513"/>
          </a:xfrm>
          <a:custGeom>
            <a:avLst/>
            <a:gdLst>
              <a:gd name="T0" fmla="*/ 0 w 1"/>
              <a:gd name="T1" fmla="*/ 2147483647 h 23"/>
              <a:gd name="T2" fmla="*/ 0 w 1"/>
              <a:gd name="T3" fmla="*/ 0 h 2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3">
                <a:moveTo>
                  <a:pt x="0" y="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3" name="Freeform 129">
            <a:extLst>
              <a:ext uri="{FF2B5EF4-FFF2-40B4-BE49-F238E27FC236}">
                <a16:creationId xmlns:a16="http://schemas.microsoft.com/office/drawing/2014/main" id="{AE55C9F5-721A-4E71-8E15-C04A929BECE4}"/>
              </a:ext>
            </a:extLst>
          </p:cNvPr>
          <p:cNvSpPr>
            <a:spLocks noChangeAspect="1"/>
          </p:cNvSpPr>
          <p:nvPr/>
        </p:nvSpPr>
        <p:spPr bwMode="auto">
          <a:xfrm>
            <a:off x="8824913" y="6276975"/>
            <a:ext cx="1587" cy="36513"/>
          </a:xfrm>
          <a:custGeom>
            <a:avLst/>
            <a:gdLst>
              <a:gd name="T0" fmla="*/ 0 w 1"/>
              <a:gd name="T1" fmla="*/ 2147483647 h 23"/>
              <a:gd name="T2" fmla="*/ 0 w 1"/>
              <a:gd name="T3" fmla="*/ 0 h 2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3">
                <a:moveTo>
                  <a:pt x="0" y="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4" name="Freeform 131">
            <a:extLst>
              <a:ext uri="{FF2B5EF4-FFF2-40B4-BE49-F238E27FC236}">
                <a16:creationId xmlns:a16="http://schemas.microsoft.com/office/drawing/2014/main" id="{8FBD24B3-24F6-42A2-9AB9-1BEDD81A5330}"/>
              </a:ext>
            </a:extLst>
          </p:cNvPr>
          <p:cNvSpPr>
            <a:spLocks noChangeAspect="1"/>
          </p:cNvSpPr>
          <p:nvPr/>
        </p:nvSpPr>
        <p:spPr bwMode="auto">
          <a:xfrm>
            <a:off x="8824913" y="1295400"/>
            <a:ext cx="1587" cy="36513"/>
          </a:xfrm>
          <a:custGeom>
            <a:avLst/>
            <a:gdLst>
              <a:gd name="T0" fmla="*/ 0 w 1"/>
              <a:gd name="T1" fmla="*/ 2147483647 h 23"/>
              <a:gd name="T2" fmla="*/ 0 w 1"/>
              <a:gd name="T3" fmla="*/ 0 h 2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3">
                <a:moveTo>
                  <a:pt x="0" y="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5" name="Freeform 132">
            <a:extLst>
              <a:ext uri="{FF2B5EF4-FFF2-40B4-BE49-F238E27FC236}">
                <a16:creationId xmlns:a16="http://schemas.microsoft.com/office/drawing/2014/main" id="{BBA622F3-48A6-4C0B-978E-808F5566D382}"/>
              </a:ext>
            </a:extLst>
          </p:cNvPr>
          <p:cNvSpPr>
            <a:spLocks noChangeAspect="1"/>
          </p:cNvSpPr>
          <p:nvPr/>
        </p:nvSpPr>
        <p:spPr bwMode="auto">
          <a:xfrm>
            <a:off x="8529638" y="1295400"/>
            <a:ext cx="1587" cy="36513"/>
          </a:xfrm>
          <a:custGeom>
            <a:avLst/>
            <a:gdLst>
              <a:gd name="T0" fmla="*/ 0 w 1"/>
              <a:gd name="T1" fmla="*/ 2147483647 h 23"/>
              <a:gd name="T2" fmla="*/ 0 w 1"/>
              <a:gd name="T3" fmla="*/ 0 h 2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3">
                <a:moveTo>
                  <a:pt x="0" y="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6" name="Freeform 133">
            <a:extLst>
              <a:ext uri="{FF2B5EF4-FFF2-40B4-BE49-F238E27FC236}">
                <a16:creationId xmlns:a16="http://schemas.microsoft.com/office/drawing/2014/main" id="{DB5A264A-5609-405C-A1B7-C53967354E32}"/>
              </a:ext>
            </a:extLst>
          </p:cNvPr>
          <p:cNvSpPr>
            <a:spLocks noChangeAspect="1"/>
          </p:cNvSpPr>
          <p:nvPr/>
        </p:nvSpPr>
        <p:spPr bwMode="auto">
          <a:xfrm>
            <a:off x="8486775" y="1343025"/>
            <a:ext cx="44450" cy="1588"/>
          </a:xfrm>
          <a:custGeom>
            <a:avLst/>
            <a:gdLst>
              <a:gd name="T0" fmla="*/ 2147483647 w 28"/>
              <a:gd name="T1" fmla="*/ 0 h 1"/>
              <a:gd name="T2" fmla="*/ 0 w 2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1">
                <a:moveTo>
                  <a:pt x="28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77" name="Freeform 134">
            <a:extLst>
              <a:ext uri="{FF2B5EF4-FFF2-40B4-BE49-F238E27FC236}">
                <a16:creationId xmlns:a16="http://schemas.microsoft.com/office/drawing/2014/main" id="{3BA370E8-C0FF-4704-979E-B6CE0FD54DE2}"/>
              </a:ext>
            </a:extLst>
          </p:cNvPr>
          <p:cNvSpPr>
            <a:spLocks noChangeAspect="1"/>
          </p:cNvSpPr>
          <p:nvPr/>
        </p:nvSpPr>
        <p:spPr bwMode="auto">
          <a:xfrm>
            <a:off x="8820150" y="1333500"/>
            <a:ext cx="44450" cy="1588"/>
          </a:xfrm>
          <a:custGeom>
            <a:avLst/>
            <a:gdLst>
              <a:gd name="T0" fmla="*/ 2147483647 w 28"/>
              <a:gd name="T1" fmla="*/ 0 h 1"/>
              <a:gd name="T2" fmla="*/ 0 w 2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1">
                <a:moveTo>
                  <a:pt x="28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8478" name="Skupina 90">
            <a:extLst>
              <a:ext uri="{FF2B5EF4-FFF2-40B4-BE49-F238E27FC236}">
                <a16:creationId xmlns:a16="http://schemas.microsoft.com/office/drawing/2014/main" id="{652C22AB-0A78-4C02-94D8-EF95CFB47C5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35363"/>
            <a:ext cx="3071813" cy="2990850"/>
            <a:chOff x="533400" y="3000376"/>
            <a:chExt cx="3071304" cy="2991049"/>
          </a:xfrm>
        </p:grpSpPr>
        <p:sp>
          <p:nvSpPr>
            <p:cNvPr id="18498" name="TextovéPole 77">
              <a:extLst>
                <a:ext uri="{FF2B5EF4-FFF2-40B4-BE49-F238E27FC236}">
                  <a16:creationId xmlns:a16="http://schemas.microsoft.com/office/drawing/2014/main" id="{E58BFC76-1B51-40DD-9533-B868AD6F62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034" y="5745204"/>
              <a:ext cx="14601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cs-CZ" altLang="cs-CZ" sz="1000" i="1"/>
                <a:t>Pohled zepředu</a:t>
              </a:r>
            </a:p>
          </p:txBody>
        </p:sp>
        <p:sp>
          <p:nvSpPr>
            <p:cNvPr id="18499" name="TextovéPole 78">
              <a:extLst>
                <a:ext uri="{FF2B5EF4-FFF2-40B4-BE49-F238E27FC236}">
                  <a16:creationId xmlns:a16="http://schemas.microsoft.com/office/drawing/2014/main" id="{0CEED818-BAEB-450A-8672-0A043496F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4525" y="4743904"/>
              <a:ext cx="14601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cs-CZ" altLang="cs-CZ" sz="1000" i="1"/>
                <a:t>Pohled zezadu</a:t>
              </a:r>
            </a:p>
          </p:txBody>
        </p:sp>
        <p:sp>
          <p:nvSpPr>
            <p:cNvPr id="82" name="Text Box 97">
              <a:extLst>
                <a:ext uri="{FF2B5EF4-FFF2-40B4-BE49-F238E27FC236}">
                  <a16:creationId xmlns:a16="http://schemas.microsoft.com/office/drawing/2014/main" id="{E4228648-7C8A-4EAE-B410-5DC738035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34" y="3000376"/>
              <a:ext cx="1865004" cy="228615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50000">
                  <a:schemeClr val="bg1"/>
                </a:gs>
                <a:gs pos="100000">
                  <a:srgbClr val="FFFF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cs-CZ" altLang="cs-CZ" sz="1200" b="1" dirty="0"/>
                <a:t>Technický nákres sukně</a:t>
              </a:r>
              <a:endParaRPr lang="en-GB" altLang="cs-CZ" sz="1200" b="1" dirty="0"/>
            </a:p>
          </p:txBody>
        </p:sp>
        <p:grpSp>
          <p:nvGrpSpPr>
            <p:cNvPr id="18501" name="Skupina 85">
              <a:extLst>
                <a:ext uri="{FF2B5EF4-FFF2-40B4-BE49-F238E27FC236}">
                  <a16:creationId xmlns:a16="http://schemas.microsoft.com/office/drawing/2014/main" id="{EED85E94-58EC-46A9-AEC9-1981CA10F3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352800"/>
              <a:ext cx="2743200" cy="2373313"/>
              <a:chOff x="533400" y="3352800"/>
              <a:chExt cx="2743200" cy="2373313"/>
            </a:xfrm>
          </p:grpSpPr>
          <p:grpSp>
            <p:nvGrpSpPr>
              <p:cNvPr id="18502" name="Group 67">
                <a:extLst>
                  <a:ext uri="{FF2B5EF4-FFF2-40B4-BE49-F238E27FC236}">
                    <a16:creationId xmlns:a16="http://schemas.microsoft.com/office/drawing/2014/main" id="{D35B6B08-611F-4846-994E-FB0708484E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3352800"/>
                <a:ext cx="2743200" cy="2373313"/>
                <a:chOff x="2540" y="4916"/>
                <a:chExt cx="6488" cy="5075"/>
              </a:xfrm>
            </p:grpSpPr>
            <p:grpSp>
              <p:nvGrpSpPr>
                <p:cNvPr id="18504" name="Group 68">
                  <a:extLst>
                    <a:ext uri="{FF2B5EF4-FFF2-40B4-BE49-F238E27FC236}">
                      <a16:creationId xmlns:a16="http://schemas.microsoft.com/office/drawing/2014/main" id="{A8414362-B896-4972-AC9E-3593703A4E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40" y="4916"/>
                  <a:ext cx="3857" cy="5075"/>
                  <a:chOff x="3577" y="4915"/>
                  <a:chExt cx="3857" cy="5075"/>
                </a:xfrm>
              </p:grpSpPr>
              <p:sp>
                <p:nvSpPr>
                  <p:cNvPr id="18512" name="Freeform 69">
                    <a:extLst>
                      <a:ext uri="{FF2B5EF4-FFF2-40B4-BE49-F238E27FC236}">
                        <a16:creationId xmlns:a16="http://schemas.microsoft.com/office/drawing/2014/main" id="{2DEE10CA-E184-4A6F-BF85-802EAB31FD5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3577" y="5197"/>
                    <a:ext cx="3857" cy="4793"/>
                  </a:xfrm>
                  <a:custGeom>
                    <a:avLst/>
                    <a:gdLst>
                      <a:gd name="T0" fmla="*/ 279 w 3039"/>
                      <a:gd name="T1" fmla="*/ 15772 h 3777"/>
                      <a:gd name="T2" fmla="*/ 1791 w 3039"/>
                      <a:gd name="T3" fmla="*/ 0 h 3777"/>
                      <a:gd name="T4" fmla="*/ 10884 w 3039"/>
                      <a:gd name="T5" fmla="*/ 13 h 3777"/>
                      <a:gd name="T6" fmla="*/ 12377 w 3039"/>
                      <a:gd name="T7" fmla="*/ 15772 h 3777"/>
                      <a:gd name="T8" fmla="*/ 279 w 3039"/>
                      <a:gd name="T9" fmla="*/ 15772 h 377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39" h="3777">
                        <a:moveTo>
                          <a:pt x="66" y="3777"/>
                        </a:moveTo>
                        <a:cubicBezTo>
                          <a:pt x="71" y="1892"/>
                          <a:pt x="0" y="839"/>
                          <a:pt x="429" y="0"/>
                        </a:cubicBezTo>
                        <a:lnTo>
                          <a:pt x="2604" y="3"/>
                        </a:lnTo>
                        <a:cubicBezTo>
                          <a:pt x="3039" y="855"/>
                          <a:pt x="2956" y="1882"/>
                          <a:pt x="2961" y="3777"/>
                        </a:cubicBezTo>
                        <a:lnTo>
                          <a:pt x="66" y="3777"/>
                        </a:lnTo>
                        <a:close/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13" name="Freeform 70">
                    <a:extLst>
                      <a:ext uri="{FF2B5EF4-FFF2-40B4-BE49-F238E27FC236}">
                        <a16:creationId xmlns:a16="http://schemas.microsoft.com/office/drawing/2014/main" id="{52833C37-9BFB-401A-B4AD-8C2D674203C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127225">
                    <a:off x="4567" y="5197"/>
                    <a:ext cx="126" cy="654"/>
                  </a:xfrm>
                  <a:custGeom>
                    <a:avLst/>
                    <a:gdLst>
                      <a:gd name="T0" fmla="*/ 421 w 99"/>
                      <a:gd name="T1" fmla="*/ 0 h 516"/>
                      <a:gd name="T2" fmla="*/ 0 w 99"/>
                      <a:gd name="T3" fmla="*/ 2139 h 51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99" h="516">
                        <a:moveTo>
                          <a:pt x="99" y="0"/>
                        </a:moveTo>
                        <a:cubicBezTo>
                          <a:pt x="15" y="282"/>
                          <a:pt x="21" y="409"/>
                          <a:pt x="0" y="516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14" name="Freeform 71">
                    <a:extLst>
                      <a:ext uri="{FF2B5EF4-FFF2-40B4-BE49-F238E27FC236}">
                        <a16:creationId xmlns:a16="http://schemas.microsoft.com/office/drawing/2014/main" id="{87A8C446-AF23-4758-9C5C-AAC25B7A090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21565252" flipH="1">
                    <a:off x="6307" y="5197"/>
                    <a:ext cx="126" cy="655"/>
                  </a:xfrm>
                  <a:custGeom>
                    <a:avLst/>
                    <a:gdLst>
                      <a:gd name="T0" fmla="*/ 421 w 99"/>
                      <a:gd name="T1" fmla="*/ 0 h 516"/>
                      <a:gd name="T2" fmla="*/ 0 w 99"/>
                      <a:gd name="T3" fmla="*/ 2158 h 51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99" h="516">
                        <a:moveTo>
                          <a:pt x="99" y="0"/>
                        </a:moveTo>
                        <a:cubicBezTo>
                          <a:pt x="15" y="282"/>
                          <a:pt x="21" y="409"/>
                          <a:pt x="0" y="516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15" name="Freeform 72">
                    <a:extLst>
                      <a:ext uri="{FF2B5EF4-FFF2-40B4-BE49-F238E27FC236}">
                        <a16:creationId xmlns:a16="http://schemas.microsoft.com/office/drawing/2014/main" id="{64DF7A28-BE56-4E56-83F4-07158215952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783" y="5235"/>
                    <a:ext cx="495" cy="1518"/>
                  </a:xfrm>
                  <a:custGeom>
                    <a:avLst/>
                    <a:gdLst>
                      <a:gd name="T0" fmla="*/ 0 w 390"/>
                      <a:gd name="T1" fmla="*/ 0 h 1196"/>
                      <a:gd name="T2" fmla="*/ 1443 w 390"/>
                      <a:gd name="T3" fmla="*/ 5002 h 1196"/>
                      <a:gd name="T4" fmla="*/ 1630 w 390"/>
                      <a:gd name="T5" fmla="*/ 4937 h 119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0" h="1196">
                        <a:moveTo>
                          <a:pt x="0" y="0"/>
                        </a:moveTo>
                        <a:cubicBezTo>
                          <a:pt x="305" y="500"/>
                          <a:pt x="278" y="1004"/>
                          <a:pt x="345" y="1196"/>
                        </a:cubicBezTo>
                        <a:lnTo>
                          <a:pt x="390" y="1181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16" name="Freeform 73">
                    <a:extLst>
                      <a:ext uri="{FF2B5EF4-FFF2-40B4-BE49-F238E27FC236}">
                        <a16:creationId xmlns:a16="http://schemas.microsoft.com/office/drawing/2014/main" id="{B40A25FE-21ED-48DB-A049-5E761A6EC8B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117" y="4915"/>
                    <a:ext cx="2764" cy="282"/>
                  </a:xfrm>
                  <a:custGeom>
                    <a:avLst/>
                    <a:gdLst>
                      <a:gd name="T0" fmla="*/ 0 w 2764"/>
                      <a:gd name="T1" fmla="*/ 282 h 282"/>
                      <a:gd name="T2" fmla="*/ 0 w 2764"/>
                      <a:gd name="T3" fmla="*/ 0 h 282"/>
                      <a:gd name="T4" fmla="*/ 2764 w 2764"/>
                      <a:gd name="T5" fmla="*/ 0 h 282"/>
                      <a:gd name="T6" fmla="*/ 2764 w 2764"/>
                      <a:gd name="T7" fmla="*/ 282 h 28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764" h="282">
                        <a:moveTo>
                          <a:pt x="0" y="282"/>
                        </a:moveTo>
                        <a:lnTo>
                          <a:pt x="0" y="0"/>
                        </a:lnTo>
                        <a:lnTo>
                          <a:pt x="2764" y="0"/>
                        </a:lnTo>
                        <a:lnTo>
                          <a:pt x="2764" y="282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8505" name="Group 74">
                  <a:extLst>
                    <a:ext uri="{FF2B5EF4-FFF2-40B4-BE49-F238E27FC236}">
                      <a16:creationId xmlns:a16="http://schemas.microsoft.com/office/drawing/2014/main" id="{4F0615C4-4C14-40A3-AFFE-03D2DC62CA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00" y="5342"/>
                  <a:ext cx="1928" cy="2536"/>
                  <a:chOff x="7658" y="7556"/>
                  <a:chExt cx="1928" cy="2536"/>
                </a:xfrm>
              </p:grpSpPr>
              <p:sp>
                <p:nvSpPr>
                  <p:cNvPr id="18506" name="Freeform 75">
                    <a:extLst>
                      <a:ext uri="{FF2B5EF4-FFF2-40B4-BE49-F238E27FC236}">
                        <a16:creationId xmlns:a16="http://schemas.microsoft.com/office/drawing/2014/main" id="{92F54EA7-BFFC-4567-8B32-8E9DB332EF5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flipH="1">
                    <a:off x="7658" y="7697"/>
                    <a:ext cx="1928" cy="2395"/>
                  </a:xfrm>
                  <a:custGeom>
                    <a:avLst/>
                    <a:gdLst>
                      <a:gd name="T0" fmla="*/ 4 w 3039"/>
                      <a:gd name="T1" fmla="*/ 245 h 3777"/>
                      <a:gd name="T2" fmla="*/ 28 w 3039"/>
                      <a:gd name="T3" fmla="*/ 0 h 3777"/>
                      <a:gd name="T4" fmla="*/ 170 w 3039"/>
                      <a:gd name="T5" fmla="*/ 1 h 3777"/>
                      <a:gd name="T6" fmla="*/ 193 w 3039"/>
                      <a:gd name="T7" fmla="*/ 245 h 3777"/>
                      <a:gd name="T8" fmla="*/ 4 w 3039"/>
                      <a:gd name="T9" fmla="*/ 245 h 377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39" h="3777">
                        <a:moveTo>
                          <a:pt x="66" y="3777"/>
                        </a:moveTo>
                        <a:cubicBezTo>
                          <a:pt x="71" y="1892"/>
                          <a:pt x="0" y="839"/>
                          <a:pt x="429" y="0"/>
                        </a:cubicBezTo>
                        <a:lnTo>
                          <a:pt x="2604" y="3"/>
                        </a:lnTo>
                        <a:cubicBezTo>
                          <a:pt x="3039" y="855"/>
                          <a:pt x="2956" y="1882"/>
                          <a:pt x="2961" y="3777"/>
                        </a:cubicBezTo>
                        <a:lnTo>
                          <a:pt x="66" y="3777"/>
                        </a:lnTo>
                        <a:close/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07" name="Freeform 76">
                    <a:extLst>
                      <a:ext uri="{FF2B5EF4-FFF2-40B4-BE49-F238E27FC236}">
                        <a16:creationId xmlns:a16="http://schemas.microsoft.com/office/drawing/2014/main" id="{EAE20A08-844E-4FFB-8834-1BD8F361DDD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flipH="1">
                    <a:off x="7736" y="7702"/>
                    <a:ext cx="247" cy="759"/>
                  </a:xfrm>
                  <a:custGeom>
                    <a:avLst/>
                    <a:gdLst>
                      <a:gd name="T0" fmla="*/ 0 w 390"/>
                      <a:gd name="T1" fmla="*/ 0 h 1196"/>
                      <a:gd name="T2" fmla="*/ 22 w 390"/>
                      <a:gd name="T3" fmla="*/ 78 h 1196"/>
                      <a:gd name="T4" fmla="*/ 25 w 390"/>
                      <a:gd name="T5" fmla="*/ 77 h 119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0" h="1196">
                        <a:moveTo>
                          <a:pt x="0" y="0"/>
                        </a:moveTo>
                        <a:cubicBezTo>
                          <a:pt x="305" y="500"/>
                          <a:pt x="278" y="1004"/>
                          <a:pt x="345" y="1196"/>
                        </a:cubicBezTo>
                        <a:lnTo>
                          <a:pt x="390" y="1181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08" name="Freeform 77">
                    <a:extLst>
                      <a:ext uri="{FF2B5EF4-FFF2-40B4-BE49-F238E27FC236}">
                        <a16:creationId xmlns:a16="http://schemas.microsoft.com/office/drawing/2014/main" id="{7439FA33-FF28-42A9-BB2B-2F4594C9AE4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flipH="1">
                    <a:off x="7934" y="7556"/>
                    <a:ext cx="1382" cy="141"/>
                  </a:xfrm>
                  <a:custGeom>
                    <a:avLst/>
                    <a:gdLst>
                      <a:gd name="T0" fmla="*/ 0 w 2178"/>
                      <a:gd name="T1" fmla="*/ 15 h 222"/>
                      <a:gd name="T2" fmla="*/ 0 w 2178"/>
                      <a:gd name="T3" fmla="*/ 0 h 222"/>
                      <a:gd name="T4" fmla="*/ 142 w 2178"/>
                      <a:gd name="T5" fmla="*/ 0 h 222"/>
                      <a:gd name="T6" fmla="*/ 142 w 2178"/>
                      <a:gd name="T7" fmla="*/ 15 h 222"/>
                      <a:gd name="T8" fmla="*/ 0 w 2178"/>
                      <a:gd name="T9" fmla="*/ 15 h 2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178" h="222">
                        <a:moveTo>
                          <a:pt x="0" y="222"/>
                        </a:moveTo>
                        <a:lnTo>
                          <a:pt x="0" y="0"/>
                        </a:lnTo>
                        <a:lnTo>
                          <a:pt x="2178" y="0"/>
                        </a:lnTo>
                        <a:lnTo>
                          <a:pt x="2178" y="222"/>
                        </a:lnTo>
                        <a:lnTo>
                          <a:pt x="0" y="222"/>
                        </a:lnTo>
                        <a:close/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09" name="Freeform 78">
                    <a:extLst>
                      <a:ext uri="{FF2B5EF4-FFF2-40B4-BE49-F238E27FC236}">
                        <a16:creationId xmlns:a16="http://schemas.microsoft.com/office/drawing/2014/main" id="{F5AA7A1E-5C01-46A1-AF54-5F22FC7BED5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155" y="7702"/>
                    <a:ext cx="68" cy="373"/>
                  </a:xfrm>
                  <a:custGeom>
                    <a:avLst/>
                    <a:gdLst>
                      <a:gd name="T0" fmla="*/ 215 w 54"/>
                      <a:gd name="T1" fmla="*/ 0 h 294"/>
                      <a:gd name="T2" fmla="*/ 0 w 54"/>
                      <a:gd name="T3" fmla="*/ 1224 h 29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54" h="294">
                        <a:moveTo>
                          <a:pt x="54" y="0"/>
                        </a:moveTo>
                        <a:cubicBezTo>
                          <a:pt x="10" y="140"/>
                          <a:pt x="12" y="241"/>
                          <a:pt x="0" y="294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10" name="Freeform 79">
                    <a:extLst>
                      <a:ext uri="{FF2B5EF4-FFF2-40B4-BE49-F238E27FC236}">
                        <a16:creationId xmlns:a16="http://schemas.microsoft.com/office/drawing/2014/main" id="{3B8BB5D3-EC9F-4355-AF39-5308CDEDABB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9056" y="7704"/>
                    <a:ext cx="81" cy="375"/>
                  </a:xfrm>
                  <a:custGeom>
                    <a:avLst/>
                    <a:gdLst>
                      <a:gd name="T0" fmla="*/ 0 w 64"/>
                      <a:gd name="T1" fmla="*/ 0 h 296"/>
                      <a:gd name="T2" fmla="*/ 265 w 64"/>
                      <a:gd name="T3" fmla="*/ 1225 h 29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64" h="296">
                        <a:moveTo>
                          <a:pt x="0" y="0"/>
                        </a:moveTo>
                        <a:cubicBezTo>
                          <a:pt x="47" y="139"/>
                          <a:pt x="51" y="244"/>
                          <a:pt x="64" y="296"/>
                        </a:cubicBez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11" name="Oval 80">
                    <a:extLst>
                      <a:ext uri="{FF2B5EF4-FFF2-40B4-BE49-F238E27FC236}">
                        <a16:creationId xmlns:a16="http://schemas.microsoft.com/office/drawing/2014/main" id="{15E896EA-9697-4C2C-A154-29AA4107990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977" y="7597"/>
                    <a:ext cx="35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cxnSp>
            <p:nvCxnSpPr>
              <p:cNvPr id="18503" name="Přímá spojnice 83">
                <a:extLst>
                  <a:ext uri="{FF2B5EF4-FFF2-40B4-BE49-F238E27FC236}">
                    <a16:creationId xmlns:a16="http://schemas.microsoft.com/office/drawing/2014/main" id="{3320927E-2071-4465-A5EE-0FD6DB2B266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30504" y="3555482"/>
                <a:ext cx="0" cy="6593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86" name="Šipka doprava 85">
            <a:extLst>
              <a:ext uri="{FF2B5EF4-FFF2-40B4-BE49-F238E27FC236}">
                <a16:creationId xmlns:a16="http://schemas.microsoft.com/office/drawing/2014/main" id="{32931AB7-9705-4F2E-BBC5-8EF1D95CE934}"/>
              </a:ext>
            </a:extLst>
          </p:cNvPr>
          <p:cNvSpPr/>
          <p:nvPr/>
        </p:nvSpPr>
        <p:spPr bwMode="auto">
          <a:xfrm>
            <a:off x="8212138" y="1390650"/>
            <a:ext cx="238125" cy="127000"/>
          </a:xfrm>
          <a:prstGeom prst="rightArrow">
            <a:avLst/>
          </a:prstGeom>
          <a:solidFill>
            <a:srgbClr val="07FF07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8480" name="TextovéPole 89">
            <a:extLst>
              <a:ext uri="{FF2B5EF4-FFF2-40B4-BE49-F238E27FC236}">
                <a16:creationId xmlns:a16="http://schemas.microsoft.com/office/drawing/2014/main" id="{8D963BB7-1A0A-4311-88F6-46CAD2BC6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1184275"/>
            <a:ext cx="73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07FF07"/>
                </a:solidFill>
              </a:rPr>
              <a:t>nástřih (značka)</a:t>
            </a:r>
          </a:p>
        </p:txBody>
      </p:sp>
      <p:grpSp>
        <p:nvGrpSpPr>
          <p:cNvPr id="18481" name="Skupina 103">
            <a:extLst>
              <a:ext uri="{FF2B5EF4-FFF2-40B4-BE49-F238E27FC236}">
                <a16:creationId xmlns:a16="http://schemas.microsoft.com/office/drawing/2014/main" id="{58BBFFA6-4D79-494A-AD17-9787945976C9}"/>
              </a:ext>
            </a:extLst>
          </p:cNvPr>
          <p:cNvGrpSpPr>
            <a:grpSpLocks/>
          </p:cNvGrpSpPr>
          <p:nvPr/>
        </p:nvGrpSpPr>
        <p:grpSpPr bwMode="auto">
          <a:xfrm>
            <a:off x="5140325" y="1303338"/>
            <a:ext cx="1558925" cy="600075"/>
            <a:chOff x="5157589" y="1457325"/>
            <a:chExt cx="1558899" cy="598895"/>
          </a:xfrm>
        </p:grpSpPr>
        <p:sp>
          <p:nvSpPr>
            <p:cNvPr id="18494" name="Text Box 88">
              <a:extLst>
                <a:ext uri="{FF2B5EF4-FFF2-40B4-BE49-F238E27FC236}">
                  <a16:creationId xmlns:a16="http://schemas.microsoft.com/office/drawing/2014/main" id="{95A81AD2-2C83-4649-B2AF-343639B7E14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446862" y="1457325"/>
              <a:ext cx="995362" cy="598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1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Kraj pasového švu</a:t>
              </a:r>
              <a:endParaRPr lang="en-GB" altLang="cs-CZ" sz="1400">
                <a:solidFill>
                  <a:srgbClr val="FF0000"/>
                </a:solidFill>
              </a:endParaRPr>
            </a:p>
          </p:txBody>
        </p:sp>
        <p:grpSp>
          <p:nvGrpSpPr>
            <p:cNvPr id="18495" name="Skupina 105">
              <a:extLst>
                <a:ext uri="{FF2B5EF4-FFF2-40B4-BE49-F238E27FC236}">
                  <a16:creationId xmlns:a16="http://schemas.microsoft.com/office/drawing/2014/main" id="{90F76489-4154-452E-A41E-0A9ED9FD01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7589" y="1698774"/>
              <a:ext cx="1558899" cy="136525"/>
              <a:chOff x="5157589" y="1698774"/>
              <a:chExt cx="1558899" cy="136525"/>
            </a:xfrm>
          </p:grpSpPr>
          <p:sp>
            <p:nvSpPr>
              <p:cNvPr id="18496" name="Šipka doprava 106">
                <a:extLst>
                  <a:ext uri="{FF2B5EF4-FFF2-40B4-BE49-F238E27FC236}">
                    <a16:creationId xmlns:a16="http://schemas.microsoft.com/office/drawing/2014/main" id="{617DB1B4-2408-4F35-BDDB-10249F039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8363" y="1698774"/>
                <a:ext cx="238125" cy="1270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 sz="2400"/>
              </a:p>
            </p:txBody>
          </p:sp>
          <p:sp>
            <p:nvSpPr>
              <p:cNvPr id="18497" name="Šipka doprava 107">
                <a:extLst>
                  <a:ext uri="{FF2B5EF4-FFF2-40B4-BE49-F238E27FC236}">
                    <a16:creationId xmlns:a16="http://schemas.microsoft.com/office/drawing/2014/main" id="{C3632649-4674-431A-B506-33DD62AB5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157589" y="1708299"/>
                <a:ext cx="238125" cy="1270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 sz="2400"/>
              </a:p>
            </p:txBody>
          </p:sp>
        </p:grpSp>
      </p:grpSp>
      <p:grpSp>
        <p:nvGrpSpPr>
          <p:cNvPr id="18482" name="Skupina 102">
            <a:extLst>
              <a:ext uri="{FF2B5EF4-FFF2-40B4-BE49-F238E27FC236}">
                <a16:creationId xmlns:a16="http://schemas.microsoft.com/office/drawing/2014/main" id="{B306C5CB-3DC4-4323-AE6B-7293F3D9929D}"/>
              </a:ext>
            </a:extLst>
          </p:cNvPr>
          <p:cNvGrpSpPr>
            <a:grpSpLocks/>
          </p:cNvGrpSpPr>
          <p:nvPr/>
        </p:nvGrpSpPr>
        <p:grpSpPr bwMode="auto">
          <a:xfrm>
            <a:off x="5341938" y="3881438"/>
            <a:ext cx="1174750" cy="431800"/>
            <a:chOff x="5341987" y="1457325"/>
            <a:chExt cx="1174229" cy="429976"/>
          </a:xfrm>
        </p:grpSpPr>
        <p:sp>
          <p:nvSpPr>
            <p:cNvPr id="18490" name="Text Box 88">
              <a:extLst>
                <a:ext uri="{FF2B5EF4-FFF2-40B4-BE49-F238E27FC236}">
                  <a16:creationId xmlns:a16="http://schemas.microsoft.com/office/drawing/2014/main" id="{E1205BEB-C830-44F1-97E3-7E900617BC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446862" y="1457325"/>
              <a:ext cx="995362" cy="42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1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Kraj bočního švu</a:t>
              </a:r>
              <a:endParaRPr lang="en-GB" altLang="cs-CZ" sz="1400">
                <a:solidFill>
                  <a:srgbClr val="FF0000"/>
                </a:solidFill>
              </a:endParaRPr>
            </a:p>
          </p:txBody>
        </p:sp>
        <p:grpSp>
          <p:nvGrpSpPr>
            <p:cNvPr id="18491" name="Skupina 98">
              <a:extLst>
                <a:ext uri="{FF2B5EF4-FFF2-40B4-BE49-F238E27FC236}">
                  <a16:creationId xmlns:a16="http://schemas.microsoft.com/office/drawing/2014/main" id="{EBD16999-44CD-42D6-B898-5001712333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1987" y="1717824"/>
              <a:ext cx="1174229" cy="127000"/>
              <a:chOff x="5341987" y="1717824"/>
              <a:chExt cx="1174229" cy="127000"/>
            </a:xfrm>
          </p:grpSpPr>
          <p:sp>
            <p:nvSpPr>
              <p:cNvPr id="18492" name="Šipka doprava 96">
                <a:extLst>
                  <a:ext uri="{FF2B5EF4-FFF2-40B4-BE49-F238E27FC236}">
                    <a16:creationId xmlns:a16="http://schemas.microsoft.com/office/drawing/2014/main" id="{4FF1D5B5-EAB6-4836-8E0F-802B40128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8091" y="1717824"/>
                <a:ext cx="238125" cy="1270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 sz="2400"/>
              </a:p>
            </p:txBody>
          </p:sp>
          <p:sp>
            <p:nvSpPr>
              <p:cNvPr id="18493" name="Šipka doprava 97">
                <a:extLst>
                  <a:ext uri="{FF2B5EF4-FFF2-40B4-BE49-F238E27FC236}">
                    <a16:creationId xmlns:a16="http://schemas.microsoft.com/office/drawing/2014/main" id="{C222C8EB-727F-478E-BD74-504E95712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341987" y="1717824"/>
                <a:ext cx="238125" cy="1270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 sz="2400"/>
              </a:p>
            </p:txBody>
          </p:sp>
        </p:grpSp>
      </p:grpSp>
      <p:grpSp>
        <p:nvGrpSpPr>
          <p:cNvPr id="18483" name="Skupina 102">
            <a:extLst>
              <a:ext uri="{FF2B5EF4-FFF2-40B4-BE49-F238E27FC236}">
                <a16:creationId xmlns:a16="http://schemas.microsoft.com/office/drawing/2014/main" id="{298EC994-0BE9-4912-9601-D23F0E97A447}"/>
              </a:ext>
            </a:extLst>
          </p:cNvPr>
          <p:cNvGrpSpPr>
            <a:grpSpLocks/>
          </p:cNvGrpSpPr>
          <p:nvPr/>
        </p:nvGrpSpPr>
        <p:grpSpPr bwMode="auto">
          <a:xfrm>
            <a:off x="5348288" y="5916613"/>
            <a:ext cx="1168400" cy="430212"/>
            <a:chOff x="5348288" y="5916613"/>
            <a:chExt cx="1168400" cy="430887"/>
          </a:xfrm>
        </p:grpSpPr>
        <p:sp>
          <p:nvSpPr>
            <p:cNvPr id="18486" name="Text Box 88">
              <a:extLst>
                <a:ext uri="{FF2B5EF4-FFF2-40B4-BE49-F238E27FC236}">
                  <a16:creationId xmlns:a16="http://schemas.microsoft.com/office/drawing/2014/main" id="{CD698127-17E8-4FC4-8002-48435AF839B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435600" y="5916613"/>
              <a:ext cx="995363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1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Kraj dolní záložky</a:t>
              </a:r>
              <a:endParaRPr lang="en-GB" altLang="cs-CZ" sz="1400">
                <a:solidFill>
                  <a:srgbClr val="FF0000"/>
                </a:solidFill>
              </a:endParaRPr>
            </a:p>
          </p:txBody>
        </p:sp>
        <p:grpSp>
          <p:nvGrpSpPr>
            <p:cNvPr id="18487" name="Skupina 99">
              <a:extLst>
                <a:ext uri="{FF2B5EF4-FFF2-40B4-BE49-F238E27FC236}">
                  <a16:creationId xmlns:a16="http://schemas.microsoft.com/office/drawing/2014/main" id="{9D79F758-379C-45AA-BFFE-A10A12F275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8288" y="6021388"/>
              <a:ext cx="1168400" cy="144462"/>
              <a:chOff x="5195689" y="1700808"/>
              <a:chExt cx="1168127" cy="144016"/>
            </a:xfrm>
          </p:grpSpPr>
          <p:sp>
            <p:nvSpPr>
              <p:cNvPr id="18488" name="Šipka doprava 100">
                <a:extLst>
                  <a:ext uri="{FF2B5EF4-FFF2-40B4-BE49-F238E27FC236}">
                    <a16:creationId xmlns:a16="http://schemas.microsoft.com/office/drawing/2014/main" id="{B206CE23-3DBE-4A22-8C66-9D1C67F1A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5691" y="1700808"/>
                <a:ext cx="238125" cy="1270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 sz="2400"/>
              </a:p>
            </p:txBody>
          </p:sp>
          <p:sp>
            <p:nvSpPr>
              <p:cNvPr id="18489" name="Šipka doprava 101">
                <a:extLst>
                  <a:ext uri="{FF2B5EF4-FFF2-40B4-BE49-F238E27FC236}">
                    <a16:creationId xmlns:a16="http://schemas.microsoft.com/office/drawing/2014/main" id="{B96CB096-8AEE-4711-9501-B0AA3B0CF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195689" y="1717824"/>
                <a:ext cx="238125" cy="1270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cs-CZ" altLang="cs-CZ" sz="2400"/>
              </a:p>
            </p:txBody>
          </p:sp>
        </p:grpSp>
      </p:grpSp>
      <p:sp>
        <p:nvSpPr>
          <p:cNvPr id="18484" name="Rectangle 90">
            <a:extLst>
              <a:ext uri="{FF2B5EF4-FFF2-40B4-BE49-F238E27FC236}">
                <a16:creationId xmlns:a16="http://schemas.microsoft.com/office/drawing/2014/main" id="{E6D7A06E-4F31-4EE0-B200-56B4E14DAA8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754312" y="2794001"/>
            <a:ext cx="18970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/>
              <a:t>Střed zadního dílu</a:t>
            </a:r>
          </a:p>
        </p:txBody>
      </p:sp>
      <p:sp>
        <p:nvSpPr>
          <p:cNvPr id="18485" name="Rectangle 90">
            <a:extLst>
              <a:ext uri="{FF2B5EF4-FFF2-40B4-BE49-F238E27FC236}">
                <a16:creationId xmlns:a16="http://schemas.microsoft.com/office/drawing/2014/main" id="{7620CBE4-D5CB-40EA-B02C-8DB9D5A3EFE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070725" y="2794000"/>
            <a:ext cx="1935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/>
              <a:t>Střed předního dílu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818</Words>
  <Application>Microsoft Office PowerPoint</Application>
  <PresentationFormat>Předvádění na obrazovce (4:3)</PresentationFormat>
  <Paragraphs>165</Paragraphs>
  <Slides>7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FT-TULiberec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viera_glombikova</dc:creator>
  <cp:lastModifiedBy>uzivatel</cp:lastModifiedBy>
  <cp:revision>252</cp:revision>
  <cp:lastPrinted>2020-10-15T14:01:46Z</cp:lastPrinted>
  <dcterms:created xsi:type="dcterms:W3CDTF">2001-02-26T10:21:13Z</dcterms:created>
  <dcterms:modified xsi:type="dcterms:W3CDTF">2023-10-02T07:12:59Z</dcterms:modified>
</cp:coreProperties>
</file>