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13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09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34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31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0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93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49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70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5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1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52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3228-F5C3-4CB1-A001-AA743ADC4F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4F005A4-0994-46C6-9F5D-8EC4F5049C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cr.cz/html/CGvzdelavaci_cil/html5/index.html?&amp;locale=CSY" TargetMode="External"/><Relationship Id="rId2" Type="http://schemas.openxmlformats.org/officeDocument/2006/relationships/hyperlink" Target="https://didaktikamj.upol.cz/index.php/ctenarska-gramotnost?fbclid=IwAR3vFvckkVlLII0blh3WVdHsDieS2uu3h_1RJcx3lwQ4u3ATOuc5l-LCi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20FDE-49DA-D010-86DC-04A493500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Čtenářská gramotnost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ED65D9-DA15-C5DB-5D6F-FE4BB9765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Romana Wágnerová</a:t>
            </a:r>
          </a:p>
        </p:txBody>
      </p:sp>
    </p:spTree>
    <p:extLst>
      <p:ext uri="{BB962C8B-B14F-4D97-AF65-F5344CB8AC3E}">
        <p14:creationId xmlns:p14="http://schemas.microsoft.com/office/powerpoint/2010/main" val="25291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13A91-972B-90F9-66F1-714A8667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F4769-424C-C958-8793-C7A919FF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ZÁZNAMOVÝ ARCH ČTENÍ - oblíbená kniha">
            <a:extLst>
              <a:ext uri="{FF2B5EF4-FFF2-40B4-BE49-F238E27FC236}">
                <a16:creationId xmlns:a16="http://schemas.microsoft.com/office/drawing/2014/main" id="{961B1EBD-90B1-2DBC-8F55-A6D77119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-69850"/>
            <a:ext cx="5626100" cy="69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čtenářský deník pro druháky | Education inspiration, Teacher material,  School activities">
            <a:extLst>
              <a:ext uri="{FF2B5EF4-FFF2-40B4-BE49-F238E27FC236}">
                <a16:creationId xmlns:a16="http://schemas.microsoft.com/office/drawing/2014/main" id="{DF2C3404-6411-89D6-3E4F-096FBD013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80" y="-332094"/>
            <a:ext cx="5232935" cy="7190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13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A4669-5AFD-6694-890F-28C89C62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Čtenářská dílna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63991-4CFB-6B4E-7856-40430E5C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64" y="1443790"/>
            <a:ext cx="10674417" cy="529389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Praktická část – vymyslet vlastní aktivitu, vytvořit otázky pro určitou knihu do každé třídy (1. – 5.)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 ČTENÍM: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+mj-lt"/>
              <a:buAutoNum type="arabicPeriod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„Dopis pro mého knižního kamaráda“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„Utvoř s kamarádem dvojici a navzájem si řekněte, proč spolu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kamarádíte.“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„Znáte nějaké pohádkové bytosti, které by byly takovými přáteli,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 jste vy?“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Následně dostali žáci úkol, který vypracují po čtení: Vybrat si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jednu z postav, které napíše přátelský dopis nebo vzkaz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+mj-lt"/>
              <a:buAutoNum type="arabicPeriod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„Já jako hlavní hrdina“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„Chtěl by si zažít nějaký zážitek postavy z tvé knihy?“ „Jak by ses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zachoval v jeho situaci? Stejně nebo odlišně?“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23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766B7-D5E3-0005-2F01-4ADF5C60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7" y="490889"/>
            <a:ext cx="11752446" cy="5688531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ČTENÍ: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otázek týkajících se postav: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„Popiš, jak postava vypadá a následně ji nakresli.“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„Napiš, co ses dozvěděl/a o hlavní postavě knihy? Jaká je? Co dělá? Jak vypadá?“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„Co se ti líbilo na jednání postavy?“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„Jaké má postava vlastnosti?“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„Která vlastnost hrdiny se ti nejvíce líbí a proč? Která naopak nejméně a proč?“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„Čím tě postava zaujala?“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„Díky čemu hlavního hrdinu poznáme? Jaké jsou jeho typické rysy?“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„Kdo je hlavní postava knihy?“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otázek týkajících se prostředí: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„V jakém prostředí se děj odehrává?“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„Bylo to prostředí reálné, nebo nereálné?“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„Připomínalo ti prostředí z knihy něco z tvého života?“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„Čím je prostředí typické? Jaké jsou jeho charakteristické znaky? Čím se liší od jiného prostředí?“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otázek týkajících se konkrétní knihy: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„Jaký byl Brouček? Jaké měl vlastnosti?“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„Co se ti líbí na životě broučků a co ne?“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„S kým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seznámil v kapitole, kterou jsme četli?“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„Jaké odlišnosti si našel ve filmové ukázce a v textu?“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„Které zvířátko/a se vyskytovalo/a v ukázce?“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Otázky zaměřené na osobní zkušenosti žáků: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„Připomíná ti hlavní postava někoho z tvého okolí?“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„Zažil si již podobnou situaci jako hlavní hrdina?“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„Jak se staráš o svého mazlíčka ty?“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„Máš s hlavní postavou nějakou společnou vlastnost?“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„Líbilo se ti rodinné prostředí, ve kterém hlavní hrdina vyrůstal? Proč?“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Příklady otázek vedoucích žáky k empatickému myšlení: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„Jak by ses zachoval/a ty, pokud by si byl v roli hlavní postavy?“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„Líbilo se ti jednání postavy? Co na něm byl správné a co špatné?“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„Co by sis ty vzal/a na pustý ostrov?“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„Co by si hlavní postavě daroval? Čím by jí asi udělal radost?“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„Chtěl by si některou z postav za svého kamaráda? Proč?“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„Řekla některá z postav něco, co se ti líbilo, nebo nelíbilo? Souhlasíš s ní?“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„Chtěl by si žít život hlavní postavy? Proč ano a proč ne?“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„Čím tě postava zaujala? Čím zklamala?“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„Jaké vlastnosti postavy se ti líbí?“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„Popiš, co mohla postava v danou chvíli a v dané situaci vidět, cítit, slyšet, ochutnat, čeho se mohla dotknout.“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13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A8B3E-B068-A5C7-82F8-604BC36C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68" y="1155032"/>
            <a:ext cx="10098278" cy="43113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PŘÍKLADY OTÁZEK PO ROČNÍCÍCH: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ročník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„Vyberte jednu vlastnost, nebo rys některé z postav. Čím se ta postava liší od ostatních.“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Druhý ročník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„Napiš, co ses dozvěděl o hlavní postavě? Jaké je? Jak vypadá? Co dělá?“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„Která postava má dobré vlastnosti a která špatné vlastnosti? 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Třetí ročník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„Vymysli si postavu, která by mohla vstoupit do příběhu.“ 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Čtvrtý ročník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„Napiš tři důvody, proč je ti postava sympatická. Co se ti na ní líbí?“ 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Pátý ročník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„1) Vyber si jednu vlastnost postavy. 2) Stručně popiš situaci, ve které se tato vlastnost u postavy v příběhu projevila. 3) Popiš tuto situaci znovu, ale nyní tak, jak by proběhla, kdyby v ní stejná postava jednala s opačnou vlastností.“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8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673EA-6A8A-825A-E4CE-3DC5AC1A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3B6D05-5D43-5699-AFC1-E4A49914C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" y="202605"/>
            <a:ext cx="4927741" cy="665539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620315-DDC7-B449-7251-58F755B70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0"/>
            <a:ext cx="4862011" cy="67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93E3A-078B-7148-7595-16CB0F45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4582D-55FE-AD7E-6BBB-8299DE7D1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Zdroje a doporučená literatura: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https://didaktikamj.upol.cz/index.php/ctenarska-gramotnost?fbclid=IwAR3vFvckkVlLII0blh3WVdHsDieS2uu3h_1RJcx3lwQ4u3ATOuc5l-LCiTY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Čtenářská gramotnost jako vzdělávací cíl pro každého žáka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2010. Praha: ČŠI. [online]. [vid. 07. 09. 2012]. </a:t>
            </a:r>
            <a:b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Dostupné z: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http://www.csicr.cz/html/</a:t>
            </a:r>
            <a:r>
              <a:rPr lang="cs-CZ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CGvzdelavaci_cil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/html5/index.html?&amp;</a:t>
            </a:r>
            <a:r>
              <a:rPr lang="cs-CZ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locale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=CSY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Gejgušová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cs-CZ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Čtenářství žáků základních škol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86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4D2E6-EBD3-C052-2E8D-6F145E5E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Čtenářská gramotnost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CF53F-D042-008A-C18B-0DBA6310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2171769"/>
            <a:ext cx="5896172" cy="329457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Čtení za účelem porozumění textu a získávání informací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Schopnost porozumět psanému textu, přemýšlet o něm a používat jej k dosažení vlastních cílů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posouzení různé testy (PISA, PIRLS) -&gt; </a:t>
            </a:r>
            <a:r>
              <a:rPr lang="cs-CZ" sz="18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výsledků těchto výzkumů bohužel vyplývá, že české děti na tom ve srovnání se svými vrstevníky ze zahraničí nejsou příliš dobře a s narůstajícím věkem se v dosažených hodnotách ještě zhoršují, a to zvláště chlapci.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Osvojení dalších gramotností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Čtenářská gramotnost - Didaktika českého jazyka pro 1. stupeň ZŠ">
            <a:extLst>
              <a:ext uri="{FF2B5EF4-FFF2-40B4-BE49-F238E27FC236}">
                <a16:creationId xmlns:a16="http://schemas.microsoft.com/office/drawing/2014/main" id="{EAE82705-57FE-C60E-EB75-8875003B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43" y="2089179"/>
            <a:ext cx="4762500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29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D42C5-2645-0DE9-EA04-231D2774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Stupně gramotnosti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F276B-4A92-B8D7-8AED-96C3E50C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cs-CZ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spontánní gramotnosti (</a:t>
            </a:r>
            <a:r>
              <a:rPr lang="cs-CZ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pregramotnosti</a:t>
            </a:r>
            <a:r>
              <a:rPr lang="cs-CZ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příprava k učení čtení a psaní, předškolní fáze (čtení pohádek na dobrou noc, leporela, obrázkové knihy, rozšiřování slovní zásoby)</a:t>
            </a:r>
            <a:endParaRPr lang="cs-CZ" i="1" kern="1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cs-CZ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elementární (počáteční, primární) gramotnosti – nácvik počátečního čtení – 1. třída</a:t>
            </a:r>
            <a:endParaRPr lang="cs-CZ" i="1" kern="1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cs-CZ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základní (bazální) gramotnosti – dítě se učí vyhledávat informace a odpovídat otázky či je samo tvořit</a:t>
            </a:r>
            <a:endParaRPr lang="cs-CZ" i="1" kern="1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cs-CZ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rozvinuté základní (bazální) gramotnosti – dítě se učí kriticky analyzovat text, diskutovat a vyjádřit svůj názor</a:t>
            </a:r>
            <a:endParaRPr lang="cs-CZ" i="1" kern="1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cs-CZ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funkční gramotnosti – celoživotní učení, pro některé končí bohužel se školou</a:t>
            </a:r>
            <a:endParaRPr lang="cs-CZ" i="1" kern="1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6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65E7F-9391-729C-DFB8-0967F706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čtenářství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96DBA-60AC-85A0-2B9E-6CFFE41B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1597794"/>
            <a:ext cx="11579191" cy="495700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Předčtenářská fáze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dítě vnímá text poslechem, prostřednictvím předčítání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vizuální vnímání se omezuje na ilustrace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cs-CZ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Mladší předškolní věk (1. - 3. rok)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 dítěte se vyznačuje velkou emocionalitou, </a:t>
            </a:r>
            <a:r>
              <a:rPr lang="cs-C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prožitkovostí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fantazijní a herní jazykovou aktivitou, asociativní a obrazové myšlení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+mj-lt"/>
              <a:buAutoNum type="arabicPeriod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poezie (popěvky, říkadla), knižní hračky, leporela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cs-CZ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Starší předškolní věk (3. – 6. rok)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poezie (popěvky, říkadla, hádanky), autorské a lidové pohádky (zvířecí, kouzelné s jednoduchou strukturou), bajky, jednoduché příběhy ze života dětí, z literatury faktu umělecko-naučné knihy – knižní hračky, leporela, obrázkové knížky, alby, knihy se zvukovými nosiči, pracovní sešity, omalovánky, vystřihovánky, dětské encyklopedie, drobné dramatické útvary, dětské lidové a loutkové hry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47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2278A-9900-A7CE-270C-0DF98AC5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" y="847024"/>
            <a:ext cx="11896826" cy="543827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6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Čtenářská fáze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cs-CZ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Mladší školní věk (6. – 10. rok)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prudký rozvoj poznávacích a racionálních aktivit, hlavně logického a pojmového myšlení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pozornost se přesouvá od umělecké formy k ideovému obsahu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cs-CZ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Poezie (verše pro děti s důrazem na rytmickou pravidelnost, členitost epických a lyrických útvarů, hádanky, říkadla), lidové a autorské pohádky, pověsti, příběhy ze současného života dětí, povídky s historickou a přírodní tematikou, literatura faktu, umělecko-naučná literatura, reportáže, alba, dětské encyklopedie, kniha se zvukovými nosiči, drobné dramatické útvary, lidové a loutkové hry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dnes i žánry dobrodružné literatury (fantasy, detektivka), komiks, fiktivní deníky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cs-CZ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Starší školní věk (11. – 15. rok)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intelektuálně vyzrálejší, sebeuvědomování, začleňování mezi dospělé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prosazují se funkce poznávací a relaxační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diferencuje se pohlaví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Oproti žánrům předchozích období odklon od poezie, od pohádky, příklon k pověsti, historické a životopisné próze, k společenské příběhové próze (povídky, novely, romány) ze současného života dětí a mládeže, k próze s chlapeckým hrdinou, k dobrodružné a vědecko-fantastické literatuře, k cestopisům, reportážím, k literatuře faktu (alba, encyklopedie z různých oborů lidské činnosti, vědy a techniky)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dnes biografie (V.I.P.), fantasy, sci-fi, horory, detektivky, komiks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7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E84F8-6F08-819E-AA4E-473ED650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podpořit čtení jako pedagog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75FA8-3A25-4803-6AA9-16FC5B9D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98151" cy="401727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čtení od 2. třídy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Nácvik čtení nahlas i tichého čtení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3. třídy čtenářské dílny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Čtenářský deník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Návštěva knihovny, besedy s autory, referáty, akce s rodiči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čtení od 5. třídy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Mimočítanková četba, školní knihovna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Projekty: Čtení pomáhá, Noc s Andersenem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Čtenářské bingo, čtenářský metr (https://www.ctenarskymetr.cz/)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16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B07DF-C866-C131-E7E9-C8121696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F626D-991D-3319-0CB1-533AD9C1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Čtenářské bingo - Pančelčino">
            <a:extLst>
              <a:ext uri="{FF2B5EF4-FFF2-40B4-BE49-F238E27FC236}">
                <a16:creationId xmlns:a16="http://schemas.microsoft.com/office/drawing/2014/main" id="{BEE56170-514C-8750-ABC5-E10D3315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0" y="35437"/>
            <a:ext cx="10179518" cy="6991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03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D8A3C-F27E-DF35-1BA2-13F7AE806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94" y="1126156"/>
            <a:ext cx="4869581" cy="434018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optimálních podmínek stoupá od 10. roku čtenářský zájem (čtenářská exploze), dnes však zájem o knihy vlivem výpočetní techniky klesá (hlavně u kluků pubertálního věku)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Fragmentární čtenářství (pamatuje si epizodu), narativní (vnímá celek i logičnost) a integrační (rozlišují uměleckou fikci)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Čtenářský metr - nyní jako aplikace do mobilního telefonu - Talentova">
            <a:extLst>
              <a:ext uri="{FF2B5EF4-FFF2-40B4-BE49-F238E27FC236}">
                <a16:creationId xmlns:a16="http://schemas.microsoft.com/office/drawing/2014/main" id="{6C69BC89-22EE-5604-DF3F-EF26C7EA1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86" y="109855"/>
            <a:ext cx="5760720" cy="6748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69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87C4A-F750-9009-4BAD-69CAC9A6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čtenářského deníku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B3F40-EAA6-AF14-B9E1-6124C60D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Zprvu pouze název a autor knihy (děti mnohdy ani nezaregistrují autora)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Poté jednu větu k příběhu, obrázek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Potupovat ve více větách k vypravování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knihy stupnicí, poté vlastními slovy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Čtenářský deník od Taktiku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Lze spojit s kulturním deníkem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28" name="Picture 4" descr="Můj čtenářský deník 1.stupeň Taktik – Binková od 78 Kč - Heureka.cz">
            <a:extLst>
              <a:ext uri="{FF2B5EF4-FFF2-40B4-BE49-F238E27FC236}">
                <a16:creationId xmlns:a16="http://schemas.microsoft.com/office/drawing/2014/main" id="{86E8ABB9-DEF1-3D69-023A-9D240A02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99" y="2882817"/>
            <a:ext cx="3975183" cy="39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9370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</TotalTime>
  <Words>1547</Words>
  <Application>Microsoft Office PowerPoint</Application>
  <PresentationFormat>Širokoúhlá obrazovka</PresentationFormat>
  <Paragraphs>87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Galerie</vt:lpstr>
      <vt:lpstr>Čtenářská gramotnost</vt:lpstr>
      <vt:lpstr>Čtenářská gramotnost</vt:lpstr>
      <vt:lpstr>Stupně gramotnosti</vt:lpstr>
      <vt:lpstr>Psychologie čtenářství</vt:lpstr>
      <vt:lpstr>Prezentace aplikace PowerPoint</vt:lpstr>
      <vt:lpstr>Jak podpořit čtení jako pedagog</vt:lpstr>
      <vt:lpstr>Prezentace aplikace PowerPoint</vt:lpstr>
      <vt:lpstr>Prezentace aplikace PowerPoint</vt:lpstr>
      <vt:lpstr>Tvorba čtenářského deníku</vt:lpstr>
      <vt:lpstr>Prezentace aplikace PowerPoint</vt:lpstr>
      <vt:lpstr>Čtenářská dílna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Čtenářská gramotnost</dc:title>
  <dc:creator>Romana Wágnerová</dc:creator>
  <cp:lastModifiedBy>Romana Wágnerová</cp:lastModifiedBy>
  <cp:revision>1</cp:revision>
  <dcterms:created xsi:type="dcterms:W3CDTF">2023-03-08T19:10:27Z</dcterms:created>
  <dcterms:modified xsi:type="dcterms:W3CDTF">2023-03-08T19:19:52Z</dcterms:modified>
</cp:coreProperties>
</file>