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91" r:id="rId2"/>
    <p:sldId id="256" r:id="rId3"/>
    <p:sldId id="262" r:id="rId4"/>
    <p:sldId id="266" r:id="rId5"/>
    <p:sldId id="265" r:id="rId6"/>
    <p:sldId id="257" r:id="rId7"/>
    <p:sldId id="258" r:id="rId8"/>
    <p:sldId id="287" r:id="rId9"/>
    <p:sldId id="276" r:id="rId10"/>
    <p:sldId id="274" r:id="rId11"/>
    <p:sldId id="277" r:id="rId12"/>
    <p:sldId id="278" r:id="rId13"/>
    <p:sldId id="275" r:id="rId14"/>
    <p:sldId id="260" r:id="rId15"/>
    <p:sldId id="261" r:id="rId16"/>
    <p:sldId id="288" r:id="rId17"/>
    <p:sldId id="285" r:id="rId18"/>
    <p:sldId id="264" r:id="rId19"/>
    <p:sldId id="28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94660"/>
  </p:normalViewPr>
  <p:slideViewPr>
    <p:cSldViewPr showGuides="1">
      <p:cViewPr varScale="1">
        <p:scale>
          <a:sx n="116" d="100"/>
          <a:sy n="116" d="100"/>
        </p:scale>
        <p:origin x="-1380" y="-96"/>
      </p:cViewPr>
      <p:guideLst>
        <p:guide orient="horz" pos="4319"/>
        <p:guide/>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User1\&#1056;&#1072;&#1073;&#1086;&#1095;&#1080;&#1081;%20&#1089;&#1090;&#1086;&#1083;\&#1082;&#1091;&#1088;&#1089;&#1072;&#1095;\sp\&#1072;&#1082;&#1090;&#1080;&#1074;&#1085;&#1072;&#1103;_&#1087;&#1086;&#1088;&#1080;&#1089;&#1090;&#1086;&#1089;&#1090;&#110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1084;&#1072;&#1075;&#1080;&#1089;&#1090;&#1077;&#1088;&#1089;&#1082;&#1072;&#1103;\&#1076;&#1072;&#1085;&#1085;&#1099;&#107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User1\&#1056;&#1072;&#1073;&#1086;&#1095;&#1080;&#1081;%20&#1089;&#1090;&#1086;&#1083;\Dlya_Pet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ekspert\&#1076;&#1072;&#1085;&#1085;&#1099;&#1077;\&#1082;&#1072;&#1083;&#1080;&#1073;&#1088;_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ekspert\&#1076;&#1072;&#1085;&#1085;&#1099;&#1077;\water_4g.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Vova\Downloads\&#1050;&#1086;&#1087;&#1080;&#1103;%20&#1057;&#1061;&#1050;+&#1053;&#1048;&#1048;&#1040;&#1056;.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calc\&#1084;&#1072;&#1082;&#1088;&#1086;&#1089;&#1099;\diffusion_forward(1)_t.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calc\&#1084;&#1072;&#1082;&#1088;&#1086;&#1089;&#1099;\diffusion_forward(1)_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58701913067263"/>
          <c:y val="8.6702683241041634E-2"/>
          <c:w val="0.67841079444994967"/>
          <c:h val="0.69044550599232279"/>
        </c:manualLayout>
      </c:layout>
      <c:scatterChart>
        <c:scatterStyle val="lineMarker"/>
        <c:varyColors val="0"/>
        <c:ser>
          <c:idx val="0"/>
          <c:order val="0"/>
          <c:tx>
            <c:v>внутр</c:v>
          </c:tx>
          <c:spPr>
            <a:ln w="32163">
              <a:noFill/>
            </a:ln>
          </c:spPr>
          <c:trendline>
            <c:trendlineType val="linear"/>
            <c:dispRSqr val="1"/>
            <c:dispEq val="1"/>
            <c:trendlineLbl>
              <c:layout>
                <c:manualLayout>
                  <c:x val="-0.12431636171486252"/>
                  <c:y val="3.2939067726841672E-3"/>
                </c:manualLayout>
              </c:layout>
              <c:numFmt formatCode="General" sourceLinked="0"/>
              <c:txPr>
                <a:bodyPr/>
                <a:lstStyle/>
                <a:p>
                  <a:pPr>
                    <a:defRPr sz="1200">
                      <a:latin typeface="Arial" panose="020B0604020202020204" pitchFamily="34" charset="0"/>
                      <a:cs typeface="Arial" panose="020B0604020202020204" pitchFamily="34" charset="0"/>
                    </a:defRPr>
                  </a:pPr>
                  <a:endParaRPr lang="cs-CZ"/>
                </a:p>
              </c:txPr>
            </c:trendlineLbl>
          </c:trendline>
          <c:xVal>
            <c:numRef>
              <c:f>расчеты!$I$7:$I$11</c:f>
              <c:numCache>
                <c:formatCode>General</c:formatCode>
                <c:ptCount val="5"/>
                <c:pt idx="0">
                  <c:v>1.3327202737149397E-2</c:v>
                </c:pt>
                <c:pt idx="1">
                  <c:v>2.9986206158586146E-2</c:v>
                </c:pt>
                <c:pt idx="2">
                  <c:v>4.3313408895735546E-2</c:v>
                </c:pt>
                <c:pt idx="4">
                  <c:v>0.11328122326576991</c:v>
                </c:pt>
              </c:numCache>
            </c:numRef>
          </c:xVal>
          <c:yVal>
            <c:numRef>
              <c:f>расчеты!$J$7:$J$11</c:f>
              <c:numCache>
                <c:formatCode>General</c:formatCode>
                <c:ptCount val="5"/>
                <c:pt idx="0">
                  <c:v>9.8371944321479532</c:v>
                </c:pt>
                <c:pt idx="1">
                  <c:v>18.837713101629465</c:v>
                </c:pt>
                <c:pt idx="2">
                  <c:v>26.31925253322806</c:v>
                </c:pt>
                <c:pt idx="3">
                  <c:v>43.299415457891328</c:v>
                </c:pt>
                <c:pt idx="4">
                  <c:v>63.512226103524931</c:v>
                </c:pt>
              </c:numCache>
            </c:numRef>
          </c:yVal>
          <c:smooth val="0"/>
          <c:extLst xmlns:c16r2="http://schemas.microsoft.com/office/drawing/2015/06/chart">
            <c:ext xmlns:c16="http://schemas.microsoft.com/office/drawing/2014/chart" uri="{C3380CC4-5D6E-409C-BE32-E72D297353CC}">
              <c16:uniqueId val="{00000000-1F8F-4662-B7EF-869E8BA140CF}"/>
            </c:ext>
          </c:extLst>
        </c:ser>
        <c:ser>
          <c:idx val="1"/>
          <c:order val="1"/>
          <c:tx>
            <c:v>внеш</c:v>
          </c:tx>
          <c:spPr>
            <a:ln w="32163">
              <a:noFill/>
            </a:ln>
          </c:spPr>
          <c:trendline>
            <c:trendlineType val="linear"/>
            <c:dispRSqr val="1"/>
            <c:dispEq val="1"/>
            <c:trendlineLbl>
              <c:layout>
                <c:manualLayout>
                  <c:x val="0.15221435534199276"/>
                  <c:y val="0.28916599797830322"/>
                </c:manualLayout>
              </c:layout>
              <c:numFmt formatCode="General" sourceLinked="0"/>
              <c:txPr>
                <a:bodyPr/>
                <a:lstStyle/>
                <a:p>
                  <a:pPr>
                    <a:defRPr sz="1200">
                      <a:latin typeface="Arial" panose="020B0604020202020204" pitchFamily="34" charset="0"/>
                      <a:cs typeface="Arial" panose="020B0604020202020204" pitchFamily="34" charset="0"/>
                    </a:defRPr>
                  </a:pPr>
                  <a:endParaRPr lang="cs-CZ"/>
                </a:p>
              </c:txPr>
            </c:trendlineLbl>
          </c:trendline>
          <c:xVal>
            <c:numRef>
              <c:f>расчеты!$I$2:$I$6</c:f>
              <c:numCache>
                <c:formatCode>General</c:formatCode>
                <c:ptCount val="5"/>
                <c:pt idx="0">
                  <c:v>1.9792875352202081E-2</c:v>
                </c:pt>
                <c:pt idx="1">
                  <c:v>3.7111641285378895E-2</c:v>
                </c:pt>
                <c:pt idx="2">
                  <c:v>5.0471832148115237E-2</c:v>
                </c:pt>
                <c:pt idx="3">
                  <c:v>8.411972024685882E-2</c:v>
                </c:pt>
                <c:pt idx="4">
                  <c:v>0.11776760834560242</c:v>
                </c:pt>
              </c:numCache>
            </c:numRef>
          </c:xVal>
          <c:yVal>
            <c:numRef>
              <c:f>расчеты!$J$2:$J$6</c:f>
              <c:numCache>
                <c:formatCode>General</c:formatCode>
                <c:ptCount val="5"/>
                <c:pt idx="0">
                  <c:v>9.8371944321479532</c:v>
                </c:pt>
                <c:pt idx="1">
                  <c:v>18.837713101629465</c:v>
                </c:pt>
                <c:pt idx="2">
                  <c:v>26.31925253322806</c:v>
                </c:pt>
                <c:pt idx="3">
                  <c:v>43.299415457891328</c:v>
                </c:pt>
                <c:pt idx="4">
                  <c:v>63.512226103524931</c:v>
                </c:pt>
              </c:numCache>
            </c:numRef>
          </c:yVal>
          <c:smooth val="0"/>
          <c:extLst xmlns:c16r2="http://schemas.microsoft.com/office/drawing/2015/06/chart">
            <c:ext xmlns:c16="http://schemas.microsoft.com/office/drawing/2014/chart" uri="{C3380CC4-5D6E-409C-BE32-E72D297353CC}">
              <c16:uniqueId val="{00000001-1F8F-4662-B7EF-869E8BA140CF}"/>
            </c:ext>
          </c:extLst>
        </c:ser>
        <c:dLbls>
          <c:showLegendKey val="0"/>
          <c:showVal val="0"/>
          <c:showCatName val="0"/>
          <c:showSerName val="0"/>
          <c:showPercent val="0"/>
          <c:showBubbleSize val="0"/>
        </c:dLbls>
        <c:axId val="135712128"/>
        <c:axId val="135714304"/>
      </c:scatterChart>
      <c:valAx>
        <c:axId val="135712128"/>
        <c:scaling>
          <c:orientation val="minMax"/>
        </c:scaling>
        <c:delete val="0"/>
        <c:axPos val="b"/>
        <c:title>
          <c:tx>
            <c:rich>
              <a:bodyPr/>
              <a:lstStyle/>
              <a:p>
                <a:pPr>
                  <a:defRPr sz="1400" b="0" i="0" u="none" strike="noStrike" baseline="0">
                    <a:solidFill>
                      <a:srgbClr val="000000"/>
                    </a:solidFill>
                    <a:latin typeface="Arial" panose="020B0604020202020204" pitchFamily="34" charset="0"/>
                    <a:ea typeface="Calibri"/>
                    <a:cs typeface="Arial" panose="020B0604020202020204" pitchFamily="34" charset="0"/>
                  </a:defRPr>
                </a:pPr>
                <a:r>
                  <a:rPr lang="en-US" sz="1400" b="0" i="1" dirty="0" smtClean="0">
                    <a:latin typeface="Arial" panose="020B0604020202020204" pitchFamily="34" charset="0"/>
                    <a:cs typeface="Arial" panose="020B0604020202020204" pitchFamily="34" charset="0"/>
                  </a:rPr>
                  <a:t>I</a:t>
                </a:r>
                <a:r>
                  <a:rPr lang="ru-RU" sz="1400" b="0" i="0" dirty="0" smtClean="0">
                    <a:latin typeface="Arial" panose="020B0604020202020204" pitchFamily="34" charset="0"/>
                    <a:cs typeface="Arial" panose="020B0604020202020204" pitchFamily="34" charset="0"/>
                  </a:rPr>
                  <a:t>, -</a:t>
                </a:r>
                <a:endParaRPr lang="en-US" sz="1400" b="0" i="0" dirty="0">
                  <a:latin typeface="Arial" panose="020B0604020202020204" pitchFamily="34" charset="0"/>
                  <a:cs typeface="Arial" panose="020B0604020202020204" pitchFamily="34" charset="0"/>
                </a:endParaRPr>
              </a:p>
            </c:rich>
          </c:tx>
          <c:layout/>
          <c:overlay val="0"/>
        </c:title>
        <c:numFmt formatCode="General" sourceLinked="1"/>
        <c:majorTickMark val="none"/>
        <c:minorTickMark val="none"/>
        <c:tickLblPos val="nextTo"/>
        <c:txPr>
          <a:bodyPr rot="0" vert="horz"/>
          <a:lstStyle/>
          <a:p>
            <a:pPr>
              <a:defRPr sz="1200" b="0" i="0" u="none" strike="noStrike" baseline="0">
                <a:solidFill>
                  <a:srgbClr val="000000"/>
                </a:solidFill>
                <a:latin typeface="Arial" panose="020B0604020202020204" pitchFamily="34" charset="0"/>
                <a:ea typeface="Calibri"/>
                <a:cs typeface="Arial" panose="020B0604020202020204" pitchFamily="34" charset="0"/>
              </a:defRPr>
            </a:pPr>
            <a:endParaRPr lang="cs-CZ"/>
          </a:p>
        </c:txPr>
        <c:crossAx val="135714304"/>
        <c:crosses val="autoZero"/>
        <c:crossBetween val="midCat"/>
      </c:valAx>
      <c:valAx>
        <c:axId val="135714304"/>
        <c:scaling>
          <c:orientation val="minMax"/>
        </c:scaling>
        <c:delete val="0"/>
        <c:axPos val="l"/>
        <c:majorGridlines>
          <c:spPr>
            <a:ln>
              <a:noFill/>
            </a:ln>
          </c:spPr>
        </c:majorGridlines>
        <c:title>
          <c:tx>
            <c:rich>
              <a:bodyPr/>
              <a:lstStyle/>
              <a:p>
                <a:pPr>
                  <a:defRPr sz="1400" b="0" i="0" u="none" strike="noStrike" baseline="0">
                    <a:solidFill>
                      <a:srgbClr val="000000"/>
                    </a:solidFill>
                    <a:latin typeface="Arial" panose="020B0604020202020204" pitchFamily="34" charset="0"/>
                    <a:ea typeface="Calibri"/>
                    <a:cs typeface="Arial" panose="020B0604020202020204" pitchFamily="34" charset="0"/>
                  </a:defRPr>
                </a:pPr>
                <a:r>
                  <a:rPr lang="en-US" sz="1400" b="0" i="1" u="none" strike="noStrike" baseline="0" dirty="0">
                    <a:solidFill>
                      <a:srgbClr val="000000"/>
                    </a:solidFill>
                    <a:latin typeface="Arial" panose="020B0604020202020204" pitchFamily="34" charset="0"/>
                    <a:cs typeface="Arial" panose="020B0604020202020204" pitchFamily="34" charset="0"/>
                  </a:rPr>
                  <a:t>v</a:t>
                </a:r>
                <a:r>
                  <a:rPr lang="en-US" sz="1400" b="0" i="0" u="none" strike="noStrike" baseline="0" dirty="0">
                    <a:solidFill>
                      <a:srgbClr val="000000"/>
                    </a:solidFill>
                    <a:latin typeface="Arial" panose="020B0604020202020204" pitchFamily="34" charset="0"/>
                    <a:cs typeface="Arial" panose="020B0604020202020204" pitchFamily="34" charset="0"/>
                  </a:rPr>
                  <a:t>, </a:t>
                </a:r>
                <a:r>
                  <a:rPr lang="ru-RU" sz="1400" b="0" i="0" u="none" strike="noStrike" baseline="0" dirty="0">
                    <a:solidFill>
                      <a:srgbClr val="000000"/>
                    </a:solidFill>
                    <a:latin typeface="Arial" panose="020B0604020202020204" pitchFamily="34" charset="0"/>
                    <a:cs typeface="Arial" panose="020B0604020202020204" pitchFamily="34" charset="0"/>
                  </a:rPr>
                  <a:t>м/</a:t>
                </a:r>
                <a:r>
                  <a:rPr lang="ru-RU" sz="1400" b="0" i="0" u="none" strike="noStrike" baseline="0" dirty="0" err="1">
                    <a:solidFill>
                      <a:srgbClr val="000000"/>
                    </a:solidFill>
                    <a:latin typeface="Arial" panose="020B0604020202020204" pitchFamily="34" charset="0"/>
                    <a:cs typeface="Arial" panose="020B0604020202020204" pitchFamily="34" charset="0"/>
                  </a:rPr>
                  <a:t>сут</a:t>
                </a:r>
                <a:endParaRPr lang="ru-RU" sz="1400" b="0" i="0" u="none" strike="noStrike" baseline="0" dirty="0">
                  <a:solidFill>
                    <a:srgbClr val="000000"/>
                  </a:solidFill>
                  <a:latin typeface="Arial" panose="020B0604020202020204" pitchFamily="34" charset="0"/>
                  <a:cs typeface="Arial" panose="020B0604020202020204" pitchFamily="34" charset="0"/>
                </a:endParaRPr>
              </a:p>
            </c:rich>
          </c:tx>
          <c:layout/>
          <c:overlay val="0"/>
        </c:title>
        <c:numFmt formatCode="General" sourceLinked="1"/>
        <c:majorTickMark val="none"/>
        <c:minorTickMark val="none"/>
        <c:tickLblPos val="nextTo"/>
        <c:txPr>
          <a:bodyPr/>
          <a:lstStyle/>
          <a:p>
            <a:pPr>
              <a:defRPr sz="1200">
                <a:latin typeface="Arial" panose="020B0604020202020204" pitchFamily="34" charset="0"/>
                <a:cs typeface="Arial" panose="020B0604020202020204" pitchFamily="34" charset="0"/>
              </a:defRPr>
            </a:pPr>
            <a:endParaRPr lang="cs-CZ"/>
          </a:p>
        </c:txPr>
        <c:crossAx val="135712128"/>
        <c:crosses val="autoZero"/>
        <c:crossBetween val="midCat"/>
      </c:valAx>
      <c:spPr>
        <a:noFill/>
        <a:ln w="28612">
          <a:noFill/>
        </a:ln>
      </c:spPr>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93098870954451"/>
          <c:y val="4.9306708174966928E-2"/>
          <c:w val="0.54686525035613798"/>
          <c:h val="0.70554069401590003"/>
        </c:manualLayout>
      </c:layout>
      <c:scatterChart>
        <c:scatterStyle val="smoothMarker"/>
        <c:varyColors val="1"/>
        <c:ser>
          <c:idx val="0"/>
          <c:order val="0"/>
          <c:tx>
            <c:v>нижний датчик</c:v>
          </c:tx>
          <c:spPr>
            <a:ln>
              <a:prstDash val="sysDot"/>
            </a:ln>
          </c:spPr>
          <c:xVal>
            <c:numRef>
              <c:f>Лист1!$B$16:$H$16</c:f>
              <c:numCache>
                <c:formatCode>General</c:formatCode>
                <c:ptCount val="7"/>
                <c:pt idx="0">
                  <c:v>40</c:v>
                </c:pt>
                <c:pt idx="1">
                  <c:v>80</c:v>
                </c:pt>
                <c:pt idx="2">
                  <c:v>120</c:v>
                </c:pt>
                <c:pt idx="3">
                  <c:v>160</c:v>
                </c:pt>
                <c:pt idx="4">
                  <c:v>200</c:v>
                </c:pt>
                <c:pt idx="5">
                  <c:v>240</c:v>
                </c:pt>
                <c:pt idx="6">
                  <c:v>280</c:v>
                </c:pt>
              </c:numCache>
            </c:numRef>
          </c:xVal>
          <c:yVal>
            <c:numRef>
              <c:f>Лист1!$B$51:$H$51</c:f>
              <c:numCache>
                <c:formatCode>General</c:formatCode>
                <c:ptCount val="7"/>
                <c:pt idx="0">
                  <c:v>3.159557661927341E-3</c:v>
                </c:pt>
                <c:pt idx="1">
                  <c:v>0.50552922590837279</c:v>
                </c:pt>
                <c:pt idx="2">
                  <c:v>0.83412322274881623</c:v>
                </c:pt>
                <c:pt idx="3">
                  <c:v>0.9368088467614536</c:v>
                </c:pt>
                <c:pt idx="4">
                  <c:v>1</c:v>
                </c:pt>
                <c:pt idx="5">
                  <c:v>1</c:v>
                </c:pt>
                <c:pt idx="6">
                  <c:v>1</c:v>
                </c:pt>
              </c:numCache>
            </c:numRef>
          </c:yVal>
          <c:smooth val="1"/>
          <c:extLst xmlns:c16r2="http://schemas.microsoft.com/office/drawing/2015/06/chart">
            <c:ext xmlns:c16="http://schemas.microsoft.com/office/drawing/2014/chart" uri="{C3380CC4-5D6E-409C-BE32-E72D297353CC}">
              <c16:uniqueId val="{00000000-B6D0-46E4-A49C-A74D308506CF}"/>
            </c:ext>
          </c:extLst>
        </c:ser>
        <c:ser>
          <c:idx val="1"/>
          <c:order val="1"/>
          <c:tx>
            <c:v>Начальная концентрация</c:v>
          </c:tx>
          <c:marker>
            <c:symbol val="none"/>
          </c:marker>
          <c:xVal>
            <c:numRef>
              <c:f>Лист1!$R$78:$R$79</c:f>
              <c:numCache>
                <c:formatCode>General</c:formatCode>
                <c:ptCount val="2"/>
                <c:pt idx="0">
                  <c:v>40</c:v>
                </c:pt>
                <c:pt idx="1">
                  <c:v>40</c:v>
                </c:pt>
              </c:numCache>
            </c:numRef>
          </c:xVal>
          <c:yVal>
            <c:numRef>
              <c:f>Лист1!$S$78:$S$79</c:f>
              <c:numCache>
                <c:formatCode>General</c:formatCode>
                <c:ptCount val="2"/>
                <c:pt idx="0">
                  <c:v>0</c:v>
                </c:pt>
                <c:pt idx="1">
                  <c:v>1</c:v>
                </c:pt>
              </c:numCache>
            </c:numRef>
          </c:yVal>
          <c:smooth val="1"/>
          <c:extLst xmlns:c16r2="http://schemas.microsoft.com/office/drawing/2015/06/chart">
            <c:ext xmlns:c16="http://schemas.microsoft.com/office/drawing/2014/chart" uri="{C3380CC4-5D6E-409C-BE32-E72D297353CC}">
              <c16:uniqueId val="{00000001-B6D0-46E4-A49C-A74D308506CF}"/>
            </c:ext>
          </c:extLst>
        </c:ser>
        <c:ser>
          <c:idx val="2"/>
          <c:order val="2"/>
          <c:tx>
            <c:v>Конечная концентрация</c:v>
          </c:tx>
          <c:marker>
            <c:symbol val="none"/>
          </c:marker>
          <c:xVal>
            <c:numRef>
              <c:f>Лист1!$U$78:$U$79</c:f>
              <c:numCache>
                <c:formatCode>General</c:formatCode>
                <c:ptCount val="2"/>
                <c:pt idx="0">
                  <c:v>200</c:v>
                </c:pt>
                <c:pt idx="1">
                  <c:v>200</c:v>
                </c:pt>
              </c:numCache>
            </c:numRef>
          </c:xVal>
          <c:yVal>
            <c:numRef>
              <c:f>Лист1!$V$78:$V$79</c:f>
              <c:numCache>
                <c:formatCode>General</c:formatCode>
                <c:ptCount val="2"/>
                <c:pt idx="0">
                  <c:v>0</c:v>
                </c:pt>
                <c:pt idx="1">
                  <c:v>1</c:v>
                </c:pt>
              </c:numCache>
            </c:numRef>
          </c:yVal>
          <c:smooth val="1"/>
          <c:extLst xmlns:c16r2="http://schemas.microsoft.com/office/drawing/2015/06/chart">
            <c:ext xmlns:c16="http://schemas.microsoft.com/office/drawing/2014/chart" uri="{C3380CC4-5D6E-409C-BE32-E72D297353CC}">
              <c16:uniqueId val="{00000002-B6D0-46E4-A49C-A74D308506CF}"/>
            </c:ext>
          </c:extLst>
        </c:ser>
        <c:ser>
          <c:idx val="3"/>
          <c:order val="3"/>
          <c:tx>
            <c:strRef>
              <c:f>Лист1!$Y$77</c:f>
              <c:strCache>
                <c:ptCount val="1"/>
                <c:pt idx="0">
                  <c:v>C_0.5</c:v>
                </c:pt>
              </c:strCache>
            </c:strRef>
          </c:tx>
          <c:marker>
            <c:symbol val="none"/>
          </c:marker>
          <c:xVal>
            <c:numRef>
              <c:f>Лист1!$X$78:$X$79</c:f>
              <c:numCache>
                <c:formatCode>General</c:formatCode>
                <c:ptCount val="2"/>
                <c:pt idx="0">
                  <c:v>0</c:v>
                </c:pt>
                <c:pt idx="1">
                  <c:v>250</c:v>
                </c:pt>
              </c:numCache>
            </c:numRef>
          </c:xVal>
          <c:yVal>
            <c:numRef>
              <c:f>Лист1!$Y$78:$Y$79</c:f>
              <c:numCache>
                <c:formatCode>General</c:formatCode>
                <c:ptCount val="2"/>
                <c:pt idx="0">
                  <c:v>0.5</c:v>
                </c:pt>
                <c:pt idx="1">
                  <c:v>0.5</c:v>
                </c:pt>
              </c:numCache>
            </c:numRef>
          </c:yVal>
          <c:smooth val="1"/>
          <c:extLst xmlns:c16r2="http://schemas.microsoft.com/office/drawing/2015/06/chart">
            <c:ext xmlns:c16="http://schemas.microsoft.com/office/drawing/2014/chart" uri="{C3380CC4-5D6E-409C-BE32-E72D297353CC}">
              <c16:uniqueId val="{00000003-B6D0-46E4-A49C-A74D308506CF}"/>
            </c:ext>
          </c:extLst>
        </c:ser>
        <c:ser>
          <c:idx val="4"/>
          <c:order val="4"/>
          <c:tx>
            <c:v>t_0.5</c:v>
          </c:tx>
          <c:marker>
            <c:symbol val="none"/>
          </c:marker>
          <c:xVal>
            <c:numRef>
              <c:f>Лист1!$R$82:$R$83</c:f>
              <c:numCache>
                <c:formatCode>General</c:formatCode>
                <c:ptCount val="2"/>
                <c:pt idx="0">
                  <c:v>80</c:v>
                </c:pt>
                <c:pt idx="1">
                  <c:v>80</c:v>
                </c:pt>
              </c:numCache>
            </c:numRef>
          </c:xVal>
          <c:yVal>
            <c:numRef>
              <c:f>Лист1!$S$82:$S$83</c:f>
              <c:numCache>
                <c:formatCode>General</c:formatCode>
                <c:ptCount val="2"/>
                <c:pt idx="0">
                  <c:v>0</c:v>
                </c:pt>
                <c:pt idx="1">
                  <c:v>1</c:v>
                </c:pt>
              </c:numCache>
            </c:numRef>
          </c:yVal>
          <c:smooth val="1"/>
          <c:extLst xmlns:c16r2="http://schemas.microsoft.com/office/drawing/2015/06/chart">
            <c:ext xmlns:c16="http://schemas.microsoft.com/office/drawing/2014/chart" uri="{C3380CC4-5D6E-409C-BE32-E72D297353CC}">
              <c16:uniqueId val="{00000004-B6D0-46E4-A49C-A74D308506CF}"/>
            </c:ext>
          </c:extLst>
        </c:ser>
        <c:dLbls>
          <c:showLegendKey val="0"/>
          <c:showVal val="0"/>
          <c:showCatName val="0"/>
          <c:showSerName val="0"/>
          <c:showPercent val="0"/>
          <c:showBubbleSize val="0"/>
        </c:dLbls>
        <c:axId val="200370432"/>
        <c:axId val="200372608"/>
      </c:scatterChart>
      <c:valAx>
        <c:axId val="200370432"/>
        <c:scaling>
          <c:orientation val="minMax"/>
        </c:scaling>
        <c:delete val="0"/>
        <c:axPos val="b"/>
        <c:title>
          <c:tx>
            <c:rich>
              <a:bodyPr/>
              <a:lstStyle/>
              <a:p>
                <a:pPr>
                  <a:defRPr sz="1400" b="0">
                    <a:latin typeface="Arial" panose="020B0604020202020204" pitchFamily="34" charset="0"/>
                    <a:cs typeface="Arial" panose="020B0604020202020204" pitchFamily="34" charset="0"/>
                  </a:defRPr>
                </a:pPr>
                <a:r>
                  <a:rPr lang="ru-RU" sz="1400" b="0" dirty="0" smtClean="0">
                    <a:latin typeface="Arial" panose="020B0604020202020204" pitchFamily="34" charset="0"/>
                    <a:cs typeface="Arial" panose="020B0604020202020204" pitchFamily="34" charset="0"/>
                  </a:rPr>
                  <a:t>Время, сек</a:t>
                </a:r>
                <a:endParaRPr lang="ru-RU" sz="1400" b="0" dirty="0">
                  <a:latin typeface="Arial" panose="020B0604020202020204" pitchFamily="34" charset="0"/>
                  <a:cs typeface="Arial" panose="020B0604020202020204" pitchFamily="34" charset="0"/>
                </a:endParaRPr>
              </a:p>
            </c:rich>
          </c:tx>
          <c:layout/>
          <c:overlay val="0"/>
        </c:title>
        <c:numFmt formatCode="General" sourceLinked="1"/>
        <c:majorTickMark val="none"/>
        <c:minorTickMark val="none"/>
        <c:tickLblPos val="nextTo"/>
        <c:txPr>
          <a:bodyPr/>
          <a:lstStyle/>
          <a:p>
            <a:pPr>
              <a:defRPr sz="1200">
                <a:latin typeface="Arial" panose="020B0604020202020204" pitchFamily="34" charset="0"/>
                <a:cs typeface="Arial" panose="020B0604020202020204" pitchFamily="34" charset="0"/>
              </a:defRPr>
            </a:pPr>
            <a:endParaRPr lang="cs-CZ"/>
          </a:p>
        </c:txPr>
        <c:crossAx val="200372608"/>
        <c:crosses val="autoZero"/>
        <c:crossBetween val="midCat"/>
        <c:majorUnit val="50"/>
        <c:minorUnit val="10"/>
      </c:valAx>
      <c:valAx>
        <c:axId val="200372608"/>
        <c:scaling>
          <c:orientation val="minMax"/>
          <c:max val="1.1000000000000001"/>
          <c:min val="0"/>
        </c:scaling>
        <c:delete val="0"/>
        <c:axPos val="l"/>
        <c:majorGridlines>
          <c:spPr>
            <a:ln>
              <a:noFill/>
            </a:ln>
          </c:spPr>
        </c:majorGridlines>
        <c:title>
          <c:tx>
            <c:rich>
              <a:bodyPr/>
              <a:lstStyle/>
              <a:p>
                <a:pPr>
                  <a:defRPr sz="1400" b="0">
                    <a:latin typeface="Arial" panose="020B0604020202020204" pitchFamily="34" charset="0"/>
                    <a:cs typeface="Arial" panose="020B0604020202020204" pitchFamily="34" charset="0"/>
                  </a:defRPr>
                </a:pPr>
                <a:r>
                  <a:rPr lang="ru-RU" sz="1400" b="0" dirty="0" smtClean="0">
                    <a:latin typeface="Arial" panose="020B0604020202020204" pitchFamily="34" charset="0"/>
                    <a:cs typeface="Arial" panose="020B0604020202020204" pitchFamily="34" charset="0"/>
                  </a:rPr>
                  <a:t>Концентрация, -</a:t>
                </a:r>
                <a:endParaRPr lang="ru-RU" sz="1400" b="0" dirty="0">
                  <a:latin typeface="Arial" panose="020B0604020202020204" pitchFamily="34" charset="0"/>
                  <a:cs typeface="Arial" panose="020B0604020202020204" pitchFamily="34" charset="0"/>
                </a:endParaRPr>
              </a:p>
            </c:rich>
          </c:tx>
          <c:layout/>
          <c:overlay val="0"/>
        </c:title>
        <c:numFmt formatCode="General" sourceLinked="1"/>
        <c:majorTickMark val="none"/>
        <c:minorTickMark val="none"/>
        <c:tickLblPos val="nextTo"/>
        <c:txPr>
          <a:bodyPr/>
          <a:lstStyle/>
          <a:p>
            <a:pPr>
              <a:defRPr sz="1200">
                <a:latin typeface="Arial" panose="020B0604020202020204" pitchFamily="34" charset="0"/>
                <a:cs typeface="Arial" panose="020B0604020202020204" pitchFamily="34" charset="0"/>
              </a:defRPr>
            </a:pPr>
            <a:endParaRPr lang="cs-CZ"/>
          </a:p>
        </c:txPr>
        <c:crossAx val="200370432"/>
        <c:crosses val="autoZero"/>
        <c:crossBetween val="midCat"/>
      </c:valAx>
    </c:plotArea>
    <c:legend>
      <c:legendPos val="r"/>
      <c:layout>
        <c:manualLayout>
          <c:xMode val="edge"/>
          <c:yMode val="edge"/>
          <c:x val="0.69517572905261427"/>
          <c:y val="6.1146334760281168E-2"/>
          <c:w val="0.30482427094738579"/>
          <c:h val="0.75069377187476627"/>
        </c:manualLayout>
      </c:layout>
      <c:overlay val="0"/>
      <c:txPr>
        <a:bodyPr/>
        <a:lstStyle/>
        <a:p>
          <a:pPr>
            <a:defRPr sz="1200">
              <a:latin typeface="Arial" panose="020B0604020202020204" pitchFamily="34" charset="0"/>
              <a:cs typeface="Arial" panose="020B0604020202020204" pitchFamily="34" charset="0"/>
            </a:defRPr>
          </a:pPr>
          <a:endParaRPr lang="cs-CZ"/>
        </a:p>
      </c:txPr>
    </c:legend>
    <c:plotVisOnly val="1"/>
    <c:dispBlanksAs val="zero"/>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trendline>
            <c:trendlineType val="linear"/>
            <c:dispRSqr val="1"/>
            <c:dispEq val="1"/>
            <c:trendlineLbl>
              <c:layout>
                <c:manualLayout>
                  <c:x val="-0.13847100780245841"/>
                  <c:y val="-2.7847782994871915E-2"/>
                </c:manualLayout>
              </c:layout>
              <c:numFmt formatCode="General" sourceLinked="0"/>
              <c:txPr>
                <a:bodyPr/>
                <a:lstStyle/>
                <a:p>
                  <a:pPr>
                    <a:defRPr sz="1400">
                      <a:latin typeface="Arial" panose="020B0604020202020204" pitchFamily="34" charset="0"/>
                      <a:cs typeface="Arial" panose="020B0604020202020204" pitchFamily="34" charset="0"/>
                    </a:defRPr>
                  </a:pPr>
                  <a:endParaRPr lang="cs-CZ"/>
                </a:p>
              </c:txPr>
            </c:trendlineLbl>
          </c:trendline>
          <c:xVal>
            <c:numRef>
              <c:f>ур_1!$R$2:$R$13</c:f>
              <c:numCache>
                <c:formatCode>General</c:formatCode>
                <c:ptCount val="12"/>
                <c:pt idx="0">
                  <c:v>0</c:v>
                </c:pt>
                <c:pt idx="1">
                  <c:v>6.2499999999767173</c:v>
                </c:pt>
                <c:pt idx="2">
                  <c:v>14.499999999976717</c:v>
                </c:pt>
                <c:pt idx="3">
                  <c:v>18.883333333313931</c:v>
                </c:pt>
                <c:pt idx="4">
                  <c:v>23.933333333325571</c:v>
                </c:pt>
                <c:pt idx="5">
                  <c:v>29.416666666651146</c:v>
                </c:pt>
                <c:pt idx="6">
                  <c:v>33.9</c:v>
                </c:pt>
                <c:pt idx="7">
                  <c:v>48.433333333313932</c:v>
                </c:pt>
                <c:pt idx="8">
                  <c:v>52.733333333325575</c:v>
                </c:pt>
                <c:pt idx="9">
                  <c:v>57.266666666662786</c:v>
                </c:pt>
                <c:pt idx="10">
                  <c:v>62.499999999976716</c:v>
                </c:pt>
                <c:pt idx="11">
                  <c:v>66.999999999976723</c:v>
                </c:pt>
              </c:numCache>
            </c:numRef>
          </c:xVal>
          <c:yVal>
            <c:numRef>
              <c:f>ур_1!$S$2:$S$13</c:f>
              <c:numCache>
                <c:formatCode>General</c:formatCode>
                <c:ptCount val="12"/>
                <c:pt idx="0">
                  <c:v>0</c:v>
                </c:pt>
                <c:pt idx="1">
                  <c:v>5.8864230163772922E-2</c:v>
                </c:pt>
                <c:pt idx="2">
                  <c:v>9.8683128838862669E-2</c:v>
                </c:pt>
                <c:pt idx="3">
                  <c:v>0.12940076994989769</c:v>
                </c:pt>
                <c:pt idx="4">
                  <c:v>0.15467287305061275</c:v>
                </c:pt>
                <c:pt idx="5">
                  <c:v>0.18060025130674956</c:v>
                </c:pt>
                <c:pt idx="6">
                  <c:v>0.19667624763624209</c:v>
                </c:pt>
                <c:pt idx="7">
                  <c:v>0.28325440536683277</c:v>
                </c:pt>
                <c:pt idx="8">
                  <c:v>0.29055751555180909</c:v>
                </c:pt>
                <c:pt idx="9">
                  <c:v>0.31172232674385225</c:v>
                </c:pt>
                <c:pt idx="10">
                  <c:v>0.34765433596991563</c:v>
                </c:pt>
                <c:pt idx="11">
                  <c:v>0.35768227515604034</c:v>
                </c:pt>
              </c:numCache>
            </c:numRef>
          </c:yVal>
          <c:smooth val="0"/>
          <c:extLst xmlns:c16r2="http://schemas.microsoft.com/office/drawing/2015/06/chart">
            <c:ext xmlns:c16="http://schemas.microsoft.com/office/drawing/2014/chart" uri="{C3380CC4-5D6E-409C-BE32-E72D297353CC}">
              <c16:uniqueId val="{00000000-69E4-4E17-8726-64406152270C}"/>
            </c:ext>
          </c:extLst>
        </c:ser>
        <c:dLbls>
          <c:showLegendKey val="0"/>
          <c:showVal val="0"/>
          <c:showCatName val="0"/>
          <c:showSerName val="0"/>
          <c:showPercent val="0"/>
          <c:showBubbleSize val="0"/>
        </c:dLbls>
        <c:axId val="199455104"/>
        <c:axId val="199457024"/>
      </c:scatterChart>
      <c:valAx>
        <c:axId val="199455104"/>
        <c:scaling>
          <c:orientation val="minMax"/>
        </c:scaling>
        <c:delete val="0"/>
        <c:axPos val="b"/>
        <c:title>
          <c:tx>
            <c:rich>
              <a:bodyPr/>
              <a:lstStyle/>
              <a:p>
                <a:pPr>
                  <a:defRPr sz="1400">
                    <a:latin typeface="Arial" panose="020B0604020202020204" pitchFamily="34" charset="0"/>
                    <a:cs typeface="Arial" panose="020B0604020202020204" pitchFamily="34" charset="0"/>
                  </a:defRPr>
                </a:pPr>
                <a:r>
                  <a:rPr lang="en-US" sz="1400" b="0" i="0" baseline="0" dirty="0" smtClean="0">
                    <a:effectLst/>
                    <a:latin typeface="Arial" panose="020B0604020202020204" pitchFamily="34" charset="0"/>
                    <a:cs typeface="Arial" panose="020B0604020202020204" pitchFamily="34" charset="0"/>
                  </a:rPr>
                  <a:t>(</a:t>
                </a:r>
                <a:r>
                  <a:rPr lang="en-US" sz="1400" b="0" i="1" baseline="0" dirty="0" smtClean="0">
                    <a:effectLst/>
                    <a:latin typeface="Arial" panose="020B0604020202020204" pitchFamily="34" charset="0"/>
                    <a:cs typeface="Arial" panose="020B0604020202020204" pitchFamily="34" charset="0"/>
                  </a:rPr>
                  <a:t>F</a:t>
                </a:r>
                <a:r>
                  <a:rPr lang="en-US" sz="1400" b="0" i="0" baseline="0" dirty="0" smtClean="0">
                    <a:effectLst/>
                    <a:latin typeface="Arial" panose="020B0604020202020204" pitchFamily="34" charset="0"/>
                    <a:cs typeface="Arial" panose="020B0604020202020204" pitchFamily="34" charset="0"/>
                  </a:rPr>
                  <a:t>/</a:t>
                </a:r>
                <a:r>
                  <a:rPr lang="en-US" sz="1400" b="0" i="1" baseline="0" dirty="0" smtClean="0">
                    <a:effectLst/>
                    <a:latin typeface="Arial" panose="020B0604020202020204" pitchFamily="34" charset="0"/>
                    <a:cs typeface="Arial" panose="020B0604020202020204" pitchFamily="34" charset="0"/>
                  </a:rPr>
                  <a:t>l</a:t>
                </a:r>
                <a:r>
                  <a:rPr lang="en-US" sz="1400" b="0" i="0" baseline="0" dirty="0" smtClean="0">
                    <a:effectLst/>
                    <a:latin typeface="Arial" panose="020B0604020202020204" pitchFamily="34" charset="0"/>
                    <a:cs typeface="Arial" panose="020B0604020202020204" pitchFamily="34" charset="0"/>
                  </a:rPr>
                  <a:t>)*</a:t>
                </a:r>
                <a:r>
                  <a:rPr lang="en-US" sz="1400" b="0" i="1" baseline="0" dirty="0" smtClean="0">
                    <a:effectLst/>
                    <a:latin typeface="Arial" panose="020B0604020202020204" pitchFamily="34" charset="0"/>
                    <a:cs typeface="Arial" panose="020B0604020202020204" pitchFamily="34" charset="0"/>
                  </a:rPr>
                  <a:t>t</a:t>
                </a:r>
                <a:endParaRPr lang="ru-RU" sz="1400" i="1" dirty="0">
                  <a:effectLst/>
                  <a:latin typeface="Arial" panose="020B0604020202020204" pitchFamily="34" charset="0"/>
                  <a:cs typeface="Arial" panose="020B0604020202020204" pitchFamily="34" charset="0"/>
                </a:endParaRPr>
              </a:p>
            </c:rich>
          </c:tx>
          <c:layout/>
          <c:overlay val="0"/>
        </c:title>
        <c:numFmt formatCode="General" sourceLinked="1"/>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cs-CZ"/>
          </a:p>
        </c:txPr>
        <c:crossAx val="199457024"/>
        <c:crosses val="autoZero"/>
        <c:crossBetween val="midCat"/>
      </c:valAx>
      <c:valAx>
        <c:axId val="199457024"/>
        <c:scaling>
          <c:orientation val="minMax"/>
        </c:scaling>
        <c:delete val="0"/>
        <c:axPos val="l"/>
        <c:majorGridlines>
          <c:spPr>
            <a:ln>
              <a:noFill/>
            </a:ln>
          </c:spPr>
        </c:majorGridlines>
        <c:title>
          <c:tx>
            <c:rich>
              <a:bodyPr rot="-5400000" vert="horz"/>
              <a:lstStyle/>
              <a:p>
                <a:pPr>
                  <a:defRPr sz="1400">
                    <a:latin typeface="Arial" panose="020B0604020202020204" pitchFamily="34" charset="0"/>
                    <a:cs typeface="Arial" panose="020B0604020202020204" pitchFamily="34" charset="0"/>
                  </a:defRPr>
                </a:pPr>
                <a:r>
                  <a:rPr lang="en-US" sz="1400" b="0" i="0" baseline="0" dirty="0" err="1" smtClean="0">
                    <a:effectLst/>
                    <a:latin typeface="Arial" panose="020B0604020202020204" pitchFamily="34" charset="0"/>
                    <a:cs typeface="Arial" panose="020B0604020202020204" pitchFamily="34" charset="0"/>
                  </a:rPr>
                  <a:t>ln</a:t>
                </a:r>
                <a:r>
                  <a:rPr lang="en-US" sz="1400" b="0" i="0" baseline="0" dirty="0" smtClean="0">
                    <a:effectLst/>
                    <a:latin typeface="Arial" panose="020B0604020202020204" pitchFamily="34" charset="0"/>
                    <a:cs typeface="Arial" panose="020B0604020202020204" pitchFamily="34" charset="0"/>
                  </a:rPr>
                  <a:t>(</a:t>
                </a:r>
                <a:r>
                  <a:rPr lang="en-US" sz="1400" b="0" i="1" baseline="0" dirty="0" smtClean="0">
                    <a:effectLst/>
                    <a:latin typeface="Arial" panose="020B0604020202020204" pitchFamily="34" charset="0"/>
                    <a:cs typeface="Arial" panose="020B0604020202020204" pitchFamily="34" charset="0"/>
                  </a:rPr>
                  <a:t>h</a:t>
                </a:r>
                <a:r>
                  <a:rPr lang="en-US" sz="1400" b="0" i="0" baseline="0" dirty="0" smtClean="0">
                    <a:effectLst/>
                    <a:latin typeface="Arial" panose="020B0604020202020204" pitchFamily="34" charset="0"/>
                    <a:cs typeface="Arial" panose="020B0604020202020204" pitchFamily="34" charset="0"/>
                  </a:rPr>
                  <a:t>/(</a:t>
                </a:r>
                <a:r>
                  <a:rPr lang="en-US" sz="1400" b="0" i="1" baseline="0" dirty="0" smtClean="0">
                    <a:effectLst/>
                    <a:latin typeface="Arial" panose="020B0604020202020204" pitchFamily="34" charset="0"/>
                    <a:cs typeface="Arial" panose="020B0604020202020204" pitchFamily="34" charset="0"/>
                  </a:rPr>
                  <a:t>h</a:t>
                </a:r>
                <a:r>
                  <a:rPr lang="en-US" sz="1400" b="0" i="0" baseline="0" dirty="0" smtClean="0">
                    <a:effectLst/>
                    <a:latin typeface="Arial" panose="020B0604020202020204" pitchFamily="34" charset="0"/>
                    <a:cs typeface="Arial" panose="020B0604020202020204" pitchFamily="34" charset="0"/>
                  </a:rPr>
                  <a:t>-</a:t>
                </a:r>
                <a:r>
                  <a:rPr lang="en-US" sz="1400" b="0" i="1" baseline="0" dirty="0" smtClean="0">
                    <a:effectLst/>
                    <a:latin typeface="Arial" panose="020B0604020202020204" pitchFamily="34" charset="0"/>
                    <a:cs typeface="Arial" panose="020B0604020202020204" pitchFamily="34" charset="0"/>
                  </a:rPr>
                  <a:t>s</a:t>
                </a:r>
                <a:r>
                  <a:rPr lang="en-US" sz="1400" b="0" i="0" baseline="0" dirty="0" smtClean="0">
                    <a:effectLst/>
                    <a:latin typeface="Arial" panose="020B0604020202020204" pitchFamily="34" charset="0"/>
                    <a:cs typeface="Arial" panose="020B0604020202020204" pitchFamily="34" charset="0"/>
                  </a:rPr>
                  <a:t>))</a:t>
                </a:r>
                <a:endParaRPr lang="ru-RU" sz="1400" dirty="0">
                  <a:effectLst/>
                  <a:latin typeface="Arial" panose="020B0604020202020204" pitchFamily="34" charset="0"/>
                  <a:cs typeface="Arial" panose="020B0604020202020204" pitchFamily="34" charset="0"/>
                </a:endParaRPr>
              </a:p>
            </c:rich>
          </c:tx>
          <c:layout/>
          <c:overlay val="0"/>
        </c:title>
        <c:numFmt formatCode="General" sourceLinked="1"/>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cs-CZ"/>
          </a:p>
        </c:txPr>
        <c:crossAx val="199455104"/>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s-CZ"/>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46735982582937"/>
          <c:y val="6.5376774315722808E-2"/>
          <c:w val="0.6355846094252029"/>
          <c:h val="0.76668000185740159"/>
        </c:manualLayout>
      </c:layout>
      <c:scatterChart>
        <c:scatterStyle val="smoothMarker"/>
        <c:varyColors val="1"/>
        <c:ser>
          <c:idx val="0"/>
          <c:order val="0"/>
          <c:tx>
            <c:v>k гранулярной смеси</c:v>
          </c:tx>
          <c:spPr>
            <a:ln w="25400">
              <a:prstDash val="sysDash"/>
            </a:ln>
          </c:spPr>
          <c:xVal>
            <c:numRef>
              <c:f>Лист1!$E$2:$E$9</c:f>
              <c:numCache>
                <c:formatCode>General</c:formatCode>
                <c:ptCount val="8"/>
                <c:pt idx="0">
                  <c:v>100</c:v>
                </c:pt>
                <c:pt idx="1">
                  <c:v>80</c:v>
                </c:pt>
                <c:pt idx="2">
                  <c:v>60</c:v>
                </c:pt>
                <c:pt idx="3">
                  <c:v>40</c:v>
                </c:pt>
                <c:pt idx="4">
                  <c:v>30</c:v>
                </c:pt>
                <c:pt idx="5">
                  <c:v>20</c:v>
                </c:pt>
                <c:pt idx="6">
                  <c:v>10</c:v>
                </c:pt>
                <c:pt idx="7">
                  <c:v>0</c:v>
                </c:pt>
              </c:numCache>
            </c:numRef>
          </c:xVal>
          <c:yVal>
            <c:numRef>
              <c:f>Лист1!$F$2:$F$9</c:f>
              <c:numCache>
                <c:formatCode>0</c:formatCode>
                <c:ptCount val="8"/>
                <c:pt idx="0">
                  <c:v>545.38499999999999</c:v>
                </c:pt>
                <c:pt idx="1">
                  <c:v>268.60000000000002</c:v>
                </c:pt>
                <c:pt idx="2">
                  <c:v>86.7</c:v>
                </c:pt>
                <c:pt idx="3">
                  <c:v>37.997500000000002</c:v>
                </c:pt>
                <c:pt idx="4">
                  <c:v>32.870000000000005</c:v>
                </c:pt>
                <c:pt idx="5">
                  <c:v>20.299999999999994</c:v>
                </c:pt>
                <c:pt idx="6">
                  <c:v>17.8</c:v>
                </c:pt>
                <c:pt idx="7">
                  <c:v>17.015000000000001</c:v>
                </c:pt>
              </c:numCache>
            </c:numRef>
          </c:yVal>
          <c:smooth val="1"/>
          <c:extLst xmlns:c16r2="http://schemas.microsoft.com/office/drawing/2015/06/chart">
            <c:ext xmlns:c16="http://schemas.microsoft.com/office/drawing/2014/chart" uri="{C3380CC4-5D6E-409C-BE32-E72D297353CC}">
              <c16:uniqueId val="{00000000-AAC8-474E-B1AF-F46A5EB721F9}"/>
            </c:ext>
          </c:extLst>
        </c:ser>
        <c:ser>
          <c:idx val="1"/>
          <c:order val="1"/>
          <c:tx>
            <c:v>k гранулярной смеси по Козени</c:v>
          </c:tx>
          <c:spPr>
            <a:ln w="25400"/>
          </c:spPr>
          <c:marker>
            <c:symbol val="none"/>
          </c:marker>
          <c:xVal>
            <c:numRef>
              <c:f>Лист1!$E$2:$E$9</c:f>
              <c:numCache>
                <c:formatCode>General</c:formatCode>
                <c:ptCount val="8"/>
                <c:pt idx="0">
                  <c:v>100</c:v>
                </c:pt>
                <c:pt idx="1">
                  <c:v>80</c:v>
                </c:pt>
                <c:pt idx="2">
                  <c:v>60</c:v>
                </c:pt>
                <c:pt idx="3">
                  <c:v>40</c:v>
                </c:pt>
                <c:pt idx="4">
                  <c:v>30</c:v>
                </c:pt>
                <c:pt idx="5">
                  <c:v>20</c:v>
                </c:pt>
                <c:pt idx="6">
                  <c:v>10</c:v>
                </c:pt>
                <c:pt idx="7">
                  <c:v>0</c:v>
                </c:pt>
              </c:numCache>
            </c:numRef>
          </c:xVal>
          <c:yVal>
            <c:numRef>
              <c:f>Лист1!$G$2:$G$9</c:f>
              <c:numCache>
                <c:formatCode>0</c:formatCode>
                <c:ptCount val="8"/>
                <c:pt idx="0">
                  <c:v>559.92746112853138</c:v>
                </c:pt>
                <c:pt idx="1">
                  <c:v>93.457330866670489</c:v>
                </c:pt>
                <c:pt idx="2">
                  <c:v>29.918027293316484</c:v>
                </c:pt>
                <c:pt idx="3">
                  <c:v>22.099187086867424</c:v>
                </c:pt>
                <c:pt idx="4">
                  <c:v>21.389135016882847</c:v>
                </c:pt>
                <c:pt idx="5">
                  <c:v>23.085463555141736</c:v>
                </c:pt>
                <c:pt idx="6">
                  <c:v>23.78008298716982</c:v>
                </c:pt>
                <c:pt idx="7">
                  <c:v>22.924684479054761</c:v>
                </c:pt>
              </c:numCache>
            </c:numRef>
          </c:yVal>
          <c:smooth val="1"/>
          <c:extLst xmlns:c16r2="http://schemas.microsoft.com/office/drawing/2015/06/chart">
            <c:ext xmlns:c16="http://schemas.microsoft.com/office/drawing/2014/chart" uri="{C3380CC4-5D6E-409C-BE32-E72D297353CC}">
              <c16:uniqueId val="{00000001-AAC8-474E-B1AF-F46A5EB721F9}"/>
            </c:ext>
          </c:extLst>
        </c:ser>
        <c:ser>
          <c:idx val="2"/>
          <c:order val="2"/>
          <c:tx>
            <c:v>k песка</c:v>
          </c:tx>
          <c:spPr>
            <a:ln w="25400">
              <a:prstDash val="sysDash"/>
            </a:ln>
          </c:spPr>
          <c:xVal>
            <c:numRef>
              <c:f>Лист1!$A$2:$A$12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f>Лист1!$B$2:$B$12</c:f>
              <c:numCache>
                <c:formatCode>0</c:formatCode>
                <c:ptCount val="11"/>
                <c:pt idx="0">
                  <c:v>40.730000000000011</c:v>
                </c:pt>
                <c:pt idx="1">
                  <c:v>36.416000000000004</c:v>
                </c:pt>
                <c:pt idx="2">
                  <c:v>40.154499999999999</c:v>
                </c:pt>
                <c:pt idx="3">
                  <c:v>38.260500000000008</c:v>
                </c:pt>
                <c:pt idx="4">
                  <c:v>31.146999999999995</c:v>
                </c:pt>
                <c:pt idx="5">
                  <c:v>52.690000000000005</c:v>
                </c:pt>
                <c:pt idx="6">
                  <c:v>66.290500000000023</c:v>
                </c:pt>
                <c:pt idx="7">
                  <c:v>88.474500000000006</c:v>
                </c:pt>
                <c:pt idx="8">
                  <c:v>168.065</c:v>
                </c:pt>
                <c:pt idx="9">
                  <c:v>201.84</c:v>
                </c:pt>
                <c:pt idx="10">
                  <c:v>587.79000000000008</c:v>
                </c:pt>
              </c:numCache>
            </c:numRef>
          </c:yVal>
          <c:smooth val="1"/>
          <c:extLst xmlns:c16r2="http://schemas.microsoft.com/office/drawing/2015/06/chart">
            <c:ext xmlns:c16="http://schemas.microsoft.com/office/drawing/2014/chart" uri="{C3380CC4-5D6E-409C-BE32-E72D297353CC}">
              <c16:uniqueId val="{00000002-AAC8-474E-B1AF-F46A5EB721F9}"/>
            </c:ext>
          </c:extLst>
        </c:ser>
        <c:ser>
          <c:idx val="3"/>
          <c:order val="3"/>
          <c:tx>
            <c:v>k песка по Козени</c:v>
          </c:tx>
          <c:spPr>
            <a:ln w="25400"/>
          </c:spPr>
          <c:marker>
            <c:symbol val="none"/>
          </c:marker>
          <c:xVal>
            <c:numRef>
              <c:f>Лист1!$A$2:$A$12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f>Лист1!$C$2:$C$12</c:f>
              <c:numCache>
                <c:formatCode>0</c:formatCode>
                <c:ptCount val="11"/>
                <c:pt idx="0">
                  <c:v>15.281611317049663</c:v>
                </c:pt>
                <c:pt idx="1">
                  <c:v>13.419150994368112</c:v>
                </c:pt>
                <c:pt idx="2">
                  <c:v>12.490204856395964</c:v>
                </c:pt>
                <c:pt idx="3">
                  <c:v>13.946506042682326</c:v>
                </c:pt>
                <c:pt idx="4">
                  <c:v>16.22850456126471</c:v>
                </c:pt>
                <c:pt idx="5">
                  <c:v>21.411492954117659</c:v>
                </c:pt>
                <c:pt idx="6">
                  <c:v>29.348973310563753</c:v>
                </c:pt>
                <c:pt idx="7">
                  <c:v>44.847410764298154</c:v>
                </c:pt>
                <c:pt idx="8">
                  <c:v>72.31142709927353</c:v>
                </c:pt>
                <c:pt idx="9">
                  <c:v>145.74514262267044</c:v>
                </c:pt>
                <c:pt idx="10">
                  <c:v>403.06033955985896</c:v>
                </c:pt>
              </c:numCache>
            </c:numRef>
          </c:yVal>
          <c:smooth val="1"/>
          <c:extLst xmlns:c16r2="http://schemas.microsoft.com/office/drawing/2015/06/chart">
            <c:ext xmlns:c16="http://schemas.microsoft.com/office/drawing/2014/chart" uri="{C3380CC4-5D6E-409C-BE32-E72D297353CC}">
              <c16:uniqueId val="{00000003-AAC8-474E-B1AF-F46A5EB721F9}"/>
            </c:ext>
          </c:extLst>
        </c:ser>
        <c:dLbls>
          <c:showLegendKey val="0"/>
          <c:showVal val="0"/>
          <c:showCatName val="0"/>
          <c:showSerName val="0"/>
          <c:showPercent val="0"/>
          <c:showBubbleSize val="0"/>
        </c:dLbls>
        <c:axId val="200712576"/>
        <c:axId val="200714496"/>
      </c:scatterChart>
      <c:valAx>
        <c:axId val="200712576"/>
        <c:scaling>
          <c:orientation val="minMax"/>
          <c:max val="100"/>
        </c:scaling>
        <c:delete val="0"/>
        <c:axPos val="b"/>
        <c:title>
          <c:tx>
            <c:rich>
              <a:bodyPr/>
              <a:lstStyle/>
              <a:p>
                <a:pPr>
                  <a:defRPr sz="1400" b="0">
                    <a:latin typeface="Arial" panose="020B0604020202020204" pitchFamily="34" charset="0"/>
                    <a:cs typeface="Arial" panose="020B0604020202020204" pitchFamily="34" charset="0"/>
                  </a:defRPr>
                </a:pPr>
                <a:r>
                  <a:rPr lang="ru-RU" sz="1400" b="0" dirty="0" smtClean="0">
                    <a:latin typeface="Arial" panose="020B0604020202020204" pitchFamily="34" charset="0"/>
                    <a:cs typeface="Arial" panose="020B0604020202020204" pitchFamily="34" charset="0"/>
                  </a:rPr>
                  <a:t>Доля большей фракции, %</a:t>
                </a:r>
                <a:endParaRPr lang="ru-RU" sz="1400" b="0" dirty="0">
                  <a:latin typeface="Arial" panose="020B0604020202020204" pitchFamily="34" charset="0"/>
                  <a:cs typeface="Arial" panose="020B0604020202020204" pitchFamily="34" charset="0"/>
                </a:endParaRPr>
              </a:p>
            </c:rich>
          </c:tx>
          <c:layout/>
          <c:overlay val="0"/>
        </c:title>
        <c:numFmt formatCode="General" sourceLinked="1"/>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cs-CZ"/>
          </a:p>
        </c:txPr>
        <c:crossAx val="200714496"/>
        <c:crosses val="autoZero"/>
        <c:crossBetween val="midCat"/>
      </c:valAx>
      <c:valAx>
        <c:axId val="200714496"/>
        <c:scaling>
          <c:logBase val="10"/>
          <c:orientation val="minMax"/>
          <c:min val="10"/>
        </c:scaling>
        <c:delete val="0"/>
        <c:axPos val="l"/>
        <c:majorGridlines/>
        <c:title>
          <c:tx>
            <c:rich>
              <a:bodyPr rot="-5400000" vert="horz"/>
              <a:lstStyle/>
              <a:p>
                <a:pPr>
                  <a:defRPr sz="1400" b="0">
                    <a:latin typeface="Arial" panose="020B0604020202020204" pitchFamily="34" charset="0"/>
                    <a:cs typeface="Arial" panose="020B0604020202020204" pitchFamily="34" charset="0"/>
                  </a:defRPr>
                </a:pPr>
                <a:r>
                  <a:rPr lang="en-US" sz="1400" b="0" i="1" dirty="0" smtClean="0">
                    <a:latin typeface="Arial" panose="020B0604020202020204" pitchFamily="34" charset="0"/>
                    <a:cs typeface="Arial" panose="020B0604020202020204" pitchFamily="34" charset="0"/>
                  </a:rPr>
                  <a:t>k</a:t>
                </a:r>
                <a:r>
                  <a:rPr lang="ru-RU" sz="1400" b="0" dirty="0" smtClean="0">
                    <a:latin typeface="Arial" panose="020B0604020202020204" pitchFamily="34" charset="0"/>
                    <a:cs typeface="Arial" panose="020B0604020202020204" pitchFamily="34" charset="0"/>
                  </a:rPr>
                  <a:t>,</a:t>
                </a:r>
                <a:r>
                  <a:rPr lang="ru-RU" sz="1400" b="0" baseline="0" dirty="0" smtClean="0">
                    <a:latin typeface="Arial" panose="020B0604020202020204" pitchFamily="34" charset="0"/>
                    <a:cs typeface="Arial" panose="020B0604020202020204" pitchFamily="34" charset="0"/>
                  </a:rPr>
                  <a:t> м/</a:t>
                </a:r>
                <a:r>
                  <a:rPr lang="ru-RU" sz="1400" b="0" baseline="0" dirty="0" err="1" smtClean="0">
                    <a:latin typeface="Arial" panose="020B0604020202020204" pitchFamily="34" charset="0"/>
                    <a:cs typeface="Arial" panose="020B0604020202020204" pitchFamily="34" charset="0"/>
                  </a:rPr>
                  <a:t>сут</a:t>
                </a:r>
                <a:endParaRPr lang="ru-RU" sz="1400" b="0" dirty="0">
                  <a:latin typeface="Arial" panose="020B0604020202020204" pitchFamily="34" charset="0"/>
                  <a:cs typeface="Arial" panose="020B0604020202020204" pitchFamily="34" charset="0"/>
                </a:endParaRPr>
              </a:p>
            </c:rich>
          </c:tx>
          <c:layout/>
          <c:overlay val="0"/>
        </c:title>
        <c:numFmt formatCode="0" sourceLinked="1"/>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cs-CZ"/>
          </a:p>
        </c:txPr>
        <c:crossAx val="200712576"/>
        <c:crosses val="autoZero"/>
        <c:crossBetween val="midCat"/>
      </c:valAx>
    </c:plotArea>
    <c:legend>
      <c:legendPos val="r"/>
      <c:layout>
        <c:manualLayout>
          <c:xMode val="edge"/>
          <c:yMode val="edge"/>
          <c:x val="0.75495013366930119"/>
          <c:y val="8.5573228652086081E-2"/>
          <c:w val="0.23624145992053708"/>
          <c:h val="0.74946748535212637"/>
        </c:manualLayout>
      </c:layout>
      <c:overlay val="0"/>
      <c:txPr>
        <a:bodyPr/>
        <a:lstStyle/>
        <a:p>
          <a:pPr>
            <a:defRPr sz="1100">
              <a:latin typeface="Arial" panose="020B0604020202020204" pitchFamily="34" charset="0"/>
              <a:cs typeface="Arial" panose="020B0604020202020204" pitchFamily="34" charset="0"/>
            </a:defRPr>
          </a:pPr>
          <a:endParaRPr lang="cs-CZ"/>
        </a:p>
      </c:txPr>
    </c:legend>
    <c:plotVisOnly val="1"/>
    <c:dispBlanksAs val="gap"/>
    <c:showDLblsOverMax val="1"/>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23636654164586"/>
          <c:y val="7.2225277970556528E-2"/>
          <c:w val="0.66865217208276118"/>
          <c:h val="0.75142023913677458"/>
        </c:manualLayout>
      </c:layout>
      <c:scatterChart>
        <c:scatterStyle val="lineMarker"/>
        <c:varyColors val="0"/>
        <c:ser>
          <c:idx val="0"/>
          <c:order val="0"/>
          <c:spPr>
            <a:ln w="28575">
              <a:noFill/>
            </a:ln>
          </c:spPr>
          <c:marker>
            <c:symbol val="diamond"/>
            <c:size val="7"/>
            <c:spPr>
              <a:solidFill>
                <a:schemeClr val="tx1"/>
              </a:solidFill>
            </c:spPr>
          </c:marker>
          <c:trendline>
            <c:trendlineType val="linear"/>
            <c:intercept val="0"/>
            <c:dispRSqr val="1"/>
            <c:dispEq val="1"/>
            <c:trendlineLbl>
              <c:layout>
                <c:manualLayout>
                  <c:x val="0.15025552878913168"/>
                  <c:y val="0.26808239076827667"/>
                </c:manualLayout>
              </c:layout>
              <c:numFmt formatCode="General" sourceLinked="0"/>
              <c:txPr>
                <a:bodyPr/>
                <a:lstStyle/>
                <a:p>
                  <a:pPr>
                    <a:defRPr sz="1400">
                      <a:latin typeface="Segoe UI Semilight" panose="020B0402040204020203" pitchFamily="34" charset="0"/>
                      <a:cs typeface="Segoe UI Semilight" panose="020B0402040204020203" pitchFamily="34" charset="0"/>
                    </a:defRPr>
                  </a:pPr>
                  <a:endParaRPr lang="cs-CZ"/>
                </a:p>
              </c:txPr>
            </c:trendlineLbl>
          </c:trendline>
          <c:xVal>
            <c:numRef>
              <c:f>Лист1!$V$2:$V$10</c:f>
              <c:numCache>
                <c:formatCode>General</c:formatCode>
                <c:ptCount val="9"/>
                <c:pt idx="0">
                  <c:v>0</c:v>
                </c:pt>
                <c:pt idx="1">
                  <c:v>0.4</c:v>
                </c:pt>
                <c:pt idx="2">
                  <c:v>1</c:v>
                </c:pt>
                <c:pt idx="3">
                  <c:v>3</c:v>
                </c:pt>
                <c:pt idx="4">
                  <c:v>4</c:v>
                </c:pt>
                <c:pt idx="5">
                  <c:v>5</c:v>
                </c:pt>
                <c:pt idx="6">
                  <c:v>7</c:v>
                </c:pt>
                <c:pt idx="7">
                  <c:v>10</c:v>
                </c:pt>
                <c:pt idx="8">
                  <c:v>20</c:v>
                </c:pt>
              </c:numCache>
            </c:numRef>
          </c:xVal>
          <c:yVal>
            <c:numRef>
              <c:f>Лист1!$W$2:$W$10</c:f>
              <c:numCache>
                <c:formatCode>General</c:formatCode>
                <c:ptCount val="9"/>
                <c:pt idx="0">
                  <c:v>0</c:v>
                </c:pt>
                <c:pt idx="1">
                  <c:v>1355.8</c:v>
                </c:pt>
                <c:pt idx="2">
                  <c:v>4746.6000000000004</c:v>
                </c:pt>
                <c:pt idx="3">
                  <c:v>13349</c:v>
                </c:pt>
                <c:pt idx="4">
                  <c:v>17176</c:v>
                </c:pt>
                <c:pt idx="5">
                  <c:v>21519</c:v>
                </c:pt>
                <c:pt idx="6">
                  <c:v>29967</c:v>
                </c:pt>
                <c:pt idx="7">
                  <c:v>39495</c:v>
                </c:pt>
                <c:pt idx="8">
                  <c:v>84000</c:v>
                </c:pt>
              </c:numCache>
            </c:numRef>
          </c:yVal>
          <c:smooth val="0"/>
          <c:extLst xmlns:c16r2="http://schemas.microsoft.com/office/drawing/2015/06/chart">
            <c:ext xmlns:c16="http://schemas.microsoft.com/office/drawing/2014/chart" uri="{C3380CC4-5D6E-409C-BE32-E72D297353CC}">
              <c16:uniqueId val="{00000000-57AE-42B4-9503-AC2228FB4DDC}"/>
            </c:ext>
          </c:extLst>
        </c:ser>
        <c:dLbls>
          <c:showLegendKey val="0"/>
          <c:showVal val="0"/>
          <c:showCatName val="0"/>
          <c:showSerName val="0"/>
          <c:showPercent val="0"/>
          <c:showBubbleSize val="0"/>
        </c:dLbls>
        <c:axId val="201361664"/>
        <c:axId val="201372032"/>
      </c:scatterChart>
      <c:valAx>
        <c:axId val="201361664"/>
        <c:scaling>
          <c:orientation val="minMax"/>
        </c:scaling>
        <c:delete val="0"/>
        <c:axPos val="b"/>
        <c:title>
          <c:tx>
            <c:rich>
              <a:bodyPr/>
              <a:lstStyle/>
              <a:p>
                <a:pPr>
                  <a:defRPr/>
                </a:pPr>
                <a:r>
                  <a:rPr lang="ru-RU" sz="1400" b="0" i="1" dirty="0" smtClean="0">
                    <a:latin typeface="Arial" panose="020B0604020202020204" pitchFamily="34" charset="0"/>
                    <a:cs typeface="Arial" panose="020B0604020202020204" pitchFamily="34" charset="0"/>
                  </a:rPr>
                  <a:t>С</a:t>
                </a:r>
                <a:r>
                  <a:rPr lang="en-US" sz="1400" b="0" dirty="0" smtClean="0">
                    <a:latin typeface="Arial" panose="020B0604020202020204" pitchFamily="34" charset="0"/>
                    <a:cs typeface="Arial" panose="020B0604020202020204" pitchFamily="34" charset="0"/>
                  </a:rPr>
                  <a:t>,</a:t>
                </a:r>
                <a:r>
                  <a:rPr lang="en-US" sz="1400" b="0" baseline="0" dirty="0" smtClean="0">
                    <a:latin typeface="Arial" panose="020B0604020202020204" pitchFamily="34" charset="0"/>
                    <a:cs typeface="Arial" panose="020B0604020202020204" pitchFamily="34" charset="0"/>
                  </a:rPr>
                  <a:t> </a:t>
                </a:r>
                <a:r>
                  <a:rPr lang="ru-RU" sz="1400" b="0" baseline="0" dirty="0" smtClean="0">
                    <a:latin typeface="Arial" panose="020B0604020202020204" pitchFamily="34" charset="0"/>
                    <a:cs typeface="Arial" panose="020B0604020202020204" pitchFamily="34" charset="0"/>
                  </a:rPr>
                  <a:t>г/л</a:t>
                </a:r>
                <a:endParaRPr lang="ru-RU" b="0" dirty="0">
                  <a:latin typeface="Arial" panose="020B0604020202020204" pitchFamily="34" charset="0"/>
                  <a:cs typeface="Arial" panose="020B0604020202020204" pitchFamily="34" charset="0"/>
                </a:endParaRPr>
              </a:p>
            </c:rich>
          </c:tx>
          <c:layout/>
          <c:overlay val="0"/>
        </c:title>
        <c:numFmt formatCode="General" sourceLinked="1"/>
        <c:majorTickMark val="none"/>
        <c:minorTickMark val="none"/>
        <c:tickLblPos val="nextTo"/>
        <c:spPr>
          <a:ln w="19050">
            <a:solidFill>
              <a:schemeClr val="tx1"/>
            </a:solidFill>
          </a:ln>
        </c:spPr>
        <c:txPr>
          <a:bodyPr/>
          <a:lstStyle/>
          <a:p>
            <a:pPr>
              <a:defRPr sz="1200">
                <a:latin typeface="Segoe UI Semilight" panose="020B0402040204020203" pitchFamily="34" charset="0"/>
                <a:cs typeface="Segoe UI Semilight" panose="020B0402040204020203" pitchFamily="34" charset="0"/>
              </a:defRPr>
            </a:pPr>
            <a:endParaRPr lang="cs-CZ"/>
          </a:p>
        </c:txPr>
        <c:crossAx val="201372032"/>
        <c:crosses val="autoZero"/>
        <c:crossBetween val="midCat"/>
      </c:valAx>
      <c:valAx>
        <c:axId val="201372032"/>
        <c:scaling>
          <c:orientation val="minMax"/>
        </c:scaling>
        <c:delete val="0"/>
        <c:axPos val="l"/>
        <c:title>
          <c:tx>
            <c:rich>
              <a:bodyPr rot="-5400000" vert="horz"/>
              <a:lstStyle/>
              <a:p>
                <a:pPr>
                  <a:defRPr/>
                </a:pPr>
                <a:r>
                  <a:rPr lang="ru-RU" sz="1400" b="0" dirty="0" smtClean="0">
                    <a:latin typeface="Arial" panose="020B0604020202020204" pitchFamily="34" charset="0"/>
                    <a:cs typeface="Arial" panose="020B0604020202020204" pitchFamily="34" charset="0"/>
                  </a:rPr>
                  <a:t>Показание кондуктометра</a:t>
                </a:r>
                <a:endParaRPr lang="ru-RU" sz="1400" b="0" dirty="0">
                  <a:latin typeface="Arial" panose="020B0604020202020204" pitchFamily="34" charset="0"/>
                  <a:cs typeface="Arial" panose="020B0604020202020204" pitchFamily="34" charset="0"/>
                </a:endParaRPr>
              </a:p>
            </c:rich>
          </c:tx>
          <c:layout/>
          <c:overlay val="0"/>
        </c:title>
        <c:numFmt formatCode="General" sourceLinked="1"/>
        <c:majorTickMark val="none"/>
        <c:minorTickMark val="none"/>
        <c:tickLblPos val="nextTo"/>
        <c:spPr>
          <a:ln w="19050">
            <a:solidFill>
              <a:schemeClr val="tx1"/>
            </a:solidFill>
          </a:ln>
        </c:spPr>
        <c:txPr>
          <a:bodyPr/>
          <a:lstStyle/>
          <a:p>
            <a:pPr>
              <a:defRPr sz="1200">
                <a:latin typeface="Segoe UI Semilight" panose="020B0402040204020203" pitchFamily="34" charset="0"/>
                <a:cs typeface="Segoe UI Semilight" panose="020B0402040204020203" pitchFamily="34" charset="0"/>
              </a:defRPr>
            </a:pPr>
            <a:endParaRPr lang="cs-CZ"/>
          </a:p>
        </c:txPr>
        <c:crossAx val="201361664"/>
        <c:crosses val="autoZero"/>
        <c:crossBetween val="midCat"/>
      </c:valAx>
      <c:spPr>
        <a:ln>
          <a:solidFill>
            <a:schemeClr val="tx1"/>
          </a:solidFill>
        </a:ln>
      </c:spPr>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89065918591726"/>
          <c:y val="3.2730859361879687E-2"/>
          <c:w val="0.63756676198007334"/>
          <c:h val="0.62051244888290447"/>
        </c:manualLayout>
      </c:layout>
      <c:lineChart>
        <c:grouping val="standard"/>
        <c:varyColors val="0"/>
        <c:ser>
          <c:idx val="1"/>
          <c:order val="1"/>
          <c:tx>
            <c:strRef>
              <c:f>sensors!$C$1</c:f>
              <c:strCache>
                <c:ptCount val="1"/>
                <c:pt idx="0">
                  <c:v>C_1</c:v>
                </c:pt>
              </c:strCache>
            </c:strRef>
          </c:tx>
          <c:spPr>
            <a:ln w="31750"/>
          </c:spPr>
          <c:marker>
            <c:symbol val="none"/>
          </c:marker>
          <c:cat>
            <c:numRef>
              <c:f>sensors!$B$2:$B$70</c:f>
              <c:numCache>
                <c:formatCode>h:mm:ss</c:formatCode>
                <c:ptCount val="69"/>
                <c:pt idx="0">
                  <c:v>0.99245370370370367</c:v>
                </c:pt>
                <c:pt idx="1">
                  <c:v>4.9375000000000002E-2</c:v>
                </c:pt>
                <c:pt idx="2">
                  <c:v>0.10629629629629629</c:v>
                </c:pt>
                <c:pt idx="3">
                  <c:v>0.16321759259259258</c:v>
                </c:pt>
                <c:pt idx="4">
                  <c:v>0.22013888888888888</c:v>
                </c:pt>
                <c:pt idx="5">
                  <c:v>0.27706018518518521</c:v>
                </c:pt>
                <c:pt idx="6">
                  <c:v>0.33398148148148149</c:v>
                </c:pt>
                <c:pt idx="7">
                  <c:v>0.39090277777777777</c:v>
                </c:pt>
                <c:pt idx="8">
                  <c:v>0.44782407407407404</c:v>
                </c:pt>
                <c:pt idx="9">
                  <c:v>0.50474537037037037</c:v>
                </c:pt>
                <c:pt idx="10">
                  <c:v>0.56165509259259261</c:v>
                </c:pt>
                <c:pt idx="11">
                  <c:v>0.61857638888888888</c:v>
                </c:pt>
                <c:pt idx="12">
                  <c:v>0.67549768518518516</c:v>
                </c:pt>
                <c:pt idx="13">
                  <c:v>0.73241898148148143</c:v>
                </c:pt>
                <c:pt idx="14">
                  <c:v>0.78934027777777782</c:v>
                </c:pt>
                <c:pt idx="15">
                  <c:v>0.8462615740740741</c:v>
                </c:pt>
                <c:pt idx="16">
                  <c:v>0.90318287037037026</c:v>
                </c:pt>
                <c:pt idx="17">
                  <c:v>0.96010416666666665</c:v>
                </c:pt>
                <c:pt idx="18">
                  <c:v>1.7025462962962961E-2</c:v>
                </c:pt>
                <c:pt idx="19">
                  <c:v>7.3946759259259254E-2</c:v>
                </c:pt>
                <c:pt idx="20">
                  <c:v>0.13086805555555556</c:v>
                </c:pt>
                <c:pt idx="21">
                  <c:v>0.18778935185185186</c:v>
                </c:pt>
                <c:pt idx="22">
                  <c:v>0.24471064814814814</c:v>
                </c:pt>
                <c:pt idx="23">
                  <c:v>0.30163194444444447</c:v>
                </c:pt>
                <c:pt idx="24">
                  <c:v>0.35855324074074074</c:v>
                </c:pt>
                <c:pt idx="25">
                  <c:v>0.41547453703703702</c:v>
                </c:pt>
                <c:pt idx="26">
                  <c:v>0.47239583333333335</c:v>
                </c:pt>
                <c:pt idx="27">
                  <c:v>0.52931712962962962</c:v>
                </c:pt>
                <c:pt idx="28">
                  <c:v>0.5862384259259259</c:v>
                </c:pt>
                <c:pt idx="29">
                  <c:v>0.64315972222222217</c:v>
                </c:pt>
                <c:pt idx="30">
                  <c:v>0.70008101851851856</c:v>
                </c:pt>
                <c:pt idx="31">
                  <c:v>0.75700231481481473</c:v>
                </c:pt>
                <c:pt idx="32">
                  <c:v>0.81392361111111111</c:v>
                </c:pt>
                <c:pt idx="33">
                  <c:v>0.87084490740740739</c:v>
                </c:pt>
                <c:pt idx="34">
                  <c:v>0.92776620370370377</c:v>
                </c:pt>
                <c:pt idx="35">
                  <c:v>0.98468750000000005</c:v>
                </c:pt>
                <c:pt idx="36">
                  <c:v>4.1597222222222223E-2</c:v>
                </c:pt>
                <c:pt idx="37">
                  <c:v>9.8518518518518519E-2</c:v>
                </c:pt>
                <c:pt idx="38">
                  <c:v>0.15543981481481481</c:v>
                </c:pt>
                <c:pt idx="39">
                  <c:v>0.21236111111111111</c:v>
                </c:pt>
                <c:pt idx="40">
                  <c:v>0.26928240740740744</c:v>
                </c:pt>
                <c:pt idx="41">
                  <c:v>0.32620370370370372</c:v>
                </c:pt>
                <c:pt idx="42">
                  <c:v>0.38312499999999999</c:v>
                </c:pt>
                <c:pt idx="43">
                  <c:v>0.44004629629629632</c:v>
                </c:pt>
                <c:pt idx="44">
                  <c:v>0.49696759259259254</c:v>
                </c:pt>
                <c:pt idx="45">
                  <c:v>0.55388888888888888</c:v>
                </c:pt>
                <c:pt idx="46">
                  <c:v>0.61081018518518515</c:v>
                </c:pt>
                <c:pt idx="47">
                  <c:v>0.66773148148148154</c:v>
                </c:pt>
                <c:pt idx="48">
                  <c:v>0.7246527777777777</c:v>
                </c:pt>
                <c:pt idx="49">
                  <c:v>0.78157407407407409</c:v>
                </c:pt>
                <c:pt idx="50">
                  <c:v>0.83849537037037036</c:v>
                </c:pt>
                <c:pt idx="51">
                  <c:v>0.89541666666666664</c:v>
                </c:pt>
                <c:pt idx="52">
                  <c:v>0.95233796296296302</c:v>
                </c:pt>
                <c:pt idx="53">
                  <c:v>9.2592592592592605E-3</c:v>
                </c:pt>
                <c:pt idx="54">
                  <c:v>6.6180555555555562E-2</c:v>
                </c:pt>
                <c:pt idx="55">
                  <c:v>0.12310185185185185</c:v>
                </c:pt>
                <c:pt idx="56">
                  <c:v>0.18002314814814815</c:v>
                </c:pt>
                <c:pt idx="57">
                  <c:v>0.23694444444444443</c:v>
                </c:pt>
                <c:pt idx="58">
                  <c:v>0.29386574074074073</c:v>
                </c:pt>
                <c:pt idx="59">
                  <c:v>0.35078703703703701</c:v>
                </c:pt>
                <c:pt idx="60">
                  <c:v>0.40770833333333334</c:v>
                </c:pt>
                <c:pt idx="61">
                  <c:v>0.46462962962962967</c:v>
                </c:pt>
                <c:pt idx="62">
                  <c:v>0.521550925925926</c:v>
                </c:pt>
                <c:pt idx="63">
                  <c:v>0.57847222222222217</c:v>
                </c:pt>
                <c:pt idx="64">
                  <c:v>0.63539351851851855</c:v>
                </c:pt>
                <c:pt idx="65">
                  <c:v>0.69231481481481483</c:v>
                </c:pt>
                <c:pt idx="66">
                  <c:v>0.7492361111111111</c:v>
                </c:pt>
                <c:pt idx="67">
                  <c:v>0.80615740740740749</c:v>
                </c:pt>
                <c:pt idx="68">
                  <c:v>0.86307870370370365</c:v>
                </c:pt>
              </c:numCache>
            </c:numRef>
          </c:cat>
          <c:val>
            <c:numRef>
              <c:f>sensors!$C$2:$C$70</c:f>
              <c:numCache>
                <c:formatCode>General</c:formatCode>
                <c:ptCount val="69"/>
                <c:pt idx="0">
                  <c:v>16.271000000000001</c:v>
                </c:pt>
                <c:pt idx="1">
                  <c:v>16.774999999999999</c:v>
                </c:pt>
                <c:pt idx="2">
                  <c:v>17.097000000000001</c:v>
                </c:pt>
                <c:pt idx="3">
                  <c:v>17.18</c:v>
                </c:pt>
                <c:pt idx="4">
                  <c:v>17.292999999999999</c:v>
                </c:pt>
                <c:pt idx="5">
                  <c:v>17.388000000000002</c:v>
                </c:pt>
                <c:pt idx="6">
                  <c:v>17.388000000000002</c:v>
                </c:pt>
                <c:pt idx="7">
                  <c:v>17.422999999999998</c:v>
                </c:pt>
                <c:pt idx="8">
                  <c:v>17.509</c:v>
                </c:pt>
                <c:pt idx="9">
                  <c:v>17.52</c:v>
                </c:pt>
                <c:pt idx="10">
                  <c:v>17.443000000000001</c:v>
                </c:pt>
                <c:pt idx="11">
                  <c:v>17.454999999999998</c:v>
                </c:pt>
                <c:pt idx="12">
                  <c:v>17.462</c:v>
                </c:pt>
                <c:pt idx="13">
                  <c:v>17.448</c:v>
                </c:pt>
                <c:pt idx="14">
                  <c:v>17.454999999999998</c:v>
                </c:pt>
                <c:pt idx="15">
                  <c:v>17.451000000000001</c:v>
                </c:pt>
                <c:pt idx="16">
                  <c:v>17.425999999999998</c:v>
                </c:pt>
                <c:pt idx="17">
                  <c:v>17.399000000000001</c:v>
                </c:pt>
                <c:pt idx="18">
                  <c:v>17.504000000000001</c:v>
                </c:pt>
                <c:pt idx="19">
                  <c:v>17.433</c:v>
                </c:pt>
                <c:pt idx="20">
                  <c:v>17.422999999999998</c:v>
                </c:pt>
                <c:pt idx="21">
                  <c:v>17.440999999999999</c:v>
                </c:pt>
                <c:pt idx="22">
                  <c:v>17.417999999999999</c:v>
                </c:pt>
                <c:pt idx="23">
                  <c:v>17.376000000000001</c:v>
                </c:pt>
                <c:pt idx="24">
                  <c:v>17.338000000000001</c:v>
                </c:pt>
                <c:pt idx="25">
                  <c:v>17.329000000000001</c:v>
                </c:pt>
                <c:pt idx="26">
                  <c:v>17.434000000000001</c:v>
                </c:pt>
                <c:pt idx="27">
                  <c:v>17.39</c:v>
                </c:pt>
                <c:pt idx="28">
                  <c:v>17.327999999999999</c:v>
                </c:pt>
                <c:pt idx="29">
                  <c:v>17.318000000000001</c:v>
                </c:pt>
                <c:pt idx="30">
                  <c:v>17.277000000000001</c:v>
                </c:pt>
                <c:pt idx="31">
                  <c:v>17.257999999999999</c:v>
                </c:pt>
                <c:pt idx="32">
                  <c:v>17.218</c:v>
                </c:pt>
                <c:pt idx="33">
                  <c:v>17.186</c:v>
                </c:pt>
                <c:pt idx="34">
                  <c:v>17.244</c:v>
                </c:pt>
                <c:pt idx="35">
                  <c:v>17.2</c:v>
                </c:pt>
                <c:pt idx="36">
                  <c:v>17.175999999999998</c:v>
                </c:pt>
                <c:pt idx="37">
                  <c:v>17.262</c:v>
                </c:pt>
                <c:pt idx="38">
                  <c:v>17.289000000000001</c:v>
                </c:pt>
                <c:pt idx="39">
                  <c:v>17.251999999999999</c:v>
                </c:pt>
                <c:pt idx="40">
                  <c:v>17.166</c:v>
                </c:pt>
                <c:pt idx="41">
                  <c:v>17.225000000000001</c:v>
                </c:pt>
                <c:pt idx="42">
                  <c:v>17.175999999999998</c:v>
                </c:pt>
                <c:pt idx="43">
                  <c:v>17.341000000000001</c:v>
                </c:pt>
                <c:pt idx="44">
                  <c:v>17.510999999999999</c:v>
                </c:pt>
                <c:pt idx="45">
                  <c:v>17.46</c:v>
                </c:pt>
                <c:pt idx="46">
                  <c:v>17.48</c:v>
                </c:pt>
                <c:pt idx="47">
                  <c:v>17.372</c:v>
                </c:pt>
                <c:pt idx="48">
                  <c:v>17.405999999999999</c:v>
                </c:pt>
                <c:pt idx="49">
                  <c:v>17.390999999999998</c:v>
                </c:pt>
                <c:pt idx="50">
                  <c:v>17.385999999999999</c:v>
                </c:pt>
                <c:pt idx="51">
                  <c:v>17.358000000000001</c:v>
                </c:pt>
                <c:pt idx="52">
                  <c:v>17.210999999999999</c:v>
                </c:pt>
                <c:pt idx="53">
                  <c:v>17.143000000000001</c:v>
                </c:pt>
                <c:pt idx="54">
                  <c:v>17.190999999999999</c:v>
                </c:pt>
                <c:pt idx="55">
                  <c:v>17.12</c:v>
                </c:pt>
                <c:pt idx="56">
                  <c:v>17.164999999999999</c:v>
                </c:pt>
                <c:pt idx="57">
                  <c:v>17.125</c:v>
                </c:pt>
                <c:pt idx="58">
                  <c:v>17.175000000000001</c:v>
                </c:pt>
                <c:pt idx="59">
                  <c:v>17.132999999999999</c:v>
                </c:pt>
                <c:pt idx="60">
                  <c:v>17.21</c:v>
                </c:pt>
                <c:pt idx="61">
                  <c:v>17.202000000000002</c:v>
                </c:pt>
                <c:pt idx="62">
                  <c:v>17.468</c:v>
                </c:pt>
                <c:pt idx="63">
                  <c:v>17.635999999999999</c:v>
                </c:pt>
                <c:pt idx="64">
                  <c:v>17.777999999999999</c:v>
                </c:pt>
                <c:pt idx="65">
                  <c:v>17.821000000000002</c:v>
                </c:pt>
                <c:pt idx="66">
                  <c:v>17.795000000000002</c:v>
                </c:pt>
                <c:pt idx="67">
                  <c:v>17.707999999999998</c:v>
                </c:pt>
                <c:pt idx="68">
                  <c:v>17.648</c:v>
                </c:pt>
              </c:numCache>
            </c:numRef>
          </c:val>
          <c:smooth val="0"/>
          <c:extLst xmlns:c16r2="http://schemas.microsoft.com/office/drawing/2015/06/chart">
            <c:ext xmlns:c16="http://schemas.microsoft.com/office/drawing/2014/chart" uri="{C3380CC4-5D6E-409C-BE32-E72D297353CC}">
              <c16:uniqueId val="{00000000-DE4E-4FCA-8C79-EC40F7F183A6}"/>
            </c:ext>
          </c:extLst>
        </c:ser>
        <c:dLbls>
          <c:showLegendKey val="0"/>
          <c:showVal val="0"/>
          <c:showCatName val="0"/>
          <c:showSerName val="0"/>
          <c:showPercent val="0"/>
          <c:showBubbleSize val="0"/>
        </c:dLbls>
        <c:marker val="1"/>
        <c:smooth val="0"/>
        <c:axId val="201800320"/>
        <c:axId val="201802496"/>
      </c:lineChart>
      <c:lineChart>
        <c:grouping val="standard"/>
        <c:varyColors val="0"/>
        <c:ser>
          <c:idx val="0"/>
          <c:order val="0"/>
          <c:tx>
            <c:strRef>
              <c:f>sensors!$D$1</c:f>
              <c:strCache>
                <c:ptCount val="1"/>
                <c:pt idx="0">
                  <c:v>Temp_1</c:v>
                </c:pt>
              </c:strCache>
            </c:strRef>
          </c:tx>
          <c:marker>
            <c:symbol val="none"/>
          </c:marker>
          <c:cat>
            <c:numRef>
              <c:f>sensors!$B$2:$B$70</c:f>
              <c:numCache>
                <c:formatCode>h:mm:ss</c:formatCode>
                <c:ptCount val="69"/>
                <c:pt idx="0">
                  <c:v>0.99245370370370367</c:v>
                </c:pt>
                <c:pt idx="1">
                  <c:v>4.9375000000000002E-2</c:v>
                </c:pt>
                <c:pt idx="2">
                  <c:v>0.10629629629629629</c:v>
                </c:pt>
                <c:pt idx="3">
                  <c:v>0.16321759259259258</c:v>
                </c:pt>
                <c:pt idx="4">
                  <c:v>0.22013888888888888</c:v>
                </c:pt>
                <c:pt idx="5">
                  <c:v>0.27706018518518521</c:v>
                </c:pt>
                <c:pt idx="6">
                  <c:v>0.33398148148148149</c:v>
                </c:pt>
                <c:pt idx="7">
                  <c:v>0.39090277777777777</c:v>
                </c:pt>
                <c:pt idx="8">
                  <c:v>0.44782407407407404</c:v>
                </c:pt>
                <c:pt idx="9">
                  <c:v>0.50474537037037037</c:v>
                </c:pt>
                <c:pt idx="10">
                  <c:v>0.56165509259259261</c:v>
                </c:pt>
                <c:pt idx="11">
                  <c:v>0.61857638888888888</c:v>
                </c:pt>
                <c:pt idx="12">
                  <c:v>0.67549768518518516</c:v>
                </c:pt>
                <c:pt idx="13">
                  <c:v>0.73241898148148143</c:v>
                </c:pt>
                <c:pt idx="14">
                  <c:v>0.78934027777777782</c:v>
                </c:pt>
                <c:pt idx="15">
                  <c:v>0.8462615740740741</c:v>
                </c:pt>
                <c:pt idx="16">
                  <c:v>0.90318287037037026</c:v>
                </c:pt>
                <c:pt idx="17">
                  <c:v>0.96010416666666665</c:v>
                </c:pt>
                <c:pt idx="18">
                  <c:v>1.7025462962962961E-2</c:v>
                </c:pt>
                <c:pt idx="19">
                  <c:v>7.3946759259259254E-2</c:v>
                </c:pt>
                <c:pt idx="20">
                  <c:v>0.13086805555555556</c:v>
                </c:pt>
                <c:pt idx="21">
                  <c:v>0.18778935185185186</c:v>
                </c:pt>
                <c:pt idx="22">
                  <c:v>0.24471064814814814</c:v>
                </c:pt>
                <c:pt idx="23">
                  <c:v>0.30163194444444447</c:v>
                </c:pt>
                <c:pt idx="24">
                  <c:v>0.35855324074074074</c:v>
                </c:pt>
                <c:pt idx="25">
                  <c:v>0.41547453703703702</c:v>
                </c:pt>
                <c:pt idx="26">
                  <c:v>0.47239583333333335</c:v>
                </c:pt>
                <c:pt idx="27">
                  <c:v>0.52931712962962962</c:v>
                </c:pt>
                <c:pt idx="28">
                  <c:v>0.5862384259259259</c:v>
                </c:pt>
                <c:pt idx="29">
                  <c:v>0.64315972222222217</c:v>
                </c:pt>
                <c:pt idx="30">
                  <c:v>0.70008101851851856</c:v>
                </c:pt>
                <c:pt idx="31">
                  <c:v>0.75700231481481473</c:v>
                </c:pt>
                <c:pt idx="32">
                  <c:v>0.81392361111111111</c:v>
                </c:pt>
                <c:pt idx="33">
                  <c:v>0.87084490740740739</c:v>
                </c:pt>
                <c:pt idx="34">
                  <c:v>0.92776620370370377</c:v>
                </c:pt>
                <c:pt idx="35">
                  <c:v>0.98468750000000005</c:v>
                </c:pt>
                <c:pt idx="36">
                  <c:v>4.1597222222222223E-2</c:v>
                </c:pt>
                <c:pt idx="37">
                  <c:v>9.8518518518518519E-2</c:v>
                </c:pt>
                <c:pt idx="38">
                  <c:v>0.15543981481481481</c:v>
                </c:pt>
                <c:pt idx="39">
                  <c:v>0.21236111111111111</c:v>
                </c:pt>
                <c:pt idx="40">
                  <c:v>0.26928240740740744</c:v>
                </c:pt>
                <c:pt idx="41">
                  <c:v>0.32620370370370372</c:v>
                </c:pt>
                <c:pt idx="42">
                  <c:v>0.38312499999999999</c:v>
                </c:pt>
                <c:pt idx="43">
                  <c:v>0.44004629629629632</c:v>
                </c:pt>
                <c:pt idx="44">
                  <c:v>0.49696759259259254</c:v>
                </c:pt>
                <c:pt idx="45">
                  <c:v>0.55388888888888888</c:v>
                </c:pt>
                <c:pt idx="46">
                  <c:v>0.61081018518518515</c:v>
                </c:pt>
                <c:pt idx="47">
                  <c:v>0.66773148148148154</c:v>
                </c:pt>
                <c:pt idx="48">
                  <c:v>0.7246527777777777</c:v>
                </c:pt>
                <c:pt idx="49">
                  <c:v>0.78157407407407409</c:v>
                </c:pt>
                <c:pt idx="50">
                  <c:v>0.83849537037037036</c:v>
                </c:pt>
                <c:pt idx="51">
                  <c:v>0.89541666666666664</c:v>
                </c:pt>
                <c:pt idx="52">
                  <c:v>0.95233796296296302</c:v>
                </c:pt>
                <c:pt idx="53">
                  <c:v>9.2592592592592605E-3</c:v>
                </c:pt>
                <c:pt idx="54">
                  <c:v>6.6180555555555562E-2</c:v>
                </c:pt>
                <c:pt idx="55">
                  <c:v>0.12310185185185185</c:v>
                </c:pt>
                <c:pt idx="56">
                  <c:v>0.18002314814814815</c:v>
                </c:pt>
                <c:pt idx="57">
                  <c:v>0.23694444444444443</c:v>
                </c:pt>
                <c:pt idx="58">
                  <c:v>0.29386574074074073</c:v>
                </c:pt>
                <c:pt idx="59">
                  <c:v>0.35078703703703701</c:v>
                </c:pt>
                <c:pt idx="60">
                  <c:v>0.40770833333333334</c:v>
                </c:pt>
                <c:pt idx="61">
                  <c:v>0.46462962962962967</c:v>
                </c:pt>
                <c:pt idx="62">
                  <c:v>0.521550925925926</c:v>
                </c:pt>
                <c:pt idx="63">
                  <c:v>0.57847222222222217</c:v>
                </c:pt>
                <c:pt idx="64">
                  <c:v>0.63539351851851855</c:v>
                </c:pt>
                <c:pt idx="65">
                  <c:v>0.69231481481481483</c:v>
                </c:pt>
                <c:pt idx="66">
                  <c:v>0.7492361111111111</c:v>
                </c:pt>
                <c:pt idx="67">
                  <c:v>0.80615740740740749</c:v>
                </c:pt>
                <c:pt idx="68">
                  <c:v>0.86307870370370365</c:v>
                </c:pt>
              </c:numCache>
            </c:numRef>
          </c:cat>
          <c:val>
            <c:numRef>
              <c:f>sensors!$D$2:$D$70</c:f>
              <c:numCache>
                <c:formatCode>General</c:formatCode>
                <c:ptCount val="69"/>
                <c:pt idx="0">
                  <c:v>21.33</c:v>
                </c:pt>
                <c:pt idx="1">
                  <c:v>24.36</c:v>
                </c:pt>
                <c:pt idx="2">
                  <c:v>24.52</c:v>
                </c:pt>
                <c:pt idx="3">
                  <c:v>24.53</c:v>
                </c:pt>
                <c:pt idx="4">
                  <c:v>24.56</c:v>
                </c:pt>
                <c:pt idx="5">
                  <c:v>24.52</c:v>
                </c:pt>
                <c:pt idx="6">
                  <c:v>24.51</c:v>
                </c:pt>
                <c:pt idx="7">
                  <c:v>24.53</c:v>
                </c:pt>
                <c:pt idx="8">
                  <c:v>24.98</c:v>
                </c:pt>
                <c:pt idx="9">
                  <c:v>25.03</c:v>
                </c:pt>
                <c:pt idx="10">
                  <c:v>24.67</c:v>
                </c:pt>
                <c:pt idx="11">
                  <c:v>24.58</c:v>
                </c:pt>
                <c:pt idx="12">
                  <c:v>24.52</c:v>
                </c:pt>
                <c:pt idx="13">
                  <c:v>24.46</c:v>
                </c:pt>
                <c:pt idx="14">
                  <c:v>24.38</c:v>
                </c:pt>
                <c:pt idx="15">
                  <c:v>24.31</c:v>
                </c:pt>
                <c:pt idx="16">
                  <c:v>24.22</c:v>
                </c:pt>
                <c:pt idx="17">
                  <c:v>22.86</c:v>
                </c:pt>
                <c:pt idx="18">
                  <c:v>24.62</c:v>
                </c:pt>
                <c:pt idx="19">
                  <c:v>24.76</c:v>
                </c:pt>
                <c:pt idx="20">
                  <c:v>24.77</c:v>
                </c:pt>
                <c:pt idx="21">
                  <c:v>24.81</c:v>
                </c:pt>
                <c:pt idx="22">
                  <c:v>24.83</c:v>
                </c:pt>
                <c:pt idx="23">
                  <c:v>24.83</c:v>
                </c:pt>
                <c:pt idx="24">
                  <c:v>24.83</c:v>
                </c:pt>
                <c:pt idx="25">
                  <c:v>24.86</c:v>
                </c:pt>
                <c:pt idx="26">
                  <c:v>24.9</c:v>
                </c:pt>
                <c:pt idx="27">
                  <c:v>24.92</c:v>
                </c:pt>
                <c:pt idx="28">
                  <c:v>24.88</c:v>
                </c:pt>
                <c:pt idx="29">
                  <c:v>24.89</c:v>
                </c:pt>
                <c:pt idx="30">
                  <c:v>24.86</c:v>
                </c:pt>
                <c:pt idx="31">
                  <c:v>24.84</c:v>
                </c:pt>
                <c:pt idx="32">
                  <c:v>24.82</c:v>
                </c:pt>
                <c:pt idx="33">
                  <c:v>24.81</c:v>
                </c:pt>
                <c:pt idx="34">
                  <c:v>24.8</c:v>
                </c:pt>
                <c:pt idx="35">
                  <c:v>24.77</c:v>
                </c:pt>
                <c:pt idx="36">
                  <c:v>24.77</c:v>
                </c:pt>
                <c:pt idx="37">
                  <c:v>24.75</c:v>
                </c:pt>
                <c:pt idx="38">
                  <c:v>24.71</c:v>
                </c:pt>
                <c:pt idx="39">
                  <c:v>24.69</c:v>
                </c:pt>
                <c:pt idx="40">
                  <c:v>24.71</c:v>
                </c:pt>
                <c:pt idx="41">
                  <c:v>24.68</c:v>
                </c:pt>
                <c:pt idx="42">
                  <c:v>24.99</c:v>
                </c:pt>
                <c:pt idx="43">
                  <c:v>25.37</c:v>
                </c:pt>
                <c:pt idx="44">
                  <c:v>25.61</c:v>
                </c:pt>
                <c:pt idx="45">
                  <c:v>25.26</c:v>
                </c:pt>
                <c:pt idx="46">
                  <c:v>25.18</c:v>
                </c:pt>
                <c:pt idx="47">
                  <c:v>25.06</c:v>
                </c:pt>
                <c:pt idx="48">
                  <c:v>24.93</c:v>
                </c:pt>
                <c:pt idx="49">
                  <c:v>24.86</c:v>
                </c:pt>
                <c:pt idx="50">
                  <c:v>24.79</c:v>
                </c:pt>
                <c:pt idx="51">
                  <c:v>24.77</c:v>
                </c:pt>
                <c:pt idx="52">
                  <c:v>24.72</c:v>
                </c:pt>
                <c:pt idx="53">
                  <c:v>24.69</c:v>
                </c:pt>
                <c:pt idx="54">
                  <c:v>24.7</c:v>
                </c:pt>
                <c:pt idx="55">
                  <c:v>24.68</c:v>
                </c:pt>
                <c:pt idx="56">
                  <c:v>24.69</c:v>
                </c:pt>
                <c:pt idx="57">
                  <c:v>24.7</c:v>
                </c:pt>
                <c:pt idx="58">
                  <c:v>24.71</c:v>
                </c:pt>
                <c:pt idx="59">
                  <c:v>24.74</c:v>
                </c:pt>
                <c:pt idx="60">
                  <c:v>24.9</c:v>
                </c:pt>
                <c:pt idx="61">
                  <c:v>25.14</c:v>
                </c:pt>
                <c:pt idx="62">
                  <c:v>25.85</c:v>
                </c:pt>
                <c:pt idx="63">
                  <c:v>26.14</c:v>
                </c:pt>
                <c:pt idx="64">
                  <c:v>26.3</c:v>
                </c:pt>
                <c:pt idx="65">
                  <c:v>26.09</c:v>
                </c:pt>
                <c:pt idx="66">
                  <c:v>25.96</c:v>
                </c:pt>
                <c:pt idx="67">
                  <c:v>25.77</c:v>
                </c:pt>
                <c:pt idx="68">
                  <c:v>25.6</c:v>
                </c:pt>
              </c:numCache>
            </c:numRef>
          </c:val>
          <c:smooth val="0"/>
          <c:extLst xmlns:c16r2="http://schemas.microsoft.com/office/drawing/2015/06/chart">
            <c:ext xmlns:c16="http://schemas.microsoft.com/office/drawing/2014/chart" uri="{C3380CC4-5D6E-409C-BE32-E72D297353CC}">
              <c16:uniqueId val="{00000001-DE4E-4FCA-8C79-EC40F7F183A6}"/>
            </c:ext>
          </c:extLst>
        </c:ser>
        <c:dLbls>
          <c:showLegendKey val="0"/>
          <c:showVal val="0"/>
          <c:showCatName val="0"/>
          <c:showSerName val="0"/>
          <c:showPercent val="0"/>
          <c:showBubbleSize val="0"/>
        </c:dLbls>
        <c:marker val="1"/>
        <c:smooth val="0"/>
        <c:axId val="201814784"/>
        <c:axId val="201804416"/>
      </c:lineChart>
      <c:catAx>
        <c:axId val="201800320"/>
        <c:scaling>
          <c:orientation val="minMax"/>
        </c:scaling>
        <c:delete val="0"/>
        <c:axPos val="b"/>
        <c:title>
          <c:tx>
            <c:rich>
              <a:bodyPr/>
              <a:lstStyle/>
              <a:p>
                <a:pPr>
                  <a:defRPr sz="1200">
                    <a:latin typeface="Segoe UI Semilight" panose="020B0402040204020203" pitchFamily="34" charset="0"/>
                    <a:cs typeface="Segoe UI Semilight" panose="020B0402040204020203" pitchFamily="34" charset="0"/>
                  </a:defRPr>
                </a:pPr>
                <a:r>
                  <a:rPr lang="ru-RU" sz="1200" b="0" dirty="0" smtClean="0">
                    <a:latin typeface="Arial" panose="020B0604020202020204" pitchFamily="34" charset="0"/>
                    <a:cs typeface="Arial" panose="020B0604020202020204" pitchFamily="34" charset="0"/>
                  </a:rPr>
                  <a:t>Время</a:t>
                </a:r>
                <a:endParaRPr lang="ru-RU" sz="1200" b="0" dirty="0">
                  <a:latin typeface="Arial" panose="020B0604020202020204" pitchFamily="34" charset="0"/>
                  <a:cs typeface="Arial" panose="020B0604020202020204" pitchFamily="34" charset="0"/>
                </a:endParaRPr>
              </a:p>
            </c:rich>
          </c:tx>
          <c:layout/>
          <c:overlay val="0"/>
        </c:title>
        <c:numFmt formatCode="h:mm:ss" sourceLinked="1"/>
        <c:majorTickMark val="out"/>
        <c:minorTickMark val="none"/>
        <c:tickLblPos val="nextTo"/>
        <c:spPr>
          <a:ln w="19050">
            <a:solidFill>
              <a:schemeClr val="tx1"/>
            </a:solidFill>
          </a:ln>
        </c:spPr>
        <c:txPr>
          <a:bodyPr/>
          <a:lstStyle/>
          <a:p>
            <a:pPr>
              <a:defRPr sz="1200">
                <a:latin typeface="Segoe UI Semilight" panose="020B0402040204020203" pitchFamily="34" charset="0"/>
                <a:cs typeface="Segoe UI Semilight" panose="020B0402040204020203" pitchFamily="34" charset="0"/>
              </a:defRPr>
            </a:pPr>
            <a:endParaRPr lang="cs-CZ"/>
          </a:p>
        </c:txPr>
        <c:crossAx val="201802496"/>
        <c:crosses val="autoZero"/>
        <c:auto val="1"/>
        <c:lblAlgn val="ctr"/>
        <c:lblOffset val="100"/>
        <c:noMultiLvlLbl val="0"/>
      </c:catAx>
      <c:valAx>
        <c:axId val="201802496"/>
        <c:scaling>
          <c:orientation val="minMax"/>
          <c:min val="16"/>
        </c:scaling>
        <c:delete val="0"/>
        <c:axPos val="l"/>
        <c:majorGridlines>
          <c:spPr>
            <a:ln>
              <a:noFill/>
            </a:ln>
          </c:spPr>
        </c:majorGridlines>
        <c:title>
          <c:tx>
            <c:rich>
              <a:bodyPr rot="-5400000" vert="horz"/>
              <a:lstStyle/>
              <a:p>
                <a:pPr>
                  <a:defRPr/>
                </a:pPr>
                <a:r>
                  <a:rPr lang="ru-RU" sz="1400" b="0" dirty="0" smtClean="0">
                    <a:latin typeface="Arial" panose="020B0604020202020204" pitchFamily="34" charset="0"/>
                    <a:cs typeface="Arial" panose="020B0604020202020204" pitchFamily="34" charset="0"/>
                  </a:rPr>
                  <a:t>Показания кондуктометра</a:t>
                </a:r>
                <a:endParaRPr lang="ru-RU" sz="1400" b="0" dirty="0">
                  <a:latin typeface="Arial" panose="020B0604020202020204" pitchFamily="34" charset="0"/>
                  <a:cs typeface="Arial" panose="020B0604020202020204" pitchFamily="34" charset="0"/>
                </a:endParaRPr>
              </a:p>
            </c:rich>
          </c:tx>
          <c:layout/>
          <c:overlay val="0"/>
        </c:title>
        <c:numFmt formatCode="General" sourceLinked="1"/>
        <c:majorTickMark val="out"/>
        <c:minorTickMark val="none"/>
        <c:tickLblPos val="nextTo"/>
        <c:spPr>
          <a:ln w="19050">
            <a:solidFill>
              <a:schemeClr val="tx1"/>
            </a:solidFill>
          </a:ln>
        </c:spPr>
        <c:txPr>
          <a:bodyPr/>
          <a:lstStyle/>
          <a:p>
            <a:pPr>
              <a:defRPr sz="1200">
                <a:latin typeface="Segoe UI Semilight" panose="020B0402040204020203" pitchFamily="34" charset="0"/>
                <a:cs typeface="Segoe UI Semilight" panose="020B0402040204020203" pitchFamily="34" charset="0"/>
              </a:defRPr>
            </a:pPr>
            <a:endParaRPr lang="cs-CZ"/>
          </a:p>
        </c:txPr>
        <c:crossAx val="201800320"/>
        <c:crosses val="autoZero"/>
        <c:crossBetween val="between"/>
      </c:valAx>
      <c:valAx>
        <c:axId val="201804416"/>
        <c:scaling>
          <c:orientation val="minMax"/>
          <c:max val="27"/>
          <c:min val="21"/>
        </c:scaling>
        <c:delete val="0"/>
        <c:axPos val="r"/>
        <c:title>
          <c:tx>
            <c:rich>
              <a:bodyPr rot="-5400000" vert="horz"/>
              <a:lstStyle/>
              <a:p>
                <a:pPr>
                  <a:defRPr sz="1400">
                    <a:latin typeface="Segoe UI Semilight" panose="020B0402040204020203" pitchFamily="34" charset="0"/>
                    <a:cs typeface="Segoe UI Semilight" panose="020B0402040204020203" pitchFamily="34" charset="0"/>
                  </a:defRPr>
                </a:pPr>
                <a:r>
                  <a:rPr lang="ru-RU" sz="1400" b="0" dirty="0" smtClean="0">
                    <a:latin typeface="Arial" panose="020B0604020202020204" pitchFamily="34" charset="0"/>
                    <a:cs typeface="Arial" panose="020B0604020202020204" pitchFamily="34" charset="0"/>
                  </a:rPr>
                  <a:t>Температура</a:t>
                </a:r>
                <a:endParaRPr lang="ru-RU" sz="1400" b="0" dirty="0">
                  <a:latin typeface="Arial" panose="020B0604020202020204" pitchFamily="34" charset="0"/>
                  <a:cs typeface="Arial" panose="020B0604020202020204" pitchFamily="34" charset="0"/>
                </a:endParaRPr>
              </a:p>
            </c:rich>
          </c:tx>
          <c:layout/>
          <c:overlay val="0"/>
        </c:title>
        <c:numFmt formatCode="General" sourceLinked="1"/>
        <c:majorTickMark val="out"/>
        <c:minorTickMark val="none"/>
        <c:tickLblPos val="nextTo"/>
        <c:spPr>
          <a:ln w="19050">
            <a:solidFill>
              <a:schemeClr val="tx1"/>
            </a:solidFill>
          </a:ln>
        </c:spPr>
        <c:txPr>
          <a:bodyPr/>
          <a:lstStyle/>
          <a:p>
            <a:pPr>
              <a:defRPr sz="1200">
                <a:latin typeface="Segoe UI Semilight" panose="020B0402040204020203" pitchFamily="34" charset="0"/>
                <a:cs typeface="Segoe UI Semilight" panose="020B0402040204020203" pitchFamily="34" charset="0"/>
              </a:defRPr>
            </a:pPr>
            <a:endParaRPr lang="cs-CZ"/>
          </a:p>
        </c:txPr>
        <c:crossAx val="201814784"/>
        <c:crosses val="max"/>
        <c:crossBetween val="between"/>
      </c:valAx>
      <c:catAx>
        <c:axId val="201814784"/>
        <c:scaling>
          <c:orientation val="minMax"/>
        </c:scaling>
        <c:delete val="1"/>
        <c:axPos val="b"/>
        <c:numFmt formatCode="h:mm:ss" sourceLinked="1"/>
        <c:majorTickMark val="out"/>
        <c:minorTickMark val="none"/>
        <c:tickLblPos val="nextTo"/>
        <c:crossAx val="201804416"/>
        <c:crosses val="autoZero"/>
        <c:auto val="1"/>
        <c:lblAlgn val="ctr"/>
        <c:lblOffset val="100"/>
        <c:noMultiLvlLbl val="0"/>
      </c:catAx>
    </c:plotArea>
    <c:legend>
      <c:legendPos val="r"/>
      <c:layout>
        <c:manualLayout>
          <c:xMode val="edge"/>
          <c:yMode val="edge"/>
          <c:x val="0.32122371990887599"/>
          <c:y val="0.43800493716337524"/>
          <c:w val="0.50736599245711145"/>
          <c:h val="0.15979663811589867"/>
        </c:manualLayout>
      </c:layout>
      <c:overlay val="0"/>
      <c:txPr>
        <a:bodyPr/>
        <a:lstStyle/>
        <a:p>
          <a:pPr>
            <a:defRPr sz="1600">
              <a:latin typeface="Segoe UI Semilight" panose="020B0402040204020203" pitchFamily="34" charset="0"/>
              <a:cs typeface="Segoe UI Semilight" panose="020B0402040204020203" pitchFamily="34" charset="0"/>
            </a:defRPr>
          </a:pPr>
          <a:endParaRPr lang="cs-CZ"/>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0449074074074"/>
          <c:y val="5.6072065704514867E-2"/>
          <c:w val="0.76668518518518514"/>
          <c:h val="0.77942860405684022"/>
        </c:manualLayout>
      </c:layout>
      <c:scatterChart>
        <c:scatterStyle val="lineMarker"/>
        <c:varyColors val="0"/>
        <c:ser>
          <c:idx val="0"/>
          <c:order val="0"/>
          <c:spPr>
            <a:ln w="25400">
              <a:solidFill>
                <a:srgbClr val="000000"/>
              </a:solidFill>
              <a:prstDash val="solid"/>
            </a:ln>
          </c:spPr>
          <c:marker>
            <c:symbol val="none"/>
          </c:marker>
          <c:xVal>
            <c:numRef>
              <c:f>'[Копия СХК+НИИАР.xls]СХК (2)'!$B$339:$B$379</c:f>
              <c:numCache>
                <c:formatCode>0.00E+00</c:formatCode>
                <c:ptCount val="41"/>
                <c:pt idx="0" formatCode="General">
                  <c:v>0</c:v>
                </c:pt>
                <c:pt idx="1">
                  <c:v>1.0504384040832501E-2</c:v>
                </c:pt>
                <c:pt idx="2">
                  <c:v>2.2068416815459398E-2</c:v>
                </c:pt>
                <c:pt idx="3">
                  <c:v>3.4798992305923503E-2</c:v>
                </c:pt>
                <c:pt idx="4">
                  <c:v>4.8813787617988297E-2</c:v>
                </c:pt>
                <c:pt idx="5">
                  <c:v>6.4242350748241098E-2</c:v>
                </c:pt>
                <c:pt idx="6">
                  <c:v>8.1227298081669203E-2</c:v>
                </c:pt>
                <c:pt idx="7">
                  <c:v>9.9925632688969701E-2</c:v>
                </c:pt>
                <c:pt idx="8" formatCode="General">
                  <c:v>0.12051019560948401</c:v>
                </c:pt>
                <c:pt idx="9" formatCode="General">
                  <c:v>0.14317126353492199</c:v>
                </c:pt>
                <c:pt idx="10" formatCode="General">
                  <c:v>0.168118307662323</c:v>
                </c:pt>
                <c:pt idx="11" formatCode="General">
                  <c:v>0.19558192997448501</c:v>
                </c:pt>
                <c:pt idx="12" formatCode="General">
                  <c:v>0.225815994846189</c:v>
                </c:pt>
                <c:pt idx="13" formatCode="General">
                  <c:v>0.259099975680048</c:v>
                </c:pt>
                <c:pt idx="14" formatCode="General">
                  <c:v>0.29574153826350302</c:v>
                </c:pt>
                <c:pt idx="15" formatCode="General">
                  <c:v>0.33607938472660998</c:v>
                </c:pt>
                <c:pt idx="16" formatCode="General">
                  <c:v>0.380486384389225</c:v>
                </c:pt>
                <c:pt idx="17" formatCode="General">
                  <c:v>0.42937302043805597</c:v>
                </c:pt>
                <c:pt idx="18" formatCode="General">
                  <c:v>0.48319118429349101</c:v>
                </c:pt>
                <c:pt idx="19" formatCode="General">
                  <c:v>0.54243835274004404</c:v>
                </c:pt>
                <c:pt idx="20" formatCode="General">
                  <c:v>0.60766218643238801</c:v>
                </c:pt>
                <c:pt idx="21" formatCode="General">
                  <c:v>0.67946559228400005</c:v>
                </c:pt>
                <c:pt idx="22" formatCode="General">
                  <c:v>0.75851229653340502</c:v>
                </c:pt>
                <c:pt idx="23" formatCode="General">
                  <c:v>0.84553298000357202</c:v>
                </c:pt>
                <c:pt idx="24" formatCode="General">
                  <c:v>0.94133203226667805</c:v>
                </c:pt>
                <c:pt idx="25" formatCode="General">
                  <c:v>1.04679498714746</c:v>
                </c:pt>
                <c:pt idx="26" formatCode="General">
                  <c:v>1.1628967082964301</c:v>
                </c:pt>
                <c:pt idx="27" formatCode="General">
                  <c:v>1.29071040049754</c:v>
                </c:pt>
                <c:pt idx="28" formatCode="General">
                  <c:v>1.43141753000787</c:v>
                </c:pt>
                <c:pt idx="29" formatCode="General">
                  <c:v>1.5863187456294801</c:v>
                </c:pt>
                <c:pt idx="30" formatCode="General">
                  <c:v>1.75684590146411</c:v>
                </c:pt>
                <c:pt idx="31" formatCode="General">
                  <c:v>1.9445752924850399</c:v>
                </c:pt>
                <c:pt idx="32" formatCode="General">
                  <c:v>2.15124222527121</c:v>
                </c:pt>
                <c:pt idx="33" formatCode="General">
                  <c:v>2.3787570585904101</c:v>
                </c:pt>
                <c:pt idx="34" formatCode="General">
                  <c:v>2.6292228621053901</c:v>
                </c:pt>
                <c:pt idx="35" formatCode="General">
                  <c:v>2.9049548564338101</c:v>
                </c:pt>
                <c:pt idx="36" formatCode="General">
                  <c:v>3.2085018142594701</c:v>
                </c:pt>
                <c:pt idx="37" formatCode="General">
                  <c:v>3.54266962031924</c:v>
                </c:pt>
                <c:pt idx="38" formatCode="General">
                  <c:v>3.9105472080463199</c:v>
                </c:pt>
                <c:pt idx="39" formatCode="General">
                  <c:v>4.3155351126193002</c:v>
                </c:pt>
                <c:pt idx="40" formatCode="General">
                  <c:v>4.7613769043516401</c:v>
                </c:pt>
              </c:numCache>
            </c:numRef>
          </c:xVal>
          <c:yVal>
            <c:numRef>
              <c:f>'[Копия СХК+НИИАР.xls]СХК (2)'!$C$339:$C$379</c:f>
              <c:numCache>
                <c:formatCode>General</c:formatCode>
                <c:ptCount val="41"/>
                <c:pt idx="0">
                  <c:v>1.7935970000000001</c:v>
                </c:pt>
                <c:pt idx="1">
                  <c:v>1.7693875060718101</c:v>
                </c:pt>
                <c:pt idx="2">
                  <c:v>1.74282306229233</c:v>
                </c:pt>
                <c:pt idx="3">
                  <c:v>1.71369364740915</c:v>
                </c:pt>
                <c:pt idx="4">
                  <c:v>1.68177664921411</c:v>
                </c:pt>
                <c:pt idx="5">
                  <c:v>1.6468382027378401</c:v>
                </c:pt>
                <c:pt idx="6">
                  <c:v>1.60863541086538</c:v>
                </c:pt>
                <c:pt idx="7">
                  <c:v>1.56691972606395</c:v>
                </c:pt>
                <c:pt idx="8">
                  <c:v>1.5214418345995899</c:v>
                </c:pt>
                <c:pt idx="9">
                  <c:v>1.4719584519546101</c:v>
                </c:pt>
                <c:pt idx="10">
                  <c:v>1.4182415045163499</c:v>
                </c:pt>
                <c:pt idx="11">
                  <c:v>1.36009022786364</c:v>
                </c:pt>
                <c:pt idx="12">
                  <c:v>1.29734673941136</c:v>
                </c:pt>
                <c:pt idx="13">
                  <c:v>1.2299156168571601</c:v>
                </c:pt>
                <c:pt idx="14">
                  <c:v>1.15778789567063</c:v>
                </c:pt>
                <c:pt idx="15">
                  <c:v>1.08106963554668</c:v>
                </c:pt>
                <c:pt idx="16">
                  <c:v>1.0000147272889099</c:v>
                </c:pt>
                <c:pt idx="17">
                  <c:v>0.91506083274015304</c:v>
                </c:pt>
                <c:pt idx="18">
                  <c:v>0.82686617926705797</c:v>
                </c:pt>
                <c:pt idx="19">
                  <c:v>0.73634329050117897</c:v>
                </c:pt>
                <c:pt idx="20">
                  <c:v>0.64468361124493101</c:v>
                </c:pt>
                <c:pt idx="21">
                  <c:v>0.55336450650965296</c:v>
                </c:pt>
                <c:pt idx="22">
                  <c:v>0.464127696772556</c:v>
                </c:pt>
                <c:pt idx="23">
                  <c:v>0.37891673326804598</c:v>
                </c:pt>
                <c:pt idx="24">
                  <c:v>0.299762222473757</c:v>
                </c:pt>
                <c:pt idx="25">
                  <c:v>0.22860953800525699</c:v>
                </c:pt>
                <c:pt idx="26" formatCode="0.00E+00">
                  <c:v>0.16709730587173399</c:v>
                </c:pt>
                <c:pt idx="27" formatCode="0.00E+00">
                  <c:v>0.11631642677288</c:v>
                </c:pt>
                <c:pt idx="28" formatCode="0.00E+00">
                  <c:v>7.6604908642592201E-2</c:v>
                </c:pt>
                <c:pt idx="29" formatCode="0.00E+00">
                  <c:v>4.7449201342890802E-2</c:v>
                </c:pt>
                <c:pt idx="30" formatCode="0.00E+00">
                  <c:v>2.7549163017792901E-2</c:v>
                </c:pt>
                <c:pt idx="31" formatCode="0.00E+00">
                  <c:v>1.50532947737426E-2</c:v>
                </c:pt>
                <c:pt idx="32" formatCode="0.00E+00">
                  <c:v>7.9048231041820294E-3</c:v>
                </c:pt>
                <c:pt idx="33" formatCode="0.00E+00">
                  <c:v>4.2018903721271596E-3</c:v>
                </c:pt>
                <c:pt idx="34" formatCode="0.00E+00">
                  <c:v>2.46733375238609E-3</c:v>
                </c:pt>
                <c:pt idx="35" formatCode="0.00E+00">
                  <c:v>1.7358926911477E-3</c:v>
                </c:pt>
                <c:pt idx="36" formatCode="0.00E+00">
                  <c:v>1.46179992876669E-3</c:v>
                </c:pt>
                <c:pt idx="37" formatCode="0.00E+00">
                  <c:v>1.37220817777491E-3</c:v>
                </c:pt>
                <c:pt idx="38" formatCode="0.00E+00">
                  <c:v>1.34722964938007E-3</c:v>
                </c:pt>
                <c:pt idx="39" formatCode="0.00E+00">
                  <c:v>1.3415713763988101E-3</c:v>
                </c:pt>
                <c:pt idx="40" formatCode="0.00E+00">
                  <c:v>1.3415713763988101E-3</c:v>
                </c:pt>
              </c:numCache>
            </c:numRef>
          </c:yVal>
          <c:smooth val="0"/>
          <c:extLst xmlns:c16r2="http://schemas.microsoft.com/office/drawing/2015/06/chart">
            <c:ext xmlns:c16="http://schemas.microsoft.com/office/drawing/2014/chart" uri="{C3380CC4-5D6E-409C-BE32-E72D297353CC}">
              <c16:uniqueId val="{00000000-BF0C-4CDD-94CB-870EAEE0FF9F}"/>
            </c:ext>
          </c:extLst>
        </c:ser>
        <c:ser>
          <c:idx val="1"/>
          <c:order val="1"/>
          <c:spPr>
            <a:ln w="22225">
              <a:solidFill>
                <a:srgbClr val="FF0000"/>
              </a:solidFill>
              <a:prstDash val="solid"/>
            </a:ln>
          </c:spPr>
          <c:marker>
            <c:symbol val="none"/>
          </c:marker>
          <c:xVal>
            <c:numRef>
              <c:f>'[Копия СХК+НИИАР.xls]СХК (2)'!$B$339:$B$379</c:f>
              <c:numCache>
                <c:formatCode>0.00E+00</c:formatCode>
                <c:ptCount val="41"/>
                <c:pt idx="0" formatCode="General">
                  <c:v>0</c:v>
                </c:pt>
                <c:pt idx="1">
                  <c:v>1.0504384040832501E-2</c:v>
                </c:pt>
                <c:pt idx="2">
                  <c:v>2.2068416815459398E-2</c:v>
                </c:pt>
                <c:pt idx="3">
                  <c:v>3.4798992305923503E-2</c:v>
                </c:pt>
                <c:pt idx="4">
                  <c:v>4.8813787617988297E-2</c:v>
                </c:pt>
                <c:pt idx="5">
                  <c:v>6.4242350748241098E-2</c:v>
                </c:pt>
                <c:pt idx="6">
                  <c:v>8.1227298081669203E-2</c:v>
                </c:pt>
                <c:pt idx="7">
                  <c:v>9.9925632688969701E-2</c:v>
                </c:pt>
                <c:pt idx="8" formatCode="General">
                  <c:v>0.12051019560948401</c:v>
                </c:pt>
                <c:pt idx="9" formatCode="General">
                  <c:v>0.14317126353492199</c:v>
                </c:pt>
                <c:pt idx="10" formatCode="General">
                  <c:v>0.168118307662323</c:v>
                </c:pt>
                <c:pt idx="11" formatCode="General">
                  <c:v>0.19558192997448501</c:v>
                </c:pt>
                <c:pt idx="12" formatCode="General">
                  <c:v>0.225815994846189</c:v>
                </c:pt>
                <c:pt idx="13" formatCode="General">
                  <c:v>0.259099975680048</c:v>
                </c:pt>
                <c:pt idx="14" formatCode="General">
                  <c:v>0.29574153826350302</c:v>
                </c:pt>
                <c:pt idx="15" formatCode="General">
                  <c:v>0.33607938472660998</c:v>
                </c:pt>
                <c:pt idx="16" formatCode="General">
                  <c:v>0.380486384389225</c:v>
                </c:pt>
                <c:pt idx="17" formatCode="General">
                  <c:v>0.42937302043805597</c:v>
                </c:pt>
                <c:pt idx="18" formatCode="General">
                  <c:v>0.48319118429349101</c:v>
                </c:pt>
                <c:pt idx="19" formatCode="General">
                  <c:v>0.54243835274004404</c:v>
                </c:pt>
                <c:pt idx="20" formatCode="General">
                  <c:v>0.60766218643238801</c:v>
                </c:pt>
                <c:pt idx="21" formatCode="General">
                  <c:v>0.67946559228400005</c:v>
                </c:pt>
                <c:pt idx="22" formatCode="General">
                  <c:v>0.75851229653340502</c:v>
                </c:pt>
                <c:pt idx="23" formatCode="General">
                  <c:v>0.84553298000357202</c:v>
                </c:pt>
                <c:pt idx="24" formatCode="General">
                  <c:v>0.94133203226667805</c:v>
                </c:pt>
                <c:pt idx="25" formatCode="General">
                  <c:v>1.04679498714746</c:v>
                </c:pt>
                <c:pt idx="26" formatCode="General">
                  <c:v>1.1628967082964301</c:v>
                </c:pt>
                <c:pt idx="27" formatCode="General">
                  <c:v>1.29071040049754</c:v>
                </c:pt>
                <c:pt idx="28" formatCode="General">
                  <c:v>1.43141753000787</c:v>
                </c:pt>
                <c:pt idx="29" formatCode="General">
                  <c:v>1.5863187456294801</c:v>
                </c:pt>
                <c:pt idx="30" formatCode="General">
                  <c:v>1.75684590146411</c:v>
                </c:pt>
                <c:pt idx="31" formatCode="General">
                  <c:v>1.9445752924850399</c:v>
                </c:pt>
                <c:pt idx="32" formatCode="General">
                  <c:v>2.15124222527121</c:v>
                </c:pt>
                <c:pt idx="33" formatCode="General">
                  <c:v>2.3787570585904101</c:v>
                </c:pt>
                <c:pt idx="34" formatCode="General">
                  <c:v>2.6292228621053901</c:v>
                </c:pt>
                <c:pt idx="35" formatCode="General">
                  <c:v>2.9049548564338101</c:v>
                </c:pt>
                <c:pt idx="36" formatCode="General">
                  <c:v>3.2085018142594701</c:v>
                </c:pt>
                <c:pt idx="37" formatCode="General">
                  <c:v>3.54266962031924</c:v>
                </c:pt>
                <c:pt idx="38" formatCode="General">
                  <c:v>3.9105472080463199</c:v>
                </c:pt>
                <c:pt idx="39" formatCode="General">
                  <c:v>4.3155351126193002</c:v>
                </c:pt>
                <c:pt idx="40" formatCode="General">
                  <c:v>4.7613769043516401</c:v>
                </c:pt>
              </c:numCache>
            </c:numRef>
          </c:xVal>
          <c:yVal>
            <c:numRef>
              <c:f>'[Копия СХК+НИИАР.xls]СХК (2)'!$D$339:$D$379</c:f>
              <c:numCache>
                <c:formatCode>General</c:formatCode>
                <c:ptCount val="41"/>
                <c:pt idx="0">
                  <c:v>1.7935970000000001</c:v>
                </c:pt>
                <c:pt idx="1">
                  <c:v>1.7719929119502</c:v>
                </c:pt>
                <c:pt idx="2">
                  <c:v>1.7482153654505801</c:v>
                </c:pt>
                <c:pt idx="3">
                  <c:v>1.7220539831050901</c:v>
                </c:pt>
                <c:pt idx="4">
                  <c:v>1.69328157505875</c:v>
                </c:pt>
                <c:pt idx="5">
                  <c:v>1.66165420154663</c:v>
                </c:pt>
                <c:pt idx="6">
                  <c:v>1.62691186821353</c:v>
                </c:pt>
                <c:pt idx="7">
                  <c:v>1.5887801236279799</c:v>
                </c:pt>
                <c:pt idx="8">
                  <c:v>1.546972910911</c:v>
                </c:pt>
                <c:pt idx="9">
                  <c:v>1.50119712883485</c:v>
                </c:pt>
                <c:pt idx="10">
                  <c:v>1.4511594799779699</c:v>
                </c:pt>
                <c:pt idx="11">
                  <c:v>1.3965763209678099</c:v>
                </c:pt>
                <c:pt idx="12">
                  <c:v>1.3371873718424201</c:v>
                </c:pt>
                <c:pt idx="13">
                  <c:v>1.2727742658144201</c:v>
                </c:pt>
                <c:pt idx="14">
                  <c:v>1.2031849863853901</c:v>
                </c:pt>
                <c:pt idx="15">
                  <c:v>1.12836517722675</c:v>
                </c:pt>
                <c:pt idx="16">
                  <c:v>1.0483970143019099</c:v>
                </c:pt>
                <c:pt idx="17">
                  <c:v>0.96354564374141505</c:v>
                </c:pt>
                <c:pt idx="18">
                  <c:v>0.87431190691774097</c:v>
                </c:pt>
                <c:pt idx="19">
                  <c:v>0.78148795844716801</c:v>
                </c:pt>
                <c:pt idx="20">
                  <c:v>0.68620922766970505</c:v>
                </c:pt>
                <c:pt idx="21">
                  <c:v>0.58999194636262997</c:v>
                </c:pt>
                <c:pt idx="22">
                  <c:v>0.49474055875979001</c:v>
                </c:pt>
                <c:pt idx="23">
                  <c:v>0.4027049412525</c:v>
                </c:pt>
                <c:pt idx="24">
                  <c:v>0.31636590177669399</c:v>
                </c:pt>
                <c:pt idx="25">
                  <c:v>0.238232694185017</c:v>
                </c:pt>
                <c:pt idx="26">
                  <c:v>0.170552749317539</c:v>
                </c:pt>
                <c:pt idx="27">
                  <c:v>0.11496427175478301</c:v>
                </c:pt>
                <c:pt idx="28" formatCode="0.00E+00">
                  <c:v>7.2163301768906299E-2</c:v>
                </c:pt>
                <c:pt idx="29" formatCode="0.00E+00">
                  <c:v>4.1693211340468703E-2</c:v>
                </c:pt>
                <c:pt idx="30" formatCode="0.00E+00">
                  <c:v>2.1968659207535799E-2</c:v>
                </c:pt>
                <c:pt idx="31" formatCode="0.00E+00">
                  <c:v>1.0589202373501701E-2</c:v>
                </c:pt>
                <c:pt idx="32" formatCode="0.00E+00">
                  <c:v>4.8784092481703898E-3</c:v>
                </c:pt>
                <c:pt idx="33" formatCode="0.00E+00">
                  <c:v>2.4569653403504399E-3</c:v>
                </c:pt>
                <c:pt idx="34" formatCode="0.00E+00">
                  <c:v>1.61934090948006E-3</c:v>
                </c:pt>
                <c:pt idx="35" formatCode="0.00E+00">
                  <c:v>1.3926796902952101E-3</c:v>
                </c:pt>
                <c:pt idx="36" formatCode="0.00E+00">
                  <c:v>1.3470572768315701E-3</c:v>
                </c:pt>
                <c:pt idx="37" formatCode="0.00E+00">
                  <c:v>1.34062406705547E-3</c:v>
                </c:pt>
                <c:pt idx="38" formatCode="0.00E+00">
                  <c:v>1.3400332258866499E-3</c:v>
                </c:pt>
                <c:pt idx="39" formatCode="0.00E+00">
                  <c:v>1.34000111330982E-3</c:v>
                </c:pt>
                <c:pt idx="40" formatCode="0.00E+00">
                  <c:v>1.33999993234822E-3</c:v>
                </c:pt>
              </c:numCache>
            </c:numRef>
          </c:yVal>
          <c:smooth val="0"/>
          <c:extLst xmlns:c16r2="http://schemas.microsoft.com/office/drawing/2015/06/chart">
            <c:ext xmlns:c16="http://schemas.microsoft.com/office/drawing/2014/chart" uri="{C3380CC4-5D6E-409C-BE32-E72D297353CC}">
              <c16:uniqueId val="{00000001-BF0C-4CDD-94CB-870EAEE0FF9F}"/>
            </c:ext>
          </c:extLst>
        </c:ser>
        <c:dLbls>
          <c:showLegendKey val="0"/>
          <c:showVal val="0"/>
          <c:showCatName val="0"/>
          <c:showSerName val="0"/>
          <c:showPercent val="0"/>
          <c:showBubbleSize val="0"/>
        </c:dLbls>
        <c:axId val="201112192"/>
        <c:axId val="201122560"/>
      </c:scatterChart>
      <c:valAx>
        <c:axId val="201112192"/>
        <c:scaling>
          <c:orientation val="minMax"/>
        </c:scaling>
        <c:delete val="0"/>
        <c:axPos val="b"/>
        <c:title>
          <c:tx>
            <c:rich>
              <a:bodyPr/>
              <a:lstStyle/>
              <a:p>
                <a:pPr>
                  <a:defRPr sz="1300" b="0" i="0" u="none" strike="noStrike" baseline="0">
                    <a:solidFill>
                      <a:srgbClr val="000000"/>
                    </a:solidFill>
                    <a:latin typeface="Arial" panose="020B0604020202020204" pitchFamily="34" charset="0"/>
                    <a:ea typeface="Times New Roman"/>
                    <a:cs typeface="Arial" panose="020B0604020202020204" pitchFamily="34" charset="0"/>
                  </a:defRPr>
                </a:pPr>
                <a:r>
                  <a:rPr lang="ru-RU" sz="1300" dirty="0">
                    <a:latin typeface="Arial" panose="020B0604020202020204" pitchFamily="34" charset="0"/>
                    <a:cs typeface="Arial" panose="020B0604020202020204" pitchFamily="34" charset="0"/>
                  </a:rPr>
                  <a:t>Расстояние, </a:t>
                </a:r>
                <a:r>
                  <a:rPr lang="ru-RU" sz="1300" dirty="0" smtClean="0">
                    <a:latin typeface="Arial" panose="020B0604020202020204" pitchFamily="34" charset="0"/>
                    <a:cs typeface="Arial" panose="020B0604020202020204" pitchFamily="34" charset="0"/>
                  </a:rPr>
                  <a:t>см</a:t>
                </a:r>
                <a:endParaRPr lang="ru-RU" sz="1300" dirty="0">
                  <a:latin typeface="Arial" panose="020B0604020202020204" pitchFamily="34" charset="0"/>
                  <a:cs typeface="Arial" panose="020B0604020202020204" pitchFamily="34" charset="0"/>
                </a:endParaRPr>
              </a:p>
            </c:rich>
          </c:tx>
          <c:layout>
            <c:manualLayout>
              <c:xMode val="edge"/>
              <c:yMode val="edge"/>
              <c:x val="0.35537893518518526"/>
              <c:y val="0.9208454861111110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panose="020B0604020202020204" pitchFamily="34" charset="0"/>
                <a:ea typeface="Times New Roman"/>
                <a:cs typeface="Arial" panose="020B0604020202020204" pitchFamily="34" charset="0"/>
              </a:defRPr>
            </a:pPr>
            <a:endParaRPr lang="cs-CZ"/>
          </a:p>
        </c:txPr>
        <c:crossAx val="201122560"/>
        <c:crosses val="autoZero"/>
        <c:crossBetween val="midCat"/>
        <c:majorUnit val="1"/>
      </c:valAx>
      <c:valAx>
        <c:axId val="201122560"/>
        <c:scaling>
          <c:orientation val="minMax"/>
        </c:scaling>
        <c:delete val="0"/>
        <c:axPos val="l"/>
        <c:majorGridlines>
          <c:spPr>
            <a:ln w="3175">
              <a:solidFill>
                <a:srgbClr val="FFFFFF"/>
              </a:solidFill>
              <a:prstDash val="solid"/>
            </a:ln>
          </c:spPr>
        </c:majorGridlines>
        <c:title>
          <c:tx>
            <c:rich>
              <a:bodyPr/>
              <a:lstStyle/>
              <a:p>
                <a:pPr>
                  <a:defRPr sz="1300" b="0" i="0" u="none" strike="noStrike" baseline="0">
                    <a:solidFill>
                      <a:srgbClr val="000000"/>
                    </a:solidFill>
                    <a:latin typeface="Arial" panose="020B0604020202020204" pitchFamily="34" charset="0"/>
                    <a:ea typeface="Times New Roman"/>
                    <a:cs typeface="Arial" panose="020B0604020202020204" pitchFamily="34" charset="0"/>
                  </a:defRPr>
                </a:pPr>
                <a:r>
                  <a:rPr lang="ru-RU" sz="1300" b="0" i="0" u="none" strike="noStrike" baseline="0" dirty="0" smtClean="0">
                    <a:solidFill>
                      <a:srgbClr val="000000"/>
                    </a:solidFill>
                    <a:latin typeface="Arial" panose="020B0604020202020204" pitchFamily="34" charset="0"/>
                    <a:cs typeface="Arial" panose="020B0604020202020204" pitchFamily="34" charset="0"/>
                  </a:rPr>
                  <a:t>Концентрация, </a:t>
                </a:r>
                <a:r>
                  <a:rPr lang="ru-RU" sz="1300" b="0" i="0" u="none" strike="noStrike" baseline="0" dirty="0">
                    <a:solidFill>
                      <a:srgbClr val="000000"/>
                    </a:solidFill>
                    <a:latin typeface="Arial" panose="020B0604020202020204" pitchFamily="34" charset="0"/>
                    <a:cs typeface="Arial" panose="020B0604020202020204" pitchFamily="34" charset="0"/>
                  </a:rPr>
                  <a:t>моль/л</a:t>
                </a:r>
              </a:p>
            </c:rich>
          </c:tx>
          <c:layout>
            <c:manualLayout>
              <c:xMode val="edge"/>
              <c:yMode val="edge"/>
              <c:x val="0"/>
              <c:y val="0.16608784722222222"/>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panose="020B0604020202020204" pitchFamily="34" charset="0"/>
                <a:ea typeface="Times New Roman"/>
                <a:cs typeface="Arial" panose="020B0604020202020204" pitchFamily="34" charset="0"/>
              </a:defRPr>
            </a:pPr>
            <a:endParaRPr lang="cs-CZ"/>
          </a:p>
        </c:txPr>
        <c:crossAx val="201112192"/>
        <c:crosses val="autoZero"/>
        <c:crossBetween val="midCat"/>
        <c:majorUnit val="0.5"/>
      </c:valAx>
      <c:spPr>
        <a:noFill/>
        <a:ln w="25400">
          <a:noFill/>
        </a:ln>
      </c:spPr>
    </c:plotArea>
    <c:plotVisOnly val="1"/>
    <c:dispBlanksAs val="gap"/>
    <c:showDLblsOverMax val="0"/>
  </c:chart>
  <c:spPr>
    <a:solidFill>
      <a:srgbClr val="FFFFFF"/>
    </a:solidFill>
    <a:ln w="9525">
      <a:noFill/>
    </a:ln>
  </c:spPr>
  <c:txPr>
    <a:bodyPr/>
    <a:lstStyle/>
    <a:p>
      <a:pPr>
        <a:defRPr sz="1200" b="0" i="0" u="none" strike="noStrike" baseline="0">
          <a:solidFill>
            <a:srgbClr val="000000"/>
          </a:solidFill>
          <a:latin typeface="Times New Roman"/>
          <a:ea typeface="Times New Roman"/>
          <a:cs typeface="Times New Roman"/>
        </a:defRPr>
      </a:pPr>
      <a:endParaRPr lang="cs-CZ"/>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9085194444444445"/>
          <c:y val="4.2700925925925927E-2"/>
          <c:w val="0.74972277777777774"/>
          <c:h val="0.85615694444444446"/>
        </c:manualLayout>
      </c:layout>
      <c:scatterChart>
        <c:scatterStyle val="smoothMarker"/>
        <c:varyColors val="0"/>
        <c:ser>
          <c:idx val="0"/>
          <c:order val="0"/>
          <c:tx>
            <c:strRef>
              <c:f>Sheet1!$J$1</c:f>
              <c:strCache>
                <c:ptCount val="1"/>
                <c:pt idx="0">
                  <c:v>полуограниченная молель</c:v>
                </c:pt>
              </c:strCache>
            </c:strRef>
          </c:tx>
          <c:spPr>
            <a:ln w="31750">
              <a:solidFill>
                <a:srgbClr val="00B050"/>
              </a:solidFill>
            </a:ln>
          </c:spPr>
          <c:marker>
            <c:symbol val="none"/>
          </c:marker>
          <c:xVal>
            <c:numRef>
              <c:f>Sheet1!$G$2:$G$76</c:f>
              <c:numCache>
                <c:formatCode>General</c:formatCode>
                <c:ptCount val="75"/>
                <c:pt idx="0">
                  <c:v>0.92361111110949423</c:v>
                </c:pt>
                <c:pt idx="1">
                  <c:v>1.8923611111094942</c:v>
                </c:pt>
                <c:pt idx="2">
                  <c:v>2.9201388888905058</c:v>
                </c:pt>
                <c:pt idx="3">
                  <c:v>3.6840277777810115</c:v>
                </c:pt>
                <c:pt idx="4">
                  <c:v>4.96875</c:v>
                </c:pt>
                <c:pt idx="5">
                  <c:v>6.9270833333357587</c:v>
                </c:pt>
                <c:pt idx="6">
                  <c:v>7.8368055555547471</c:v>
                </c:pt>
                <c:pt idx="7">
                  <c:v>8.7555555555591127</c:v>
                </c:pt>
                <c:pt idx="8">
                  <c:v>9.8298611111094942</c:v>
                </c:pt>
                <c:pt idx="9">
                  <c:v>10.684027777781012</c:v>
                </c:pt>
                <c:pt idx="10">
                  <c:v>11.760416666664241</c:v>
                </c:pt>
                <c:pt idx="11">
                  <c:v>14.010416666664241</c:v>
                </c:pt>
                <c:pt idx="12">
                  <c:v>14.822916666664241</c:v>
                </c:pt>
                <c:pt idx="13">
                  <c:v>15.760416666664241</c:v>
                </c:pt>
                <c:pt idx="14">
                  <c:v>16.850694444445253</c:v>
                </c:pt>
                <c:pt idx="15">
                  <c:v>17.78125</c:v>
                </c:pt>
                <c:pt idx="16">
                  <c:v>18.940972222218988</c:v>
                </c:pt>
                <c:pt idx="17">
                  <c:v>22.017361111109494</c:v>
                </c:pt>
                <c:pt idx="18">
                  <c:v>22.788194444445253</c:v>
                </c:pt>
                <c:pt idx="19">
                  <c:v>23.614583333335759</c:v>
                </c:pt>
                <c:pt idx="20">
                  <c:v>23.892361111109494</c:v>
                </c:pt>
                <c:pt idx="21">
                  <c:v>24.760416666664241</c:v>
                </c:pt>
                <c:pt idx="22">
                  <c:v>27.763888888890506</c:v>
                </c:pt>
                <c:pt idx="23">
                  <c:v>28.934027777781012</c:v>
                </c:pt>
                <c:pt idx="24">
                  <c:v>29.927083333335759</c:v>
                </c:pt>
                <c:pt idx="25">
                  <c:v>30.864583333335759</c:v>
                </c:pt>
                <c:pt idx="26">
                  <c:v>31.927083333335759</c:v>
                </c:pt>
                <c:pt idx="27">
                  <c:v>32.996527777781012</c:v>
                </c:pt>
                <c:pt idx="28">
                  <c:v>34.725694444445253</c:v>
                </c:pt>
                <c:pt idx="29">
                  <c:v>35.809027777781012</c:v>
                </c:pt>
                <c:pt idx="30">
                  <c:v>36.871527777781012</c:v>
                </c:pt>
                <c:pt idx="31">
                  <c:v>37.90625</c:v>
                </c:pt>
                <c:pt idx="32">
                  <c:v>39.03125</c:v>
                </c:pt>
                <c:pt idx="33">
                  <c:v>39.822916666664241</c:v>
                </c:pt>
                <c:pt idx="34">
                  <c:v>42.010416666664241</c:v>
                </c:pt>
                <c:pt idx="35">
                  <c:v>43.760416666664241</c:v>
                </c:pt>
                <c:pt idx="36">
                  <c:v>44.920138888890506</c:v>
                </c:pt>
                <c:pt idx="37">
                  <c:v>45.940972222218988</c:v>
                </c:pt>
                <c:pt idx="38">
                  <c:v>46.822916666664241</c:v>
                </c:pt>
                <c:pt idx="39">
                  <c:v>49.041666666664241</c:v>
                </c:pt>
                <c:pt idx="40">
                  <c:v>49.927083333335759</c:v>
                </c:pt>
                <c:pt idx="41">
                  <c:v>50.90625</c:v>
                </c:pt>
                <c:pt idx="42">
                  <c:v>51.927083333335759</c:v>
                </c:pt>
                <c:pt idx="43">
                  <c:v>52.663194444445253</c:v>
                </c:pt>
                <c:pt idx="44">
                  <c:v>55.84375</c:v>
                </c:pt>
                <c:pt idx="45">
                  <c:v>56.927083333335759</c:v>
                </c:pt>
                <c:pt idx="46">
                  <c:v>57.774305555554747</c:v>
                </c:pt>
                <c:pt idx="47">
                  <c:v>58.934027777781012</c:v>
                </c:pt>
                <c:pt idx="48">
                  <c:v>60.84375</c:v>
                </c:pt>
                <c:pt idx="49">
                  <c:v>62.725694444445253</c:v>
                </c:pt>
                <c:pt idx="50">
                  <c:v>63.916666666664241</c:v>
                </c:pt>
                <c:pt idx="51">
                  <c:v>64.885416666664241</c:v>
                </c:pt>
                <c:pt idx="52">
                  <c:v>65.90625</c:v>
                </c:pt>
                <c:pt idx="53">
                  <c:v>66.697916666664241</c:v>
                </c:pt>
                <c:pt idx="54">
                  <c:v>67.802083333335759</c:v>
                </c:pt>
                <c:pt idx="55">
                  <c:v>69.829861111109494</c:v>
                </c:pt>
                <c:pt idx="56">
                  <c:v>70.84375</c:v>
                </c:pt>
                <c:pt idx="57">
                  <c:v>71.864583333335759</c:v>
                </c:pt>
                <c:pt idx="58">
                  <c:v>72.71875</c:v>
                </c:pt>
                <c:pt idx="59">
                  <c:v>73.84375</c:v>
                </c:pt>
                <c:pt idx="60">
                  <c:v>76.864583333335759</c:v>
                </c:pt>
                <c:pt idx="61">
                  <c:v>85.739583333335759</c:v>
                </c:pt>
                <c:pt idx="62">
                  <c:v>92.65625</c:v>
                </c:pt>
                <c:pt idx="63">
                  <c:v>93.822916666664241</c:v>
                </c:pt>
                <c:pt idx="64">
                  <c:v>94.864583333335759</c:v>
                </c:pt>
                <c:pt idx="65">
                  <c:v>98.565972222218988</c:v>
                </c:pt>
                <c:pt idx="66">
                  <c:v>99.71875</c:v>
                </c:pt>
                <c:pt idx="67">
                  <c:v>100.58680555555475</c:v>
                </c:pt>
                <c:pt idx="68">
                  <c:v>102.57291666666424</c:v>
                </c:pt>
                <c:pt idx="69">
                  <c:v>104.83680555555475</c:v>
                </c:pt>
                <c:pt idx="70">
                  <c:v>105.73958333333576</c:v>
                </c:pt>
                <c:pt idx="71">
                  <c:v>106.89236111110949</c:v>
                </c:pt>
                <c:pt idx="72">
                  <c:v>108.80902777778101</c:v>
                </c:pt>
                <c:pt idx="73">
                  <c:v>111.89583333333576</c:v>
                </c:pt>
                <c:pt idx="74">
                  <c:v>112.78125</c:v>
                </c:pt>
              </c:numCache>
            </c:numRef>
          </c:xVal>
          <c:yVal>
            <c:numRef>
              <c:f>Sheet1!$J$2:$J$76</c:f>
              <c:numCache>
                <c:formatCode>General</c:formatCode>
                <c:ptCount val="75"/>
                <c:pt idx="0">
                  <c:v>0</c:v>
                </c:pt>
                <c:pt idx="1">
                  <c:v>0</c:v>
                </c:pt>
                <c:pt idx="2">
                  <c:v>0</c:v>
                </c:pt>
                <c:pt idx="3">
                  <c:v>0</c:v>
                </c:pt>
                <c:pt idx="4">
                  <c:v>0</c:v>
                </c:pt>
                <c:pt idx="5">
                  <c:v>0</c:v>
                </c:pt>
                <c:pt idx="6">
                  <c:v>0</c:v>
                </c:pt>
                <c:pt idx="7">
                  <c:v>0</c:v>
                </c:pt>
                <c:pt idx="8">
                  <c:v>0</c:v>
                </c:pt>
                <c:pt idx="9">
                  <c:v>0</c:v>
                </c:pt>
                <c:pt idx="10">
                  <c:v>0</c:v>
                </c:pt>
                <c:pt idx="11">
                  <c:v>3.9142110729861734E-5</c:v>
                </c:pt>
                <c:pt idx="12">
                  <c:v>6.3825751091206584E-5</c:v>
                </c:pt>
                <c:pt idx="13">
                  <c:v>1.0554576943933025E-4</c:v>
                </c:pt>
                <c:pt idx="14">
                  <c:v>1.7686932560023738E-4</c:v>
                </c:pt>
                <c:pt idx="15">
                  <c:v>2.6171254397855392E-4</c:v>
                </c:pt>
                <c:pt idx="16">
                  <c:v>4.0469257559472283E-4</c:v>
                </c:pt>
                <c:pt idx="17">
                  <c:v>1.0357761140092903E-3</c:v>
                </c:pt>
                <c:pt idx="18">
                  <c:v>1.2612007980439266E-3</c:v>
                </c:pt>
                <c:pt idx="19">
                  <c:v>1.5362749374212559E-3</c:v>
                </c:pt>
                <c:pt idx="20">
                  <c:v>1.6367593307883288E-3</c:v>
                </c:pt>
                <c:pt idx="21">
                  <c:v>1.977561308336262E-3</c:v>
                </c:pt>
                <c:pt idx="22">
                  <c:v>3.4838344800904864E-3</c:v>
                </c:pt>
                <c:pt idx="23">
                  <c:v>4.2125820767030531E-3</c:v>
                </c:pt>
                <c:pt idx="24">
                  <c:v>4.894314279749068E-3</c:v>
                </c:pt>
                <c:pt idx="25">
                  <c:v>5.5911104121657562E-3</c:v>
                </c:pt>
                <c:pt idx="26">
                  <c:v>6.442812892991534E-3</c:v>
                </c:pt>
                <c:pt idx="27">
                  <c:v>7.3657685910952786E-3</c:v>
                </c:pt>
                <c:pt idx="28">
                  <c:v>8.9944071289944638E-3</c:v>
                </c:pt>
                <c:pt idx="29">
                  <c:v>1.0098173402555144E-2</c:v>
                </c:pt>
                <c:pt idx="30">
                  <c:v>1.1241047980218744E-2</c:v>
                </c:pt>
                <c:pt idx="31">
                  <c:v>1.240967437833207E-2</c:v>
                </c:pt>
                <c:pt idx="32">
                  <c:v>1.3740387291039213E-2</c:v>
                </c:pt>
                <c:pt idx="33">
                  <c:v>1.4713077480761116E-2</c:v>
                </c:pt>
                <c:pt idx="34">
                  <c:v>1.7548581789542106E-2</c:v>
                </c:pt>
                <c:pt idx="35">
                  <c:v>1.996341643492372E-2</c:v>
                </c:pt>
                <c:pt idx="36">
                  <c:v>2.1630211724538051E-2</c:v>
                </c:pt>
                <c:pt idx="37">
                  <c:v>2.3138614243369271E-2</c:v>
                </c:pt>
                <c:pt idx="38">
                  <c:v>2.4471343018202307E-2</c:v>
                </c:pt>
                <c:pt idx="39">
                  <c:v>2.7937061251820605E-2</c:v>
                </c:pt>
                <c:pt idx="40">
                  <c:v>2.9362100748249742E-2</c:v>
                </c:pt>
                <c:pt idx="41">
                  <c:v>3.0963882112227115E-2</c:v>
                </c:pt>
                <c:pt idx="42">
                  <c:v>3.2661173749919392E-2</c:v>
                </c:pt>
                <c:pt idx="43">
                  <c:v>3.3901481006488043E-2</c:v>
                </c:pt>
                <c:pt idx="44">
                  <c:v>3.9403431292255542E-2</c:v>
                </c:pt>
                <c:pt idx="45">
                  <c:v>4.1325026715659963E-2</c:v>
                </c:pt>
                <c:pt idx="46">
                  <c:v>4.2842796528309912E-2</c:v>
                </c:pt>
                <c:pt idx="47">
                  <c:v>4.4940213080543523E-2</c:v>
                </c:pt>
                <c:pt idx="48">
                  <c:v>4.8439358194982907E-2</c:v>
                </c:pt>
                <c:pt idx="49">
                  <c:v>5.1936114771616637E-2</c:v>
                </c:pt>
                <c:pt idx="50">
                  <c:v>5.4170663106214545E-2</c:v>
                </c:pt>
                <c:pt idx="51">
                  <c:v>5.5999247857291046E-2</c:v>
                </c:pt>
                <c:pt idx="52">
                  <c:v>5.7935787357882851E-2</c:v>
                </c:pt>
                <c:pt idx="53">
                  <c:v>5.9443807503089974E-2</c:v>
                </c:pt>
                <c:pt idx="54">
                  <c:v>6.1555286564858647E-2</c:v>
                </c:pt>
                <c:pt idx="55">
                  <c:v>6.5454425807382033E-2</c:v>
                </c:pt>
                <c:pt idx="56">
                  <c:v>6.741277179659011E-2</c:v>
                </c:pt>
                <c:pt idx="57">
                  <c:v>6.9389422267990497E-2</c:v>
                </c:pt>
                <c:pt idx="58">
                  <c:v>7.1046598013916773E-2</c:v>
                </c:pt>
                <c:pt idx="59">
                  <c:v>7.3233003182045731E-2</c:v>
                </c:pt>
                <c:pt idx="60">
                  <c:v>7.9118854054852417E-2</c:v>
                </c:pt>
                <c:pt idx="61">
                  <c:v>9.6419356361705844E-2</c:v>
                </c:pt>
                <c:pt idx="62">
                  <c:v>0.10977347872278442</c:v>
                </c:pt>
                <c:pt idx="63">
                  <c:v>0.11200665505683327</c:v>
                </c:pt>
                <c:pt idx="64">
                  <c:v>0.11399501690018332</c:v>
                </c:pt>
                <c:pt idx="65">
                  <c:v>0.12101459990402708</c:v>
                </c:pt>
                <c:pt idx="66">
                  <c:v>0.12318526059863888</c:v>
                </c:pt>
                <c:pt idx="67">
                  <c:v>0.1248146518619726</c:v>
                </c:pt>
                <c:pt idx="68">
                  <c:v>0.1285255458670338</c:v>
                </c:pt>
                <c:pt idx="69">
                  <c:v>0.13272528244003612</c:v>
                </c:pt>
                <c:pt idx="70">
                  <c:v>0.13439077779422004</c:v>
                </c:pt>
                <c:pt idx="71">
                  <c:v>0.13650964641324836</c:v>
                </c:pt>
                <c:pt idx="72">
                  <c:v>0.14001275677369196</c:v>
                </c:pt>
                <c:pt idx="73">
                  <c:v>0.14560119883842704</c:v>
                </c:pt>
                <c:pt idx="74">
                  <c:v>0.14719179109823877</c:v>
                </c:pt>
              </c:numCache>
            </c:numRef>
          </c:yVal>
          <c:smooth val="1"/>
          <c:extLst xmlns:c16r2="http://schemas.microsoft.com/office/drawing/2015/06/chart">
            <c:ext xmlns:c16="http://schemas.microsoft.com/office/drawing/2014/chart" uri="{C3380CC4-5D6E-409C-BE32-E72D297353CC}">
              <c16:uniqueId val="{00000000-81AB-404E-B60C-878F01A9B2E8}"/>
            </c:ext>
          </c:extLst>
        </c:ser>
        <c:ser>
          <c:idx val="1"/>
          <c:order val="1"/>
          <c:tx>
            <c:strRef>
              <c:f>Sheet1!$L$1</c:f>
              <c:strCache>
                <c:ptCount val="1"/>
                <c:pt idx="0">
                  <c:v>ограниченная модель</c:v>
                </c:pt>
              </c:strCache>
            </c:strRef>
          </c:tx>
          <c:spPr>
            <a:ln w="31750">
              <a:solidFill>
                <a:schemeClr val="tx1"/>
              </a:solidFill>
            </a:ln>
          </c:spPr>
          <c:marker>
            <c:symbol val="none"/>
          </c:marker>
          <c:xVal>
            <c:numRef>
              <c:f>Sheet1!$G$2:$G$76</c:f>
              <c:numCache>
                <c:formatCode>General</c:formatCode>
                <c:ptCount val="75"/>
                <c:pt idx="0">
                  <c:v>0.92361111110949423</c:v>
                </c:pt>
                <c:pt idx="1">
                  <c:v>1.8923611111094942</c:v>
                </c:pt>
                <c:pt idx="2">
                  <c:v>2.9201388888905058</c:v>
                </c:pt>
                <c:pt idx="3">
                  <c:v>3.6840277777810115</c:v>
                </c:pt>
                <c:pt idx="4">
                  <c:v>4.96875</c:v>
                </c:pt>
                <c:pt idx="5">
                  <c:v>6.9270833333357587</c:v>
                </c:pt>
                <c:pt idx="6">
                  <c:v>7.8368055555547471</c:v>
                </c:pt>
                <c:pt idx="7">
                  <c:v>8.7555555555591127</c:v>
                </c:pt>
                <c:pt idx="8">
                  <c:v>9.8298611111094942</c:v>
                </c:pt>
                <c:pt idx="9">
                  <c:v>10.684027777781012</c:v>
                </c:pt>
                <c:pt idx="10">
                  <c:v>11.760416666664241</c:v>
                </c:pt>
                <c:pt idx="11">
                  <c:v>14.010416666664241</c:v>
                </c:pt>
                <c:pt idx="12">
                  <c:v>14.822916666664241</c:v>
                </c:pt>
                <c:pt idx="13">
                  <c:v>15.760416666664241</c:v>
                </c:pt>
                <c:pt idx="14">
                  <c:v>16.850694444445253</c:v>
                </c:pt>
                <c:pt idx="15">
                  <c:v>17.78125</c:v>
                </c:pt>
                <c:pt idx="16">
                  <c:v>18.940972222218988</c:v>
                </c:pt>
                <c:pt idx="17">
                  <c:v>22.017361111109494</c:v>
                </c:pt>
                <c:pt idx="18">
                  <c:v>22.788194444445253</c:v>
                </c:pt>
                <c:pt idx="19">
                  <c:v>23.614583333335759</c:v>
                </c:pt>
                <c:pt idx="20">
                  <c:v>23.892361111109494</c:v>
                </c:pt>
                <c:pt idx="21">
                  <c:v>24.760416666664241</c:v>
                </c:pt>
                <c:pt idx="22">
                  <c:v>27.763888888890506</c:v>
                </c:pt>
                <c:pt idx="23">
                  <c:v>28.934027777781012</c:v>
                </c:pt>
                <c:pt idx="24">
                  <c:v>29.927083333335759</c:v>
                </c:pt>
                <c:pt idx="25">
                  <c:v>30.864583333335759</c:v>
                </c:pt>
                <c:pt idx="26">
                  <c:v>31.927083333335759</c:v>
                </c:pt>
                <c:pt idx="27">
                  <c:v>32.996527777781012</c:v>
                </c:pt>
                <c:pt idx="28">
                  <c:v>34.725694444445253</c:v>
                </c:pt>
                <c:pt idx="29">
                  <c:v>35.809027777781012</c:v>
                </c:pt>
                <c:pt idx="30">
                  <c:v>36.871527777781012</c:v>
                </c:pt>
                <c:pt idx="31">
                  <c:v>37.90625</c:v>
                </c:pt>
                <c:pt idx="32">
                  <c:v>39.03125</c:v>
                </c:pt>
                <c:pt idx="33">
                  <c:v>39.822916666664241</c:v>
                </c:pt>
                <c:pt idx="34">
                  <c:v>42.010416666664241</c:v>
                </c:pt>
                <c:pt idx="35">
                  <c:v>43.760416666664241</c:v>
                </c:pt>
                <c:pt idx="36">
                  <c:v>44.920138888890506</c:v>
                </c:pt>
                <c:pt idx="37">
                  <c:v>45.940972222218988</c:v>
                </c:pt>
                <c:pt idx="38">
                  <c:v>46.822916666664241</c:v>
                </c:pt>
                <c:pt idx="39">
                  <c:v>49.041666666664241</c:v>
                </c:pt>
                <c:pt idx="40">
                  <c:v>49.927083333335759</c:v>
                </c:pt>
                <c:pt idx="41">
                  <c:v>50.90625</c:v>
                </c:pt>
                <c:pt idx="42">
                  <c:v>51.927083333335759</c:v>
                </c:pt>
                <c:pt idx="43">
                  <c:v>52.663194444445253</c:v>
                </c:pt>
                <c:pt idx="44">
                  <c:v>55.84375</c:v>
                </c:pt>
                <c:pt idx="45">
                  <c:v>56.927083333335759</c:v>
                </c:pt>
                <c:pt idx="46">
                  <c:v>57.774305555554747</c:v>
                </c:pt>
                <c:pt idx="47">
                  <c:v>58.934027777781012</c:v>
                </c:pt>
                <c:pt idx="48">
                  <c:v>60.84375</c:v>
                </c:pt>
                <c:pt idx="49">
                  <c:v>62.725694444445253</c:v>
                </c:pt>
                <c:pt idx="50">
                  <c:v>63.916666666664241</c:v>
                </c:pt>
                <c:pt idx="51">
                  <c:v>64.885416666664241</c:v>
                </c:pt>
                <c:pt idx="52">
                  <c:v>65.90625</c:v>
                </c:pt>
                <c:pt idx="53">
                  <c:v>66.697916666664241</c:v>
                </c:pt>
                <c:pt idx="54">
                  <c:v>67.802083333335759</c:v>
                </c:pt>
                <c:pt idx="55">
                  <c:v>69.829861111109494</c:v>
                </c:pt>
                <c:pt idx="56">
                  <c:v>70.84375</c:v>
                </c:pt>
                <c:pt idx="57">
                  <c:v>71.864583333335759</c:v>
                </c:pt>
                <c:pt idx="58">
                  <c:v>72.71875</c:v>
                </c:pt>
                <c:pt idx="59">
                  <c:v>73.84375</c:v>
                </c:pt>
                <c:pt idx="60">
                  <c:v>76.864583333335759</c:v>
                </c:pt>
                <c:pt idx="61">
                  <c:v>85.739583333335759</c:v>
                </c:pt>
                <c:pt idx="62">
                  <c:v>92.65625</c:v>
                </c:pt>
                <c:pt idx="63">
                  <c:v>93.822916666664241</c:v>
                </c:pt>
                <c:pt idx="64">
                  <c:v>94.864583333335759</c:v>
                </c:pt>
                <c:pt idx="65">
                  <c:v>98.565972222218988</c:v>
                </c:pt>
                <c:pt idx="66">
                  <c:v>99.71875</c:v>
                </c:pt>
                <c:pt idx="67">
                  <c:v>100.58680555555475</c:v>
                </c:pt>
                <c:pt idx="68">
                  <c:v>102.57291666666424</c:v>
                </c:pt>
                <c:pt idx="69">
                  <c:v>104.83680555555475</c:v>
                </c:pt>
                <c:pt idx="70">
                  <c:v>105.73958333333576</c:v>
                </c:pt>
                <c:pt idx="71">
                  <c:v>106.89236111110949</c:v>
                </c:pt>
                <c:pt idx="72">
                  <c:v>108.80902777778101</c:v>
                </c:pt>
                <c:pt idx="73">
                  <c:v>111.89583333333576</c:v>
                </c:pt>
                <c:pt idx="74">
                  <c:v>112.78125</c:v>
                </c:pt>
              </c:numCache>
            </c:numRef>
          </c:xVal>
          <c:yVal>
            <c:numRef>
              <c:f>Sheet1!$L$2:$L$76</c:f>
              <c:numCache>
                <c:formatCode>General</c:formatCode>
                <c:ptCount val="75"/>
                <c:pt idx="0">
                  <c:v>1.9096479952906975E-9</c:v>
                </c:pt>
                <c:pt idx="1">
                  <c:v>-5.1161554992518177E-9</c:v>
                </c:pt>
                <c:pt idx="2">
                  <c:v>8.6823759293253033E-10</c:v>
                </c:pt>
                <c:pt idx="3">
                  <c:v>2.3091628609250847E-9</c:v>
                </c:pt>
                <c:pt idx="4">
                  <c:v>-1.2141154748235294E-10</c:v>
                </c:pt>
                <c:pt idx="5">
                  <c:v>4.6986340374033375E-9</c:v>
                </c:pt>
                <c:pt idx="6">
                  <c:v>3.8622465559079444E-8</c:v>
                </c:pt>
                <c:pt idx="7">
                  <c:v>1.9412663310180989E-7</c:v>
                </c:pt>
                <c:pt idx="8">
                  <c:v>9.1102123300768056E-7</c:v>
                </c:pt>
                <c:pt idx="9">
                  <c:v>2.4885693176157631E-6</c:v>
                </c:pt>
                <c:pt idx="10">
                  <c:v>7.1630472243677801E-6</c:v>
                </c:pt>
                <c:pt idx="11">
                  <c:v>3.9120518838697826E-5</c:v>
                </c:pt>
                <c:pt idx="12">
                  <c:v>6.3795608217231958E-5</c:v>
                </c:pt>
                <c:pt idx="13">
                  <c:v>1.0550440910228609E-4</c:v>
                </c:pt>
                <c:pt idx="14">
                  <c:v>1.7681447087225521E-4</c:v>
                </c:pt>
                <c:pt idx="15">
                  <c:v>2.6164513998416794E-4</c:v>
                </c:pt>
                <c:pt idx="16">
                  <c:v>4.0460937833042276E-4</c:v>
                </c:pt>
                <c:pt idx="17">
                  <c:v>1.0356569305706165E-3</c:v>
                </c:pt>
                <c:pt idx="18">
                  <c:v>1.261075308538917E-3</c:v>
                </c:pt>
                <c:pt idx="19">
                  <c:v>1.5361437463995431E-3</c:v>
                </c:pt>
                <c:pt idx="20">
                  <c:v>1.636626588358947E-3</c:v>
                </c:pt>
                <c:pt idx="21">
                  <c:v>1.9774249071494721E-3</c:v>
                </c:pt>
                <c:pt idx="22">
                  <c:v>3.4836989372564187E-3</c:v>
                </c:pt>
                <c:pt idx="23">
                  <c:v>4.212452148655621E-3</c:v>
                </c:pt>
                <c:pt idx="24">
                  <c:v>4.8941908237715159E-3</c:v>
                </c:pt>
                <c:pt idx="25">
                  <c:v>5.5909949043549956E-3</c:v>
                </c:pt>
                <c:pt idx="26">
                  <c:v>6.4427078156523709E-3</c:v>
                </c:pt>
                <c:pt idx="27">
                  <c:v>7.3656753032124156E-3</c:v>
                </c:pt>
                <c:pt idx="28">
                  <c:v>8.9943348889647279E-3</c:v>
                </c:pt>
                <c:pt idx="29">
                  <c:v>1.0098115350082981E-2</c:v>
                </c:pt>
                <c:pt idx="30">
                  <c:v>1.1241004211158478E-2</c:v>
                </c:pt>
                <c:pt idx="31">
                  <c:v>1.2409644674986953E-2</c:v>
                </c:pt>
                <c:pt idx="32">
                  <c:v>1.3740372852963811E-2</c:v>
                </c:pt>
                <c:pt idx="33">
                  <c:v>1.4713073663809806E-2</c:v>
                </c:pt>
                <c:pt idx="34">
                  <c:v>1.7548606328661731E-2</c:v>
                </c:pt>
                <c:pt idx="35">
                  <c:v>1.9963461961023832E-2</c:v>
                </c:pt>
                <c:pt idx="36">
                  <c:v>2.1630270165123422E-2</c:v>
                </c:pt>
                <c:pt idx="37">
                  <c:v>2.3138683650431147E-2</c:v>
                </c:pt>
                <c:pt idx="38">
                  <c:v>2.4471420921675202E-2</c:v>
                </c:pt>
                <c:pt idx="39">
                  <c:v>2.7937158114465066E-2</c:v>
                </c:pt>
                <c:pt idx="40">
                  <c:v>2.93622041668129E-2</c:v>
                </c:pt>
                <c:pt idx="41">
                  <c:v>3.0963992096739279E-2</c:v>
                </c:pt>
                <c:pt idx="42">
                  <c:v>3.2661289815112959E-2</c:v>
                </c:pt>
                <c:pt idx="43">
                  <c:v>3.3901600975834389E-2</c:v>
                </c:pt>
                <c:pt idx="44">
                  <c:v>3.940356364635289E-2</c:v>
                </c:pt>
                <c:pt idx="45">
                  <c:v>4.1325161702018831E-2</c:v>
                </c:pt>
                <c:pt idx="46">
                  <c:v>4.284293304511344E-2</c:v>
                </c:pt>
                <c:pt idx="47">
                  <c:v>4.4940350991848343E-2</c:v>
                </c:pt>
                <c:pt idx="48">
                  <c:v>4.8439496662437964E-2</c:v>
                </c:pt>
                <c:pt idx="49">
                  <c:v>5.1936251896059549E-2</c:v>
                </c:pt>
                <c:pt idx="50">
                  <c:v>5.4170798501598894E-2</c:v>
                </c:pt>
                <c:pt idx="51">
                  <c:v>5.5999381385789082E-2</c:v>
                </c:pt>
                <c:pt idx="52">
                  <c:v>5.7935918503955852E-2</c:v>
                </c:pt>
                <c:pt idx="53">
                  <c:v>5.9443936527596386E-2</c:v>
                </c:pt>
                <c:pt idx="54">
                  <c:v>6.1555412259627462E-2</c:v>
                </c:pt>
                <c:pt idx="55">
                  <c:v>6.5454544376922441E-2</c:v>
                </c:pt>
                <c:pt idx="56">
                  <c:v>6.741288636948084E-2</c:v>
                </c:pt>
                <c:pt idx="57">
                  <c:v>6.9389532560171774E-2</c:v>
                </c:pt>
                <c:pt idx="58">
                  <c:v>7.1046704544999062E-2</c:v>
                </c:pt>
                <c:pt idx="59">
                  <c:v>7.3233104511381431E-2</c:v>
                </c:pt>
                <c:pt idx="60">
                  <c:v>7.9118939690086543E-2</c:v>
                </c:pt>
                <c:pt idx="61">
                  <c:v>9.6419394294182448E-2</c:v>
                </c:pt>
                <c:pt idx="62">
                  <c:v>0.10977347901282619</c:v>
                </c:pt>
                <c:pt idx="63">
                  <c:v>0.11200664924675541</c:v>
                </c:pt>
                <c:pt idx="64">
                  <c:v>0.11399500572891585</c:v>
                </c:pt>
                <c:pt idx="65">
                  <c:v>0.12101457042249808</c:v>
                </c:pt>
                <c:pt idx="66">
                  <c:v>0.1231852256736985</c:v>
                </c:pt>
                <c:pt idx="67">
                  <c:v>0.12481461292522178</c:v>
                </c:pt>
                <c:pt idx="68">
                  <c:v>0.12852549804333269</c:v>
                </c:pt>
                <c:pt idx="69">
                  <c:v>0.13272522500049966</c:v>
                </c:pt>
                <c:pt idx="70">
                  <c:v>0.13439071667722047</c:v>
                </c:pt>
                <c:pt idx="71">
                  <c:v>0.13650958073286945</c:v>
                </c:pt>
                <c:pt idx="72">
                  <c:v>0.14001268383853727</c:v>
                </c:pt>
                <c:pt idx="73">
                  <c:v>0.14560111510133955</c:v>
                </c:pt>
                <c:pt idx="74">
                  <c:v>0.14719170446437779</c:v>
                </c:pt>
              </c:numCache>
            </c:numRef>
          </c:yVal>
          <c:smooth val="1"/>
          <c:extLst xmlns:c16r2="http://schemas.microsoft.com/office/drawing/2015/06/chart">
            <c:ext xmlns:c16="http://schemas.microsoft.com/office/drawing/2014/chart" uri="{C3380CC4-5D6E-409C-BE32-E72D297353CC}">
              <c16:uniqueId val="{00000001-81AB-404E-B60C-878F01A9B2E8}"/>
            </c:ext>
          </c:extLst>
        </c:ser>
        <c:ser>
          <c:idx val="2"/>
          <c:order val="2"/>
          <c:tx>
            <c:strRef>
              <c:f>Sheet1!$T$1</c:f>
              <c:strCache>
                <c:ptCount val="1"/>
                <c:pt idx="0">
                  <c:v>экспериментальные данные</c:v>
                </c:pt>
              </c:strCache>
            </c:strRef>
          </c:tx>
          <c:spPr>
            <a:ln>
              <a:noFill/>
            </a:ln>
          </c:spPr>
          <c:marker>
            <c:symbol val="circle"/>
            <c:size val="4"/>
            <c:spPr>
              <a:solidFill>
                <a:srgbClr val="FF0000"/>
              </a:solidFill>
            </c:spPr>
          </c:marker>
          <c:xVal>
            <c:numRef>
              <c:f>Sheet1!$G$2:$G$76</c:f>
              <c:numCache>
                <c:formatCode>General</c:formatCode>
                <c:ptCount val="75"/>
                <c:pt idx="0">
                  <c:v>0.92361111110949423</c:v>
                </c:pt>
                <c:pt idx="1">
                  <c:v>1.8923611111094942</c:v>
                </c:pt>
                <c:pt idx="2">
                  <c:v>2.9201388888905058</c:v>
                </c:pt>
                <c:pt idx="3">
                  <c:v>3.6840277777810115</c:v>
                </c:pt>
                <c:pt idx="4">
                  <c:v>4.96875</c:v>
                </c:pt>
                <c:pt idx="5">
                  <c:v>6.9270833333357587</c:v>
                </c:pt>
                <c:pt idx="6">
                  <c:v>7.8368055555547471</c:v>
                </c:pt>
                <c:pt idx="7">
                  <c:v>8.7555555555591127</c:v>
                </c:pt>
                <c:pt idx="8">
                  <c:v>9.8298611111094942</c:v>
                </c:pt>
                <c:pt idx="9">
                  <c:v>10.684027777781012</c:v>
                </c:pt>
                <c:pt idx="10">
                  <c:v>11.760416666664241</c:v>
                </c:pt>
                <c:pt idx="11">
                  <c:v>14.010416666664241</c:v>
                </c:pt>
                <c:pt idx="12">
                  <c:v>14.822916666664241</c:v>
                </c:pt>
                <c:pt idx="13">
                  <c:v>15.760416666664241</c:v>
                </c:pt>
                <c:pt idx="14">
                  <c:v>16.850694444445253</c:v>
                </c:pt>
                <c:pt idx="15">
                  <c:v>17.78125</c:v>
                </c:pt>
                <c:pt idx="16">
                  <c:v>18.940972222218988</c:v>
                </c:pt>
                <c:pt idx="17">
                  <c:v>22.017361111109494</c:v>
                </c:pt>
                <c:pt idx="18">
                  <c:v>22.788194444445253</c:v>
                </c:pt>
                <c:pt idx="19">
                  <c:v>23.614583333335759</c:v>
                </c:pt>
                <c:pt idx="20">
                  <c:v>23.892361111109494</c:v>
                </c:pt>
                <c:pt idx="21">
                  <c:v>24.760416666664241</c:v>
                </c:pt>
                <c:pt idx="22">
                  <c:v>27.763888888890506</c:v>
                </c:pt>
                <c:pt idx="23">
                  <c:v>28.934027777781012</c:v>
                </c:pt>
                <c:pt idx="24">
                  <c:v>29.927083333335759</c:v>
                </c:pt>
                <c:pt idx="25">
                  <c:v>30.864583333335759</c:v>
                </c:pt>
                <c:pt idx="26">
                  <c:v>31.927083333335759</c:v>
                </c:pt>
                <c:pt idx="27">
                  <c:v>32.996527777781012</c:v>
                </c:pt>
                <c:pt idx="28">
                  <c:v>34.725694444445253</c:v>
                </c:pt>
                <c:pt idx="29">
                  <c:v>35.809027777781012</c:v>
                </c:pt>
                <c:pt idx="30">
                  <c:v>36.871527777781012</c:v>
                </c:pt>
                <c:pt idx="31">
                  <c:v>37.90625</c:v>
                </c:pt>
                <c:pt idx="32">
                  <c:v>39.03125</c:v>
                </c:pt>
                <c:pt idx="33">
                  <c:v>39.822916666664241</c:v>
                </c:pt>
                <c:pt idx="34">
                  <c:v>42.010416666664241</c:v>
                </c:pt>
                <c:pt idx="35">
                  <c:v>43.760416666664241</c:v>
                </c:pt>
                <c:pt idx="36">
                  <c:v>44.920138888890506</c:v>
                </c:pt>
                <c:pt idx="37">
                  <c:v>45.940972222218988</c:v>
                </c:pt>
                <c:pt idx="38">
                  <c:v>46.822916666664241</c:v>
                </c:pt>
                <c:pt idx="39">
                  <c:v>49.041666666664241</c:v>
                </c:pt>
                <c:pt idx="40">
                  <c:v>49.927083333335759</c:v>
                </c:pt>
                <c:pt idx="41">
                  <c:v>50.90625</c:v>
                </c:pt>
                <c:pt idx="42">
                  <c:v>51.927083333335759</c:v>
                </c:pt>
                <c:pt idx="43">
                  <c:v>52.663194444445253</c:v>
                </c:pt>
                <c:pt idx="44">
                  <c:v>55.84375</c:v>
                </c:pt>
                <c:pt idx="45">
                  <c:v>56.927083333335759</c:v>
                </c:pt>
                <c:pt idx="46">
                  <c:v>57.774305555554747</c:v>
                </c:pt>
                <c:pt idx="47">
                  <c:v>58.934027777781012</c:v>
                </c:pt>
                <c:pt idx="48">
                  <c:v>60.84375</c:v>
                </c:pt>
                <c:pt idx="49">
                  <c:v>62.725694444445253</c:v>
                </c:pt>
                <c:pt idx="50">
                  <c:v>63.916666666664241</c:v>
                </c:pt>
                <c:pt idx="51">
                  <c:v>64.885416666664241</c:v>
                </c:pt>
                <c:pt idx="52">
                  <c:v>65.90625</c:v>
                </c:pt>
                <c:pt idx="53">
                  <c:v>66.697916666664241</c:v>
                </c:pt>
                <c:pt idx="54">
                  <c:v>67.802083333335759</c:v>
                </c:pt>
                <c:pt idx="55">
                  <c:v>69.829861111109494</c:v>
                </c:pt>
                <c:pt idx="56">
                  <c:v>70.84375</c:v>
                </c:pt>
                <c:pt idx="57">
                  <c:v>71.864583333335759</c:v>
                </c:pt>
                <c:pt idx="58">
                  <c:v>72.71875</c:v>
                </c:pt>
                <c:pt idx="59">
                  <c:v>73.84375</c:v>
                </c:pt>
                <c:pt idx="60">
                  <c:v>76.864583333335759</c:v>
                </c:pt>
                <c:pt idx="61">
                  <c:v>85.739583333335759</c:v>
                </c:pt>
                <c:pt idx="62">
                  <c:v>92.65625</c:v>
                </c:pt>
                <c:pt idx="63">
                  <c:v>93.822916666664241</c:v>
                </c:pt>
                <c:pt idx="64">
                  <c:v>94.864583333335759</c:v>
                </c:pt>
                <c:pt idx="65">
                  <c:v>98.565972222218988</c:v>
                </c:pt>
                <c:pt idx="66">
                  <c:v>99.71875</c:v>
                </c:pt>
                <c:pt idx="67">
                  <c:v>100.58680555555475</c:v>
                </c:pt>
                <c:pt idx="68">
                  <c:v>102.57291666666424</c:v>
                </c:pt>
                <c:pt idx="69">
                  <c:v>104.83680555555475</c:v>
                </c:pt>
                <c:pt idx="70">
                  <c:v>105.73958333333576</c:v>
                </c:pt>
                <c:pt idx="71">
                  <c:v>106.89236111110949</c:v>
                </c:pt>
                <c:pt idx="72">
                  <c:v>108.80902777778101</c:v>
                </c:pt>
                <c:pt idx="73">
                  <c:v>111.89583333333576</c:v>
                </c:pt>
                <c:pt idx="74">
                  <c:v>112.78125</c:v>
                </c:pt>
              </c:numCache>
            </c:numRef>
          </c:xVal>
          <c:yVal>
            <c:numRef>
              <c:f>Sheet1!$T$2:$T$76</c:f>
              <c:numCache>
                <c:formatCode>General</c:formatCode>
                <c:ptCount val="75"/>
                <c:pt idx="20">
                  <c:v>2.2222222222222222E-3</c:v>
                </c:pt>
                <c:pt idx="21">
                  <c:v>2.4867724867724868E-3</c:v>
                </c:pt>
                <c:pt idx="22">
                  <c:v>2.8571428571428571E-3</c:v>
                </c:pt>
                <c:pt idx="23">
                  <c:v>5.185185185185185E-3</c:v>
                </c:pt>
                <c:pt idx="24">
                  <c:v>5.2910052910052907E-3</c:v>
                </c:pt>
                <c:pt idx="25">
                  <c:v>5.6613756613756614E-3</c:v>
                </c:pt>
                <c:pt idx="26">
                  <c:v>6.8783068783068784E-3</c:v>
                </c:pt>
                <c:pt idx="27">
                  <c:v>4.7619047619047623E-3</c:v>
                </c:pt>
                <c:pt idx="28">
                  <c:v>7.4603174603174605E-3</c:v>
                </c:pt>
                <c:pt idx="29">
                  <c:v>9.2063492063492059E-3</c:v>
                </c:pt>
                <c:pt idx="30">
                  <c:v>1.0582010582010581E-2</c:v>
                </c:pt>
                <c:pt idx="31">
                  <c:v>1.3544973544973546E-2</c:v>
                </c:pt>
                <c:pt idx="32">
                  <c:v>1.6666666666666666E-2</c:v>
                </c:pt>
                <c:pt idx="33">
                  <c:v>1.8095238095238095E-2</c:v>
                </c:pt>
                <c:pt idx="34">
                  <c:v>2.3597883597883597E-2</c:v>
                </c:pt>
                <c:pt idx="35">
                  <c:v>2.5185185185185185E-2</c:v>
                </c:pt>
                <c:pt idx="36">
                  <c:v>2.3756613756613757E-2</c:v>
                </c:pt>
                <c:pt idx="37">
                  <c:v>2.5396825396825397E-2</c:v>
                </c:pt>
                <c:pt idx="38">
                  <c:v>2.7989417989417991E-2</c:v>
                </c:pt>
                <c:pt idx="39">
                  <c:v>2.7724867724867725E-2</c:v>
                </c:pt>
                <c:pt idx="40">
                  <c:v>3.0158730158730159E-2</c:v>
                </c:pt>
                <c:pt idx="41">
                  <c:v>3.1322751322751322E-2</c:v>
                </c:pt>
                <c:pt idx="42">
                  <c:v>3.2486772486772487E-2</c:v>
                </c:pt>
                <c:pt idx="43">
                  <c:v>3.0740740740740742E-2</c:v>
                </c:pt>
                <c:pt idx="44">
                  <c:v>3.201058201058201E-2</c:v>
                </c:pt>
                <c:pt idx="45">
                  <c:v>3.5238095238095235E-2</c:v>
                </c:pt>
                <c:pt idx="46">
                  <c:v>3.3968253968253967E-2</c:v>
                </c:pt>
                <c:pt idx="47">
                  <c:v>3.5026455026455024E-2</c:v>
                </c:pt>
                <c:pt idx="48">
                  <c:v>3.9735449735449735E-2</c:v>
                </c:pt>
                <c:pt idx="49">
                  <c:v>4.2645502645502646E-2</c:v>
                </c:pt>
                <c:pt idx="50">
                  <c:v>4.5185185185185182E-2</c:v>
                </c:pt>
                <c:pt idx="51">
                  <c:v>5.0899470899470903E-2</c:v>
                </c:pt>
                <c:pt idx="52">
                  <c:v>5.7724867724867727E-2</c:v>
                </c:pt>
                <c:pt idx="53">
                  <c:v>5.8359788359788362E-2</c:v>
                </c:pt>
                <c:pt idx="54">
                  <c:v>5.8571428571428573E-2</c:v>
                </c:pt>
                <c:pt idx="55">
                  <c:v>5.7671957671957673E-2</c:v>
                </c:pt>
                <c:pt idx="56">
                  <c:v>5.9523809523809521E-2</c:v>
                </c:pt>
                <c:pt idx="57">
                  <c:v>6.9841269841269843E-2</c:v>
                </c:pt>
                <c:pt idx="58">
                  <c:v>6.6825396825396829E-2</c:v>
                </c:pt>
                <c:pt idx="59">
                  <c:v>7.5238095238095243E-2</c:v>
                </c:pt>
                <c:pt idx="60">
                  <c:v>8.4444444444444447E-2</c:v>
                </c:pt>
                <c:pt idx="61">
                  <c:v>9.9682539682539678E-2</c:v>
                </c:pt>
                <c:pt idx="62">
                  <c:v>0.10603174603174603</c:v>
                </c:pt>
                <c:pt idx="63">
                  <c:v>0.11132275132275132</c:v>
                </c:pt>
                <c:pt idx="64">
                  <c:v>0.12523809523809523</c:v>
                </c:pt>
                <c:pt idx="65">
                  <c:v>0.11587301587301588</c:v>
                </c:pt>
                <c:pt idx="66">
                  <c:v>0.11772486772486772</c:v>
                </c:pt>
                <c:pt idx="67">
                  <c:v>0.11952380952380952</c:v>
                </c:pt>
                <c:pt idx="68">
                  <c:v>0.1192063492063492</c:v>
                </c:pt>
                <c:pt idx="69">
                  <c:v>0.11455026455026456</c:v>
                </c:pt>
                <c:pt idx="70">
                  <c:v>0.12216931216931216</c:v>
                </c:pt>
                <c:pt idx="71">
                  <c:v>0.13433862433862434</c:v>
                </c:pt>
                <c:pt idx="72">
                  <c:v>0.13338624338624339</c:v>
                </c:pt>
                <c:pt idx="73">
                  <c:v>0.12243386243386244</c:v>
                </c:pt>
                <c:pt idx="74">
                  <c:v>0.12259259259259259</c:v>
                </c:pt>
              </c:numCache>
            </c:numRef>
          </c:yVal>
          <c:smooth val="1"/>
          <c:extLst xmlns:c16r2="http://schemas.microsoft.com/office/drawing/2015/06/chart">
            <c:ext xmlns:c16="http://schemas.microsoft.com/office/drawing/2014/chart" uri="{C3380CC4-5D6E-409C-BE32-E72D297353CC}">
              <c16:uniqueId val="{00000002-81AB-404E-B60C-878F01A9B2E8}"/>
            </c:ext>
          </c:extLst>
        </c:ser>
        <c:dLbls>
          <c:showLegendKey val="0"/>
          <c:showVal val="0"/>
          <c:showCatName val="0"/>
          <c:showSerName val="0"/>
          <c:showPercent val="0"/>
          <c:showBubbleSize val="0"/>
        </c:dLbls>
        <c:axId val="201144960"/>
        <c:axId val="201172096"/>
      </c:scatterChart>
      <c:valAx>
        <c:axId val="201144960"/>
        <c:scaling>
          <c:orientation val="minMax"/>
          <c:max val="120"/>
          <c:min val="0"/>
        </c:scaling>
        <c:delete val="0"/>
        <c:axPos val="b"/>
        <c:title>
          <c:tx>
            <c:rich>
              <a:bodyPr/>
              <a:lstStyle/>
              <a:p>
                <a:pPr>
                  <a:defRPr sz="1300" b="0">
                    <a:latin typeface="Arial" panose="020B0604020202020204" pitchFamily="34" charset="0"/>
                    <a:cs typeface="Arial" panose="020B0604020202020204" pitchFamily="34" charset="0"/>
                  </a:defRPr>
                </a:pPr>
                <a:r>
                  <a:rPr lang="ru-RU" sz="1300" b="0" dirty="0" smtClean="0">
                    <a:latin typeface="Arial" panose="020B0604020202020204" pitchFamily="34" charset="0"/>
                    <a:cs typeface="Arial" panose="020B0604020202020204" pitchFamily="34" charset="0"/>
                  </a:rPr>
                  <a:t>Время</a:t>
                </a:r>
                <a:r>
                  <a:rPr lang="en-US" sz="1300" b="0" dirty="0" smtClean="0">
                    <a:latin typeface="Arial" panose="020B0604020202020204" pitchFamily="34" charset="0"/>
                    <a:cs typeface="Arial" panose="020B0604020202020204" pitchFamily="34" charset="0"/>
                  </a:rPr>
                  <a:t>,</a:t>
                </a:r>
                <a:r>
                  <a:rPr lang="en-US" sz="1300" b="0" baseline="0" dirty="0" smtClean="0">
                    <a:latin typeface="Arial" panose="020B0604020202020204" pitchFamily="34" charset="0"/>
                    <a:cs typeface="Arial" panose="020B0604020202020204" pitchFamily="34" charset="0"/>
                  </a:rPr>
                  <a:t> </a:t>
                </a:r>
                <a:r>
                  <a:rPr lang="ru-RU" sz="1300" b="0" baseline="0" dirty="0" smtClean="0">
                    <a:latin typeface="Arial" panose="020B0604020202020204" pitchFamily="34" charset="0"/>
                    <a:cs typeface="Arial" panose="020B0604020202020204" pitchFamily="34" charset="0"/>
                  </a:rPr>
                  <a:t>сутки</a:t>
                </a:r>
                <a:endParaRPr lang="ru-RU" sz="1300" b="0" dirty="0">
                  <a:latin typeface="Arial" panose="020B0604020202020204" pitchFamily="34" charset="0"/>
                  <a:cs typeface="Arial" panose="020B0604020202020204" pitchFamily="34" charset="0"/>
                </a:endParaRPr>
              </a:p>
            </c:rich>
          </c:tx>
          <c:layout/>
          <c:overlay val="0"/>
        </c:title>
        <c:numFmt formatCode="General" sourceLinked="1"/>
        <c:majorTickMark val="out"/>
        <c:minorTickMark val="none"/>
        <c:tickLblPos val="nextTo"/>
        <c:spPr>
          <a:ln w="19050">
            <a:solidFill>
              <a:schemeClr val="tx1"/>
            </a:solidFill>
          </a:ln>
        </c:spPr>
        <c:txPr>
          <a:bodyPr rot="0" vert="horz"/>
          <a:lstStyle/>
          <a:p>
            <a:pPr>
              <a:defRPr sz="1000">
                <a:latin typeface="Arial" panose="020B0604020202020204" pitchFamily="34" charset="0"/>
                <a:cs typeface="Arial" panose="020B0604020202020204" pitchFamily="34" charset="0"/>
              </a:defRPr>
            </a:pPr>
            <a:endParaRPr lang="cs-CZ"/>
          </a:p>
        </c:txPr>
        <c:crossAx val="201172096"/>
        <c:crosses val="autoZero"/>
        <c:crossBetween val="midCat"/>
        <c:majorUnit val="30"/>
      </c:valAx>
      <c:valAx>
        <c:axId val="201172096"/>
        <c:scaling>
          <c:orientation val="minMax"/>
        </c:scaling>
        <c:delete val="0"/>
        <c:axPos val="l"/>
        <c:majorGridlines>
          <c:spPr>
            <a:ln>
              <a:noFill/>
            </a:ln>
          </c:spPr>
        </c:majorGridlines>
        <c:title>
          <c:tx>
            <c:rich>
              <a:bodyPr rot="-5400000" vert="horz"/>
              <a:lstStyle/>
              <a:p>
                <a:pPr>
                  <a:defRPr sz="1300" b="0">
                    <a:latin typeface="Arial" panose="020B0604020202020204" pitchFamily="34" charset="0"/>
                    <a:cs typeface="Arial" panose="020B0604020202020204" pitchFamily="34" charset="0"/>
                  </a:defRPr>
                </a:pPr>
                <a:r>
                  <a:rPr lang="ru-RU" sz="1300" b="0" dirty="0" smtClean="0">
                    <a:latin typeface="Arial" panose="020B0604020202020204" pitchFamily="34" charset="0"/>
                    <a:cs typeface="Arial" panose="020B0604020202020204" pitchFamily="34" charset="0"/>
                  </a:rPr>
                  <a:t>Концентрация</a:t>
                </a:r>
                <a:r>
                  <a:rPr lang="en-US" sz="1300" b="0" dirty="0" smtClean="0">
                    <a:latin typeface="Arial" panose="020B0604020202020204" pitchFamily="34" charset="0"/>
                    <a:cs typeface="Arial" panose="020B0604020202020204" pitchFamily="34" charset="0"/>
                  </a:rPr>
                  <a:t>,</a:t>
                </a:r>
                <a:r>
                  <a:rPr lang="en-US" sz="1300" b="0" baseline="0" dirty="0" smtClean="0">
                    <a:latin typeface="Arial" panose="020B0604020202020204" pitchFamily="34" charset="0"/>
                    <a:cs typeface="Arial" panose="020B0604020202020204" pitchFamily="34" charset="0"/>
                  </a:rPr>
                  <a:t> -</a:t>
                </a:r>
                <a:endParaRPr lang="ru-RU" sz="1300" b="0" dirty="0">
                  <a:latin typeface="Arial" panose="020B0604020202020204" pitchFamily="34" charset="0"/>
                  <a:cs typeface="Arial" panose="020B0604020202020204" pitchFamily="34" charset="0"/>
                </a:endParaRPr>
              </a:p>
            </c:rich>
          </c:tx>
          <c:layout/>
          <c:overlay val="0"/>
        </c:title>
        <c:numFmt formatCode="General" sourceLinked="1"/>
        <c:majorTickMark val="out"/>
        <c:minorTickMark val="none"/>
        <c:tickLblPos val="nextTo"/>
        <c:spPr>
          <a:ln w="19050">
            <a:solidFill>
              <a:schemeClr val="tx1"/>
            </a:solidFill>
          </a:ln>
        </c:spPr>
        <c:txPr>
          <a:bodyPr/>
          <a:lstStyle/>
          <a:p>
            <a:pPr>
              <a:defRPr sz="1000">
                <a:latin typeface="Arial" panose="020B0604020202020204" pitchFamily="34" charset="0"/>
                <a:cs typeface="Arial" panose="020B0604020202020204" pitchFamily="34" charset="0"/>
              </a:defRPr>
            </a:pPr>
            <a:endParaRPr lang="cs-CZ"/>
          </a:p>
        </c:txPr>
        <c:crossAx val="201144960"/>
        <c:crosses val="autoZero"/>
        <c:crossBetween val="midCat"/>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9052055555555555"/>
          <c:y val="3.48300925925926E-2"/>
          <c:w val="0.75889111111111107"/>
          <c:h val="0.76359374999999996"/>
        </c:manualLayout>
      </c:layout>
      <c:scatterChart>
        <c:scatterStyle val="smoothMarker"/>
        <c:varyColors val="0"/>
        <c:ser>
          <c:idx val="0"/>
          <c:order val="0"/>
          <c:tx>
            <c:v>полуограниченная модель</c:v>
          </c:tx>
          <c:spPr>
            <a:ln w="22225">
              <a:solidFill>
                <a:srgbClr val="FF0000"/>
              </a:solidFill>
            </a:ln>
          </c:spPr>
          <c:marker>
            <c:symbol val="none"/>
          </c:marker>
          <c:xVal>
            <c:numRef>
              <c:f>Sheet1!$F$2:$F$76</c:f>
              <c:numCache>
                <c:formatCode>General</c:formatCode>
                <c:ptCount val="75"/>
                <c:pt idx="0">
                  <c:v>0.92361111110949423</c:v>
                </c:pt>
                <c:pt idx="1">
                  <c:v>1.8923611111094942</c:v>
                </c:pt>
                <c:pt idx="2">
                  <c:v>2.9201388888905058</c:v>
                </c:pt>
                <c:pt idx="3">
                  <c:v>3.6840277777810115</c:v>
                </c:pt>
                <c:pt idx="4">
                  <c:v>4.96875</c:v>
                </c:pt>
                <c:pt idx="5">
                  <c:v>6.9270833333357587</c:v>
                </c:pt>
                <c:pt idx="6">
                  <c:v>7.8368055555547471</c:v>
                </c:pt>
                <c:pt idx="7">
                  <c:v>8.7555555555591127</c:v>
                </c:pt>
                <c:pt idx="8">
                  <c:v>9.8298611111094942</c:v>
                </c:pt>
                <c:pt idx="9">
                  <c:v>10.684027777781012</c:v>
                </c:pt>
                <c:pt idx="10">
                  <c:v>11.760416666664241</c:v>
                </c:pt>
                <c:pt idx="11">
                  <c:v>14.010416666664241</c:v>
                </c:pt>
                <c:pt idx="12">
                  <c:v>14.822916666664241</c:v>
                </c:pt>
                <c:pt idx="13">
                  <c:v>15.760416666664241</c:v>
                </c:pt>
                <c:pt idx="14">
                  <c:v>16.850694444445253</c:v>
                </c:pt>
                <c:pt idx="15">
                  <c:v>17.78125</c:v>
                </c:pt>
                <c:pt idx="16">
                  <c:v>18.940972222218988</c:v>
                </c:pt>
                <c:pt idx="17">
                  <c:v>22.017361111109494</c:v>
                </c:pt>
                <c:pt idx="18">
                  <c:v>22.788194444445253</c:v>
                </c:pt>
                <c:pt idx="19">
                  <c:v>23.614583333335759</c:v>
                </c:pt>
                <c:pt idx="20">
                  <c:v>23.892361111109494</c:v>
                </c:pt>
                <c:pt idx="21">
                  <c:v>24.760416666664241</c:v>
                </c:pt>
                <c:pt idx="22">
                  <c:v>27.763888888890506</c:v>
                </c:pt>
                <c:pt idx="23">
                  <c:v>28.934027777781012</c:v>
                </c:pt>
                <c:pt idx="24">
                  <c:v>29.927083333335759</c:v>
                </c:pt>
                <c:pt idx="25">
                  <c:v>30.864583333335759</c:v>
                </c:pt>
                <c:pt idx="26">
                  <c:v>31.927083333335759</c:v>
                </c:pt>
                <c:pt idx="27">
                  <c:v>32.996527777781012</c:v>
                </c:pt>
                <c:pt idx="28">
                  <c:v>34.725694444445253</c:v>
                </c:pt>
                <c:pt idx="29">
                  <c:v>35.809027777781012</c:v>
                </c:pt>
                <c:pt idx="30">
                  <c:v>36.871527777781012</c:v>
                </c:pt>
                <c:pt idx="31">
                  <c:v>37.90625</c:v>
                </c:pt>
                <c:pt idx="32">
                  <c:v>39.03125</c:v>
                </c:pt>
                <c:pt idx="33">
                  <c:v>39.822916666664241</c:v>
                </c:pt>
                <c:pt idx="34">
                  <c:v>42.010416666664241</c:v>
                </c:pt>
                <c:pt idx="35">
                  <c:v>43.760416666664241</c:v>
                </c:pt>
                <c:pt idx="36">
                  <c:v>44.920138888890506</c:v>
                </c:pt>
                <c:pt idx="37">
                  <c:v>45.940972222218988</c:v>
                </c:pt>
                <c:pt idx="38">
                  <c:v>46.822916666664241</c:v>
                </c:pt>
                <c:pt idx="39">
                  <c:v>49.041666666664241</c:v>
                </c:pt>
                <c:pt idx="40">
                  <c:v>49.927083333335759</c:v>
                </c:pt>
                <c:pt idx="41">
                  <c:v>50.90625</c:v>
                </c:pt>
                <c:pt idx="42">
                  <c:v>51.927083333335759</c:v>
                </c:pt>
                <c:pt idx="43">
                  <c:v>52.663194444445253</c:v>
                </c:pt>
                <c:pt idx="44">
                  <c:v>55.84375</c:v>
                </c:pt>
                <c:pt idx="45">
                  <c:v>56.927083333335759</c:v>
                </c:pt>
                <c:pt idx="46">
                  <c:v>57.774305555554747</c:v>
                </c:pt>
                <c:pt idx="47">
                  <c:v>58.934027777781012</c:v>
                </c:pt>
                <c:pt idx="48">
                  <c:v>60.84375</c:v>
                </c:pt>
                <c:pt idx="49">
                  <c:v>62.725694444445253</c:v>
                </c:pt>
                <c:pt idx="50">
                  <c:v>63.916666666664241</c:v>
                </c:pt>
                <c:pt idx="51">
                  <c:v>64.885416666664241</c:v>
                </c:pt>
                <c:pt idx="52">
                  <c:v>65.90625</c:v>
                </c:pt>
                <c:pt idx="53">
                  <c:v>66.697916666664241</c:v>
                </c:pt>
                <c:pt idx="54">
                  <c:v>67.802083333335759</c:v>
                </c:pt>
                <c:pt idx="55">
                  <c:v>69.829861111109494</c:v>
                </c:pt>
                <c:pt idx="56">
                  <c:v>70.84375</c:v>
                </c:pt>
                <c:pt idx="57">
                  <c:v>71.864583333335759</c:v>
                </c:pt>
                <c:pt idx="58">
                  <c:v>72.71875</c:v>
                </c:pt>
                <c:pt idx="59">
                  <c:v>73.84375</c:v>
                </c:pt>
                <c:pt idx="60">
                  <c:v>76.864583333335759</c:v>
                </c:pt>
                <c:pt idx="61">
                  <c:v>85.739583333335759</c:v>
                </c:pt>
                <c:pt idx="62">
                  <c:v>92.65625</c:v>
                </c:pt>
                <c:pt idx="63">
                  <c:v>93.822916666664241</c:v>
                </c:pt>
                <c:pt idx="64">
                  <c:v>94.864583333335759</c:v>
                </c:pt>
                <c:pt idx="65">
                  <c:v>98.565972222218988</c:v>
                </c:pt>
                <c:pt idx="66">
                  <c:v>99.71875</c:v>
                </c:pt>
                <c:pt idx="67">
                  <c:v>100.58680555555475</c:v>
                </c:pt>
                <c:pt idx="68">
                  <c:v>102.57291666666424</c:v>
                </c:pt>
                <c:pt idx="69">
                  <c:v>104.83680555555475</c:v>
                </c:pt>
                <c:pt idx="70">
                  <c:v>105.73958333333576</c:v>
                </c:pt>
                <c:pt idx="71">
                  <c:v>106.89236111110949</c:v>
                </c:pt>
                <c:pt idx="72">
                  <c:v>108.80902777778101</c:v>
                </c:pt>
                <c:pt idx="73">
                  <c:v>111.89583333333576</c:v>
                </c:pt>
                <c:pt idx="74">
                  <c:v>112.78125</c:v>
                </c:pt>
              </c:numCache>
            </c:numRef>
          </c:xVal>
          <c:yVal>
            <c:numRef>
              <c:f>Sheet1!$J$2:$J$76</c:f>
              <c:numCache>
                <c:formatCode>General</c:formatCode>
                <c:ptCount val="75"/>
                <c:pt idx="0">
                  <c:v>3.2498983742240695E-3</c:v>
                </c:pt>
                <c:pt idx="1">
                  <c:v>3.977331420893726E-2</c:v>
                </c:pt>
                <c:pt idx="2">
                  <c:v>9.7889495480394384E-2</c:v>
                </c:pt>
                <c:pt idx="3">
                  <c:v>0.14058580066070925</c:v>
                </c:pt>
                <c:pt idx="4">
                  <c:v>0.20448309906370721</c:v>
                </c:pt>
                <c:pt idx="5">
                  <c:v>0.2825284889323818</c:v>
                </c:pt>
                <c:pt idx="6">
                  <c:v>0.31232363714452349</c:v>
                </c:pt>
                <c:pt idx="7">
                  <c:v>0.33913311134353397</c:v>
                </c:pt>
                <c:pt idx="8">
                  <c:v>0.36698535503994578</c:v>
                </c:pt>
                <c:pt idx="9">
                  <c:v>0.38686227596899203</c:v>
                </c:pt>
                <c:pt idx="10">
                  <c:v>0.40950122902032193</c:v>
                </c:pt>
                <c:pt idx="11">
                  <c:v>0.44986020660053572</c:v>
                </c:pt>
                <c:pt idx="12">
                  <c:v>0.46255493435867212</c:v>
                </c:pt>
                <c:pt idx="13">
                  <c:v>0.47617916410812211</c:v>
                </c:pt>
                <c:pt idx="14">
                  <c:v>0.4908062888160547</c:v>
                </c:pt>
                <c:pt idx="15">
                  <c:v>0.50237655500425527</c:v>
                </c:pt>
                <c:pt idx="16">
                  <c:v>0.51575928149171968</c:v>
                </c:pt>
                <c:pt idx="17">
                  <c:v>0.54665169875814612</c:v>
                </c:pt>
                <c:pt idx="18">
                  <c:v>0.55351419540480895</c:v>
                </c:pt>
                <c:pt idx="19">
                  <c:v>0.56053783424948256</c:v>
                </c:pt>
                <c:pt idx="20">
                  <c:v>0.56282572907423134</c:v>
                </c:pt>
                <c:pt idx="21">
                  <c:v>0.56975270210828177</c:v>
                </c:pt>
                <c:pt idx="22">
                  <c:v>0.59141227331067359</c:v>
                </c:pt>
                <c:pt idx="23">
                  <c:v>0.59901034819725685</c:v>
                </c:pt>
                <c:pt idx="24">
                  <c:v>0.60513764430955663</c:v>
                </c:pt>
                <c:pt idx="25">
                  <c:v>0.61067251646537535</c:v>
                </c:pt>
                <c:pt idx="26">
                  <c:v>0.6166733283762309</c:v>
                </c:pt>
                <c:pt idx="27">
                  <c:v>0.62244235148429461</c:v>
                </c:pt>
                <c:pt idx="28">
                  <c:v>0.63124447615515589</c:v>
                </c:pt>
                <c:pt idx="29">
                  <c:v>0.63645589004956782</c:v>
                </c:pt>
                <c:pt idx="30">
                  <c:v>0.64135874307982077</c:v>
                </c:pt>
                <c:pt idx="31">
                  <c:v>0.64594805899063656</c:v>
                </c:pt>
                <c:pt idx="32">
                  <c:v>0.65074360554301791</c:v>
                </c:pt>
                <c:pt idx="33">
                  <c:v>0.65400399352598815</c:v>
                </c:pt>
                <c:pt idx="34">
                  <c:v>0.66255990134866283</c:v>
                </c:pt>
                <c:pt idx="35">
                  <c:v>0.66896640448601341</c:v>
                </c:pt>
                <c:pt idx="36">
                  <c:v>0.67301658715014501</c:v>
                </c:pt>
                <c:pt idx="37">
                  <c:v>0.67646151876409766</c:v>
                </c:pt>
                <c:pt idx="38">
                  <c:v>0.6793518087272169</c:v>
                </c:pt>
                <c:pt idx="39">
                  <c:v>0.68629419624037258</c:v>
                </c:pt>
                <c:pt idx="40">
                  <c:v>0.68894156812447171</c:v>
                </c:pt>
                <c:pt idx="41">
                  <c:v>0.69179270114294966</c:v>
                </c:pt>
                <c:pt idx="42">
                  <c:v>0.69468332930299936</c:v>
                </c:pt>
                <c:pt idx="43">
                  <c:v>0.69671802877307687</c:v>
                </c:pt>
                <c:pt idx="44">
                  <c:v>0.7050646018134743</c:v>
                </c:pt>
                <c:pt idx="45">
                  <c:v>0.70775416084244869</c:v>
                </c:pt>
                <c:pt idx="46">
                  <c:v>0.70980706064793564</c:v>
                </c:pt>
                <c:pt idx="47">
                  <c:v>0.71254835965838681</c:v>
                </c:pt>
                <c:pt idx="48">
                  <c:v>0.71689809133438276</c:v>
                </c:pt>
                <c:pt idx="49">
                  <c:v>0.72099712494867085</c:v>
                </c:pt>
                <c:pt idx="50">
                  <c:v>0.72350104856949171</c:v>
                </c:pt>
                <c:pt idx="51">
                  <c:v>0.72548882442918938</c:v>
                </c:pt>
                <c:pt idx="52">
                  <c:v>0.7275377971582776</c:v>
                </c:pt>
                <c:pt idx="53">
                  <c:v>0.72909560838017728</c:v>
                </c:pt>
                <c:pt idx="54">
                  <c:v>0.73122441730737953</c:v>
                </c:pt>
                <c:pt idx="55">
                  <c:v>0.73500668548440462</c:v>
                </c:pt>
                <c:pt idx="56">
                  <c:v>0.73683894366819025</c:v>
                </c:pt>
                <c:pt idx="57">
                  <c:v>0.73864590162343846</c:v>
                </c:pt>
                <c:pt idx="58">
                  <c:v>0.74012959481937779</c:v>
                </c:pt>
                <c:pt idx="59">
                  <c:v>0.74204573644807204</c:v>
                </c:pt>
                <c:pt idx="60">
                  <c:v>0.74698848963948572</c:v>
                </c:pt>
                <c:pt idx="61">
                  <c:v>0.76001598827512218</c:v>
                </c:pt>
                <c:pt idx="62">
                  <c:v>0.76888199981822603</c:v>
                </c:pt>
                <c:pt idx="63">
                  <c:v>0.77028281193390236</c:v>
                </c:pt>
                <c:pt idx="64">
                  <c:v>0.77151225516222655</c:v>
                </c:pt>
                <c:pt idx="65">
                  <c:v>0.77572639697845536</c:v>
                </c:pt>
                <c:pt idx="66">
                  <c:v>0.77699200194381901</c:v>
                </c:pt>
                <c:pt idx="67">
                  <c:v>0.77793100583212749</c:v>
                </c:pt>
                <c:pt idx="68">
                  <c:v>0.78003560753078838</c:v>
                </c:pt>
                <c:pt idx="69">
                  <c:v>0.78236311313932072</c:v>
                </c:pt>
                <c:pt idx="70">
                  <c:v>0.78327087426442887</c:v>
                </c:pt>
                <c:pt idx="71">
                  <c:v>0.78441367469318768</c:v>
                </c:pt>
                <c:pt idx="72">
                  <c:v>0.78627439047972636</c:v>
                </c:pt>
                <c:pt idx="73">
                  <c:v>0.7891723985853073</c:v>
                </c:pt>
                <c:pt idx="74">
                  <c:v>0.78998214579089643</c:v>
                </c:pt>
              </c:numCache>
            </c:numRef>
          </c:yVal>
          <c:smooth val="1"/>
          <c:extLst xmlns:c16r2="http://schemas.microsoft.com/office/drawing/2015/06/chart">
            <c:ext xmlns:c16="http://schemas.microsoft.com/office/drawing/2014/chart" uri="{C3380CC4-5D6E-409C-BE32-E72D297353CC}">
              <c16:uniqueId val="{00000000-2F2F-414D-8CDA-F183F8EC63FB}"/>
            </c:ext>
          </c:extLst>
        </c:ser>
        <c:ser>
          <c:idx val="1"/>
          <c:order val="1"/>
          <c:tx>
            <c:v>ограниченная модель</c:v>
          </c:tx>
          <c:spPr>
            <a:ln w="22225">
              <a:solidFill>
                <a:schemeClr val="tx1"/>
              </a:solidFill>
            </a:ln>
          </c:spPr>
          <c:marker>
            <c:symbol val="none"/>
          </c:marker>
          <c:xVal>
            <c:numRef>
              <c:f>Sheet1!$F$2:$F$76</c:f>
              <c:numCache>
                <c:formatCode>General</c:formatCode>
                <c:ptCount val="75"/>
                <c:pt idx="0">
                  <c:v>0.92361111110949423</c:v>
                </c:pt>
                <c:pt idx="1">
                  <c:v>1.8923611111094942</c:v>
                </c:pt>
                <c:pt idx="2">
                  <c:v>2.9201388888905058</c:v>
                </c:pt>
                <c:pt idx="3">
                  <c:v>3.6840277777810115</c:v>
                </c:pt>
                <c:pt idx="4">
                  <c:v>4.96875</c:v>
                </c:pt>
                <c:pt idx="5">
                  <c:v>6.9270833333357587</c:v>
                </c:pt>
                <c:pt idx="6">
                  <c:v>7.8368055555547471</c:v>
                </c:pt>
                <c:pt idx="7">
                  <c:v>8.7555555555591127</c:v>
                </c:pt>
                <c:pt idx="8">
                  <c:v>9.8298611111094942</c:v>
                </c:pt>
                <c:pt idx="9">
                  <c:v>10.684027777781012</c:v>
                </c:pt>
                <c:pt idx="10">
                  <c:v>11.760416666664241</c:v>
                </c:pt>
                <c:pt idx="11">
                  <c:v>14.010416666664241</c:v>
                </c:pt>
                <c:pt idx="12">
                  <c:v>14.822916666664241</c:v>
                </c:pt>
                <c:pt idx="13">
                  <c:v>15.760416666664241</c:v>
                </c:pt>
                <c:pt idx="14">
                  <c:v>16.850694444445253</c:v>
                </c:pt>
                <c:pt idx="15">
                  <c:v>17.78125</c:v>
                </c:pt>
                <c:pt idx="16">
                  <c:v>18.940972222218988</c:v>
                </c:pt>
                <c:pt idx="17">
                  <c:v>22.017361111109494</c:v>
                </c:pt>
                <c:pt idx="18">
                  <c:v>22.788194444445253</c:v>
                </c:pt>
                <c:pt idx="19">
                  <c:v>23.614583333335759</c:v>
                </c:pt>
                <c:pt idx="20">
                  <c:v>23.892361111109494</c:v>
                </c:pt>
                <c:pt idx="21">
                  <c:v>24.760416666664241</c:v>
                </c:pt>
                <c:pt idx="22">
                  <c:v>27.763888888890506</c:v>
                </c:pt>
                <c:pt idx="23">
                  <c:v>28.934027777781012</c:v>
                </c:pt>
                <c:pt idx="24">
                  <c:v>29.927083333335759</c:v>
                </c:pt>
                <c:pt idx="25">
                  <c:v>30.864583333335759</c:v>
                </c:pt>
                <c:pt idx="26">
                  <c:v>31.927083333335759</c:v>
                </c:pt>
                <c:pt idx="27">
                  <c:v>32.996527777781012</c:v>
                </c:pt>
                <c:pt idx="28">
                  <c:v>34.725694444445253</c:v>
                </c:pt>
                <c:pt idx="29">
                  <c:v>35.809027777781012</c:v>
                </c:pt>
                <c:pt idx="30">
                  <c:v>36.871527777781012</c:v>
                </c:pt>
                <c:pt idx="31">
                  <c:v>37.90625</c:v>
                </c:pt>
                <c:pt idx="32">
                  <c:v>39.03125</c:v>
                </c:pt>
                <c:pt idx="33">
                  <c:v>39.822916666664241</c:v>
                </c:pt>
                <c:pt idx="34">
                  <c:v>42.010416666664241</c:v>
                </c:pt>
                <c:pt idx="35">
                  <c:v>43.760416666664241</c:v>
                </c:pt>
                <c:pt idx="36">
                  <c:v>44.920138888890506</c:v>
                </c:pt>
                <c:pt idx="37">
                  <c:v>45.940972222218988</c:v>
                </c:pt>
                <c:pt idx="38">
                  <c:v>46.822916666664241</c:v>
                </c:pt>
                <c:pt idx="39">
                  <c:v>49.041666666664241</c:v>
                </c:pt>
                <c:pt idx="40">
                  <c:v>49.927083333335759</c:v>
                </c:pt>
                <c:pt idx="41">
                  <c:v>50.90625</c:v>
                </c:pt>
                <c:pt idx="42">
                  <c:v>51.927083333335759</c:v>
                </c:pt>
                <c:pt idx="43">
                  <c:v>52.663194444445253</c:v>
                </c:pt>
                <c:pt idx="44">
                  <c:v>55.84375</c:v>
                </c:pt>
                <c:pt idx="45">
                  <c:v>56.927083333335759</c:v>
                </c:pt>
                <c:pt idx="46">
                  <c:v>57.774305555554747</c:v>
                </c:pt>
                <c:pt idx="47">
                  <c:v>58.934027777781012</c:v>
                </c:pt>
                <c:pt idx="48">
                  <c:v>60.84375</c:v>
                </c:pt>
                <c:pt idx="49">
                  <c:v>62.725694444445253</c:v>
                </c:pt>
                <c:pt idx="50">
                  <c:v>63.916666666664241</c:v>
                </c:pt>
                <c:pt idx="51">
                  <c:v>64.885416666664241</c:v>
                </c:pt>
                <c:pt idx="52">
                  <c:v>65.90625</c:v>
                </c:pt>
                <c:pt idx="53">
                  <c:v>66.697916666664241</c:v>
                </c:pt>
                <c:pt idx="54">
                  <c:v>67.802083333335759</c:v>
                </c:pt>
                <c:pt idx="55">
                  <c:v>69.829861111109494</c:v>
                </c:pt>
                <c:pt idx="56">
                  <c:v>70.84375</c:v>
                </c:pt>
                <c:pt idx="57">
                  <c:v>71.864583333335759</c:v>
                </c:pt>
                <c:pt idx="58">
                  <c:v>72.71875</c:v>
                </c:pt>
                <c:pt idx="59">
                  <c:v>73.84375</c:v>
                </c:pt>
                <c:pt idx="60">
                  <c:v>76.864583333335759</c:v>
                </c:pt>
                <c:pt idx="61">
                  <c:v>85.739583333335759</c:v>
                </c:pt>
                <c:pt idx="62">
                  <c:v>92.65625</c:v>
                </c:pt>
                <c:pt idx="63">
                  <c:v>93.822916666664241</c:v>
                </c:pt>
                <c:pt idx="64">
                  <c:v>94.864583333335759</c:v>
                </c:pt>
                <c:pt idx="65">
                  <c:v>98.565972222218988</c:v>
                </c:pt>
                <c:pt idx="66">
                  <c:v>99.71875</c:v>
                </c:pt>
                <c:pt idx="67">
                  <c:v>100.58680555555475</c:v>
                </c:pt>
                <c:pt idx="68">
                  <c:v>102.57291666666424</c:v>
                </c:pt>
                <c:pt idx="69">
                  <c:v>104.83680555555475</c:v>
                </c:pt>
                <c:pt idx="70">
                  <c:v>105.73958333333576</c:v>
                </c:pt>
                <c:pt idx="71">
                  <c:v>106.89236111110949</c:v>
                </c:pt>
                <c:pt idx="72">
                  <c:v>108.80902777778101</c:v>
                </c:pt>
                <c:pt idx="73">
                  <c:v>111.89583333333576</c:v>
                </c:pt>
                <c:pt idx="74">
                  <c:v>112.78125</c:v>
                </c:pt>
              </c:numCache>
            </c:numRef>
          </c:xVal>
          <c:yVal>
            <c:numRef>
              <c:f>Sheet1!$L$2:$L$76</c:f>
              <c:numCache>
                <c:formatCode>General</c:formatCode>
                <c:ptCount val="75"/>
                <c:pt idx="0">
                  <c:v>3.2497615227479182E-3</c:v>
                </c:pt>
                <c:pt idx="1">
                  <c:v>3.9773447132580686E-2</c:v>
                </c:pt>
                <c:pt idx="2">
                  <c:v>9.7889529216647841E-2</c:v>
                </c:pt>
                <c:pt idx="3">
                  <c:v>0.14058572657382418</c:v>
                </c:pt>
                <c:pt idx="4">
                  <c:v>0.20448296552791245</c:v>
                </c:pt>
                <c:pt idx="5">
                  <c:v>0.28252904343169494</c:v>
                </c:pt>
                <c:pt idx="6">
                  <c:v>0.31232641733473521</c:v>
                </c:pt>
                <c:pt idx="7">
                  <c:v>0.33914247084356774</c:v>
                </c:pt>
                <c:pt idx="8">
                  <c:v>0.36701422615164081</c:v>
                </c:pt>
                <c:pt idx="9">
                  <c:v>0.38692257027691157</c:v>
                </c:pt>
                <c:pt idx="10">
                  <c:v>0.40963262834136394</c:v>
                </c:pt>
                <c:pt idx="11">
                  <c:v>0.45031906872797867</c:v>
                </c:pt>
                <c:pt idx="12">
                  <c:v>0.46321299973902363</c:v>
                </c:pt>
                <c:pt idx="13">
                  <c:v>0.47713282132179147</c:v>
                </c:pt>
                <c:pt idx="14">
                  <c:v>0.49220196007065986</c:v>
                </c:pt>
                <c:pt idx="15">
                  <c:v>0.50423989232388777</c:v>
                </c:pt>
                <c:pt idx="16">
                  <c:v>0.51832877217235751</c:v>
                </c:pt>
                <c:pt idx="17">
                  <c:v>0.55178284207755235</c:v>
                </c:pt>
                <c:pt idx="18">
                  <c:v>0.55944334899223025</c:v>
                </c:pt>
                <c:pt idx="19">
                  <c:v>0.56738973350019029</c:v>
                </c:pt>
                <c:pt idx="20">
                  <c:v>0.57000307182032417</c:v>
                </c:pt>
                <c:pt idx="21">
                  <c:v>0.57799523552154031</c:v>
                </c:pt>
                <c:pt idx="22">
                  <c:v>0.60386379940300294</c:v>
                </c:pt>
                <c:pt idx="23">
                  <c:v>0.61329886353327123</c:v>
                </c:pt>
                <c:pt idx="24">
                  <c:v>0.62106096907683206</c:v>
                </c:pt>
                <c:pt idx="25">
                  <c:v>0.62819742478249152</c:v>
                </c:pt>
                <c:pt idx="26">
                  <c:v>0.63607537000338621</c:v>
                </c:pt>
                <c:pt idx="27">
                  <c:v>0.64379344211483747</c:v>
                </c:pt>
                <c:pt idx="28">
                  <c:v>0.65585578002325184</c:v>
                </c:pt>
                <c:pt idx="29">
                  <c:v>0.66316750449105966</c:v>
                </c:pt>
                <c:pt idx="30">
                  <c:v>0.67016589832165552</c:v>
                </c:pt>
                <c:pt idx="31">
                  <c:v>0.67682428906431269</c:v>
                </c:pt>
                <c:pt idx="32">
                  <c:v>0.68389517772774266</c:v>
                </c:pt>
                <c:pt idx="33">
                  <c:v>0.68876959822105621</c:v>
                </c:pt>
                <c:pt idx="34">
                  <c:v>0.70182292842937399</c:v>
                </c:pt>
                <c:pt idx="35">
                  <c:v>0.7118476550567352</c:v>
                </c:pt>
                <c:pt idx="36">
                  <c:v>0.71829633289418249</c:v>
                </c:pt>
                <c:pt idx="37">
                  <c:v>0.72384880754787051</c:v>
                </c:pt>
                <c:pt idx="38">
                  <c:v>0.72855488153320846</c:v>
                </c:pt>
                <c:pt idx="39">
                  <c:v>0.74003375897125756</c:v>
                </c:pt>
                <c:pt idx="40">
                  <c:v>0.74447504610398918</c:v>
                </c:pt>
                <c:pt idx="41">
                  <c:v>0.74929681146167004</c:v>
                </c:pt>
                <c:pt idx="42">
                  <c:v>0.75422551178361397</c:v>
                </c:pt>
                <c:pt idx="43">
                  <c:v>0.75771854727983012</c:v>
                </c:pt>
                <c:pt idx="44">
                  <c:v>0.77224400852130448</c:v>
                </c:pt>
                <c:pt idx="45">
                  <c:v>0.77698853408312329</c:v>
                </c:pt>
                <c:pt idx="46">
                  <c:v>0.7806296222977176</c:v>
                </c:pt>
                <c:pt idx="47">
                  <c:v>0.78551707470266796</c:v>
                </c:pt>
                <c:pt idx="48">
                  <c:v>0.79332819052463266</c:v>
                </c:pt>
                <c:pt idx="49">
                  <c:v>0.80074649651755769</c:v>
                </c:pt>
                <c:pt idx="50">
                  <c:v>0.80530259171727037</c:v>
                </c:pt>
                <c:pt idx="51">
                  <c:v>0.80893147607248927</c:v>
                </c:pt>
                <c:pt idx="52">
                  <c:v>0.81268217602572645</c:v>
                </c:pt>
                <c:pt idx="53">
                  <c:v>0.81554004527397539</c:v>
                </c:pt>
                <c:pt idx="54">
                  <c:v>0.81945326231140447</c:v>
                </c:pt>
                <c:pt idx="55">
                  <c:v>0.82642464382204073</c:v>
                </c:pt>
                <c:pt idx="56">
                  <c:v>0.82980864982690317</c:v>
                </c:pt>
                <c:pt idx="57">
                  <c:v>0.83314913970886739</c:v>
                </c:pt>
                <c:pt idx="58">
                  <c:v>0.83589377751004634</c:v>
                </c:pt>
                <c:pt idx="59">
                  <c:v>0.83943986242934565</c:v>
                </c:pt>
                <c:pt idx="60">
                  <c:v>0.84858708491150003</c:v>
                </c:pt>
                <c:pt idx="61">
                  <c:v>0.87255538782090902</c:v>
                </c:pt>
                <c:pt idx="62">
                  <c:v>0.88857180671207858</c:v>
                </c:pt>
                <c:pt idx="63">
                  <c:v>0.8910676364552419</c:v>
                </c:pt>
                <c:pt idx="64">
                  <c:v>0.89324877753611964</c:v>
                </c:pt>
                <c:pt idx="65">
                  <c:v>0.90065176645232703</c:v>
                </c:pt>
                <c:pt idx="66">
                  <c:v>0.90285082351986012</c:v>
                </c:pt>
                <c:pt idx="67">
                  <c:v>0.9044745538267458</c:v>
                </c:pt>
                <c:pt idx="68">
                  <c:v>0.90808829841429828</c:v>
                </c:pt>
                <c:pt idx="69">
                  <c:v>0.91204103173681561</c:v>
                </c:pt>
                <c:pt idx="70">
                  <c:v>0.91356944940589557</c:v>
                </c:pt>
                <c:pt idx="71">
                  <c:v>0.91548257434387159</c:v>
                </c:pt>
                <c:pt idx="72">
                  <c:v>0.91857015601323655</c:v>
                </c:pt>
                <c:pt idx="73">
                  <c:v>0.9233073882488968</c:v>
                </c:pt>
                <c:pt idx="74">
                  <c:v>0.92461462773796443</c:v>
                </c:pt>
              </c:numCache>
            </c:numRef>
          </c:yVal>
          <c:smooth val="1"/>
          <c:extLst xmlns:c16r2="http://schemas.microsoft.com/office/drawing/2015/06/chart">
            <c:ext xmlns:c16="http://schemas.microsoft.com/office/drawing/2014/chart" uri="{C3380CC4-5D6E-409C-BE32-E72D297353CC}">
              <c16:uniqueId val="{00000001-2F2F-414D-8CDA-F183F8EC63FB}"/>
            </c:ext>
          </c:extLst>
        </c:ser>
        <c:dLbls>
          <c:showLegendKey val="0"/>
          <c:showVal val="0"/>
          <c:showCatName val="0"/>
          <c:showSerName val="0"/>
          <c:showPercent val="0"/>
          <c:showBubbleSize val="0"/>
        </c:dLbls>
        <c:axId val="199362816"/>
        <c:axId val="199364992"/>
      </c:scatterChart>
      <c:valAx>
        <c:axId val="199362816"/>
        <c:scaling>
          <c:orientation val="minMax"/>
          <c:max val="120"/>
        </c:scaling>
        <c:delete val="0"/>
        <c:axPos val="b"/>
        <c:title>
          <c:tx>
            <c:rich>
              <a:bodyPr/>
              <a:lstStyle/>
              <a:p>
                <a:pPr>
                  <a:defRPr sz="1300" b="0">
                    <a:latin typeface="Arial" panose="020B0604020202020204" pitchFamily="34" charset="0"/>
                    <a:cs typeface="Arial" panose="020B0604020202020204" pitchFamily="34" charset="0"/>
                  </a:defRPr>
                </a:pPr>
                <a:r>
                  <a:rPr lang="ru-RU" sz="1300" b="0" dirty="0">
                    <a:latin typeface="Arial" panose="020B0604020202020204" pitchFamily="34" charset="0"/>
                    <a:cs typeface="Arial" panose="020B0604020202020204" pitchFamily="34" charset="0"/>
                  </a:rPr>
                  <a:t>Время,</a:t>
                </a:r>
                <a:r>
                  <a:rPr lang="ru-RU" sz="1300" b="0" baseline="0" dirty="0">
                    <a:latin typeface="Arial" panose="020B0604020202020204" pitchFamily="34" charset="0"/>
                    <a:cs typeface="Arial" panose="020B0604020202020204" pitchFamily="34" charset="0"/>
                  </a:rPr>
                  <a:t> </a:t>
                </a:r>
                <a:r>
                  <a:rPr lang="ru-RU" sz="1300" b="0" baseline="0" dirty="0" smtClean="0">
                    <a:latin typeface="Arial" panose="020B0604020202020204" pitchFamily="34" charset="0"/>
                    <a:cs typeface="Arial" panose="020B0604020202020204" pitchFamily="34" charset="0"/>
                  </a:rPr>
                  <a:t>сутки</a:t>
                </a:r>
                <a:endParaRPr lang="ru-RU" sz="1300" b="0" dirty="0">
                  <a:latin typeface="Arial" panose="020B0604020202020204" pitchFamily="34" charset="0"/>
                  <a:cs typeface="Arial" panose="020B0604020202020204" pitchFamily="34" charset="0"/>
                </a:endParaRPr>
              </a:p>
            </c:rich>
          </c:tx>
          <c:layout/>
          <c:overlay val="0"/>
        </c:title>
        <c:numFmt formatCode="General" sourceLinked="1"/>
        <c:majorTickMark val="out"/>
        <c:minorTickMark val="none"/>
        <c:tickLblPos val="nextTo"/>
        <c:spPr>
          <a:ln w="19050">
            <a:solidFill>
              <a:schemeClr val="tx1"/>
            </a:solidFill>
          </a:ln>
        </c:spPr>
        <c:txPr>
          <a:bodyPr rot="0" vert="horz"/>
          <a:lstStyle/>
          <a:p>
            <a:pPr>
              <a:defRPr>
                <a:latin typeface="Arial" panose="020B0604020202020204" pitchFamily="34" charset="0"/>
                <a:cs typeface="Arial" panose="020B0604020202020204" pitchFamily="34" charset="0"/>
              </a:defRPr>
            </a:pPr>
            <a:endParaRPr lang="cs-CZ"/>
          </a:p>
        </c:txPr>
        <c:crossAx val="199364992"/>
        <c:crosses val="autoZero"/>
        <c:crossBetween val="midCat"/>
        <c:majorUnit val="40"/>
      </c:valAx>
      <c:valAx>
        <c:axId val="199364992"/>
        <c:scaling>
          <c:orientation val="minMax"/>
        </c:scaling>
        <c:delete val="0"/>
        <c:axPos val="l"/>
        <c:majorGridlines>
          <c:spPr>
            <a:ln>
              <a:noFill/>
            </a:ln>
          </c:spPr>
        </c:majorGridlines>
        <c:title>
          <c:tx>
            <c:rich>
              <a:bodyPr rot="-5400000" vert="horz"/>
              <a:lstStyle/>
              <a:p>
                <a:pPr>
                  <a:defRPr sz="1300" b="0">
                    <a:latin typeface="Arial" panose="020B0604020202020204" pitchFamily="34" charset="0"/>
                    <a:cs typeface="Arial" panose="020B0604020202020204" pitchFamily="34" charset="0"/>
                  </a:defRPr>
                </a:pPr>
                <a:r>
                  <a:rPr lang="ru-RU" sz="1300" b="0" dirty="0">
                    <a:latin typeface="Arial" panose="020B0604020202020204" pitchFamily="34" charset="0"/>
                    <a:cs typeface="Arial" panose="020B0604020202020204" pitchFamily="34" charset="0"/>
                  </a:rPr>
                  <a:t>Концентрация, </a:t>
                </a:r>
                <a:r>
                  <a:rPr lang="ru-RU" sz="1300" b="0" dirty="0" smtClean="0">
                    <a:latin typeface="Arial" panose="020B0604020202020204" pitchFamily="34" charset="0"/>
                    <a:cs typeface="Arial" panose="020B0604020202020204" pitchFamily="34" charset="0"/>
                  </a:rPr>
                  <a:t>-</a:t>
                </a:r>
                <a:endParaRPr lang="ru-RU" sz="1300" b="0" dirty="0">
                  <a:latin typeface="Arial" panose="020B0604020202020204" pitchFamily="34" charset="0"/>
                  <a:cs typeface="Arial" panose="020B0604020202020204" pitchFamily="34" charset="0"/>
                </a:endParaRPr>
              </a:p>
            </c:rich>
          </c:tx>
          <c:layout>
            <c:manualLayout>
              <c:xMode val="edge"/>
              <c:yMode val="edge"/>
              <c:x val="2.1343055555555556E-2"/>
              <c:y val="8.7221759259259263E-2"/>
            </c:manualLayout>
          </c:layout>
          <c:overlay val="0"/>
        </c:title>
        <c:numFmt formatCode="General" sourceLinked="1"/>
        <c:majorTickMark val="out"/>
        <c:minorTickMark val="none"/>
        <c:tickLblPos val="nextTo"/>
        <c:spPr>
          <a:ln w="19050">
            <a:solidFill>
              <a:schemeClr val="tx1"/>
            </a:solidFill>
          </a:ln>
        </c:spPr>
        <c:txPr>
          <a:bodyPr/>
          <a:lstStyle/>
          <a:p>
            <a:pPr>
              <a:defRPr>
                <a:latin typeface="Arial" panose="020B0604020202020204" pitchFamily="34" charset="0"/>
                <a:cs typeface="Arial" panose="020B0604020202020204" pitchFamily="34" charset="0"/>
              </a:defRPr>
            </a:pPr>
            <a:endParaRPr lang="cs-CZ"/>
          </a:p>
        </c:txPr>
        <c:crossAx val="199362816"/>
        <c:crosses val="autoZero"/>
        <c:crossBetween val="midCat"/>
      </c:valAx>
    </c:plotArea>
    <c:legend>
      <c:legendPos val="r"/>
      <c:layout>
        <c:manualLayout>
          <c:xMode val="edge"/>
          <c:yMode val="edge"/>
          <c:x val="0.33693402777777776"/>
          <c:y val="0.42379791666666666"/>
          <c:w val="0.58170851717577887"/>
          <c:h val="0.26423704389892438"/>
        </c:manualLayout>
      </c:layout>
      <c:overlay val="0"/>
      <c:txPr>
        <a:bodyPr/>
        <a:lstStyle/>
        <a:p>
          <a:pPr>
            <a:defRPr>
              <a:latin typeface="Arial" panose="020B0604020202020204" pitchFamily="34" charset="0"/>
              <a:cs typeface="Arial" panose="020B0604020202020204" pitchFamily="34" charset="0"/>
            </a:defRPr>
          </a:pPr>
          <a:endParaRPr lang="cs-CZ"/>
        </a:p>
      </c:txPr>
    </c:legend>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2002706-4E5A-4733-98A4-BC10EB07C9E7}" type="datetimeFigureOut">
              <a:rPr lang="ru-RU" smtClean="0"/>
              <a:t>28.02.2019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E944B5-09A3-4DDC-9C4A-5AD07C815F3A}" type="slidenum">
              <a:rPr lang="ru-RU" smtClean="0"/>
              <a:t>‹#›</a:t>
            </a:fld>
            <a:endParaRPr lang="ru-RU"/>
          </a:p>
        </p:txBody>
      </p:sp>
    </p:spTree>
    <p:extLst>
      <p:ext uri="{BB962C8B-B14F-4D97-AF65-F5344CB8AC3E}">
        <p14:creationId xmlns:p14="http://schemas.microsoft.com/office/powerpoint/2010/main" val="808858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2002706-4E5A-4733-98A4-BC10EB07C9E7}" type="datetimeFigureOut">
              <a:rPr lang="ru-RU" smtClean="0"/>
              <a:t>28.02.2019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E944B5-09A3-4DDC-9C4A-5AD07C815F3A}" type="slidenum">
              <a:rPr lang="ru-RU" smtClean="0"/>
              <a:t>‹#›</a:t>
            </a:fld>
            <a:endParaRPr lang="ru-RU"/>
          </a:p>
        </p:txBody>
      </p:sp>
    </p:spTree>
    <p:extLst>
      <p:ext uri="{BB962C8B-B14F-4D97-AF65-F5344CB8AC3E}">
        <p14:creationId xmlns:p14="http://schemas.microsoft.com/office/powerpoint/2010/main" val="3842072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2002706-4E5A-4733-98A4-BC10EB07C9E7}" type="datetimeFigureOut">
              <a:rPr lang="ru-RU" smtClean="0"/>
              <a:t>28.02.2019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E944B5-09A3-4DDC-9C4A-5AD07C815F3A}" type="slidenum">
              <a:rPr lang="ru-RU" smtClean="0"/>
              <a:t>‹#›</a:t>
            </a:fld>
            <a:endParaRPr lang="ru-RU"/>
          </a:p>
        </p:txBody>
      </p:sp>
    </p:spTree>
    <p:extLst>
      <p:ext uri="{BB962C8B-B14F-4D97-AF65-F5344CB8AC3E}">
        <p14:creationId xmlns:p14="http://schemas.microsoft.com/office/powerpoint/2010/main" val="234837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2002706-4E5A-4733-98A4-BC10EB07C9E7}" type="datetimeFigureOut">
              <a:rPr lang="ru-RU" smtClean="0"/>
              <a:t>28.02.2019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E944B5-09A3-4DDC-9C4A-5AD07C815F3A}" type="slidenum">
              <a:rPr lang="ru-RU" smtClean="0"/>
              <a:t>‹#›</a:t>
            </a:fld>
            <a:endParaRPr lang="ru-RU"/>
          </a:p>
        </p:txBody>
      </p:sp>
    </p:spTree>
    <p:extLst>
      <p:ext uri="{BB962C8B-B14F-4D97-AF65-F5344CB8AC3E}">
        <p14:creationId xmlns:p14="http://schemas.microsoft.com/office/powerpoint/2010/main" val="4269529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2002706-4E5A-4733-98A4-BC10EB07C9E7}" type="datetimeFigureOut">
              <a:rPr lang="ru-RU" smtClean="0"/>
              <a:t>28.02.2019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E944B5-09A3-4DDC-9C4A-5AD07C815F3A}" type="slidenum">
              <a:rPr lang="ru-RU" smtClean="0"/>
              <a:t>‹#›</a:t>
            </a:fld>
            <a:endParaRPr lang="ru-RU"/>
          </a:p>
        </p:txBody>
      </p:sp>
    </p:spTree>
    <p:extLst>
      <p:ext uri="{BB962C8B-B14F-4D97-AF65-F5344CB8AC3E}">
        <p14:creationId xmlns:p14="http://schemas.microsoft.com/office/powerpoint/2010/main" val="2104431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2002706-4E5A-4733-98A4-BC10EB07C9E7}" type="datetimeFigureOut">
              <a:rPr lang="ru-RU" smtClean="0"/>
              <a:t>28.02.2019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E944B5-09A3-4DDC-9C4A-5AD07C815F3A}" type="slidenum">
              <a:rPr lang="ru-RU" smtClean="0"/>
              <a:t>‹#›</a:t>
            </a:fld>
            <a:endParaRPr lang="ru-RU"/>
          </a:p>
        </p:txBody>
      </p:sp>
    </p:spTree>
    <p:extLst>
      <p:ext uri="{BB962C8B-B14F-4D97-AF65-F5344CB8AC3E}">
        <p14:creationId xmlns:p14="http://schemas.microsoft.com/office/powerpoint/2010/main" val="299669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2002706-4E5A-4733-98A4-BC10EB07C9E7}" type="datetimeFigureOut">
              <a:rPr lang="ru-RU" smtClean="0"/>
              <a:t>28.02.2019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2E944B5-09A3-4DDC-9C4A-5AD07C815F3A}" type="slidenum">
              <a:rPr lang="ru-RU" smtClean="0"/>
              <a:t>‹#›</a:t>
            </a:fld>
            <a:endParaRPr lang="ru-RU"/>
          </a:p>
        </p:txBody>
      </p:sp>
    </p:spTree>
    <p:extLst>
      <p:ext uri="{BB962C8B-B14F-4D97-AF65-F5344CB8AC3E}">
        <p14:creationId xmlns:p14="http://schemas.microsoft.com/office/powerpoint/2010/main" val="2350900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2002706-4E5A-4733-98A4-BC10EB07C9E7}" type="datetimeFigureOut">
              <a:rPr lang="ru-RU" smtClean="0"/>
              <a:t>28.02.2019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2E944B5-09A3-4DDC-9C4A-5AD07C815F3A}" type="slidenum">
              <a:rPr lang="ru-RU" smtClean="0"/>
              <a:t>‹#›</a:t>
            </a:fld>
            <a:endParaRPr lang="ru-RU"/>
          </a:p>
        </p:txBody>
      </p:sp>
    </p:spTree>
    <p:extLst>
      <p:ext uri="{BB962C8B-B14F-4D97-AF65-F5344CB8AC3E}">
        <p14:creationId xmlns:p14="http://schemas.microsoft.com/office/powerpoint/2010/main" val="101170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2002706-4E5A-4733-98A4-BC10EB07C9E7}" type="datetimeFigureOut">
              <a:rPr lang="ru-RU" smtClean="0"/>
              <a:t>28.02.2019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2E944B5-09A3-4DDC-9C4A-5AD07C815F3A}" type="slidenum">
              <a:rPr lang="ru-RU" smtClean="0"/>
              <a:t>‹#›</a:t>
            </a:fld>
            <a:endParaRPr lang="ru-RU"/>
          </a:p>
        </p:txBody>
      </p:sp>
    </p:spTree>
    <p:extLst>
      <p:ext uri="{BB962C8B-B14F-4D97-AF65-F5344CB8AC3E}">
        <p14:creationId xmlns:p14="http://schemas.microsoft.com/office/powerpoint/2010/main" val="1254528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2002706-4E5A-4733-98A4-BC10EB07C9E7}" type="datetimeFigureOut">
              <a:rPr lang="ru-RU" smtClean="0"/>
              <a:t>28.02.2019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E944B5-09A3-4DDC-9C4A-5AD07C815F3A}" type="slidenum">
              <a:rPr lang="ru-RU" smtClean="0"/>
              <a:t>‹#›</a:t>
            </a:fld>
            <a:endParaRPr lang="ru-RU"/>
          </a:p>
        </p:txBody>
      </p:sp>
    </p:spTree>
    <p:extLst>
      <p:ext uri="{BB962C8B-B14F-4D97-AF65-F5344CB8AC3E}">
        <p14:creationId xmlns:p14="http://schemas.microsoft.com/office/powerpoint/2010/main" val="253081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2002706-4E5A-4733-98A4-BC10EB07C9E7}" type="datetimeFigureOut">
              <a:rPr lang="ru-RU" smtClean="0"/>
              <a:t>28.02.2019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E944B5-09A3-4DDC-9C4A-5AD07C815F3A}" type="slidenum">
              <a:rPr lang="ru-RU" smtClean="0"/>
              <a:t>‹#›</a:t>
            </a:fld>
            <a:endParaRPr lang="ru-RU"/>
          </a:p>
        </p:txBody>
      </p:sp>
    </p:spTree>
    <p:extLst>
      <p:ext uri="{BB962C8B-B14F-4D97-AF65-F5344CB8AC3E}">
        <p14:creationId xmlns:p14="http://schemas.microsoft.com/office/powerpoint/2010/main" val="2887391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02706-4E5A-4733-98A4-BC10EB07C9E7}" type="datetimeFigureOut">
              <a:rPr lang="ru-RU" smtClean="0"/>
              <a:t>28.02.2019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944B5-09A3-4DDC-9C4A-5AD07C815F3A}" type="slidenum">
              <a:rPr lang="ru-RU" smtClean="0"/>
              <a:t>‹#›</a:t>
            </a:fld>
            <a:endParaRPr lang="ru-RU"/>
          </a:p>
        </p:txBody>
      </p:sp>
    </p:spTree>
    <p:extLst>
      <p:ext uri="{BB962C8B-B14F-4D97-AF65-F5344CB8AC3E}">
        <p14:creationId xmlns:p14="http://schemas.microsoft.com/office/powerpoint/2010/main" val="110216325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31.png"/><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image" Target="../media/image29.wmf"/><Relationship Id="rId4" Type="http://schemas.openxmlformats.org/officeDocument/2006/relationships/oleObject" Target="../embeddings/oleObject14.bin"/><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chart" Target="../charts/chart4.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4.wmf"/><Relationship Id="rId5" Type="http://schemas.openxmlformats.org/officeDocument/2006/relationships/oleObject" Target="../embeddings/oleObject17.bin"/><Relationship Id="rId4" Type="http://schemas.openxmlformats.org/officeDocument/2006/relationships/image" Target="../media/image33.wmf"/></Relationships>
</file>

<file path=ppt/slides/_rels/slide13.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6.png"/><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8.wmf"/><Relationship Id="rId5" Type="http://schemas.openxmlformats.org/officeDocument/2006/relationships/oleObject" Target="../embeddings/oleObject20.bin"/><Relationship Id="rId10" Type="http://schemas.openxmlformats.org/officeDocument/2006/relationships/image" Target="../media/image41.png"/><Relationship Id="rId4" Type="http://schemas.openxmlformats.org/officeDocument/2006/relationships/image" Target="../media/image37.wmf"/></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47.png"/><Relationship Id="rId7" Type="http://schemas.openxmlformats.org/officeDocument/2006/relationships/image" Target="../media/image44.wmf"/><Relationship Id="rId12"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3.bin"/><Relationship Id="rId11" Type="http://schemas.openxmlformats.org/officeDocument/2006/relationships/image" Target="../media/image46.wmf"/><Relationship Id="rId5" Type="http://schemas.openxmlformats.org/officeDocument/2006/relationships/image" Target="../media/image43.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4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4.emf"/><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6.bin"/><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17.wmf"/><Relationship Id="rId5" Type="http://schemas.openxmlformats.org/officeDocument/2006/relationships/image" Target="../media/image18.jpeg"/><Relationship Id="rId10" Type="http://schemas.openxmlformats.org/officeDocument/2006/relationships/oleObject" Target="../embeddings/oleObject9.bin"/><Relationship Id="rId4" Type="http://schemas.openxmlformats.org/officeDocument/2006/relationships/image" Target="../media/image14.wmf"/><Relationship Id="rId9" Type="http://schemas.openxmlformats.org/officeDocument/2006/relationships/image" Target="../media/image16.wmf"/></Relationships>
</file>

<file path=ppt/slides/_rels/slide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0.bin"/><Relationship Id="rId7"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22.tiff"/><Relationship Id="rId5" Type="http://schemas.openxmlformats.org/officeDocument/2006/relationships/image" Target="../media/image21.png"/><Relationship Id="rId4" Type="http://schemas.openxmlformats.org/officeDocument/2006/relationships/image" Target="../media/image19.wmf"/><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5.wmf"/><Relationship Id="rId5" Type="http://schemas.openxmlformats.org/officeDocument/2006/relationships/oleObject" Target="../embeddings/oleObject13.bin"/><Relationship Id="rId4" Type="http://schemas.openxmlformats.org/officeDocument/2006/relationships/image" Target="../media/image24.wmf"/></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548680"/>
            <a:ext cx="6984775" cy="5509200"/>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Laboratory techniques for determination of flow and transport </a:t>
            </a:r>
            <a:r>
              <a:rPr lang="en-US" sz="1600" dirty="0" smtClean="0">
                <a:latin typeface="Arial" panose="020B0604020202020204" pitchFamily="34" charset="0"/>
                <a:cs typeface="Arial" panose="020B0604020202020204" pitchFamily="34" charset="0"/>
              </a:rPr>
              <a:t>parameters</a:t>
            </a:r>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Numerical </a:t>
            </a:r>
            <a:r>
              <a:rPr lang="en-US" sz="1600" dirty="0">
                <a:latin typeface="Arial" panose="020B0604020202020204" pitchFamily="34" charset="0"/>
                <a:cs typeface="Arial" panose="020B0604020202020204" pitchFamily="34" charset="0"/>
              </a:rPr>
              <a:t>flow and transport models for forecasting cannot be based only on literature data, but need experimentally determined parameters. This training provides additional knowledge on the determination of flow and transport parameters on a laboratory scale, such as porosity, hydraulic conductivity, diffusion coefficient and distribution coefficient. The approaches considered are applicable to a wide range of permeability of sedimentary deposits</a:t>
            </a:r>
            <a:r>
              <a:rPr lang="en-US" sz="1600" dirty="0" smtClean="0">
                <a:latin typeface="Arial" panose="020B0604020202020204" pitchFamily="34" charset="0"/>
                <a:cs typeface="Arial" panose="020B0604020202020204" pitchFamily="34" charset="0"/>
              </a:rPr>
              <a:t>.</a:t>
            </a:r>
            <a:endParaRPr lang="ru-RU" sz="1600" dirty="0" smtClean="0">
              <a:latin typeface="Arial" panose="020B0604020202020204" pitchFamily="34" charset="0"/>
              <a:cs typeface="Arial" panose="020B0604020202020204" pitchFamily="34" charset="0"/>
            </a:endParaRPr>
          </a:p>
          <a:p>
            <a:endParaRPr lang="ru-RU" sz="1600" dirty="0">
              <a:latin typeface="Arial" panose="020B0604020202020204" pitchFamily="34" charset="0"/>
              <a:cs typeface="Arial" panose="020B0604020202020204" pitchFamily="34" charset="0"/>
            </a:endParaRPr>
          </a:p>
          <a:p>
            <a:r>
              <a:rPr lang="ru-RU" sz="1600" dirty="0">
                <a:latin typeface="Arial" panose="020B0604020202020204" pitchFamily="34" charset="0"/>
                <a:cs typeface="Arial" panose="020B0604020202020204" pitchFamily="34" charset="0"/>
              </a:rPr>
              <a:t>Лабораторные методы определения фильтрационных и миграционных параметров</a:t>
            </a:r>
          </a:p>
          <a:p>
            <a:endParaRPr lang="ru-RU" sz="1600" dirty="0">
              <a:latin typeface="Arial" panose="020B0604020202020204" pitchFamily="34" charset="0"/>
              <a:cs typeface="Arial" panose="020B0604020202020204" pitchFamily="34" charset="0"/>
            </a:endParaRPr>
          </a:p>
          <a:p>
            <a:r>
              <a:rPr lang="ru-RU" sz="1600" dirty="0">
                <a:latin typeface="Arial" panose="020B0604020202020204" pitchFamily="34" charset="0"/>
                <a:cs typeface="Arial" panose="020B0604020202020204" pitchFamily="34" charset="0"/>
              </a:rPr>
              <a:t>Прогнозные численные модели фильтрации и транспорта для прогнозов не могут основываться только на литературных данных, а требуют экспериментально определенных параметров. Данный курс позволяет получить дополнительные знания по определению фильтрационных и миграционных параметров в лабораторном масштабе таких как пористость, коэффициент фильтрации, коэффициент диффузии и коэффициент распределения.</a:t>
            </a:r>
          </a:p>
          <a:p>
            <a:r>
              <a:rPr lang="ru-RU" sz="1600" dirty="0">
                <a:latin typeface="Arial" panose="020B0604020202020204" pitchFamily="34" charset="0"/>
                <a:cs typeface="Arial" panose="020B0604020202020204" pitchFamily="34" charset="0"/>
              </a:rPr>
              <a:t>Рассмотренные подходы применимы для широкого круга проницаемостей дисперсных отложений. </a:t>
            </a:r>
          </a:p>
        </p:txBody>
      </p:sp>
    </p:spTree>
    <p:extLst>
      <p:ext uri="{BB962C8B-B14F-4D97-AF65-F5344CB8AC3E}">
        <p14:creationId xmlns:p14="http://schemas.microsoft.com/office/powerpoint/2010/main" val="1533466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Содержимое 3" descr="C:\Documents and Settings\User1\Рабочий стол\1.jpg"/>
          <p:cNvPicPr>
            <a:picLocks noChangeAspect="1"/>
          </p:cNvPicPr>
          <p:nvPr/>
        </p:nvPicPr>
        <p:blipFill>
          <a:blip r:embed="rId2" cstate="print">
            <a:lum contrast="-10000"/>
          </a:blip>
          <a:srcRect/>
          <a:stretch>
            <a:fillRect/>
          </a:stretch>
        </p:blipFill>
        <p:spPr bwMode="auto">
          <a:xfrm>
            <a:off x="755577" y="959156"/>
            <a:ext cx="4608512" cy="3397516"/>
          </a:xfrm>
          <a:prstGeom prst="rect">
            <a:avLst/>
          </a:prstGeom>
          <a:noFill/>
          <a:ln w="9525">
            <a:noFill/>
            <a:miter lim="800000"/>
            <a:headEnd/>
            <a:tailEnd/>
          </a:ln>
        </p:spPr>
      </p:pic>
      <p:sp>
        <p:nvSpPr>
          <p:cNvPr id="4" name="TextBox 3"/>
          <p:cNvSpPr txBox="1"/>
          <p:nvPr/>
        </p:nvSpPr>
        <p:spPr>
          <a:xfrm>
            <a:off x="2285984" y="3143248"/>
            <a:ext cx="357190" cy="400110"/>
          </a:xfrm>
          <a:prstGeom prst="rect">
            <a:avLst/>
          </a:prstGeom>
          <a:noFill/>
        </p:spPr>
        <p:txBody>
          <a:bodyPr wrap="square" rtlCol="0">
            <a:spAutoFit/>
          </a:bodyPr>
          <a:lstStyle/>
          <a:p>
            <a:r>
              <a:rPr lang="en-US" sz="2000" dirty="0" smtClean="0">
                <a:solidFill>
                  <a:srgbClr val="FFFF00"/>
                </a:solidFill>
                <a:latin typeface="Arial" panose="020B0604020202020204" pitchFamily="34" charset="0"/>
                <a:cs typeface="Arial" panose="020B0604020202020204" pitchFamily="34" charset="0"/>
              </a:rPr>
              <a:t>1</a:t>
            </a:r>
            <a:endParaRPr lang="ru-RU" sz="2000" dirty="0">
              <a:solidFill>
                <a:srgbClr val="FFFF00"/>
              </a:solidFill>
              <a:latin typeface="Arial" panose="020B0604020202020204" pitchFamily="34" charset="0"/>
              <a:cs typeface="Arial" panose="020B0604020202020204" pitchFamily="34" charset="0"/>
            </a:endParaRPr>
          </a:p>
        </p:txBody>
      </p:sp>
      <p:sp>
        <p:nvSpPr>
          <p:cNvPr id="5" name="TextBox 4"/>
          <p:cNvSpPr txBox="1"/>
          <p:nvPr/>
        </p:nvSpPr>
        <p:spPr>
          <a:xfrm>
            <a:off x="3357554" y="3343303"/>
            <a:ext cx="357190" cy="400110"/>
          </a:xfrm>
          <a:prstGeom prst="rect">
            <a:avLst/>
          </a:prstGeom>
          <a:noFill/>
        </p:spPr>
        <p:txBody>
          <a:bodyPr wrap="square" rtlCol="0">
            <a:spAutoFit/>
          </a:bodyPr>
          <a:lstStyle/>
          <a:p>
            <a:r>
              <a:rPr lang="en-US" sz="2000" dirty="0" smtClean="0">
                <a:solidFill>
                  <a:srgbClr val="FFFF00"/>
                </a:solidFill>
                <a:latin typeface="Arial" panose="020B0604020202020204" pitchFamily="34" charset="0"/>
                <a:cs typeface="Arial" panose="020B0604020202020204" pitchFamily="34" charset="0"/>
              </a:rPr>
              <a:t>2</a:t>
            </a:r>
            <a:endParaRPr lang="ru-RU" sz="2000" dirty="0">
              <a:solidFill>
                <a:srgbClr val="FFFF00"/>
              </a:solidFill>
              <a:latin typeface="Arial" panose="020B0604020202020204" pitchFamily="34" charset="0"/>
              <a:cs typeface="Arial" panose="020B0604020202020204" pitchFamily="34" charset="0"/>
            </a:endParaRPr>
          </a:p>
        </p:txBody>
      </p:sp>
      <p:sp>
        <p:nvSpPr>
          <p:cNvPr id="6" name="TextBox 5"/>
          <p:cNvSpPr txBox="1"/>
          <p:nvPr/>
        </p:nvSpPr>
        <p:spPr>
          <a:xfrm>
            <a:off x="4435596" y="1598762"/>
            <a:ext cx="500066" cy="400110"/>
          </a:xfrm>
          <a:prstGeom prst="rect">
            <a:avLst/>
          </a:prstGeom>
          <a:noFill/>
        </p:spPr>
        <p:txBody>
          <a:bodyPr wrap="square" rtlCol="0">
            <a:spAutoFit/>
          </a:bodyPr>
          <a:lstStyle/>
          <a:p>
            <a:r>
              <a:rPr lang="en-US" sz="2000" dirty="0" smtClean="0">
                <a:solidFill>
                  <a:srgbClr val="FFFF00"/>
                </a:solidFill>
                <a:latin typeface="Arial" panose="020B0604020202020204" pitchFamily="34" charset="0"/>
                <a:cs typeface="Arial" panose="020B0604020202020204" pitchFamily="34" charset="0"/>
              </a:rPr>
              <a:t>3</a:t>
            </a:r>
            <a:endParaRPr lang="ru-RU" sz="2000" dirty="0">
              <a:solidFill>
                <a:srgbClr val="FFFF00"/>
              </a:solidFill>
              <a:latin typeface="Arial" panose="020B0604020202020204" pitchFamily="34" charset="0"/>
              <a:cs typeface="Arial" panose="020B0604020202020204" pitchFamily="34" charset="0"/>
            </a:endParaRPr>
          </a:p>
        </p:txBody>
      </p:sp>
      <p:sp>
        <p:nvSpPr>
          <p:cNvPr id="7" name="TextBox 6"/>
          <p:cNvSpPr txBox="1"/>
          <p:nvPr/>
        </p:nvSpPr>
        <p:spPr>
          <a:xfrm>
            <a:off x="4292720" y="2943193"/>
            <a:ext cx="285752" cy="400110"/>
          </a:xfrm>
          <a:prstGeom prst="rect">
            <a:avLst/>
          </a:prstGeom>
          <a:noFill/>
        </p:spPr>
        <p:txBody>
          <a:bodyPr wrap="square" rtlCol="0">
            <a:spAutoFit/>
          </a:bodyPr>
          <a:lstStyle/>
          <a:p>
            <a:r>
              <a:rPr lang="en-US" sz="2000" dirty="0" smtClean="0">
                <a:solidFill>
                  <a:srgbClr val="FFFF00"/>
                </a:solidFill>
                <a:latin typeface="Arial" panose="020B0604020202020204" pitchFamily="34" charset="0"/>
                <a:cs typeface="Arial" panose="020B0604020202020204" pitchFamily="34" charset="0"/>
              </a:rPr>
              <a:t>4</a:t>
            </a:r>
            <a:endParaRPr lang="ru-RU" sz="2000" dirty="0">
              <a:solidFill>
                <a:srgbClr val="FFFF00"/>
              </a:solidFill>
              <a:latin typeface="Arial" panose="020B0604020202020204" pitchFamily="34" charset="0"/>
              <a:cs typeface="Arial" panose="020B0604020202020204" pitchFamily="34" charset="0"/>
            </a:endParaRPr>
          </a:p>
        </p:txBody>
      </p:sp>
      <p:sp>
        <p:nvSpPr>
          <p:cNvPr id="8" name="TextBox 7"/>
          <p:cNvSpPr txBox="1"/>
          <p:nvPr/>
        </p:nvSpPr>
        <p:spPr>
          <a:xfrm>
            <a:off x="2143108" y="1785926"/>
            <a:ext cx="428628" cy="400110"/>
          </a:xfrm>
          <a:prstGeom prst="rect">
            <a:avLst/>
          </a:prstGeom>
          <a:noFill/>
        </p:spPr>
        <p:txBody>
          <a:bodyPr wrap="square" rtlCol="0">
            <a:spAutoFit/>
          </a:bodyPr>
          <a:lstStyle/>
          <a:p>
            <a:r>
              <a:rPr lang="en-US" sz="2000" dirty="0" smtClean="0">
                <a:solidFill>
                  <a:srgbClr val="FFFF00"/>
                </a:solidFill>
                <a:latin typeface="Arial" panose="020B0604020202020204" pitchFamily="34" charset="0"/>
                <a:cs typeface="Arial" panose="020B0604020202020204" pitchFamily="34" charset="0"/>
              </a:rPr>
              <a:t>5</a:t>
            </a:r>
            <a:endParaRPr lang="ru-RU" sz="2000" dirty="0">
              <a:solidFill>
                <a:srgbClr val="FFFF00"/>
              </a:solidFill>
              <a:latin typeface="Arial" panose="020B0604020202020204" pitchFamily="34" charset="0"/>
              <a:cs typeface="Arial" panose="020B0604020202020204" pitchFamily="34" charset="0"/>
            </a:endParaRPr>
          </a:p>
        </p:txBody>
      </p:sp>
      <p:sp>
        <p:nvSpPr>
          <p:cNvPr id="9" name="TextBox 8"/>
          <p:cNvSpPr txBox="1"/>
          <p:nvPr/>
        </p:nvSpPr>
        <p:spPr>
          <a:xfrm>
            <a:off x="2252104" y="1196752"/>
            <a:ext cx="285752" cy="400110"/>
          </a:xfrm>
          <a:prstGeom prst="rect">
            <a:avLst/>
          </a:prstGeom>
          <a:noFill/>
        </p:spPr>
        <p:txBody>
          <a:bodyPr wrap="square" rtlCol="0">
            <a:spAutoFit/>
          </a:bodyPr>
          <a:lstStyle/>
          <a:p>
            <a:r>
              <a:rPr lang="en-US" sz="2000" dirty="0" smtClean="0">
                <a:solidFill>
                  <a:srgbClr val="FFFF00"/>
                </a:solidFill>
                <a:latin typeface="Arial" panose="020B0604020202020204" pitchFamily="34" charset="0"/>
                <a:cs typeface="Arial" panose="020B0604020202020204" pitchFamily="34" charset="0"/>
              </a:rPr>
              <a:t>6</a:t>
            </a:r>
            <a:endParaRPr lang="ru-RU" sz="2000" dirty="0">
              <a:solidFill>
                <a:srgbClr val="FFFF00"/>
              </a:solidFill>
              <a:latin typeface="Arial" panose="020B0604020202020204" pitchFamily="34" charset="0"/>
              <a:cs typeface="Arial" panose="020B0604020202020204" pitchFamily="34" charset="0"/>
            </a:endParaRPr>
          </a:p>
        </p:txBody>
      </p:sp>
      <p:sp>
        <p:nvSpPr>
          <p:cNvPr id="10" name="TextBox 9"/>
          <p:cNvSpPr txBox="1"/>
          <p:nvPr/>
        </p:nvSpPr>
        <p:spPr>
          <a:xfrm>
            <a:off x="1331640" y="3386080"/>
            <a:ext cx="857256" cy="400110"/>
          </a:xfrm>
          <a:prstGeom prst="rect">
            <a:avLst/>
          </a:prstGeom>
          <a:noFill/>
        </p:spPr>
        <p:txBody>
          <a:bodyPr wrap="square" rtlCol="0">
            <a:spAutoFit/>
          </a:bodyPr>
          <a:lstStyle/>
          <a:p>
            <a:r>
              <a:rPr lang="en-US" sz="2000" dirty="0" smtClean="0">
                <a:solidFill>
                  <a:srgbClr val="FFFF00"/>
                </a:solidFill>
                <a:latin typeface="Arial" panose="020B0604020202020204" pitchFamily="34" charset="0"/>
                <a:cs typeface="Arial" panose="020B0604020202020204" pitchFamily="34" charset="0"/>
              </a:rPr>
              <a:t>7</a:t>
            </a:r>
            <a:endParaRPr lang="ru-RU" sz="2000" dirty="0">
              <a:solidFill>
                <a:srgbClr val="FFFF00"/>
              </a:solidFill>
              <a:latin typeface="Arial" panose="020B0604020202020204" pitchFamily="34" charset="0"/>
              <a:cs typeface="Arial" panose="020B0604020202020204" pitchFamily="34" charset="0"/>
            </a:endParaRPr>
          </a:p>
        </p:txBody>
      </p:sp>
      <p:sp>
        <p:nvSpPr>
          <p:cNvPr id="11" name="TextBox 10"/>
          <p:cNvSpPr txBox="1"/>
          <p:nvPr/>
        </p:nvSpPr>
        <p:spPr>
          <a:xfrm>
            <a:off x="1331640" y="2714620"/>
            <a:ext cx="357190" cy="400110"/>
          </a:xfrm>
          <a:prstGeom prst="rect">
            <a:avLst/>
          </a:prstGeom>
          <a:noFill/>
        </p:spPr>
        <p:txBody>
          <a:bodyPr wrap="square" rtlCol="0">
            <a:spAutoFit/>
          </a:bodyPr>
          <a:lstStyle/>
          <a:p>
            <a:r>
              <a:rPr lang="en-US" sz="2000" dirty="0" smtClean="0">
                <a:solidFill>
                  <a:srgbClr val="FFFF00"/>
                </a:solidFill>
                <a:latin typeface="Arial" panose="020B0604020202020204" pitchFamily="34" charset="0"/>
                <a:cs typeface="Arial" panose="020B0604020202020204" pitchFamily="34" charset="0"/>
              </a:rPr>
              <a:t>8</a:t>
            </a:r>
            <a:endParaRPr lang="ru-RU" sz="2000" dirty="0">
              <a:solidFill>
                <a:srgbClr val="FFFF00"/>
              </a:solidFill>
              <a:latin typeface="Arial" panose="020B0604020202020204" pitchFamily="34" charset="0"/>
              <a:cs typeface="Arial" panose="020B0604020202020204" pitchFamily="34" charset="0"/>
            </a:endParaRPr>
          </a:p>
        </p:txBody>
      </p:sp>
      <p:sp>
        <p:nvSpPr>
          <p:cNvPr id="12" name="TextBox 11"/>
          <p:cNvSpPr txBox="1"/>
          <p:nvPr/>
        </p:nvSpPr>
        <p:spPr>
          <a:xfrm>
            <a:off x="2109228" y="3864722"/>
            <a:ext cx="571504" cy="400110"/>
          </a:xfrm>
          <a:prstGeom prst="rect">
            <a:avLst/>
          </a:prstGeom>
          <a:noFill/>
        </p:spPr>
        <p:txBody>
          <a:bodyPr wrap="square" rtlCol="0">
            <a:spAutoFit/>
          </a:bodyPr>
          <a:lstStyle/>
          <a:p>
            <a:r>
              <a:rPr lang="en-US" sz="2000" dirty="0" smtClean="0">
                <a:solidFill>
                  <a:srgbClr val="FFFF00"/>
                </a:solidFill>
                <a:latin typeface="Arial" panose="020B0604020202020204" pitchFamily="34" charset="0"/>
                <a:cs typeface="Arial" panose="020B0604020202020204" pitchFamily="34" charset="0"/>
              </a:rPr>
              <a:t>9</a:t>
            </a:r>
            <a:endParaRPr lang="ru-RU" sz="2000" dirty="0">
              <a:solidFill>
                <a:srgbClr val="FFFF00"/>
              </a:solidFill>
              <a:latin typeface="Arial" panose="020B0604020202020204" pitchFamily="34" charset="0"/>
              <a:cs typeface="Arial" panose="020B0604020202020204" pitchFamily="34" charset="0"/>
            </a:endParaRPr>
          </a:p>
        </p:txBody>
      </p:sp>
      <p:sp>
        <p:nvSpPr>
          <p:cNvPr id="13" name="TextBox 12"/>
          <p:cNvSpPr txBox="1"/>
          <p:nvPr/>
        </p:nvSpPr>
        <p:spPr>
          <a:xfrm>
            <a:off x="3044459" y="2636912"/>
            <a:ext cx="500066" cy="400110"/>
          </a:xfrm>
          <a:prstGeom prst="rect">
            <a:avLst/>
          </a:prstGeom>
          <a:noFill/>
        </p:spPr>
        <p:txBody>
          <a:bodyPr wrap="square" rtlCol="0">
            <a:spAutoFit/>
          </a:bodyPr>
          <a:lstStyle/>
          <a:p>
            <a:r>
              <a:rPr lang="en-US" sz="2000" dirty="0" smtClean="0">
                <a:solidFill>
                  <a:srgbClr val="FFFF00"/>
                </a:solidFill>
                <a:latin typeface="Arial" panose="020B0604020202020204" pitchFamily="34" charset="0"/>
                <a:cs typeface="Arial" panose="020B0604020202020204" pitchFamily="34" charset="0"/>
              </a:rPr>
              <a:t>10</a:t>
            </a:r>
            <a:endParaRPr lang="ru-RU" sz="2000" dirty="0">
              <a:solidFill>
                <a:srgbClr val="FFFF00"/>
              </a:solidFill>
              <a:latin typeface="Arial" panose="020B0604020202020204" pitchFamily="34" charset="0"/>
              <a:cs typeface="Arial" panose="020B0604020202020204" pitchFamily="34" charset="0"/>
            </a:endParaRPr>
          </a:p>
        </p:txBody>
      </p:sp>
      <p:sp>
        <p:nvSpPr>
          <p:cNvPr id="14" name="TextBox 13"/>
          <p:cNvSpPr txBox="1"/>
          <p:nvPr/>
        </p:nvSpPr>
        <p:spPr>
          <a:xfrm>
            <a:off x="5839185" y="1256561"/>
            <a:ext cx="3062047" cy="3108543"/>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1 </a:t>
            </a:r>
            <a:r>
              <a:rPr lang="ru-RU"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 </a:t>
            </a:r>
            <a:r>
              <a:rPr lang="ru-RU" sz="1600" dirty="0" smtClean="0">
                <a:latin typeface="Arial" panose="020B0604020202020204" pitchFamily="34" charset="0"/>
                <a:cs typeface="Arial" panose="020B0604020202020204" pitchFamily="34" charset="0"/>
              </a:rPr>
              <a:t>емкость гранулярной породы</a:t>
            </a:r>
          </a:p>
          <a:p>
            <a:r>
              <a:rPr lang="ru-RU" sz="1600" dirty="0" smtClean="0">
                <a:latin typeface="Arial" panose="020B0604020202020204" pitchFamily="34" charset="0"/>
                <a:cs typeface="Arial" panose="020B0604020202020204" pitchFamily="34" charset="0"/>
              </a:rPr>
              <a:t>2 - шланги пьезометров</a:t>
            </a:r>
          </a:p>
          <a:p>
            <a:r>
              <a:rPr lang="ru-RU" sz="1600" dirty="0" smtClean="0">
                <a:latin typeface="Arial" panose="020B0604020202020204" pitchFamily="34" charset="0"/>
                <a:cs typeface="Arial" panose="020B0604020202020204" pitchFamily="34" charset="0"/>
              </a:rPr>
              <a:t>3 - пьезометры</a:t>
            </a:r>
          </a:p>
          <a:p>
            <a:r>
              <a:rPr lang="ru-RU" sz="1600" dirty="0" smtClean="0">
                <a:latin typeface="Arial" panose="020B0604020202020204" pitchFamily="34" charset="0"/>
                <a:cs typeface="Arial" panose="020B0604020202020204" pitchFamily="34" charset="0"/>
              </a:rPr>
              <a:t>4 - отвес</a:t>
            </a:r>
          </a:p>
          <a:p>
            <a:r>
              <a:rPr lang="ru-RU" sz="1600" dirty="0" smtClean="0">
                <a:latin typeface="Arial" panose="020B0604020202020204" pitchFamily="34" charset="0"/>
                <a:cs typeface="Arial" panose="020B0604020202020204" pitchFamily="34" charset="0"/>
              </a:rPr>
              <a:t>5 - шланг подачи воды</a:t>
            </a:r>
          </a:p>
          <a:p>
            <a:r>
              <a:rPr lang="ru-RU" sz="1600" dirty="0" smtClean="0">
                <a:latin typeface="Arial" panose="020B0604020202020204" pitchFamily="34" charset="0"/>
                <a:cs typeface="Arial" panose="020B0604020202020204" pitchFamily="34" charset="0"/>
              </a:rPr>
              <a:t>6 - шланг подачи раствора</a:t>
            </a:r>
          </a:p>
          <a:p>
            <a:r>
              <a:rPr lang="ru-RU" sz="1600" dirty="0" smtClean="0">
                <a:latin typeface="Arial" panose="020B0604020202020204" pitchFamily="34" charset="0"/>
                <a:cs typeface="Arial" panose="020B0604020202020204" pitchFamily="34" charset="0"/>
              </a:rPr>
              <a:t>7 - мерный стакан</a:t>
            </a:r>
          </a:p>
          <a:p>
            <a:r>
              <a:rPr lang="ru-RU" sz="1600" dirty="0" smtClean="0">
                <a:latin typeface="Arial" panose="020B0604020202020204" pitchFamily="34" charset="0"/>
                <a:cs typeface="Arial" panose="020B0604020202020204" pitchFamily="34" charset="0"/>
              </a:rPr>
              <a:t>8 - шланг слива воды</a:t>
            </a:r>
          </a:p>
          <a:p>
            <a:r>
              <a:rPr lang="ru-RU" sz="1600" dirty="0" smtClean="0">
                <a:latin typeface="Arial" panose="020B0604020202020204" pitchFamily="34" charset="0"/>
                <a:cs typeface="Arial" panose="020B0604020202020204" pitchFamily="34" charset="0"/>
              </a:rPr>
              <a:t>9 - кондуктометр</a:t>
            </a:r>
          </a:p>
          <a:p>
            <a:r>
              <a:rPr lang="ru-RU" sz="1600" dirty="0" smtClean="0">
                <a:latin typeface="Arial" panose="020B0604020202020204" pitchFamily="34" charset="0"/>
                <a:cs typeface="Arial" panose="020B0604020202020204" pitchFamily="34" charset="0"/>
              </a:rPr>
              <a:t>10 - емкость для слива лишней воды</a:t>
            </a:r>
            <a:endParaRPr lang="ru-RU" sz="1600" dirty="0">
              <a:latin typeface="Arial" panose="020B0604020202020204" pitchFamily="34" charset="0"/>
              <a:cs typeface="Arial" panose="020B0604020202020204" pitchFamily="34" charset="0"/>
            </a:endParaRPr>
          </a:p>
        </p:txBody>
      </p:sp>
      <p:sp>
        <p:nvSpPr>
          <p:cNvPr id="16" name="TextBox 15"/>
          <p:cNvSpPr txBox="1"/>
          <p:nvPr/>
        </p:nvSpPr>
        <p:spPr>
          <a:xfrm>
            <a:off x="539552" y="97468"/>
            <a:ext cx="8064896" cy="800219"/>
          </a:xfrm>
          <a:prstGeom prst="rect">
            <a:avLst/>
          </a:prstGeom>
          <a:noFill/>
        </p:spPr>
        <p:txBody>
          <a:bodyPr wrap="square" rtlCol="0">
            <a:spAutoFit/>
          </a:bodyPr>
          <a:lstStyle/>
          <a:p>
            <a:pPr algn="ctr"/>
            <a:r>
              <a:rPr lang="ru-RU" sz="2300" dirty="0" smtClean="0">
                <a:latin typeface="Arial" panose="020B0604020202020204" pitchFamily="34" charset="0"/>
                <a:cs typeface="Arial" panose="020B0604020202020204" pitchFamily="34" charset="0"/>
              </a:rPr>
              <a:t> Тема 2: Определение </a:t>
            </a:r>
            <a:r>
              <a:rPr lang="ru-RU" sz="2300" dirty="0">
                <a:latin typeface="Arial" panose="020B0604020202020204" pitchFamily="34" charset="0"/>
                <a:cs typeface="Arial" panose="020B0604020202020204" pitchFamily="34" charset="0"/>
              </a:rPr>
              <a:t>коэффициента</a:t>
            </a:r>
            <a:r>
              <a:rPr lang="ru-RU" sz="2300" dirty="0" smtClean="0">
                <a:latin typeface="Arial" panose="020B0604020202020204" pitchFamily="34" charset="0"/>
                <a:cs typeface="Arial" panose="020B0604020202020204" pitchFamily="34" charset="0"/>
              </a:rPr>
              <a:t> фильтрации и активной пористости</a:t>
            </a:r>
            <a:endParaRPr lang="ru-RU" sz="2300" dirty="0">
              <a:latin typeface="Arial" panose="020B0604020202020204" pitchFamily="34" charset="0"/>
              <a:cs typeface="Arial" panose="020B0604020202020204" pitchFamily="34" charset="0"/>
            </a:endParaRPr>
          </a:p>
        </p:txBody>
      </p:sp>
      <p:cxnSp>
        <p:nvCxnSpPr>
          <p:cNvPr id="17" name="Прямая соединительная линия 16"/>
          <p:cNvCxnSpPr/>
          <p:nvPr/>
        </p:nvCxnSpPr>
        <p:spPr>
          <a:xfrm>
            <a:off x="755576" y="876817"/>
            <a:ext cx="7632848" cy="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18" name="Диаграмма 17"/>
          <p:cNvGraphicFramePr/>
          <p:nvPr>
            <p:extLst>
              <p:ext uri="{D42A27DB-BD31-4B8C-83A1-F6EECF244321}">
                <p14:modId xmlns:p14="http://schemas.microsoft.com/office/powerpoint/2010/main" val="1187650826"/>
              </p:ext>
            </p:extLst>
          </p:nvPr>
        </p:nvGraphicFramePr>
        <p:xfrm>
          <a:off x="0" y="4356671"/>
          <a:ext cx="5436096" cy="249974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436096" y="4783765"/>
            <a:ext cx="2363842" cy="1400383"/>
          </a:xfrm>
          <a:prstGeom prst="rect">
            <a:avLst/>
          </a:prstGeom>
          <a:noFill/>
          <a:ln w="19050">
            <a:solidFill>
              <a:srgbClr val="00B050"/>
            </a:solidFill>
          </a:ln>
        </p:spPr>
        <p:txBody>
          <a:bodyPr wrap="square" rtlCol="0">
            <a:spAutoFit/>
          </a:bodyPr>
          <a:lstStyle/>
          <a:p>
            <a:r>
              <a:rPr lang="ru-RU" sz="1700" dirty="0" smtClean="0">
                <a:latin typeface="Arial" panose="020B0604020202020204" pitchFamily="34" charset="0"/>
                <a:cs typeface="Arial" panose="020B0604020202020204" pitchFamily="34" charset="0"/>
              </a:rPr>
              <a:t>Действительная скорость фильтрации </a:t>
            </a:r>
            <a:endParaRPr lang="en-US" sz="1700" dirty="0" smtClean="0">
              <a:latin typeface="Arial" panose="020B0604020202020204" pitchFamily="34" charset="0"/>
              <a:cs typeface="Arial" panose="020B0604020202020204" pitchFamily="34" charset="0"/>
            </a:endParaRPr>
          </a:p>
          <a:p>
            <a:r>
              <a:rPr lang="en-US" sz="1700" i="1" dirty="0" smtClean="0">
                <a:latin typeface="Times New Roman" panose="02020603050405020304" pitchFamily="18" charset="0"/>
                <a:cs typeface="Times New Roman" panose="02020603050405020304" pitchFamily="18" charset="0"/>
              </a:rPr>
              <a:t>u</a:t>
            </a:r>
            <a:r>
              <a:rPr lang="en-US" sz="1700" dirty="0" smtClean="0">
                <a:latin typeface="Times New Roman" panose="02020603050405020304" pitchFamily="18" charset="0"/>
                <a:cs typeface="Times New Roman" panose="02020603050405020304" pitchFamily="18" charset="0"/>
              </a:rPr>
              <a:t> = </a:t>
            </a:r>
            <a:r>
              <a:rPr lang="en-US" sz="1700" i="1" dirty="0" smtClean="0">
                <a:latin typeface="Times New Roman" panose="02020603050405020304" pitchFamily="18" charset="0"/>
                <a:cs typeface="Times New Roman" panose="02020603050405020304" pitchFamily="18" charset="0"/>
              </a:rPr>
              <a:t>x</a:t>
            </a:r>
            <a:r>
              <a:rPr lang="en-US" sz="1700" dirty="0" smtClean="0">
                <a:latin typeface="Times New Roman" panose="02020603050405020304" pitchFamily="18" charset="0"/>
                <a:cs typeface="Times New Roman" panose="02020603050405020304" pitchFamily="18" charset="0"/>
              </a:rPr>
              <a:t>/</a:t>
            </a:r>
            <a:r>
              <a:rPr lang="en-US" sz="1700" i="1" dirty="0" smtClean="0">
                <a:latin typeface="Times New Roman" panose="02020603050405020304" pitchFamily="18" charset="0"/>
                <a:cs typeface="Times New Roman" panose="02020603050405020304" pitchFamily="18" charset="0"/>
              </a:rPr>
              <a:t>t</a:t>
            </a:r>
            <a:r>
              <a:rPr lang="ru-RU" sz="1700" baseline="-25000" dirty="0" smtClean="0">
                <a:latin typeface="Times New Roman" panose="02020603050405020304" pitchFamily="18" charset="0"/>
                <a:cs typeface="Times New Roman" panose="02020603050405020304" pitchFamily="18" charset="0"/>
              </a:rPr>
              <a:t>0.5</a:t>
            </a:r>
            <a:endParaRPr lang="en-US" sz="1700" baseline="-25000" dirty="0" smtClean="0">
              <a:latin typeface="Times New Roman" panose="02020603050405020304" pitchFamily="18" charset="0"/>
              <a:cs typeface="Times New Roman" panose="02020603050405020304" pitchFamily="18" charset="0"/>
            </a:endParaRPr>
          </a:p>
          <a:p>
            <a:r>
              <a:rPr lang="ru-RU" sz="1700" dirty="0" smtClean="0">
                <a:latin typeface="Arial" panose="020B0604020202020204" pitchFamily="34" charset="0"/>
                <a:cs typeface="Arial" panose="020B0604020202020204" pitchFamily="34" charset="0"/>
              </a:rPr>
              <a:t>Активная пористость </a:t>
            </a:r>
            <a:r>
              <a:rPr lang="en-US" sz="1700" i="1" dirty="0" err="1" smtClean="0">
                <a:latin typeface="Times New Roman" panose="02020603050405020304" pitchFamily="18" charset="0"/>
                <a:cs typeface="Times New Roman" panose="02020603050405020304" pitchFamily="18" charset="0"/>
              </a:rPr>
              <a:t>n</a:t>
            </a:r>
            <a:r>
              <a:rPr lang="en-US" sz="1700" baseline="-25000" dirty="0" err="1" smtClean="0">
                <a:latin typeface="Times New Roman" panose="02020603050405020304" pitchFamily="18" charset="0"/>
                <a:cs typeface="Times New Roman" panose="02020603050405020304" pitchFamily="18" charset="0"/>
              </a:rPr>
              <a:t>a</a:t>
            </a:r>
            <a:r>
              <a:rPr lang="en-US" sz="1700" dirty="0" smtClean="0">
                <a:latin typeface="Times New Roman" panose="02020603050405020304" pitchFamily="18" charset="0"/>
                <a:cs typeface="Times New Roman" panose="02020603050405020304" pitchFamily="18" charset="0"/>
              </a:rPr>
              <a:t>=</a:t>
            </a:r>
            <a:r>
              <a:rPr lang="en-US" sz="1700" i="1" dirty="0" smtClean="0">
                <a:latin typeface="Times New Roman" panose="02020603050405020304" pitchFamily="18" charset="0"/>
                <a:cs typeface="Times New Roman" panose="02020603050405020304" pitchFamily="18" charset="0"/>
              </a:rPr>
              <a:t>v</a:t>
            </a:r>
            <a:r>
              <a:rPr lang="en-US" sz="1700" dirty="0" smtClean="0">
                <a:latin typeface="Times New Roman" panose="02020603050405020304" pitchFamily="18" charset="0"/>
                <a:cs typeface="Times New Roman" panose="02020603050405020304" pitchFamily="18" charset="0"/>
              </a:rPr>
              <a:t>/</a:t>
            </a:r>
            <a:r>
              <a:rPr lang="en-US" sz="1700" i="1" dirty="0" smtClean="0">
                <a:latin typeface="Times New Roman" panose="02020603050405020304" pitchFamily="18" charset="0"/>
                <a:cs typeface="Times New Roman" panose="02020603050405020304" pitchFamily="18" charset="0"/>
              </a:rPr>
              <a:t>u</a:t>
            </a:r>
            <a:endParaRPr lang="ru-RU" sz="1700" i="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5801191" y="4407941"/>
            <a:ext cx="1633652"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Трассер </a:t>
            </a:r>
            <a:r>
              <a:rPr lang="en-US" dirty="0" err="1" smtClean="0">
                <a:latin typeface="Arial" panose="020B0604020202020204" pitchFamily="34" charset="0"/>
                <a:cs typeface="Arial" panose="020B0604020202020204" pitchFamily="34" charset="0"/>
              </a:rPr>
              <a:t>NaCl</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6904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97468"/>
            <a:ext cx="7704856" cy="954107"/>
          </a:xfrm>
          <a:prstGeom prst="rect">
            <a:avLst/>
          </a:prstGeom>
          <a:noFill/>
        </p:spPr>
        <p:txBody>
          <a:bodyPr wrap="square" rtlCol="0">
            <a:spAutoFit/>
          </a:bodyPr>
          <a:lstStyle/>
          <a:p>
            <a:pPr algn="ctr"/>
            <a:r>
              <a:rPr lang="ru-RU" sz="2800" dirty="0" smtClean="0">
                <a:latin typeface="Arial" panose="020B0604020202020204" pitchFamily="34" charset="0"/>
                <a:cs typeface="Arial" panose="020B0604020202020204" pitchFamily="34" charset="0"/>
              </a:rPr>
              <a:t>Тема 2: Определение </a:t>
            </a:r>
            <a:r>
              <a:rPr lang="ru-RU" sz="2800" dirty="0">
                <a:latin typeface="Arial" panose="020B0604020202020204" pitchFamily="34" charset="0"/>
                <a:cs typeface="Arial" panose="020B0604020202020204" pitchFamily="34" charset="0"/>
              </a:rPr>
              <a:t>коэффициента </a:t>
            </a:r>
            <a:r>
              <a:rPr lang="ru-RU" sz="2800" dirty="0" smtClean="0">
                <a:latin typeface="Arial" panose="020B0604020202020204" pitchFamily="34" charset="0"/>
                <a:cs typeface="Arial" panose="020B0604020202020204" pitchFamily="34" charset="0"/>
              </a:rPr>
              <a:t>фильтрации</a:t>
            </a:r>
            <a:endParaRPr lang="ru-RU" sz="2800" dirty="0">
              <a:latin typeface="Arial" panose="020B0604020202020204" pitchFamily="34" charset="0"/>
              <a:cs typeface="Arial" panose="020B0604020202020204" pitchFamily="34" charset="0"/>
            </a:endParaRPr>
          </a:p>
        </p:txBody>
      </p:sp>
      <p:cxnSp>
        <p:nvCxnSpPr>
          <p:cNvPr id="4" name="Прямая соединительная линия 3"/>
          <p:cNvCxnSpPr/>
          <p:nvPr/>
        </p:nvCxnSpPr>
        <p:spPr>
          <a:xfrm>
            <a:off x="755576" y="1052735"/>
            <a:ext cx="7512546" cy="1484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5" name="Объект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89128"/>
            <a:ext cx="2160180" cy="5500112"/>
          </a:xfrm>
          <a:prstGeom prst="rect">
            <a:avLst/>
          </a:prstGeom>
        </p:spPr>
      </p:pic>
      <p:sp>
        <p:nvSpPr>
          <p:cNvPr id="6" name="TextBox 5"/>
          <p:cNvSpPr txBox="1"/>
          <p:nvPr/>
        </p:nvSpPr>
        <p:spPr>
          <a:xfrm>
            <a:off x="395537" y="1397675"/>
            <a:ext cx="5976664" cy="2031325"/>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Нестационарный режим </a:t>
            </a:r>
          </a:p>
          <a:p>
            <a:endParaRPr lang="ru-R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По аналогии с трубкой Каменского</a:t>
            </a:r>
            <a:endParaRPr lang="ru-R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Возможность определения в слабо проницаемых отложениях</a:t>
            </a:r>
            <a:endParaRPr lang="ru-R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Возможность использования в полевых условиях</a:t>
            </a:r>
            <a:endParaRPr lang="ru-R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Для разных типов пород</a:t>
            </a:r>
          </a:p>
        </p:txBody>
      </p:sp>
      <p:graphicFrame>
        <p:nvGraphicFramePr>
          <p:cNvPr id="7" name="Объект 6"/>
          <p:cNvGraphicFramePr>
            <a:graphicFrameLocks noChangeAspect="1"/>
          </p:cNvGraphicFramePr>
          <p:nvPr>
            <p:extLst>
              <p:ext uri="{D42A27DB-BD31-4B8C-83A1-F6EECF244321}">
                <p14:modId xmlns:p14="http://schemas.microsoft.com/office/powerpoint/2010/main" val="3791928081"/>
              </p:ext>
            </p:extLst>
          </p:nvPr>
        </p:nvGraphicFramePr>
        <p:xfrm>
          <a:off x="6444208" y="1067582"/>
          <a:ext cx="1823914" cy="1038618"/>
        </p:xfrm>
        <a:graphic>
          <a:graphicData uri="http://schemas.openxmlformats.org/presentationml/2006/ole">
            <mc:AlternateContent xmlns:mc="http://schemas.openxmlformats.org/markup-compatibility/2006">
              <mc:Choice xmlns:v="urn:schemas-microsoft-com:vml" Requires="v">
                <p:oleObj spid="_x0000_s10371" name="Формула" r:id="rId4" imgW="914400" imgH="520560" progId="Equation.3">
                  <p:embed/>
                </p:oleObj>
              </mc:Choice>
              <mc:Fallback>
                <p:oleObj name="Формула" r:id="rId4" imgW="914400" imgH="520560" progId="Equation.3">
                  <p:embed/>
                  <p:pic>
                    <p:nvPicPr>
                      <p:cNvPr id="0" name=""/>
                      <p:cNvPicPr/>
                      <p:nvPr/>
                    </p:nvPicPr>
                    <p:blipFill>
                      <a:blip r:embed="rId5"/>
                      <a:stretch>
                        <a:fillRect/>
                      </a:stretch>
                    </p:blipFill>
                    <p:spPr>
                      <a:xfrm>
                        <a:off x="6444208" y="1067582"/>
                        <a:ext cx="1823914" cy="1038618"/>
                      </a:xfrm>
                      <a:prstGeom prst="rect">
                        <a:avLst/>
                      </a:prstGeom>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2328285761"/>
              </p:ext>
            </p:extLst>
          </p:nvPr>
        </p:nvGraphicFramePr>
        <p:xfrm>
          <a:off x="6809687" y="2193572"/>
          <a:ext cx="1238987" cy="573605"/>
        </p:xfrm>
        <a:graphic>
          <a:graphicData uri="http://schemas.openxmlformats.org/presentationml/2006/ole">
            <mc:AlternateContent xmlns:mc="http://schemas.openxmlformats.org/markup-compatibility/2006">
              <mc:Choice xmlns:v="urn:schemas-microsoft-com:vml" Requires="v">
                <p:oleObj spid="_x0000_s10372" name="Формула" r:id="rId6" imgW="685800" imgH="317160" progId="Equation.3">
                  <p:embed/>
                </p:oleObj>
              </mc:Choice>
              <mc:Fallback>
                <p:oleObj name="Формула" r:id="rId6" imgW="685800" imgH="317160" progId="Equation.3">
                  <p:embed/>
                  <p:pic>
                    <p:nvPicPr>
                      <p:cNvPr id="0" name=""/>
                      <p:cNvPicPr/>
                      <p:nvPr/>
                    </p:nvPicPr>
                    <p:blipFill>
                      <a:blip r:embed="rId7"/>
                      <a:stretch>
                        <a:fillRect/>
                      </a:stretch>
                    </p:blipFill>
                    <p:spPr>
                      <a:xfrm>
                        <a:off x="6809687" y="2193572"/>
                        <a:ext cx="1238987" cy="573605"/>
                      </a:xfrm>
                      <a:prstGeom prst="rect">
                        <a:avLst/>
                      </a:prstGeom>
                    </p:spPr>
                  </p:pic>
                </p:oleObj>
              </mc:Fallback>
            </mc:AlternateContent>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561910368"/>
              </p:ext>
            </p:extLst>
          </p:nvPr>
        </p:nvGraphicFramePr>
        <p:xfrm>
          <a:off x="2843808" y="3861048"/>
          <a:ext cx="4032447" cy="2736304"/>
        </p:xfrm>
        <a:graphic>
          <a:graphicData uri="http://schemas.openxmlformats.org/drawingml/2006/chart">
            <c:chart xmlns:c="http://schemas.openxmlformats.org/drawingml/2006/chart" xmlns:r="http://schemas.openxmlformats.org/officeDocument/2006/relationships" r:id="rId8"/>
          </a:graphicData>
        </a:graphic>
      </p:graphicFrame>
      <p:pic>
        <p:nvPicPr>
          <p:cNvPr id="10266" name="Picture 2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2000" t="3931" r="28956" b="3859"/>
          <a:stretch/>
        </p:blipFill>
        <p:spPr bwMode="auto">
          <a:xfrm>
            <a:off x="971600" y="3633042"/>
            <a:ext cx="1224136" cy="3068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8573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7468"/>
            <a:ext cx="9144000" cy="523220"/>
          </a:xfrm>
          <a:prstGeom prst="rect">
            <a:avLst/>
          </a:prstGeom>
          <a:noFill/>
        </p:spPr>
        <p:txBody>
          <a:bodyPr wrap="square" rtlCol="0">
            <a:spAutoFit/>
          </a:bodyPr>
          <a:lstStyle/>
          <a:p>
            <a:pPr algn="ctr"/>
            <a:r>
              <a:rPr lang="ru-RU" sz="2800" dirty="0" smtClean="0">
                <a:latin typeface="Arial" panose="020B0604020202020204" pitchFamily="34" charset="0"/>
                <a:cs typeface="Arial" panose="020B0604020202020204" pitchFamily="34" charset="0"/>
              </a:rPr>
              <a:t> Тема 2: Определение </a:t>
            </a:r>
            <a:r>
              <a:rPr lang="ru-RU" sz="2800" dirty="0">
                <a:latin typeface="Arial" panose="020B0604020202020204" pitchFamily="34" charset="0"/>
                <a:cs typeface="Arial" panose="020B0604020202020204" pitchFamily="34" charset="0"/>
              </a:rPr>
              <a:t>коэффициента </a:t>
            </a:r>
            <a:r>
              <a:rPr lang="ru-RU" sz="2800" dirty="0" smtClean="0">
                <a:latin typeface="Arial" panose="020B0604020202020204" pitchFamily="34" charset="0"/>
                <a:cs typeface="Arial" panose="020B0604020202020204" pitchFamily="34" charset="0"/>
              </a:rPr>
              <a:t>фильтрации</a:t>
            </a:r>
            <a:endParaRPr lang="ru-RU" sz="2800" dirty="0">
              <a:latin typeface="Arial" panose="020B0604020202020204" pitchFamily="34" charset="0"/>
              <a:cs typeface="Arial" panose="020B0604020202020204" pitchFamily="34" charset="0"/>
            </a:endParaRPr>
          </a:p>
        </p:txBody>
      </p:sp>
      <p:cxnSp>
        <p:nvCxnSpPr>
          <p:cNvPr id="4" name="Прямая соединительная линия 3"/>
          <p:cNvCxnSpPr/>
          <p:nvPr/>
        </p:nvCxnSpPr>
        <p:spPr>
          <a:xfrm>
            <a:off x="755576" y="692695"/>
            <a:ext cx="7632848" cy="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3528" y="823645"/>
            <a:ext cx="5604298" cy="2862322"/>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Расчетным способом</a:t>
            </a:r>
          </a:p>
          <a:p>
            <a:endParaRPr lang="ru-RU"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Используя гранулометрический состав отложений </a:t>
            </a:r>
          </a:p>
          <a:p>
            <a:pPr marL="285750" indent="-285750">
              <a:buFont typeface="Arial" panose="020B0604020202020204" pitchFamily="34" charset="0"/>
              <a:buChar char="•"/>
            </a:pPr>
            <a:endParaRPr lang="ru-R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ТОЛЬКО приблизительная оценка</a:t>
            </a:r>
          </a:p>
          <a:p>
            <a:pPr marL="285750" indent="-285750">
              <a:buFont typeface="Arial" panose="020B0604020202020204" pitchFamily="34" charset="0"/>
              <a:buChar char="•"/>
            </a:pPr>
            <a:endParaRPr lang="ru-R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Только для дисперсных пород</a:t>
            </a:r>
          </a:p>
          <a:p>
            <a:pPr marL="285750" indent="-285750">
              <a:buFont typeface="Arial" panose="020B0604020202020204" pitchFamily="34" charset="0"/>
              <a:buChar char="•"/>
            </a:pPr>
            <a:endParaRPr lang="ru-R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ru-RU" dirty="0">
              <a:latin typeface="Arial" panose="020B0604020202020204" pitchFamily="34" charset="0"/>
              <a:cs typeface="Arial" panose="020B0604020202020204" pitchFamily="34" charset="0"/>
            </a:endParaRPr>
          </a:p>
        </p:txBody>
      </p:sp>
      <p:graphicFrame>
        <p:nvGraphicFramePr>
          <p:cNvPr id="6" name="Объект 5"/>
          <p:cNvGraphicFramePr>
            <a:graphicFrameLocks noChangeAspect="1"/>
          </p:cNvGraphicFramePr>
          <p:nvPr>
            <p:extLst>
              <p:ext uri="{D42A27DB-BD31-4B8C-83A1-F6EECF244321}">
                <p14:modId xmlns:p14="http://schemas.microsoft.com/office/powerpoint/2010/main" val="2787434175"/>
              </p:ext>
            </p:extLst>
          </p:nvPr>
        </p:nvGraphicFramePr>
        <p:xfrm>
          <a:off x="6585562" y="1217385"/>
          <a:ext cx="1663261" cy="798365"/>
        </p:xfrm>
        <a:graphic>
          <a:graphicData uri="http://schemas.openxmlformats.org/presentationml/2006/ole">
            <mc:AlternateContent xmlns:mc="http://schemas.openxmlformats.org/markup-compatibility/2006">
              <mc:Choice xmlns:v="urn:schemas-microsoft-com:vml" Requires="v">
                <p:oleObj spid="_x0000_s11384" name="Формула" r:id="rId3" imgW="952200" imgH="457200" progId="Equation.3">
                  <p:embed/>
                </p:oleObj>
              </mc:Choice>
              <mc:Fallback>
                <p:oleObj name="Формула" r:id="rId3" imgW="952200" imgH="457200" progId="Equation.3">
                  <p:embed/>
                  <p:pic>
                    <p:nvPicPr>
                      <p:cNvPr id="0" name=""/>
                      <p:cNvPicPr/>
                      <p:nvPr/>
                    </p:nvPicPr>
                    <p:blipFill>
                      <a:blip r:embed="rId4"/>
                      <a:stretch>
                        <a:fillRect/>
                      </a:stretch>
                    </p:blipFill>
                    <p:spPr>
                      <a:xfrm>
                        <a:off x="6585562" y="1217385"/>
                        <a:ext cx="1663261" cy="798365"/>
                      </a:xfrm>
                      <a:prstGeom prst="rect">
                        <a:avLst/>
                      </a:prstGeom>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1980752674"/>
              </p:ext>
            </p:extLst>
          </p:nvPr>
        </p:nvGraphicFramePr>
        <p:xfrm>
          <a:off x="6238344" y="2442344"/>
          <a:ext cx="2717492" cy="770632"/>
        </p:xfrm>
        <a:graphic>
          <a:graphicData uri="http://schemas.openxmlformats.org/presentationml/2006/ole">
            <mc:AlternateContent xmlns:mc="http://schemas.openxmlformats.org/markup-compatibility/2006">
              <mc:Choice xmlns:v="urn:schemas-microsoft-com:vml" Requires="v">
                <p:oleObj spid="_x0000_s11385" name="Формула" r:id="rId5" imgW="1701720" imgH="482400" progId="Equation.3">
                  <p:embed/>
                </p:oleObj>
              </mc:Choice>
              <mc:Fallback>
                <p:oleObj name="Формула" r:id="rId5" imgW="170172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8344" y="2442344"/>
                        <a:ext cx="2717492" cy="770632"/>
                      </a:xfrm>
                      <a:prstGeom prst="rect">
                        <a:avLst/>
                      </a:prstGeom>
                      <a:noFill/>
                      <a:ln>
                        <a:noFill/>
                      </a:ln>
                    </p:spPr>
                  </p:pic>
                </p:oleObj>
              </mc:Fallback>
            </mc:AlternateContent>
          </a:graphicData>
        </a:graphic>
      </p:graphicFrame>
      <p:sp>
        <p:nvSpPr>
          <p:cNvPr id="8" name="TextBox 10"/>
          <p:cNvSpPr txBox="1">
            <a:spLocks noChangeArrowheads="1"/>
          </p:cNvSpPr>
          <p:nvPr/>
        </p:nvSpPr>
        <p:spPr bwMode="auto">
          <a:xfrm>
            <a:off x="6104488" y="3356992"/>
            <a:ext cx="292748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r>
              <a:rPr lang="ru-RU" sz="1400" dirty="0">
                <a:latin typeface="Arial" panose="020B0604020202020204" pitchFamily="34" charset="0"/>
              </a:rPr>
              <a:t>где </a:t>
            </a:r>
            <a:r>
              <a:rPr lang="ru-RU" sz="1400" i="1" dirty="0" smtClean="0">
                <a:latin typeface="Times New Roman" panose="02020603050405020304" pitchFamily="18" charset="0"/>
                <a:cs typeface="Times New Roman" panose="02020603050405020304" pitchFamily="18" charset="0"/>
              </a:rPr>
              <a:t>Δ</a:t>
            </a:r>
            <a:r>
              <a:rPr lang="en-US" sz="1400" i="1" dirty="0" err="1">
                <a:latin typeface="Times New Roman" panose="02020603050405020304" pitchFamily="18" charset="0"/>
                <a:cs typeface="Times New Roman" panose="02020603050405020304" pitchFamily="18" charset="0"/>
              </a:rPr>
              <a:t>g</a:t>
            </a:r>
            <a:r>
              <a:rPr lang="en-US" sz="1400" i="1" baseline="-25000" dirty="0" err="1">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 </a:t>
            </a:r>
            <a:r>
              <a:rPr lang="ru-RU" sz="1400" dirty="0">
                <a:latin typeface="Arial" panose="020B0604020202020204" pitchFamily="34" charset="0"/>
              </a:rPr>
              <a:t>– процентное содержание по массе </a:t>
            </a:r>
            <a:r>
              <a:rPr lang="en-US" sz="1400" i="1" dirty="0" err="1">
                <a:latin typeface="Times New Roman" panose="02020603050405020304" pitchFamily="18" charset="0"/>
                <a:cs typeface="Times New Roman" panose="02020603050405020304" pitchFamily="18" charset="0"/>
              </a:rPr>
              <a:t>i</a:t>
            </a:r>
            <a:r>
              <a:rPr lang="ru-RU" sz="1400" dirty="0">
                <a:latin typeface="Arial" panose="020B0604020202020204" pitchFamily="34" charset="0"/>
              </a:rPr>
              <a:t>-й фракции</a:t>
            </a:r>
            <a:r>
              <a:rPr lang="ru-RU" sz="1400" dirty="0" smtClean="0">
                <a:latin typeface="Arial" panose="020B0604020202020204" pitchFamily="34" charset="0"/>
              </a:rPr>
              <a:t>;</a:t>
            </a:r>
          </a:p>
          <a:p>
            <a:pPr algn="just" eaLnBrk="1" hangingPunct="1"/>
            <a:r>
              <a:rPr lang="ru-RU" sz="1400" i="1" dirty="0" err="1" smtClean="0">
                <a:latin typeface="Times New Roman" panose="02020603050405020304" pitchFamily="18" charset="0"/>
                <a:cs typeface="Times New Roman" panose="02020603050405020304" pitchFamily="18" charset="0"/>
              </a:rPr>
              <a:t>d</a:t>
            </a:r>
            <a:r>
              <a:rPr lang="ru-RU" sz="1400" i="1" baseline="-25000" dirty="0" err="1" smtClean="0">
                <a:latin typeface="Times New Roman" panose="02020603050405020304" pitchFamily="18" charset="0"/>
                <a:cs typeface="Times New Roman" panose="02020603050405020304" pitchFamily="18" charset="0"/>
              </a:rPr>
              <a:t>i</a:t>
            </a:r>
            <a:r>
              <a:rPr lang="ru-RU" sz="1400" i="1" dirty="0" smtClean="0">
                <a:latin typeface="Arial" panose="020B0604020202020204" pitchFamily="34" charset="0"/>
              </a:rPr>
              <a:t> </a:t>
            </a:r>
            <a:r>
              <a:rPr lang="ru-RU" sz="1400" dirty="0">
                <a:latin typeface="Arial" panose="020B0604020202020204" pitchFamily="34" charset="0"/>
              </a:rPr>
              <a:t>– диаметр фракции</a:t>
            </a:r>
            <a:r>
              <a:rPr lang="ru-RU" sz="1400" dirty="0" smtClean="0">
                <a:latin typeface="Arial" panose="020B0604020202020204" pitchFamily="34" charset="0"/>
              </a:rPr>
              <a:t>;</a:t>
            </a:r>
          </a:p>
          <a:p>
            <a:pPr algn="just" eaLnBrk="1" hangingPunct="1"/>
            <a:r>
              <a:rPr lang="ru-RU" sz="1400" i="1" dirty="0" smtClean="0">
                <a:latin typeface="Times New Roman" panose="02020603050405020304" pitchFamily="18" charset="0"/>
                <a:cs typeface="Times New Roman" panose="02020603050405020304" pitchFamily="18" charset="0"/>
              </a:rPr>
              <a:t>Δ</a:t>
            </a:r>
            <a:r>
              <a:rPr lang="en-US" sz="1400" i="1" dirty="0">
                <a:latin typeface="Times New Roman" panose="02020603050405020304" pitchFamily="18" charset="0"/>
                <a:cs typeface="Times New Roman" panose="02020603050405020304" pitchFamily="18" charset="0"/>
              </a:rPr>
              <a:t>g</a:t>
            </a:r>
            <a:r>
              <a:rPr lang="ru-RU" sz="1400" baseline="-25000" dirty="0">
                <a:latin typeface="Times New Roman" panose="02020603050405020304" pitchFamily="18" charset="0"/>
                <a:cs typeface="Times New Roman" panose="02020603050405020304" pitchFamily="18" charset="0"/>
              </a:rPr>
              <a:t>1</a:t>
            </a:r>
            <a:r>
              <a:rPr lang="ru-RU" sz="1400" dirty="0">
                <a:latin typeface="Arial" panose="020B0604020202020204" pitchFamily="34" charset="0"/>
              </a:rPr>
              <a:t> </a:t>
            </a:r>
            <a:r>
              <a:rPr lang="ru-RU" sz="1400" dirty="0" smtClean="0">
                <a:latin typeface="Arial" panose="020B0604020202020204" pitchFamily="34" charset="0"/>
              </a:rPr>
              <a:t>– процентное </a:t>
            </a:r>
            <a:r>
              <a:rPr lang="ru-RU" sz="1400" dirty="0">
                <a:latin typeface="Arial" panose="020B0604020202020204" pitchFamily="34" charset="0"/>
              </a:rPr>
              <a:t>содержание по массе минимальной фракции по размеру зерна</a:t>
            </a:r>
            <a:r>
              <a:rPr lang="ru-RU" sz="1400" dirty="0" smtClean="0">
                <a:latin typeface="Arial" panose="020B0604020202020204" pitchFamily="34" charset="0"/>
              </a:rPr>
              <a:t>;</a:t>
            </a:r>
          </a:p>
          <a:p>
            <a:pPr algn="just" eaLnBrk="1" hangingPunct="1"/>
            <a:r>
              <a:rPr lang="en-US" sz="1400" i="1" dirty="0" smtClean="0">
                <a:latin typeface="Times New Roman" panose="02020603050405020304" pitchFamily="18" charset="0"/>
                <a:cs typeface="Times New Roman" panose="02020603050405020304" pitchFamily="18" charset="0"/>
              </a:rPr>
              <a:t>d</a:t>
            </a:r>
            <a:r>
              <a:rPr lang="ru-RU" sz="1400" baseline="-25000" dirty="0">
                <a:latin typeface="Times New Roman" panose="02020603050405020304" pitchFamily="18" charset="0"/>
                <a:cs typeface="Times New Roman" panose="02020603050405020304" pitchFamily="18" charset="0"/>
              </a:rPr>
              <a:t>1</a:t>
            </a:r>
            <a:r>
              <a:rPr lang="ru-RU" sz="1400" dirty="0">
                <a:latin typeface="Arial" panose="020B0604020202020204" pitchFamily="34" charset="0"/>
              </a:rPr>
              <a:t> –</a:t>
            </a:r>
            <a:r>
              <a:rPr lang="en-US" sz="1400" dirty="0">
                <a:latin typeface="Arial" panose="020B0604020202020204" pitchFamily="34" charset="0"/>
              </a:rPr>
              <a:t> </a:t>
            </a:r>
            <a:r>
              <a:rPr lang="ru-RU" sz="1400" dirty="0">
                <a:latin typeface="Arial" panose="020B0604020202020204" pitchFamily="34" charset="0"/>
              </a:rPr>
              <a:t>диаметр минимальной фракции по размеру зерна.</a:t>
            </a:r>
          </a:p>
        </p:txBody>
      </p:sp>
      <p:sp>
        <p:nvSpPr>
          <p:cNvPr id="9" name="TextBox 8"/>
          <p:cNvSpPr txBox="1"/>
          <p:nvPr/>
        </p:nvSpPr>
        <p:spPr>
          <a:xfrm>
            <a:off x="6425643" y="823645"/>
            <a:ext cx="1962781"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Формула </a:t>
            </a:r>
            <a:r>
              <a:rPr lang="ru-RU" dirty="0" err="1" smtClean="0">
                <a:latin typeface="Arial" panose="020B0604020202020204" pitchFamily="34" charset="0"/>
                <a:cs typeface="Arial" panose="020B0604020202020204" pitchFamily="34" charset="0"/>
              </a:rPr>
              <a:t>Козени</a:t>
            </a:r>
            <a:endParaRPr lang="ru-RU" dirty="0">
              <a:latin typeface="Arial" panose="020B0604020202020204" pitchFamily="34" charset="0"/>
              <a:cs typeface="Arial" panose="020B0604020202020204" pitchFamily="34" charset="0"/>
            </a:endParaRPr>
          </a:p>
        </p:txBody>
      </p:sp>
      <p:graphicFrame>
        <p:nvGraphicFramePr>
          <p:cNvPr id="10" name="Диаграмма 9"/>
          <p:cNvGraphicFramePr/>
          <p:nvPr>
            <p:extLst>
              <p:ext uri="{D42A27DB-BD31-4B8C-83A1-F6EECF244321}">
                <p14:modId xmlns:p14="http://schemas.microsoft.com/office/powerpoint/2010/main" val="3054953197"/>
              </p:ext>
            </p:extLst>
          </p:nvPr>
        </p:nvGraphicFramePr>
        <p:xfrm>
          <a:off x="179512" y="3356993"/>
          <a:ext cx="5767218" cy="335953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086374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495694"/>
            <a:ext cx="6624736" cy="4825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97468"/>
            <a:ext cx="9144000" cy="523220"/>
          </a:xfrm>
          <a:prstGeom prst="rect">
            <a:avLst/>
          </a:prstGeom>
          <a:noFill/>
        </p:spPr>
        <p:txBody>
          <a:bodyPr wrap="square" rtlCol="0">
            <a:spAutoFit/>
          </a:bodyPr>
          <a:lstStyle/>
          <a:p>
            <a:pPr algn="ctr"/>
            <a:r>
              <a:rPr lang="ru-RU" sz="2800" dirty="0" smtClean="0">
                <a:latin typeface="Arial" panose="020B0604020202020204" pitchFamily="34" charset="0"/>
                <a:cs typeface="Arial" panose="020B0604020202020204" pitchFamily="34" charset="0"/>
              </a:rPr>
              <a:t>Тема 3: Определение коэффициента диффузии</a:t>
            </a:r>
            <a:endParaRPr lang="ru-RU" sz="2800" dirty="0">
              <a:latin typeface="Arial" panose="020B0604020202020204" pitchFamily="34" charset="0"/>
              <a:cs typeface="Arial" panose="020B0604020202020204" pitchFamily="34" charset="0"/>
            </a:endParaRPr>
          </a:p>
        </p:txBody>
      </p:sp>
      <p:sp>
        <p:nvSpPr>
          <p:cNvPr id="20" name="TextBox 19"/>
          <p:cNvSpPr txBox="1"/>
          <p:nvPr/>
        </p:nvSpPr>
        <p:spPr>
          <a:xfrm>
            <a:off x="5999873" y="1066792"/>
            <a:ext cx="1308431" cy="591709"/>
          </a:xfrm>
          <a:prstGeom prst="rect">
            <a:avLst/>
          </a:prstGeom>
          <a:solidFill>
            <a:srgbClr val="FFFF00"/>
          </a:solidFill>
        </p:spPr>
        <p:txBody>
          <a:bodyPr wrap="square" rtlCol="0">
            <a:spAutoFit/>
          </a:bodyPr>
          <a:lstStyle/>
          <a:p>
            <a:endParaRPr lang="ru-RU" dirty="0"/>
          </a:p>
        </p:txBody>
      </p:sp>
      <p:cxnSp>
        <p:nvCxnSpPr>
          <p:cNvPr id="5" name="Прямая соединительная линия 4"/>
          <p:cNvCxnSpPr/>
          <p:nvPr/>
        </p:nvCxnSpPr>
        <p:spPr>
          <a:xfrm>
            <a:off x="755576" y="692695"/>
            <a:ext cx="7632848" cy="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H="1">
            <a:off x="6732210" y="3995772"/>
            <a:ext cx="360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38917" y="2964900"/>
            <a:ext cx="327334"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L</a:t>
            </a:r>
            <a:endParaRPr lang="ru-RU" sz="2000" i="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667742" y="692696"/>
            <a:ext cx="5808517" cy="353943"/>
          </a:xfrm>
          <a:prstGeom prst="rect">
            <a:avLst/>
          </a:prstGeom>
          <a:noFill/>
        </p:spPr>
        <p:txBody>
          <a:bodyPr wrap="square" rtlCol="0">
            <a:spAutoFit/>
          </a:bodyPr>
          <a:lstStyle/>
          <a:p>
            <a:r>
              <a:rPr lang="ru-RU" sz="1700" dirty="0" smtClean="0">
                <a:latin typeface="Arial" panose="020B0604020202020204" pitchFamily="34" charset="0"/>
                <a:ea typeface="Arial Unicode MS" pitchFamily="34" charset="-128"/>
                <a:cs typeface="Arial" panose="020B0604020202020204" pitchFamily="34" charset="0"/>
              </a:rPr>
              <a:t>Граничные и начальные условия при постановке опыта</a:t>
            </a:r>
            <a:endParaRPr lang="ru-RU" sz="1700" dirty="0">
              <a:latin typeface="Arial" panose="020B0604020202020204" pitchFamily="34" charset="0"/>
              <a:ea typeface="Arial Unicode MS" pitchFamily="34" charset="-128"/>
              <a:cs typeface="Arial" panose="020B0604020202020204" pitchFamily="34" charset="0"/>
            </a:endParaRPr>
          </a:p>
        </p:txBody>
      </p:sp>
      <p:sp>
        <p:nvSpPr>
          <p:cNvPr id="14" name="TextBox 13"/>
          <p:cNvSpPr txBox="1"/>
          <p:nvPr/>
        </p:nvSpPr>
        <p:spPr>
          <a:xfrm>
            <a:off x="1184548" y="6321302"/>
            <a:ext cx="2183611" cy="369332"/>
          </a:xfrm>
          <a:prstGeom prst="rect">
            <a:avLst/>
          </a:prstGeom>
          <a:solidFill>
            <a:srgbClr val="FFFF00"/>
          </a:solidFill>
        </p:spPr>
        <p:txBody>
          <a:bodyPr wrap="none" rtlCol="0">
            <a:spAutoFit/>
          </a:bodyPr>
          <a:lstStyle/>
          <a:p>
            <a:r>
              <a:rPr lang="en-US" i="1" dirty="0" smtClean="0">
                <a:latin typeface="Times New Roman" panose="02020603050405020304" pitchFamily="18" charset="0"/>
                <a:cs typeface="Times New Roman" panose="02020603050405020304" pitchFamily="18" charset="0"/>
              </a:rPr>
              <a:t>C(0,t)=C</a:t>
            </a:r>
            <a:r>
              <a:rPr lang="en-US" i="1" baseline="-25000" dirty="0" smtClean="0">
                <a:latin typeface="Times New Roman" panose="02020603050405020304" pitchFamily="18" charset="0"/>
                <a:cs typeface="Times New Roman" panose="02020603050405020304" pitchFamily="18" charset="0"/>
              </a:rPr>
              <a:t>1</a:t>
            </a:r>
            <a:r>
              <a:rPr lang="en-US" i="1" dirty="0" smtClean="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ea typeface="Arial Unicode MS" pitchFamily="34" charset="-128"/>
                <a:cs typeface="Times New Roman" panose="02020603050405020304" pitchFamily="18" charset="0"/>
              </a:rPr>
              <a:t>C</a:t>
            </a:r>
            <a:r>
              <a:rPr lang="en-US" i="1" baseline="30000" dirty="0" smtClean="0">
                <a:latin typeface="Times New Roman" panose="02020603050405020304" pitchFamily="18" charset="0"/>
                <a:ea typeface="Arial Unicode MS" pitchFamily="34" charset="-128"/>
                <a:cs typeface="Times New Roman" panose="02020603050405020304" pitchFamily="18" charset="0"/>
              </a:rPr>
              <a:t>0</a:t>
            </a:r>
            <a:r>
              <a:rPr lang="en-US" i="1" dirty="0" smtClean="0">
                <a:latin typeface="Times New Roman" panose="02020603050405020304" pitchFamily="18" charset="0"/>
                <a:ea typeface="Arial Unicode MS" pitchFamily="34" charset="-128"/>
                <a:cs typeface="Times New Roman" panose="02020603050405020304" pitchFamily="18" charset="0"/>
              </a:rPr>
              <a:t>=</a:t>
            </a:r>
            <a:r>
              <a:rPr lang="en-US" i="1" dirty="0" err="1" smtClean="0">
                <a:latin typeface="Times New Roman" panose="02020603050405020304" pitchFamily="18" charset="0"/>
                <a:ea typeface="Arial Unicode MS" pitchFamily="34" charset="-128"/>
                <a:cs typeface="Times New Roman" panose="02020603050405020304" pitchFamily="18" charset="0"/>
              </a:rPr>
              <a:t>const</a:t>
            </a:r>
            <a:endParaRPr lang="ru-RU" i="1" dirty="0">
              <a:latin typeface="Times New Roman" panose="02020603050405020304" pitchFamily="18" charset="0"/>
              <a:ea typeface="Arial Unicode MS" pitchFamily="34" charset="-128"/>
              <a:cs typeface="Times New Roman" panose="02020603050405020304" pitchFamily="18" charset="0"/>
            </a:endParaRPr>
          </a:p>
        </p:txBody>
      </p:sp>
      <p:sp>
        <p:nvSpPr>
          <p:cNvPr id="15" name="TextBox 14"/>
          <p:cNvSpPr txBox="1"/>
          <p:nvPr/>
        </p:nvSpPr>
        <p:spPr>
          <a:xfrm>
            <a:off x="3409993" y="6321317"/>
            <a:ext cx="2183611" cy="369332"/>
          </a:xfrm>
          <a:prstGeom prst="rect">
            <a:avLst/>
          </a:prstGeom>
          <a:solidFill>
            <a:srgbClr val="FFFF00"/>
          </a:solidFill>
        </p:spPr>
        <p:txBody>
          <a:bodyPr wrap="none" rtlCol="0">
            <a:spAutoFit/>
          </a:bodyPr>
          <a:lstStyle/>
          <a:p>
            <a:r>
              <a:rPr lang="en-US" i="1" dirty="0" smtClean="0">
                <a:latin typeface="Times New Roman" panose="02020603050405020304" pitchFamily="18" charset="0"/>
                <a:cs typeface="Times New Roman" panose="02020603050405020304" pitchFamily="18" charset="0"/>
              </a:rPr>
              <a:t>C(0,t)=C</a:t>
            </a:r>
            <a:r>
              <a:rPr lang="en-US" i="1" baseline="-25000" dirty="0" smtClean="0">
                <a:latin typeface="Times New Roman" panose="02020603050405020304" pitchFamily="18" charset="0"/>
                <a:cs typeface="Times New Roman" panose="02020603050405020304" pitchFamily="18" charset="0"/>
              </a:rPr>
              <a:t>1</a:t>
            </a:r>
            <a:r>
              <a:rPr lang="en-US" i="1" dirty="0" smtClean="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ea typeface="Arial Unicode MS" pitchFamily="34" charset="-128"/>
                <a:cs typeface="Times New Roman" panose="02020603050405020304" pitchFamily="18" charset="0"/>
              </a:rPr>
              <a:t>C</a:t>
            </a:r>
            <a:r>
              <a:rPr lang="en-US" i="1" baseline="30000" dirty="0" smtClean="0">
                <a:latin typeface="Times New Roman" panose="02020603050405020304" pitchFamily="18" charset="0"/>
                <a:ea typeface="Arial Unicode MS" pitchFamily="34" charset="-128"/>
                <a:cs typeface="Times New Roman" panose="02020603050405020304" pitchFamily="18" charset="0"/>
              </a:rPr>
              <a:t>0</a:t>
            </a:r>
            <a:r>
              <a:rPr lang="en-US" i="1" dirty="0" smtClean="0">
                <a:latin typeface="Times New Roman" panose="02020603050405020304" pitchFamily="18" charset="0"/>
                <a:ea typeface="Arial Unicode MS" pitchFamily="34" charset="-128"/>
                <a:cs typeface="Times New Roman" panose="02020603050405020304" pitchFamily="18" charset="0"/>
              </a:rPr>
              <a:t>=</a:t>
            </a:r>
            <a:r>
              <a:rPr lang="en-US" i="1" dirty="0" err="1" smtClean="0">
                <a:latin typeface="Times New Roman" panose="02020603050405020304" pitchFamily="18" charset="0"/>
                <a:ea typeface="Arial Unicode MS" pitchFamily="34" charset="-128"/>
                <a:cs typeface="Times New Roman" panose="02020603050405020304" pitchFamily="18" charset="0"/>
              </a:rPr>
              <a:t>const</a:t>
            </a:r>
            <a:endParaRPr lang="ru-RU" i="1" dirty="0">
              <a:latin typeface="Times New Roman" panose="02020603050405020304" pitchFamily="18" charset="0"/>
              <a:ea typeface="Arial Unicode MS" pitchFamily="34" charset="-128"/>
              <a:cs typeface="Times New Roman" panose="02020603050405020304" pitchFamily="18" charset="0"/>
            </a:endParaRPr>
          </a:p>
        </p:txBody>
      </p:sp>
      <p:sp>
        <p:nvSpPr>
          <p:cNvPr id="16" name="TextBox 15"/>
          <p:cNvSpPr txBox="1"/>
          <p:nvPr/>
        </p:nvSpPr>
        <p:spPr>
          <a:xfrm>
            <a:off x="5633189" y="6321302"/>
            <a:ext cx="2241319" cy="369332"/>
          </a:xfrm>
          <a:prstGeom prst="rect">
            <a:avLst/>
          </a:prstGeom>
          <a:solidFill>
            <a:srgbClr val="FFFF00"/>
          </a:solidFill>
        </p:spPr>
        <p:txBody>
          <a:bodyPr wrap="none" rtlCol="0">
            <a:spAutoFit/>
          </a:bodyPr>
          <a:lstStyle/>
          <a:p>
            <a:r>
              <a:rPr lang="en-US" i="1" dirty="0" smtClean="0">
                <a:latin typeface="Times New Roman" panose="02020603050405020304" pitchFamily="18" charset="0"/>
                <a:cs typeface="Times New Roman" panose="02020603050405020304" pitchFamily="18" charset="0"/>
              </a:rPr>
              <a:t>C(0,t)= C</a:t>
            </a:r>
            <a:r>
              <a:rPr lang="en-US" i="1" baseline="-25000" dirty="0" smtClean="0">
                <a:latin typeface="Times New Roman" panose="02020603050405020304" pitchFamily="18" charset="0"/>
                <a:cs typeface="Times New Roman" panose="02020603050405020304" pitchFamily="18" charset="0"/>
              </a:rPr>
              <a:t>1</a:t>
            </a:r>
            <a:r>
              <a:rPr lang="en-US" i="1" dirty="0" smtClean="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ea typeface="Arial Unicode MS" pitchFamily="34" charset="-128"/>
                <a:cs typeface="Times New Roman" panose="02020603050405020304" pitchFamily="18" charset="0"/>
              </a:rPr>
              <a:t>C</a:t>
            </a:r>
            <a:r>
              <a:rPr lang="en-US" i="1" baseline="30000" dirty="0" smtClean="0">
                <a:latin typeface="Times New Roman" panose="02020603050405020304" pitchFamily="18" charset="0"/>
                <a:ea typeface="Arial Unicode MS" pitchFamily="34" charset="-128"/>
                <a:cs typeface="Times New Roman" panose="02020603050405020304" pitchFamily="18" charset="0"/>
              </a:rPr>
              <a:t>0</a:t>
            </a:r>
            <a:r>
              <a:rPr lang="en-US" i="1" dirty="0" smtClean="0">
                <a:latin typeface="Times New Roman" panose="02020603050405020304" pitchFamily="18" charset="0"/>
                <a:ea typeface="Arial Unicode MS" pitchFamily="34" charset="-128"/>
                <a:cs typeface="Times New Roman" panose="02020603050405020304" pitchFamily="18" charset="0"/>
              </a:rPr>
              <a:t>=</a:t>
            </a:r>
            <a:r>
              <a:rPr lang="en-US" i="1" dirty="0" err="1" smtClean="0">
                <a:latin typeface="Times New Roman" panose="02020603050405020304" pitchFamily="18" charset="0"/>
                <a:ea typeface="Arial Unicode MS" pitchFamily="34" charset="-128"/>
                <a:cs typeface="Times New Roman" panose="02020603050405020304" pitchFamily="18" charset="0"/>
              </a:rPr>
              <a:t>const</a:t>
            </a:r>
            <a:endParaRPr lang="ru-RU" i="1" dirty="0">
              <a:latin typeface="Times New Roman" panose="02020603050405020304" pitchFamily="18" charset="0"/>
              <a:ea typeface="Arial Unicode MS" pitchFamily="34" charset="-128"/>
              <a:cs typeface="Times New Roman" panose="02020603050405020304" pitchFamily="18" charset="0"/>
            </a:endParaRPr>
          </a:p>
        </p:txBody>
      </p:sp>
      <p:sp>
        <p:nvSpPr>
          <p:cNvPr id="17" name="TextBox 16"/>
          <p:cNvSpPr txBox="1"/>
          <p:nvPr/>
        </p:nvSpPr>
        <p:spPr>
          <a:xfrm>
            <a:off x="3839633" y="1080894"/>
            <a:ext cx="1308431" cy="591709"/>
          </a:xfrm>
          <a:prstGeom prst="rect">
            <a:avLst/>
          </a:prstGeom>
          <a:solidFill>
            <a:srgbClr val="FFFF00"/>
          </a:solidFill>
        </p:spPr>
        <p:txBody>
          <a:bodyPr wrap="square" rtlCol="0">
            <a:spAutoFit/>
          </a:bodyPr>
          <a:lstStyle/>
          <a:p>
            <a:endParaRPr lang="ru-RU" dirty="0"/>
          </a:p>
        </p:txBody>
      </p:sp>
      <mc:AlternateContent xmlns:mc="http://schemas.openxmlformats.org/markup-compatibility/2006" xmlns:a14="http://schemas.microsoft.com/office/drawing/2010/main">
        <mc:Choice Requires="a14">
          <p:sp>
            <p:nvSpPr>
              <p:cNvPr id="19" name="TextBox 18"/>
              <p:cNvSpPr txBox="1"/>
              <p:nvPr/>
            </p:nvSpPr>
            <p:spPr>
              <a:xfrm>
                <a:off x="1552599" y="1052691"/>
                <a:ext cx="1447512" cy="619913"/>
              </a:xfrm>
              <a:prstGeom prst="rect">
                <a:avLst/>
              </a:prstGeom>
              <a:solidFill>
                <a:srgbClr val="FFFF00"/>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a:rPr>
                          </m:ctrlPr>
                        </m:fPr>
                        <m:num>
                          <m:r>
                            <a:rPr lang="ru-RU" i="1" smtClean="0">
                              <a:latin typeface="Cambria Math"/>
                              <a:ea typeface="Cambria Math"/>
                            </a:rPr>
                            <m:t>𝜕</m:t>
                          </m:r>
                          <m:r>
                            <a:rPr lang="en-US" b="0" i="1" smtClean="0">
                              <a:latin typeface="Cambria Math"/>
                              <a:ea typeface="Cambria Math"/>
                            </a:rPr>
                            <m:t>𝐶</m:t>
                          </m:r>
                          <m:r>
                            <a:rPr lang="en-US" b="0" i="1" smtClean="0">
                              <a:latin typeface="Cambria Math"/>
                              <a:ea typeface="Cambria Math"/>
                            </a:rPr>
                            <m:t>(</m:t>
                          </m:r>
                          <m:r>
                            <a:rPr lang="en-US" b="0" i="1" smtClean="0">
                              <a:latin typeface="Cambria Math"/>
                              <a:ea typeface="Cambria Math"/>
                            </a:rPr>
                            <m:t>𝐿</m:t>
                          </m:r>
                          <m:r>
                            <a:rPr lang="en-US" b="0" i="1" smtClean="0">
                              <a:latin typeface="Cambria Math"/>
                              <a:ea typeface="Cambria Math"/>
                            </a:rPr>
                            <m:t>,</m:t>
                          </m:r>
                          <m:r>
                            <a:rPr lang="en-US" b="0" i="1" smtClean="0">
                              <a:latin typeface="Cambria Math"/>
                              <a:ea typeface="Cambria Math"/>
                            </a:rPr>
                            <m:t>𝑡</m:t>
                          </m:r>
                          <m:r>
                            <a:rPr lang="en-US" b="0" i="1" smtClean="0">
                              <a:latin typeface="Cambria Math"/>
                              <a:ea typeface="Cambria Math"/>
                            </a:rPr>
                            <m:t>)</m:t>
                          </m:r>
                        </m:num>
                        <m:den>
                          <m:r>
                            <a:rPr lang="ru-RU" i="1" smtClean="0">
                              <a:latin typeface="Cambria Math"/>
                              <a:ea typeface="Cambria Math"/>
                            </a:rPr>
                            <m:t>𝜕</m:t>
                          </m:r>
                          <m:r>
                            <a:rPr lang="en-US" b="0" i="1" smtClean="0">
                              <a:latin typeface="Cambria Math"/>
                              <a:ea typeface="Cambria Math"/>
                            </a:rPr>
                            <m:t>𝑥</m:t>
                          </m:r>
                        </m:den>
                      </m:f>
                      <m:r>
                        <a:rPr lang="en-US" b="0" i="1" smtClean="0">
                          <a:latin typeface="Cambria Math"/>
                        </a:rPr>
                        <m:t>=0</m:t>
                      </m:r>
                    </m:oMath>
                  </m:oMathPara>
                </a14:m>
                <a:endParaRPr lang="ru-RU" dirty="0"/>
              </a:p>
            </p:txBody>
          </p:sp>
        </mc:Choice>
        <mc:Fallback xmlns="">
          <p:sp>
            <p:nvSpPr>
              <p:cNvPr id="19" name="TextBox 18"/>
              <p:cNvSpPr txBox="1">
                <a:spLocks noRot="1" noChangeAspect="1" noMove="1" noResize="1" noEditPoints="1" noAdjustHandles="1" noChangeArrowheads="1" noChangeShapeType="1" noTextEdit="1"/>
              </p:cNvSpPr>
              <p:nvPr/>
            </p:nvSpPr>
            <p:spPr>
              <a:xfrm>
                <a:off x="1552599" y="1052691"/>
                <a:ext cx="1447512" cy="619913"/>
              </a:xfrm>
              <a:prstGeom prst="rect">
                <a:avLst/>
              </a:prstGeom>
              <a:blipFill rotWithShape="1">
                <a:blip r:embed="rId6"/>
                <a:stretch>
                  <a:fillRect/>
                </a:stretch>
              </a:blipFill>
            </p:spPr>
            <p:txBody>
              <a:bodyPr/>
              <a:lstStyle/>
              <a:p>
                <a:r>
                  <a:rPr lang="ru-RU">
                    <a:noFill/>
                  </a:rPr>
                  <a:t> </a:t>
                </a:r>
              </a:p>
            </p:txBody>
          </p:sp>
        </mc:Fallback>
      </mc:AlternateContent>
      <p:sp>
        <p:nvSpPr>
          <p:cNvPr id="2" name="TextBox 1"/>
          <p:cNvSpPr txBox="1"/>
          <p:nvPr/>
        </p:nvSpPr>
        <p:spPr>
          <a:xfrm>
            <a:off x="1699113" y="3723832"/>
            <a:ext cx="1154483" cy="369332"/>
          </a:xfrm>
          <a:prstGeom prst="rect">
            <a:avLst/>
          </a:prstGeom>
          <a:solidFill>
            <a:srgbClr val="FFFF00"/>
          </a:solidFill>
        </p:spPr>
        <p:txBody>
          <a:bodyPr wrap="none" rtlCol="0">
            <a:spAutoFit/>
          </a:bodyPr>
          <a:lstStyle/>
          <a:p>
            <a:r>
              <a:rPr lang="en-US" i="1" dirty="0">
                <a:latin typeface="Times New Roman" panose="02020603050405020304" pitchFamily="18" charset="0"/>
                <a:cs typeface="Times New Roman" panose="02020603050405020304" pitchFamily="18" charset="0"/>
              </a:rPr>
              <a:t>C(x,0)=</a:t>
            </a:r>
            <a:r>
              <a:rPr lang="en-US" i="1" dirty="0" smtClean="0">
                <a:latin typeface="Times New Roman" panose="02020603050405020304" pitchFamily="18" charset="0"/>
                <a:cs typeface="Times New Roman" panose="02020603050405020304" pitchFamily="18" charset="0"/>
              </a:rPr>
              <a:t>C</a:t>
            </a:r>
            <a:r>
              <a:rPr lang="en-US" i="1" baseline="-25000" dirty="0" smtClean="0">
                <a:latin typeface="Times New Roman" panose="02020603050405020304" pitchFamily="18" charset="0"/>
                <a:cs typeface="Times New Roman" panose="02020603050405020304" pitchFamily="18" charset="0"/>
              </a:rPr>
              <a:t>0</a:t>
            </a:r>
            <a:endParaRPr lang="ru-RU" i="1" baseline="-250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915317" y="3723832"/>
            <a:ext cx="1154483" cy="369332"/>
          </a:xfrm>
          <a:prstGeom prst="rect">
            <a:avLst/>
          </a:prstGeom>
          <a:solidFill>
            <a:srgbClr val="FFFF00"/>
          </a:solidFill>
        </p:spPr>
        <p:txBody>
          <a:bodyPr wrap="none" rtlCol="0">
            <a:spAutoFit/>
          </a:bodyPr>
          <a:lstStyle/>
          <a:p>
            <a:r>
              <a:rPr lang="en-US" i="1" dirty="0">
                <a:latin typeface="Times New Roman" panose="02020603050405020304" pitchFamily="18" charset="0"/>
                <a:cs typeface="Times New Roman" panose="02020603050405020304" pitchFamily="18" charset="0"/>
              </a:rPr>
              <a:t>C(x,0)=</a:t>
            </a:r>
            <a:r>
              <a:rPr lang="en-US" i="1" dirty="0" smtClean="0">
                <a:latin typeface="Times New Roman" panose="02020603050405020304" pitchFamily="18" charset="0"/>
                <a:cs typeface="Times New Roman" panose="02020603050405020304" pitchFamily="18" charset="0"/>
              </a:rPr>
              <a:t>C</a:t>
            </a:r>
            <a:r>
              <a:rPr lang="en-US" i="1" baseline="-25000" dirty="0" smtClean="0">
                <a:latin typeface="Times New Roman" panose="02020603050405020304" pitchFamily="18" charset="0"/>
                <a:cs typeface="Times New Roman" panose="02020603050405020304" pitchFamily="18" charset="0"/>
              </a:rPr>
              <a:t>0</a:t>
            </a:r>
            <a:endParaRPr lang="ru-RU" i="1" baseline="-250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6154968" y="3723832"/>
            <a:ext cx="1154483" cy="369332"/>
          </a:xfrm>
          <a:prstGeom prst="rect">
            <a:avLst/>
          </a:prstGeom>
          <a:solidFill>
            <a:srgbClr val="FFFF00"/>
          </a:solidFill>
        </p:spPr>
        <p:txBody>
          <a:bodyPr wrap="none" rtlCol="0">
            <a:spAutoFit/>
          </a:bodyPr>
          <a:lstStyle/>
          <a:p>
            <a:r>
              <a:rPr lang="en-US" i="1" dirty="0">
                <a:latin typeface="Times New Roman" panose="02020603050405020304" pitchFamily="18" charset="0"/>
                <a:cs typeface="Times New Roman" panose="02020603050405020304" pitchFamily="18" charset="0"/>
              </a:rPr>
              <a:t>C(x,0)=</a:t>
            </a:r>
            <a:r>
              <a:rPr lang="en-US" i="1" dirty="0" smtClean="0">
                <a:latin typeface="Times New Roman" panose="02020603050405020304" pitchFamily="18" charset="0"/>
                <a:cs typeface="Times New Roman" panose="02020603050405020304" pitchFamily="18" charset="0"/>
              </a:rPr>
              <a:t>C</a:t>
            </a:r>
            <a:r>
              <a:rPr lang="en-US" i="1" baseline="-25000" dirty="0" smtClean="0">
                <a:latin typeface="Times New Roman" panose="02020603050405020304" pitchFamily="18" charset="0"/>
                <a:cs typeface="Times New Roman" panose="02020603050405020304" pitchFamily="18" charset="0"/>
              </a:rPr>
              <a:t>0</a:t>
            </a:r>
            <a:endParaRPr lang="ru-RU" i="1" baseline="-25000" dirty="0">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ChangeAspect="1"/>
          </p:cNvGraphicFramePr>
          <p:nvPr>
            <p:extLst>
              <p:ext uri="{D42A27DB-BD31-4B8C-83A1-F6EECF244321}">
                <p14:modId xmlns:p14="http://schemas.microsoft.com/office/powerpoint/2010/main" val="1766819680"/>
              </p:ext>
            </p:extLst>
          </p:nvPr>
        </p:nvGraphicFramePr>
        <p:xfrm>
          <a:off x="6265863" y="1081088"/>
          <a:ext cx="889000" cy="554037"/>
        </p:xfrm>
        <a:graphic>
          <a:graphicData uri="http://schemas.openxmlformats.org/presentationml/2006/ole">
            <mc:AlternateContent xmlns:mc="http://schemas.openxmlformats.org/markup-compatibility/2006">
              <mc:Choice xmlns:v="urn:schemas-microsoft-com:vml" Requires="v">
                <p:oleObj spid="_x0000_s15407" name="Формула" r:id="rId7" imgW="736560" imgH="482400" progId="Equation.3">
                  <p:embed/>
                </p:oleObj>
              </mc:Choice>
              <mc:Fallback>
                <p:oleObj name="Формула" r:id="rId7" imgW="736560" imgH="482400" progId="Equation.3">
                  <p:embed/>
                  <p:pic>
                    <p:nvPicPr>
                      <p:cNvPr id="0" name=""/>
                      <p:cNvPicPr/>
                      <p:nvPr/>
                    </p:nvPicPr>
                    <p:blipFill>
                      <a:blip r:embed="rId8"/>
                      <a:stretch>
                        <a:fillRect/>
                      </a:stretch>
                    </p:blipFill>
                    <p:spPr>
                      <a:xfrm>
                        <a:off x="6265863" y="1081088"/>
                        <a:ext cx="889000" cy="554037"/>
                      </a:xfrm>
                      <a:prstGeom prst="rect">
                        <a:avLst/>
                      </a:prstGeom>
                      <a:solidFill>
                        <a:srgbClr val="FFFF00"/>
                      </a:solidFill>
                      <a:ln>
                        <a:solidFill>
                          <a:srgbClr val="FFFF00"/>
                        </a:solidFill>
                      </a:ln>
                    </p:spPr>
                  </p:pic>
                </p:oleObj>
              </mc:Fallback>
            </mc:AlternateContent>
          </a:graphicData>
        </a:graphic>
      </p:graphicFrame>
    </p:spTree>
    <p:extLst>
      <p:ext uri="{BB962C8B-B14F-4D97-AF65-F5344CB8AC3E}">
        <p14:creationId xmlns:p14="http://schemas.microsoft.com/office/powerpoint/2010/main" val="2352122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7468"/>
            <a:ext cx="9144000" cy="523220"/>
          </a:xfrm>
          <a:prstGeom prst="rect">
            <a:avLst/>
          </a:prstGeom>
          <a:noFill/>
        </p:spPr>
        <p:txBody>
          <a:bodyPr wrap="square" rtlCol="0">
            <a:spAutoFit/>
          </a:bodyPr>
          <a:lstStyle/>
          <a:p>
            <a:pPr algn="ctr"/>
            <a:r>
              <a:rPr lang="ru-RU" sz="2800" dirty="0" smtClean="0">
                <a:latin typeface="Arial" panose="020B0604020202020204" pitchFamily="34" charset="0"/>
                <a:cs typeface="Arial" panose="020B0604020202020204" pitchFamily="34" charset="0"/>
              </a:rPr>
              <a:t>Тема 3: Определение коэффициента диффузии</a:t>
            </a:r>
            <a:endParaRPr lang="ru-RU" sz="2800" dirty="0">
              <a:latin typeface="Arial" panose="020B0604020202020204" pitchFamily="34" charset="0"/>
              <a:cs typeface="Arial" panose="020B0604020202020204" pitchFamily="34" charset="0"/>
            </a:endParaRPr>
          </a:p>
        </p:txBody>
      </p:sp>
      <p:cxnSp>
        <p:nvCxnSpPr>
          <p:cNvPr id="4" name="Прямая соединительная линия 3"/>
          <p:cNvCxnSpPr/>
          <p:nvPr/>
        </p:nvCxnSpPr>
        <p:spPr>
          <a:xfrm>
            <a:off x="755576" y="692695"/>
            <a:ext cx="7632848" cy="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00674" y="3902389"/>
            <a:ext cx="5875326" cy="400110"/>
          </a:xfrm>
          <a:prstGeom prst="rect">
            <a:avLst/>
          </a:prstGeom>
          <a:solidFill>
            <a:schemeClr val="accent2">
              <a:lumMod val="40000"/>
              <a:lumOff val="60000"/>
            </a:schemeClr>
          </a:solidFill>
          <a:ln w="19050">
            <a:solidFill>
              <a:srgbClr val="FF0000"/>
            </a:solidFill>
          </a:ln>
        </p:spPr>
        <p:txBody>
          <a:bodyPr wrap="none" rtlCol="0">
            <a:spAutoFit/>
          </a:bodyPr>
          <a:lstStyle/>
          <a:p>
            <a:r>
              <a:rPr lang="ru-RU" dirty="0" smtClean="0">
                <a:latin typeface="Arial" panose="020B0604020202020204" pitchFamily="34" charset="0"/>
                <a:ea typeface="Arial Unicode MS" pitchFamily="34" charset="-128"/>
                <a:cs typeface="Arial" panose="020B0604020202020204" pitchFamily="34" charset="0"/>
              </a:rPr>
              <a:t>Решение для  закрытого </a:t>
            </a:r>
            <a:r>
              <a:rPr lang="ru-RU" sz="2000" dirty="0" smtClean="0">
                <a:latin typeface="Arial" panose="020B0604020202020204" pitchFamily="34" charset="0"/>
                <a:ea typeface="Arial Unicode MS" pitchFamily="34" charset="-128"/>
                <a:cs typeface="Arial" panose="020B0604020202020204" pitchFamily="34" charset="0"/>
              </a:rPr>
              <a:t>образца конечной длины</a:t>
            </a:r>
            <a:endParaRPr lang="ru-RU" dirty="0">
              <a:latin typeface="Arial" panose="020B0604020202020204" pitchFamily="34" charset="0"/>
              <a:ea typeface="Arial Unicode MS" pitchFamily="34" charset="-128"/>
              <a:cs typeface="Arial" panose="020B0604020202020204" pitchFamily="34" charset="0"/>
            </a:endParaRPr>
          </a:p>
        </p:txBody>
      </p:sp>
      <p:graphicFrame>
        <p:nvGraphicFramePr>
          <p:cNvPr id="9" name="Объект 8"/>
          <p:cNvGraphicFramePr>
            <a:graphicFrameLocks noChangeAspect="1"/>
          </p:cNvGraphicFramePr>
          <p:nvPr>
            <p:extLst>
              <p:ext uri="{D42A27DB-BD31-4B8C-83A1-F6EECF244321}">
                <p14:modId xmlns:p14="http://schemas.microsoft.com/office/powerpoint/2010/main" val="174868954"/>
              </p:ext>
            </p:extLst>
          </p:nvPr>
        </p:nvGraphicFramePr>
        <p:xfrm>
          <a:off x="236675" y="2594741"/>
          <a:ext cx="4119809" cy="1130201"/>
        </p:xfrm>
        <a:graphic>
          <a:graphicData uri="http://schemas.openxmlformats.org/presentationml/2006/ole">
            <mc:AlternateContent xmlns:mc="http://schemas.openxmlformats.org/markup-compatibility/2006">
              <mc:Choice xmlns:v="urn:schemas-microsoft-com:vml" Requires="v">
                <p:oleObj spid="_x0000_s3365" name="Формула" r:id="rId3" imgW="2222280" imgH="609480" progId="Equation.3">
                  <p:embed/>
                </p:oleObj>
              </mc:Choice>
              <mc:Fallback>
                <p:oleObj name="Формула" r:id="rId3" imgW="2222280" imgH="609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75" y="2594741"/>
                        <a:ext cx="4119809" cy="11302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2342752067"/>
              </p:ext>
            </p:extLst>
          </p:nvPr>
        </p:nvGraphicFramePr>
        <p:xfrm>
          <a:off x="262963" y="4345323"/>
          <a:ext cx="7405381" cy="807860"/>
        </p:xfrm>
        <a:graphic>
          <a:graphicData uri="http://schemas.openxmlformats.org/presentationml/2006/ole">
            <mc:AlternateContent xmlns:mc="http://schemas.openxmlformats.org/markup-compatibility/2006">
              <mc:Choice xmlns:v="urn:schemas-microsoft-com:vml" Requires="v">
                <p:oleObj spid="_x0000_s3366" name="Формула" r:id="rId5" imgW="4191000" imgH="457200" progId="Equation.3">
                  <p:embed/>
                </p:oleObj>
              </mc:Choice>
              <mc:Fallback>
                <p:oleObj name="Формула" r:id="rId5" imgW="41910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963" y="4345323"/>
                        <a:ext cx="7405381" cy="8078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692013" y="2267510"/>
            <a:ext cx="4411785" cy="369332"/>
          </a:xfrm>
          <a:prstGeom prst="rect">
            <a:avLst/>
          </a:prstGeom>
          <a:solidFill>
            <a:schemeClr val="accent2">
              <a:lumMod val="40000"/>
              <a:lumOff val="60000"/>
            </a:schemeClr>
          </a:solidFill>
          <a:ln w="19050">
            <a:solidFill>
              <a:srgbClr val="FF0000"/>
            </a:solidFill>
          </a:ln>
        </p:spPr>
        <p:txBody>
          <a:bodyPr wrap="none" rtlCol="0">
            <a:spAutoFit/>
          </a:bodyPr>
          <a:lstStyle/>
          <a:p>
            <a:r>
              <a:rPr lang="ru-RU" dirty="0" smtClean="0">
                <a:latin typeface="Arial" panose="020B0604020202020204" pitchFamily="34" charset="0"/>
                <a:ea typeface="Arial Unicode MS" pitchFamily="34" charset="-128"/>
                <a:cs typeface="Arial" panose="020B0604020202020204" pitchFamily="34" charset="0"/>
              </a:rPr>
              <a:t>Решение для полуограниченной среды</a:t>
            </a:r>
            <a:endParaRPr lang="ru-RU" dirty="0">
              <a:latin typeface="Arial" panose="020B0604020202020204" pitchFamily="34" charset="0"/>
              <a:ea typeface="Arial Unicode MS" pitchFamily="34" charset="-128"/>
              <a:cs typeface="Arial" panose="020B0604020202020204" pitchFamily="34" charset="0"/>
            </a:endParaRPr>
          </a:p>
        </p:txBody>
      </p:sp>
      <p:sp>
        <p:nvSpPr>
          <p:cNvPr id="20" name="TextBox 19"/>
          <p:cNvSpPr txBox="1"/>
          <p:nvPr/>
        </p:nvSpPr>
        <p:spPr>
          <a:xfrm>
            <a:off x="692475" y="801383"/>
            <a:ext cx="4208203" cy="369332"/>
          </a:xfrm>
          <a:prstGeom prst="rect">
            <a:avLst/>
          </a:prstGeom>
          <a:solidFill>
            <a:schemeClr val="accent2">
              <a:lumMod val="40000"/>
              <a:lumOff val="60000"/>
            </a:schemeClr>
          </a:solidFill>
          <a:ln w="19050">
            <a:solidFill>
              <a:srgbClr val="FF0000"/>
            </a:solidFill>
          </a:ln>
        </p:spPr>
        <p:txBody>
          <a:bodyPr wrap="none" rtlCol="0">
            <a:spAutoFit/>
          </a:bodyPr>
          <a:lstStyle/>
          <a:p>
            <a:r>
              <a:rPr lang="ru-RU" dirty="0" smtClean="0">
                <a:latin typeface="Arial" panose="020B0604020202020204" pitchFamily="34" charset="0"/>
                <a:ea typeface="Arial Unicode MS" pitchFamily="34" charset="-128"/>
                <a:cs typeface="Arial" panose="020B0604020202020204" pitchFamily="34" charset="0"/>
              </a:rPr>
              <a:t>Уравнение диффузионного переноса</a:t>
            </a:r>
            <a:endParaRPr lang="ru-RU" dirty="0">
              <a:latin typeface="Arial" panose="020B0604020202020204" pitchFamily="34" charset="0"/>
              <a:ea typeface="Arial Unicode MS" pitchFamily="34" charset="-128"/>
              <a:cs typeface="Arial" panose="020B0604020202020204" pitchFamily="34" charset="0"/>
            </a:endParaRPr>
          </a:p>
        </p:txBody>
      </p:sp>
      <p:graphicFrame>
        <p:nvGraphicFramePr>
          <p:cNvPr id="21" name="Объект 20"/>
          <p:cNvGraphicFramePr>
            <a:graphicFrameLocks noChangeAspect="1"/>
          </p:cNvGraphicFramePr>
          <p:nvPr>
            <p:extLst>
              <p:ext uri="{D42A27DB-BD31-4B8C-83A1-F6EECF244321}">
                <p14:modId xmlns:p14="http://schemas.microsoft.com/office/powerpoint/2010/main" val="1760006448"/>
              </p:ext>
            </p:extLst>
          </p:nvPr>
        </p:nvGraphicFramePr>
        <p:xfrm>
          <a:off x="185515" y="1126019"/>
          <a:ext cx="2186635" cy="952717"/>
        </p:xfrm>
        <a:graphic>
          <a:graphicData uri="http://schemas.openxmlformats.org/presentationml/2006/ole">
            <mc:AlternateContent xmlns:mc="http://schemas.openxmlformats.org/markup-compatibility/2006">
              <mc:Choice xmlns:v="urn:schemas-microsoft-com:vml" Requires="v">
                <p:oleObj spid="_x0000_s3367" name="Формула" r:id="rId7" imgW="965160" imgH="419040" progId="Equation.3">
                  <p:embed/>
                </p:oleObj>
              </mc:Choice>
              <mc:Fallback>
                <p:oleObj name="Формула" r:id="rId7" imgW="965160" imgH="419040" progId="Equation.3">
                  <p:embed/>
                  <p:pic>
                    <p:nvPicPr>
                      <p:cNvPr id="0" name="Объект 6"/>
                      <p:cNvPicPr>
                        <a:picLocks noChangeAspect="1" noChangeArrowheads="1"/>
                      </p:cNvPicPr>
                      <p:nvPr/>
                    </p:nvPicPr>
                    <p:blipFill>
                      <a:blip r:embed="rId8"/>
                      <a:srcRect/>
                      <a:stretch>
                        <a:fillRect/>
                      </a:stretch>
                    </p:blipFill>
                    <p:spPr bwMode="auto">
                      <a:xfrm>
                        <a:off x="185515" y="1126019"/>
                        <a:ext cx="2186635" cy="952717"/>
                      </a:xfrm>
                      <a:prstGeom prst="rect">
                        <a:avLst/>
                      </a:prstGeom>
                      <a:noFill/>
                      <a:ln>
                        <a:noFill/>
                      </a:ln>
                    </p:spPr>
                  </p:pic>
                </p:oleObj>
              </mc:Fallback>
            </mc:AlternateContent>
          </a:graphicData>
        </a:graphic>
      </p:graphicFrame>
      <p:sp>
        <p:nvSpPr>
          <p:cNvPr id="23" name="Прямоугольник 22"/>
          <p:cNvSpPr/>
          <p:nvPr/>
        </p:nvSpPr>
        <p:spPr>
          <a:xfrm>
            <a:off x="175201" y="2220766"/>
            <a:ext cx="5692943" cy="152175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175201" y="3844697"/>
            <a:ext cx="7558462" cy="136099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p:cNvSpPr txBox="1"/>
          <p:nvPr/>
        </p:nvSpPr>
        <p:spPr>
          <a:xfrm>
            <a:off x="704985" y="5358900"/>
            <a:ext cx="4472699" cy="369332"/>
          </a:xfrm>
          <a:prstGeom prst="rect">
            <a:avLst/>
          </a:prstGeom>
          <a:solidFill>
            <a:schemeClr val="accent2">
              <a:lumMod val="40000"/>
              <a:lumOff val="60000"/>
            </a:schemeClr>
          </a:solidFill>
          <a:ln w="19050">
            <a:solidFill>
              <a:srgbClr val="FF0000"/>
            </a:solidFill>
          </a:ln>
        </p:spPr>
        <p:txBody>
          <a:bodyPr wrap="none" rtlCol="0">
            <a:spAutoFit/>
          </a:bodyPr>
          <a:lstStyle/>
          <a:p>
            <a:r>
              <a:rPr lang="ru-RU" dirty="0" smtClean="0">
                <a:latin typeface="Arial" panose="020B0604020202020204" pitchFamily="34" charset="0"/>
                <a:ea typeface="Arial Unicode MS" pitchFamily="34" charset="-128"/>
                <a:cs typeface="Arial" panose="020B0604020202020204" pitchFamily="34" charset="0"/>
              </a:rPr>
              <a:t>Решение для двухкамерной постановки</a:t>
            </a:r>
            <a:endParaRPr lang="ru-RU" dirty="0">
              <a:latin typeface="Arial" panose="020B0604020202020204" pitchFamily="34" charset="0"/>
              <a:ea typeface="Arial Unicode MS" pitchFamily="34" charset="-128"/>
              <a:cs typeface="Arial" panose="020B0604020202020204" pitchFamily="34" charset="0"/>
            </a:endParaRPr>
          </a:p>
        </p:txBody>
      </p:sp>
      <p:sp>
        <p:nvSpPr>
          <p:cNvPr id="27" name="Прямоугольник 26"/>
          <p:cNvSpPr/>
          <p:nvPr/>
        </p:nvSpPr>
        <p:spPr>
          <a:xfrm>
            <a:off x="179512" y="5301208"/>
            <a:ext cx="7558462" cy="136099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51520" y="5766355"/>
            <a:ext cx="7404976" cy="830997"/>
          </a:xfrm>
          <a:prstGeom prst="rect">
            <a:avLst/>
          </a:prstGeom>
          <a:noFill/>
        </p:spPr>
        <p:txBody>
          <a:bodyPr wrap="none" rtlCol="0">
            <a:spAutoFit/>
          </a:bodyPr>
          <a:lstStyle/>
          <a:p>
            <a:r>
              <a:rPr lang="ru-RU" sz="2400" dirty="0" smtClean="0">
                <a:latin typeface="Arial" panose="020B0604020202020204" pitchFamily="34" charset="0"/>
                <a:cs typeface="Arial" panose="020B0604020202020204" pitchFamily="34" charset="0"/>
              </a:rPr>
              <a:t>Решается численными методами, определяется </a:t>
            </a:r>
            <a:r>
              <a:rPr lang="en-US" sz="2400" i="1" dirty="0" smtClean="0">
                <a:latin typeface="Times New Roman" panose="02020603050405020304" pitchFamily="18" charset="0"/>
                <a:cs typeface="Times New Roman" panose="02020603050405020304" pitchFamily="18" charset="0"/>
              </a:rPr>
              <a:t>D</a:t>
            </a:r>
          </a:p>
          <a:p>
            <a:r>
              <a:rPr lang="ru-RU" sz="2400" dirty="0" smtClean="0">
                <a:latin typeface="Arial" panose="020B0604020202020204" pitchFamily="34" charset="0"/>
                <a:cs typeface="Arial" panose="020B0604020202020204" pitchFamily="34" charset="0"/>
              </a:rPr>
              <a:t>т.к. измеряем массовый поток</a:t>
            </a:r>
            <a:endParaRPr lang="ru-RU" sz="2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3052220" y="1336199"/>
                <a:ext cx="5272918" cy="523220"/>
              </a:xfrm>
              <a:prstGeom prst="rect">
                <a:avLst/>
              </a:prstGeom>
              <a:noFill/>
            </p:spPr>
            <p:txBody>
              <a:bodyPr wrap="none" rtlCol="0">
                <a:spAutoFit/>
              </a:bodyPr>
              <a:lstStyle/>
              <a:p>
                <a14:m>
                  <m:oMath xmlns:m="http://schemas.openxmlformats.org/officeDocument/2006/math">
                    <m:r>
                      <a:rPr lang="en-US" sz="2800" b="0" i="1" smtClean="0">
                        <a:latin typeface="Cambria Math"/>
                      </a:rPr>
                      <m:t>𝐷</m:t>
                    </m:r>
                    <m:r>
                      <a:rPr lang="en-US" sz="2800" b="0" i="1" smtClean="0">
                        <a:latin typeface="Cambria Math"/>
                      </a:rPr>
                      <m:t>=</m:t>
                    </m:r>
                    <m:sSub>
                      <m:sSubPr>
                        <m:ctrlPr>
                          <a:rPr lang="en-US" sz="2800" b="0" i="1" smtClean="0">
                            <a:latin typeface="Cambria Math"/>
                          </a:rPr>
                        </m:ctrlPr>
                      </m:sSubPr>
                      <m:e>
                        <m:r>
                          <a:rPr lang="en-US" sz="2800" b="0" i="1" smtClean="0">
                            <a:latin typeface="Cambria Math"/>
                          </a:rPr>
                          <m:t>𝐷</m:t>
                        </m:r>
                      </m:e>
                      <m:sub>
                        <m:r>
                          <a:rPr lang="en-US" sz="2800" b="0" i="1" smtClean="0">
                            <a:latin typeface="Cambria Math"/>
                          </a:rPr>
                          <m:t>0</m:t>
                        </m:r>
                      </m:sub>
                    </m:sSub>
                    <m:r>
                      <a:rPr lang="en-US" sz="2800" b="0" i="1" smtClean="0">
                        <a:latin typeface="Cambria Math"/>
                        <a:ea typeface="Cambria Math"/>
                      </a:rPr>
                      <m:t>𝜑</m:t>
                    </m:r>
                  </m:oMath>
                </a14:m>
                <a:r>
                  <a:rPr lang="en-US" sz="28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800" i="1" smtClean="0">
                        <a:latin typeface="Cambria Math"/>
                        <a:ea typeface="Cambria Math"/>
                      </a:rPr>
                      <m:t>𝜑</m:t>
                    </m:r>
                    <m:r>
                      <a:rPr lang="en-US" sz="2800" b="0" i="1" smtClean="0">
                        <a:latin typeface="Cambria Math"/>
                        <a:ea typeface="Cambria Math"/>
                      </a:rPr>
                      <m:t>=</m:t>
                    </m:r>
                    <m:r>
                      <a:rPr lang="en-US" sz="2800" b="0" i="1" smtClean="0">
                        <a:latin typeface="Cambria Math"/>
                        <a:ea typeface="Cambria Math"/>
                      </a:rPr>
                      <m:t>𝑛</m:t>
                    </m:r>
                    <m:r>
                      <a:rPr lang="en-US" sz="2800" b="0" i="1" smtClean="0">
                        <a:latin typeface="Cambria Math"/>
                        <a:ea typeface="Cambria Math"/>
                      </a:rPr>
                      <m:t>𝜒𝜂</m:t>
                    </m:r>
                    <m:r>
                      <a:rPr lang="en-US" sz="2800" b="0" i="1" smtClean="0">
                        <a:latin typeface="Cambria Math"/>
                        <a:ea typeface="Cambria Math"/>
                      </a:rPr>
                      <m:t>, </m:t>
                    </m:r>
                    <m:sSub>
                      <m:sSubPr>
                        <m:ctrlPr>
                          <a:rPr lang="en-US" sz="2800" b="0" i="1" smtClean="0">
                            <a:latin typeface="Cambria Math"/>
                            <a:ea typeface="Cambria Math"/>
                          </a:rPr>
                        </m:ctrlPr>
                      </m:sSubPr>
                      <m:e>
                        <m:r>
                          <a:rPr lang="en-US" sz="2800" b="0" i="1" smtClean="0">
                            <a:latin typeface="Cambria Math"/>
                            <a:ea typeface="Cambria Math"/>
                          </a:rPr>
                          <m:t>𝑛</m:t>
                        </m:r>
                      </m:e>
                      <m:sub>
                        <m:r>
                          <a:rPr lang="en-US" sz="2800" b="0" i="1" smtClean="0">
                            <a:latin typeface="Cambria Math"/>
                            <a:ea typeface="Cambria Math"/>
                          </a:rPr>
                          <m:t>𝑒</m:t>
                        </m:r>
                      </m:sub>
                    </m:sSub>
                    <m:r>
                      <a:rPr lang="en-US" sz="2800" b="0" i="1" smtClean="0">
                        <a:latin typeface="Cambria Math"/>
                        <a:ea typeface="Cambria Math"/>
                      </a:rPr>
                      <m:t>=</m:t>
                    </m:r>
                    <m:sSub>
                      <m:sSubPr>
                        <m:ctrlPr>
                          <a:rPr lang="en-US" sz="2800" b="0" i="1" smtClean="0">
                            <a:latin typeface="Cambria Math"/>
                            <a:ea typeface="Cambria Math"/>
                          </a:rPr>
                        </m:ctrlPr>
                      </m:sSubPr>
                      <m:e>
                        <m:r>
                          <a:rPr lang="en-US" sz="2800" b="0" i="1" smtClean="0">
                            <a:latin typeface="Cambria Math"/>
                            <a:ea typeface="Cambria Math"/>
                          </a:rPr>
                          <m:t>𝑛</m:t>
                        </m:r>
                      </m:e>
                      <m:sub>
                        <m:r>
                          <a:rPr lang="en-US" sz="2800" b="0" i="1" smtClean="0">
                            <a:latin typeface="Cambria Math"/>
                            <a:ea typeface="Cambria Math"/>
                          </a:rPr>
                          <m:t>𝑎</m:t>
                        </m:r>
                      </m:sub>
                    </m:sSub>
                    <m:r>
                      <a:rPr lang="en-US" sz="2800" b="0" i="1" smtClean="0">
                        <a:latin typeface="Cambria Math"/>
                        <a:ea typeface="Cambria Math"/>
                      </a:rPr>
                      <m:t>+</m:t>
                    </m:r>
                    <m:sSub>
                      <m:sSubPr>
                        <m:ctrlPr>
                          <a:rPr lang="en-US" sz="2800" b="0" i="1" smtClean="0">
                            <a:latin typeface="Cambria Math"/>
                            <a:ea typeface="Cambria Math"/>
                          </a:rPr>
                        </m:ctrlPr>
                      </m:sSubPr>
                      <m:e>
                        <m:r>
                          <a:rPr lang="en-US" sz="2800" b="0" i="1" smtClean="0">
                            <a:latin typeface="Cambria Math"/>
                            <a:ea typeface="Cambria Math"/>
                          </a:rPr>
                          <m:t>𝐾</m:t>
                        </m:r>
                      </m:e>
                      <m:sub>
                        <m:r>
                          <a:rPr lang="en-US" sz="2800" b="0" i="1" smtClean="0">
                            <a:latin typeface="Cambria Math"/>
                            <a:ea typeface="Cambria Math"/>
                          </a:rPr>
                          <m:t>𝑑</m:t>
                        </m:r>
                      </m:sub>
                    </m:sSub>
                  </m:oMath>
                </a14:m>
                <a:endParaRPr lang="ru-RU" sz="2800" dirty="0">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052220" y="1336199"/>
                <a:ext cx="5272918" cy="523220"/>
              </a:xfrm>
              <a:prstGeom prst="rect">
                <a:avLst/>
              </a:prstGeom>
              <a:blipFill rotWithShape="1">
                <a:blip r:embed="rId10"/>
                <a:stretch>
                  <a:fillRect t="-11628" b="-31395"/>
                </a:stretch>
              </a:blipFill>
            </p:spPr>
            <p:txBody>
              <a:bodyPr/>
              <a:lstStyle/>
              <a:p>
                <a:r>
                  <a:rPr lang="ru-RU">
                    <a:noFill/>
                  </a:rPr>
                  <a:t> </a:t>
                </a:r>
              </a:p>
            </p:txBody>
          </p:sp>
        </mc:Fallback>
      </mc:AlternateContent>
      <p:sp>
        <p:nvSpPr>
          <p:cNvPr id="18" name="Овал 17"/>
          <p:cNvSpPr/>
          <p:nvPr/>
        </p:nvSpPr>
        <p:spPr>
          <a:xfrm>
            <a:off x="3747538" y="3013303"/>
            <a:ext cx="296553" cy="673560"/>
          </a:xfrm>
          <a:prstGeom prst="ellipse">
            <a:avLst/>
          </a:prstGeom>
          <a:noFill/>
          <a:ln w="38100">
            <a:solidFill>
              <a:srgbClr val="FF000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4991060" y="4437112"/>
            <a:ext cx="357345" cy="659073"/>
          </a:xfrm>
          <a:prstGeom prst="ellipse">
            <a:avLst/>
          </a:prstGeom>
          <a:noFill/>
          <a:ln w="38100">
            <a:solidFill>
              <a:srgbClr val="FF000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7120636" y="5747746"/>
            <a:ext cx="504056" cy="504056"/>
          </a:xfrm>
          <a:prstGeom prst="ellipse">
            <a:avLst/>
          </a:prstGeom>
          <a:noFill/>
          <a:ln w="38100">
            <a:solidFill>
              <a:srgbClr val="FF000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55969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7468"/>
            <a:ext cx="9144000" cy="523220"/>
          </a:xfrm>
          <a:prstGeom prst="rect">
            <a:avLst/>
          </a:prstGeom>
          <a:noFill/>
        </p:spPr>
        <p:txBody>
          <a:bodyPr wrap="square" rtlCol="0">
            <a:spAutoFit/>
          </a:bodyPr>
          <a:lstStyle/>
          <a:p>
            <a:pPr algn="ctr"/>
            <a:r>
              <a:rPr lang="ru-RU" sz="2800" dirty="0" smtClean="0">
                <a:latin typeface="Arial" panose="020B0604020202020204" pitchFamily="34" charset="0"/>
                <a:cs typeface="Arial" panose="020B0604020202020204" pitchFamily="34" charset="0"/>
              </a:rPr>
              <a:t>Тема 3: Определение коэффициента диффузии</a:t>
            </a:r>
            <a:endParaRPr lang="ru-RU" sz="2800" dirty="0">
              <a:latin typeface="Arial" panose="020B0604020202020204" pitchFamily="34" charset="0"/>
              <a:cs typeface="Arial" panose="020B0604020202020204" pitchFamily="34" charset="0"/>
            </a:endParaRPr>
          </a:p>
        </p:txBody>
      </p:sp>
      <p:cxnSp>
        <p:nvCxnSpPr>
          <p:cNvPr id="4" name="Прямая соединительная линия 3"/>
          <p:cNvCxnSpPr/>
          <p:nvPr/>
        </p:nvCxnSpPr>
        <p:spPr>
          <a:xfrm>
            <a:off x="755576" y="692695"/>
            <a:ext cx="7632848" cy="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412" y="900775"/>
            <a:ext cx="1720243" cy="3680353"/>
          </a:xfrm>
          <a:prstGeom prst="rect">
            <a:avLst/>
          </a:prstGeom>
        </p:spPr>
      </p:pic>
      <p:sp>
        <p:nvSpPr>
          <p:cNvPr id="8" name="TextBox 7"/>
          <p:cNvSpPr txBox="1"/>
          <p:nvPr/>
        </p:nvSpPr>
        <p:spPr>
          <a:xfrm>
            <a:off x="2251342" y="1745041"/>
            <a:ext cx="1296144" cy="523220"/>
          </a:xfrm>
          <a:prstGeom prst="rect">
            <a:avLst/>
          </a:prstGeom>
          <a:noFill/>
        </p:spPr>
        <p:txBody>
          <a:bodyPr wrap="square" rtlCol="0">
            <a:spAutoFit/>
          </a:bodyPr>
          <a:lstStyle/>
          <a:p>
            <a:r>
              <a:rPr lang="ru-RU" sz="1400" dirty="0" smtClean="0">
                <a:latin typeface="Arial" panose="020B0604020202020204" pitchFamily="34" charset="0"/>
                <a:ea typeface="Arial Unicode MS" pitchFamily="34" charset="-128"/>
                <a:cs typeface="Arial" panose="020B0604020202020204" pitchFamily="34" charset="0"/>
              </a:rPr>
              <a:t>Эпоксидная смола</a:t>
            </a:r>
            <a:endParaRPr lang="ru-RU" sz="1400" dirty="0">
              <a:latin typeface="Arial" panose="020B0604020202020204" pitchFamily="34" charset="0"/>
              <a:ea typeface="Arial Unicode MS" pitchFamily="34" charset="-128"/>
              <a:cs typeface="Arial" panose="020B0604020202020204" pitchFamily="34" charset="0"/>
            </a:endParaRPr>
          </a:p>
        </p:txBody>
      </p:sp>
      <p:sp>
        <p:nvSpPr>
          <p:cNvPr id="9" name="TextBox 8"/>
          <p:cNvSpPr txBox="1"/>
          <p:nvPr/>
        </p:nvSpPr>
        <p:spPr>
          <a:xfrm>
            <a:off x="2251342" y="1068495"/>
            <a:ext cx="1244318" cy="307777"/>
          </a:xfrm>
          <a:prstGeom prst="rect">
            <a:avLst/>
          </a:prstGeom>
          <a:noFill/>
        </p:spPr>
        <p:txBody>
          <a:bodyPr wrap="square" rtlCol="0">
            <a:spAutoFit/>
          </a:bodyPr>
          <a:lstStyle/>
          <a:p>
            <a:r>
              <a:rPr lang="ru-RU" sz="1400" dirty="0" smtClean="0">
                <a:latin typeface="Arial" panose="020B0604020202020204" pitchFamily="34" charset="0"/>
                <a:ea typeface="Arial Unicode MS" pitchFamily="34" charset="-128"/>
                <a:cs typeface="Arial" panose="020B0604020202020204" pitchFamily="34" charset="0"/>
              </a:rPr>
              <a:t>Парафин</a:t>
            </a:r>
            <a:endParaRPr lang="ru-RU" sz="1400" dirty="0">
              <a:latin typeface="Arial" panose="020B0604020202020204" pitchFamily="34" charset="0"/>
              <a:ea typeface="Arial Unicode MS" pitchFamily="34" charset="-128"/>
              <a:cs typeface="Arial" panose="020B0604020202020204" pitchFamily="34" charset="0"/>
            </a:endParaRPr>
          </a:p>
        </p:txBody>
      </p:sp>
      <p:sp>
        <p:nvSpPr>
          <p:cNvPr id="10" name="TextBox 9"/>
          <p:cNvSpPr txBox="1"/>
          <p:nvPr/>
        </p:nvSpPr>
        <p:spPr>
          <a:xfrm>
            <a:off x="2265700" y="2345579"/>
            <a:ext cx="1406552" cy="307777"/>
          </a:xfrm>
          <a:prstGeom prst="rect">
            <a:avLst/>
          </a:prstGeom>
          <a:noFill/>
        </p:spPr>
        <p:txBody>
          <a:bodyPr wrap="square" rtlCol="0">
            <a:spAutoFit/>
          </a:bodyPr>
          <a:lstStyle/>
          <a:p>
            <a:r>
              <a:rPr lang="ru-RU" sz="1400" dirty="0" smtClean="0">
                <a:latin typeface="Arial" panose="020B0604020202020204" pitchFamily="34" charset="0"/>
                <a:ea typeface="Arial Unicode MS" pitchFamily="34" charset="-128"/>
                <a:cs typeface="Arial" panose="020B0604020202020204" pitchFamily="34" charset="0"/>
              </a:rPr>
              <a:t>Пьезометр</a:t>
            </a:r>
            <a:endParaRPr lang="ru-RU" sz="1400" dirty="0">
              <a:latin typeface="Arial" panose="020B0604020202020204" pitchFamily="34" charset="0"/>
              <a:ea typeface="Arial Unicode MS" pitchFamily="34" charset="-128"/>
              <a:cs typeface="Arial" panose="020B0604020202020204" pitchFamily="34" charset="0"/>
            </a:endParaRPr>
          </a:p>
        </p:txBody>
      </p:sp>
      <p:sp>
        <p:nvSpPr>
          <p:cNvPr id="11" name="TextBox 10"/>
          <p:cNvSpPr txBox="1"/>
          <p:nvPr/>
        </p:nvSpPr>
        <p:spPr>
          <a:xfrm>
            <a:off x="2255953" y="2960841"/>
            <a:ext cx="1825134" cy="523220"/>
          </a:xfrm>
          <a:prstGeom prst="rect">
            <a:avLst/>
          </a:prstGeom>
          <a:noFill/>
        </p:spPr>
        <p:txBody>
          <a:bodyPr wrap="square" rtlCol="0">
            <a:spAutoFit/>
          </a:bodyPr>
          <a:lstStyle/>
          <a:p>
            <a:r>
              <a:rPr lang="ru-RU" sz="1400" dirty="0" smtClean="0">
                <a:latin typeface="Arial" panose="020B0604020202020204" pitchFamily="34" charset="0"/>
                <a:ea typeface="Arial Unicode MS" pitchFamily="34" charset="-128"/>
                <a:cs typeface="Arial" panose="020B0604020202020204" pitchFamily="34" charset="0"/>
              </a:rPr>
              <a:t>Полипропиленовое кольцо</a:t>
            </a:r>
            <a:endParaRPr lang="ru-RU" sz="1400" dirty="0">
              <a:latin typeface="Arial" panose="020B0604020202020204" pitchFamily="34" charset="0"/>
              <a:ea typeface="Arial Unicode MS" pitchFamily="34" charset="-128"/>
              <a:cs typeface="Arial" panose="020B0604020202020204" pitchFamily="34" charset="0"/>
            </a:endParaRPr>
          </a:p>
        </p:txBody>
      </p:sp>
      <p:sp>
        <p:nvSpPr>
          <p:cNvPr id="12" name="TextBox 11"/>
          <p:cNvSpPr txBox="1"/>
          <p:nvPr/>
        </p:nvSpPr>
        <p:spPr>
          <a:xfrm>
            <a:off x="2251342" y="2653356"/>
            <a:ext cx="1130756" cy="307777"/>
          </a:xfrm>
          <a:prstGeom prst="rect">
            <a:avLst/>
          </a:prstGeom>
          <a:noFill/>
        </p:spPr>
        <p:txBody>
          <a:bodyPr wrap="square" rtlCol="0">
            <a:spAutoFit/>
          </a:bodyPr>
          <a:lstStyle/>
          <a:p>
            <a:r>
              <a:rPr lang="ru-RU" sz="1400" dirty="0" smtClean="0">
                <a:latin typeface="Arial" panose="020B0604020202020204" pitchFamily="34" charset="0"/>
                <a:ea typeface="Arial Unicode MS" pitchFamily="34" charset="-128"/>
                <a:cs typeface="Arial" panose="020B0604020202020204" pitchFamily="34" charset="0"/>
              </a:rPr>
              <a:t>Датчики</a:t>
            </a:r>
            <a:endParaRPr lang="ru-RU" sz="1400" dirty="0">
              <a:latin typeface="Arial" panose="020B0604020202020204" pitchFamily="34" charset="0"/>
              <a:ea typeface="Arial Unicode MS" pitchFamily="34" charset="-128"/>
              <a:cs typeface="Arial" panose="020B0604020202020204" pitchFamily="34" charset="0"/>
            </a:endParaRPr>
          </a:p>
        </p:txBody>
      </p:sp>
      <p:sp>
        <p:nvSpPr>
          <p:cNvPr id="13" name="TextBox 12"/>
          <p:cNvSpPr txBox="1"/>
          <p:nvPr/>
        </p:nvSpPr>
        <p:spPr>
          <a:xfrm>
            <a:off x="2265033" y="1376272"/>
            <a:ext cx="1182129" cy="307777"/>
          </a:xfrm>
          <a:prstGeom prst="rect">
            <a:avLst/>
          </a:prstGeom>
          <a:noFill/>
        </p:spPr>
        <p:txBody>
          <a:bodyPr wrap="square" rtlCol="0">
            <a:spAutoFit/>
          </a:bodyPr>
          <a:lstStyle/>
          <a:p>
            <a:r>
              <a:rPr lang="ru-RU" sz="1400" dirty="0" smtClean="0">
                <a:latin typeface="Arial" panose="020B0604020202020204" pitchFamily="34" charset="0"/>
                <a:ea typeface="Arial Unicode MS" pitchFamily="34" charset="-128"/>
                <a:cs typeface="Arial" panose="020B0604020202020204" pitchFamily="34" charset="0"/>
              </a:rPr>
              <a:t>Образец</a:t>
            </a:r>
            <a:endParaRPr lang="ru-RU" sz="1400" dirty="0">
              <a:latin typeface="Arial" panose="020B0604020202020204" pitchFamily="34" charset="0"/>
              <a:ea typeface="Arial Unicode MS" pitchFamily="34" charset="-128"/>
              <a:cs typeface="Arial" panose="020B0604020202020204" pitchFamily="34" charset="0"/>
            </a:endParaRPr>
          </a:p>
        </p:txBody>
      </p:sp>
      <p:sp>
        <p:nvSpPr>
          <p:cNvPr id="14" name="TextBox 13"/>
          <p:cNvSpPr txBox="1"/>
          <p:nvPr/>
        </p:nvSpPr>
        <p:spPr>
          <a:xfrm>
            <a:off x="2255953" y="3484061"/>
            <a:ext cx="1584176" cy="523220"/>
          </a:xfrm>
          <a:prstGeom prst="rect">
            <a:avLst/>
          </a:prstGeom>
          <a:noFill/>
        </p:spPr>
        <p:txBody>
          <a:bodyPr wrap="square" rtlCol="0">
            <a:spAutoFit/>
          </a:bodyPr>
          <a:lstStyle/>
          <a:p>
            <a:r>
              <a:rPr lang="ru-RU" sz="1400" dirty="0" smtClean="0">
                <a:latin typeface="Arial" panose="020B0604020202020204" pitchFamily="34" charset="0"/>
                <a:ea typeface="Arial Unicode MS" pitchFamily="34" charset="-128"/>
                <a:cs typeface="Arial" panose="020B0604020202020204" pitchFamily="34" charset="0"/>
              </a:rPr>
              <a:t>Емкость для раствора соли</a:t>
            </a:r>
            <a:endParaRPr lang="ru-RU" sz="1400" dirty="0">
              <a:latin typeface="Arial" panose="020B0604020202020204" pitchFamily="34" charset="0"/>
              <a:ea typeface="Arial Unicode MS" pitchFamily="34" charset="-128"/>
              <a:cs typeface="Arial" panose="020B0604020202020204" pitchFamily="34" charset="0"/>
            </a:endParaRPr>
          </a:p>
        </p:txBody>
      </p:sp>
      <p:cxnSp>
        <p:nvCxnSpPr>
          <p:cNvPr id="15" name="Прямая со стрелкой 14"/>
          <p:cNvCxnSpPr>
            <a:stCxn id="9" idx="1"/>
          </p:cNvCxnSpPr>
          <p:nvPr/>
        </p:nvCxnSpPr>
        <p:spPr>
          <a:xfrm flipH="1">
            <a:off x="1079037" y="1222384"/>
            <a:ext cx="1172305" cy="307776"/>
          </a:xfrm>
          <a:prstGeom prst="straightConnector1">
            <a:avLst/>
          </a:prstGeom>
          <a:ln w="6350">
            <a:solidFill>
              <a:srgbClr val="FF0000"/>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13" idx="1"/>
          </p:cNvCxnSpPr>
          <p:nvPr/>
        </p:nvCxnSpPr>
        <p:spPr>
          <a:xfrm flipH="1">
            <a:off x="1007029" y="1530161"/>
            <a:ext cx="1258004" cy="395687"/>
          </a:xfrm>
          <a:prstGeom prst="straightConnector1">
            <a:avLst/>
          </a:prstGeom>
          <a:ln w="6350">
            <a:solidFill>
              <a:srgbClr val="FF0000"/>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8" idx="1"/>
          </p:cNvCxnSpPr>
          <p:nvPr/>
        </p:nvCxnSpPr>
        <p:spPr>
          <a:xfrm flipH="1" flipV="1">
            <a:off x="1295061" y="1925848"/>
            <a:ext cx="956281" cy="80803"/>
          </a:xfrm>
          <a:prstGeom prst="straightConnector1">
            <a:avLst/>
          </a:prstGeom>
          <a:ln w="6350">
            <a:solidFill>
              <a:srgbClr val="FF0000"/>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10" idx="1"/>
          </p:cNvCxnSpPr>
          <p:nvPr/>
        </p:nvCxnSpPr>
        <p:spPr>
          <a:xfrm flipH="1" flipV="1">
            <a:off x="1943133" y="2345579"/>
            <a:ext cx="322567" cy="153889"/>
          </a:xfrm>
          <a:prstGeom prst="straightConnector1">
            <a:avLst/>
          </a:prstGeom>
          <a:ln w="6350">
            <a:solidFill>
              <a:srgbClr val="FF0000"/>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12" idx="1"/>
          </p:cNvCxnSpPr>
          <p:nvPr/>
        </p:nvCxnSpPr>
        <p:spPr>
          <a:xfrm flipH="1" flipV="1">
            <a:off x="1439077" y="2345579"/>
            <a:ext cx="812265" cy="461666"/>
          </a:xfrm>
          <a:prstGeom prst="straightConnector1">
            <a:avLst/>
          </a:prstGeom>
          <a:ln w="6350">
            <a:solidFill>
              <a:srgbClr val="FF0000"/>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11" idx="1"/>
          </p:cNvCxnSpPr>
          <p:nvPr/>
        </p:nvCxnSpPr>
        <p:spPr>
          <a:xfrm flipH="1" flipV="1">
            <a:off x="1295061" y="2740951"/>
            <a:ext cx="960892" cy="481500"/>
          </a:xfrm>
          <a:prstGeom prst="straightConnector1">
            <a:avLst/>
          </a:prstGeom>
          <a:ln w="6350">
            <a:solidFill>
              <a:srgbClr val="FF0000"/>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14" idx="1"/>
          </p:cNvCxnSpPr>
          <p:nvPr/>
        </p:nvCxnSpPr>
        <p:spPr>
          <a:xfrm flipH="1">
            <a:off x="1845209" y="3745671"/>
            <a:ext cx="410744" cy="124393"/>
          </a:xfrm>
          <a:prstGeom prst="straightConnector1">
            <a:avLst/>
          </a:prstGeom>
          <a:ln w="6350">
            <a:solidFill>
              <a:srgbClr val="FF0000"/>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Группа 23"/>
          <p:cNvGrpSpPr>
            <a:grpSpLocks noChangeAspect="1"/>
          </p:cNvGrpSpPr>
          <p:nvPr/>
        </p:nvGrpSpPr>
        <p:grpSpPr>
          <a:xfrm>
            <a:off x="511222" y="4636109"/>
            <a:ext cx="1944356" cy="2068850"/>
            <a:chOff x="5660135" y="1320218"/>
            <a:chExt cx="3406276" cy="3652798"/>
          </a:xfrm>
        </p:grpSpPr>
        <p:pic>
          <p:nvPicPr>
            <p:cNvPr id="25" name="Рисунок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4043" y="1320218"/>
              <a:ext cx="3312368" cy="3312368"/>
            </a:xfrm>
            <a:prstGeom prst="rect">
              <a:avLst/>
            </a:prstGeom>
          </p:spPr>
        </p:pic>
        <p:cxnSp>
          <p:nvCxnSpPr>
            <p:cNvPr id="26" name="Прямая со стрелкой 25"/>
            <p:cNvCxnSpPr/>
            <p:nvPr/>
          </p:nvCxnSpPr>
          <p:spPr>
            <a:xfrm flipV="1">
              <a:off x="6308207" y="3940584"/>
              <a:ext cx="72008"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Прямая со стрелкой 26"/>
            <p:cNvCxnSpPr/>
            <p:nvPr/>
          </p:nvCxnSpPr>
          <p:spPr>
            <a:xfrm flipH="1" flipV="1">
              <a:off x="6591151" y="3766958"/>
              <a:ext cx="210549"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Прямая со стрелкой 27"/>
            <p:cNvCxnSpPr/>
            <p:nvPr/>
          </p:nvCxnSpPr>
          <p:spPr>
            <a:xfrm flipH="1" flipV="1">
              <a:off x="6696425" y="3626935"/>
              <a:ext cx="488090" cy="47444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Прямая со стрелкой 28"/>
            <p:cNvCxnSpPr/>
            <p:nvPr/>
          </p:nvCxnSpPr>
          <p:spPr>
            <a:xfrm flipV="1">
              <a:off x="5948167" y="3388232"/>
              <a:ext cx="729535" cy="1028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660135" y="3308142"/>
              <a:ext cx="333746" cy="400110"/>
            </a:xfrm>
            <a:prstGeom prst="rect">
              <a:avLst/>
            </a:prstGeom>
            <a:noFill/>
          </p:spPr>
          <p:txBody>
            <a:bodyPr wrap="none" rtlCol="0">
              <a:spAutoFit/>
            </a:bodyPr>
            <a:lstStyle/>
            <a:p>
              <a:r>
                <a:rPr lang="ru-RU" sz="2000" dirty="0" smtClean="0"/>
                <a:t>А</a:t>
              </a:r>
              <a:endParaRPr lang="ru-RU" sz="2000" dirty="0"/>
            </a:p>
          </p:txBody>
        </p:sp>
        <p:sp>
          <p:nvSpPr>
            <p:cNvPr id="31" name="TextBox 30"/>
            <p:cNvSpPr txBox="1"/>
            <p:nvPr/>
          </p:nvSpPr>
          <p:spPr>
            <a:xfrm>
              <a:off x="6146143" y="4572906"/>
              <a:ext cx="324128" cy="400110"/>
            </a:xfrm>
            <a:prstGeom prst="rect">
              <a:avLst/>
            </a:prstGeom>
            <a:noFill/>
          </p:spPr>
          <p:txBody>
            <a:bodyPr wrap="none" rtlCol="0">
              <a:spAutoFit/>
            </a:bodyPr>
            <a:lstStyle/>
            <a:p>
              <a:r>
                <a:rPr lang="ru-RU" sz="2000" dirty="0"/>
                <a:t>В</a:t>
              </a:r>
            </a:p>
          </p:txBody>
        </p:sp>
        <p:sp>
          <p:nvSpPr>
            <p:cNvPr id="32" name="TextBox 31"/>
            <p:cNvSpPr txBox="1"/>
            <p:nvPr/>
          </p:nvSpPr>
          <p:spPr>
            <a:xfrm>
              <a:off x="6609875" y="4388601"/>
              <a:ext cx="404278" cy="400110"/>
            </a:xfrm>
            <a:prstGeom prst="rect">
              <a:avLst/>
            </a:prstGeom>
            <a:noFill/>
          </p:spPr>
          <p:txBody>
            <a:bodyPr wrap="none" rtlCol="0">
              <a:spAutoFit/>
            </a:bodyPr>
            <a:lstStyle/>
            <a:p>
              <a:r>
                <a:rPr lang="en-US" sz="2000" dirty="0" smtClean="0"/>
                <a:t>M</a:t>
              </a:r>
              <a:endParaRPr lang="ru-RU" sz="2000" dirty="0"/>
            </a:p>
          </p:txBody>
        </p:sp>
        <p:sp>
          <p:nvSpPr>
            <p:cNvPr id="33" name="TextBox 32"/>
            <p:cNvSpPr txBox="1"/>
            <p:nvPr/>
          </p:nvSpPr>
          <p:spPr>
            <a:xfrm>
              <a:off x="7060450" y="4101819"/>
              <a:ext cx="349776" cy="400110"/>
            </a:xfrm>
            <a:prstGeom prst="rect">
              <a:avLst/>
            </a:prstGeom>
            <a:noFill/>
          </p:spPr>
          <p:txBody>
            <a:bodyPr wrap="none" rtlCol="0">
              <a:spAutoFit/>
            </a:bodyPr>
            <a:lstStyle/>
            <a:p>
              <a:r>
                <a:rPr lang="en-US" sz="2000" dirty="0" smtClean="0"/>
                <a:t>N</a:t>
              </a:r>
              <a:endParaRPr lang="ru-RU" sz="2000" dirty="0"/>
            </a:p>
          </p:txBody>
        </p:sp>
      </p:grpSp>
      <p:graphicFrame>
        <p:nvGraphicFramePr>
          <p:cNvPr id="36" name="Диаграмма 35"/>
          <p:cNvGraphicFramePr>
            <a:graphicFrameLocks/>
          </p:cNvGraphicFramePr>
          <p:nvPr>
            <p:extLst>
              <p:ext uri="{D42A27DB-BD31-4B8C-83A1-F6EECF244321}">
                <p14:modId xmlns:p14="http://schemas.microsoft.com/office/powerpoint/2010/main" val="3456490076"/>
              </p:ext>
            </p:extLst>
          </p:nvPr>
        </p:nvGraphicFramePr>
        <p:xfrm>
          <a:off x="3698174" y="4581128"/>
          <a:ext cx="4042793" cy="21671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Диаграмма 36"/>
          <p:cNvGraphicFramePr>
            <a:graphicFrameLocks/>
          </p:cNvGraphicFramePr>
          <p:nvPr>
            <p:extLst>
              <p:ext uri="{D42A27DB-BD31-4B8C-83A1-F6EECF244321}">
                <p14:modId xmlns:p14="http://schemas.microsoft.com/office/powerpoint/2010/main" val="308869971"/>
              </p:ext>
            </p:extLst>
          </p:nvPr>
        </p:nvGraphicFramePr>
        <p:xfrm>
          <a:off x="4703282" y="1196752"/>
          <a:ext cx="3991044" cy="2566656"/>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p:cNvSpPr txBox="1"/>
          <p:nvPr/>
        </p:nvSpPr>
        <p:spPr>
          <a:xfrm>
            <a:off x="4963774" y="3934797"/>
            <a:ext cx="3784690" cy="646331"/>
          </a:xfrm>
          <a:prstGeom prst="rect">
            <a:avLst/>
          </a:prstGeom>
          <a:noFill/>
        </p:spPr>
        <p:txBody>
          <a:bodyPr wrap="none" rtlCol="0">
            <a:spAutoFit/>
          </a:bodyPr>
          <a:lstStyle/>
          <a:p>
            <a:r>
              <a:rPr lang="ru-RU" dirty="0">
                <a:latin typeface="Arial" panose="020B0604020202020204" pitchFamily="34" charset="0"/>
                <a:cs typeface="Arial" panose="020B0604020202020204" pitchFamily="34" charset="0"/>
              </a:rPr>
              <a:t>8 калибровочных растворов </a:t>
            </a:r>
            <a:r>
              <a:rPr lang="en-US" dirty="0" err="1">
                <a:latin typeface="Arial" panose="020B0604020202020204" pitchFamily="34" charset="0"/>
                <a:cs typeface="Arial" panose="020B0604020202020204" pitchFamily="34" charset="0"/>
              </a:rPr>
              <a:t>NaCl</a:t>
            </a:r>
            <a:endParaRPr lang="ru-RU" dirty="0">
              <a:latin typeface="Arial" panose="020B0604020202020204" pitchFamily="34" charset="0"/>
              <a:cs typeface="Arial" panose="020B0604020202020204" pitchFamily="34" charset="0"/>
            </a:endParaRPr>
          </a:p>
          <a:p>
            <a:r>
              <a:rPr lang="ru-RU" i="1" dirty="0">
                <a:latin typeface="Arial" panose="020B0604020202020204" pitchFamily="34" charset="0"/>
                <a:cs typeface="Arial" panose="020B0604020202020204" pitchFamily="34" charset="0"/>
              </a:rPr>
              <a:t>С</a:t>
            </a:r>
            <a:r>
              <a:rPr lang="ru-RU" dirty="0">
                <a:latin typeface="Arial" panose="020B0604020202020204" pitchFamily="34" charset="0"/>
                <a:cs typeface="Arial" panose="020B0604020202020204" pitchFamily="34" charset="0"/>
              </a:rPr>
              <a:t>, г/л – </a:t>
            </a:r>
            <a:r>
              <a:rPr lang="ru-RU" dirty="0" smtClean="0">
                <a:latin typeface="Arial" panose="020B0604020202020204" pitchFamily="34" charset="0"/>
                <a:cs typeface="Arial" panose="020B0604020202020204" pitchFamily="34" charset="0"/>
              </a:rPr>
              <a:t>0.4</a:t>
            </a:r>
            <a:r>
              <a:rPr lang="ru-RU" dirty="0">
                <a:latin typeface="Arial" panose="020B0604020202020204" pitchFamily="34" charset="0"/>
                <a:cs typeface="Arial" panose="020B0604020202020204" pitchFamily="34" charset="0"/>
              </a:rPr>
              <a:t>, 1, 3, 4, 5, 7, 10, </a:t>
            </a:r>
            <a:r>
              <a:rPr lang="ru-RU" dirty="0" smtClean="0">
                <a:latin typeface="Arial" panose="020B0604020202020204" pitchFamily="34" charset="0"/>
                <a:cs typeface="Arial" panose="020B0604020202020204" pitchFamily="34" charset="0"/>
              </a:rPr>
              <a:t>20</a:t>
            </a:r>
            <a:endParaRPr lang="ru-RU" dirty="0">
              <a:latin typeface="Arial" panose="020B0604020202020204" pitchFamily="34" charset="0"/>
              <a:cs typeface="Arial" panose="020B0604020202020204" pitchFamily="34" charset="0"/>
            </a:endParaRPr>
          </a:p>
        </p:txBody>
      </p:sp>
      <p:sp>
        <p:nvSpPr>
          <p:cNvPr id="38" name="Заголовок 1"/>
          <p:cNvSpPr txBox="1">
            <a:spLocks/>
          </p:cNvSpPr>
          <p:nvPr/>
        </p:nvSpPr>
        <p:spPr>
          <a:xfrm>
            <a:off x="4860032" y="722147"/>
            <a:ext cx="4114800" cy="6926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latin typeface="Arial" panose="020B0604020202020204" pitchFamily="34" charset="0"/>
                <a:cs typeface="Arial" panose="020B0604020202020204" pitchFamily="34" charset="0"/>
              </a:rPr>
              <a:t>Калибровка кондуктометрических датчиков</a:t>
            </a:r>
            <a:endParaRPr lang="ru-RU" sz="1800" dirty="0">
              <a:latin typeface="Arial" panose="020B0604020202020204" pitchFamily="34" charset="0"/>
              <a:cs typeface="Arial" panose="020B0604020202020204" pitchFamily="34" charset="0"/>
            </a:endParaRPr>
          </a:p>
        </p:txBody>
      </p:sp>
      <p:sp>
        <p:nvSpPr>
          <p:cNvPr id="7" name="TextBox 6"/>
          <p:cNvSpPr txBox="1"/>
          <p:nvPr/>
        </p:nvSpPr>
        <p:spPr>
          <a:xfrm>
            <a:off x="35496" y="4581128"/>
            <a:ext cx="2949412" cy="338554"/>
          </a:xfrm>
          <a:prstGeom prst="rect">
            <a:avLst/>
          </a:prstGeom>
          <a:noFill/>
        </p:spPr>
        <p:txBody>
          <a:bodyPr wrap="square" rtlCol="0">
            <a:spAutoFit/>
          </a:bodyPr>
          <a:lstStyle/>
          <a:p>
            <a:r>
              <a:rPr lang="ru-RU" sz="1600" dirty="0" smtClean="0">
                <a:latin typeface="Arial" panose="020B0604020202020204" pitchFamily="34" charset="0"/>
                <a:cs typeface="Arial" panose="020B0604020202020204" pitchFamily="34" charset="0"/>
              </a:rPr>
              <a:t>Кондуктометрический датчик</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6753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738" y="836712"/>
            <a:ext cx="7816539" cy="5862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79712" y="2405626"/>
            <a:ext cx="1669047" cy="400110"/>
          </a:xfrm>
          <a:prstGeom prst="rect">
            <a:avLst/>
          </a:prstGeom>
          <a:solidFill>
            <a:srgbClr val="00B050">
              <a:alpha val="70000"/>
            </a:srgbClr>
          </a:solidFill>
        </p:spPr>
        <p:txBody>
          <a:bodyPr wrap="none" rtlCol="0">
            <a:spAutoFit/>
          </a:bodyPr>
          <a:lstStyle/>
          <a:p>
            <a:r>
              <a:rPr lang="ru-RU" sz="2000" dirty="0" smtClean="0">
                <a:latin typeface="Arial" panose="020B0604020202020204" pitchFamily="34" charset="0"/>
                <a:ea typeface="Arial Unicode MS" pitchFamily="34" charset="-128"/>
                <a:cs typeface="Arial" panose="020B0604020202020204" pitchFamily="34" charset="0"/>
              </a:rPr>
              <a:t>Пьезометры</a:t>
            </a:r>
            <a:endParaRPr lang="ru-RU" sz="2000" dirty="0">
              <a:latin typeface="Arial" panose="020B0604020202020204" pitchFamily="34" charset="0"/>
              <a:ea typeface="Arial Unicode MS" pitchFamily="34" charset="-128"/>
              <a:cs typeface="Arial" panose="020B0604020202020204" pitchFamily="34" charset="0"/>
            </a:endParaRPr>
          </a:p>
        </p:txBody>
      </p:sp>
      <p:cxnSp>
        <p:nvCxnSpPr>
          <p:cNvPr id="4" name="Прямая со стрелкой 3"/>
          <p:cNvCxnSpPr/>
          <p:nvPr/>
        </p:nvCxnSpPr>
        <p:spPr>
          <a:xfrm>
            <a:off x="3030259" y="2805736"/>
            <a:ext cx="1613748" cy="4365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67744" y="4369426"/>
            <a:ext cx="1616148" cy="400110"/>
          </a:xfrm>
          <a:prstGeom prst="rect">
            <a:avLst/>
          </a:prstGeom>
          <a:solidFill>
            <a:srgbClr val="00B050">
              <a:alpha val="70000"/>
            </a:srgbClr>
          </a:solidFill>
        </p:spPr>
        <p:txBody>
          <a:bodyPr wrap="none" rtlCol="0">
            <a:spAutoFit/>
          </a:bodyPr>
          <a:lstStyle/>
          <a:p>
            <a:r>
              <a:rPr lang="ru-RU" sz="2000" dirty="0" smtClean="0">
                <a:latin typeface="Arial" panose="020B0604020202020204" pitchFamily="34" charset="0"/>
                <a:ea typeface="Arial Unicode MS" pitchFamily="34" charset="-128"/>
                <a:cs typeface="Arial" panose="020B0604020202020204" pitchFamily="34" charset="0"/>
              </a:rPr>
              <a:t>Коммутатор</a:t>
            </a:r>
            <a:endParaRPr lang="ru-RU" sz="2000" dirty="0">
              <a:latin typeface="Arial" panose="020B0604020202020204" pitchFamily="34" charset="0"/>
              <a:ea typeface="Arial Unicode MS" pitchFamily="34" charset="-128"/>
              <a:cs typeface="Arial" panose="020B0604020202020204" pitchFamily="34" charset="0"/>
            </a:endParaRPr>
          </a:p>
        </p:txBody>
      </p:sp>
      <p:sp>
        <p:nvSpPr>
          <p:cNvPr id="9" name="TextBox 8"/>
          <p:cNvSpPr txBox="1"/>
          <p:nvPr/>
        </p:nvSpPr>
        <p:spPr>
          <a:xfrm>
            <a:off x="5292080" y="5907527"/>
            <a:ext cx="1261884" cy="400110"/>
          </a:xfrm>
          <a:prstGeom prst="rect">
            <a:avLst/>
          </a:prstGeom>
          <a:solidFill>
            <a:srgbClr val="00B050">
              <a:alpha val="70000"/>
            </a:srgbClr>
          </a:solidFill>
        </p:spPr>
        <p:txBody>
          <a:bodyPr wrap="none" rtlCol="0">
            <a:spAutoFit/>
          </a:bodyPr>
          <a:lstStyle/>
          <a:p>
            <a:r>
              <a:rPr lang="ru-RU" sz="2000" dirty="0" smtClean="0">
                <a:latin typeface="Arial" panose="020B0604020202020204" pitchFamily="34" charset="0"/>
                <a:ea typeface="Arial Unicode MS" pitchFamily="34" charset="-128"/>
                <a:cs typeface="Arial" panose="020B0604020202020204" pitchFamily="34" charset="0"/>
              </a:rPr>
              <a:t>Образцы</a:t>
            </a:r>
            <a:endParaRPr lang="ru-RU" sz="2000" dirty="0">
              <a:latin typeface="Arial" panose="020B0604020202020204" pitchFamily="34" charset="0"/>
              <a:ea typeface="Arial Unicode MS" pitchFamily="34" charset="-128"/>
              <a:cs typeface="Arial" panose="020B0604020202020204" pitchFamily="34" charset="0"/>
            </a:endParaRPr>
          </a:p>
        </p:txBody>
      </p:sp>
      <p:cxnSp>
        <p:nvCxnSpPr>
          <p:cNvPr id="10" name="Прямая со стрелкой 9"/>
          <p:cNvCxnSpPr>
            <a:stCxn id="9" idx="3"/>
          </p:cNvCxnSpPr>
          <p:nvPr/>
        </p:nvCxnSpPr>
        <p:spPr>
          <a:xfrm flipV="1">
            <a:off x="6553964" y="4896838"/>
            <a:ext cx="826348" cy="12107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H="1" flipV="1">
            <a:off x="4788024" y="4896838"/>
            <a:ext cx="504056" cy="12196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5869888" y="4968846"/>
            <a:ext cx="0" cy="93868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09474" y="2302422"/>
            <a:ext cx="1151277" cy="400110"/>
          </a:xfrm>
          <a:prstGeom prst="rect">
            <a:avLst/>
          </a:prstGeom>
          <a:solidFill>
            <a:srgbClr val="00B050">
              <a:alpha val="70000"/>
            </a:srgbClr>
          </a:solidFill>
        </p:spPr>
        <p:txBody>
          <a:bodyPr wrap="none" rtlCol="0">
            <a:spAutoFit/>
          </a:bodyPr>
          <a:lstStyle/>
          <a:p>
            <a:r>
              <a:rPr lang="ru-RU" sz="2000" dirty="0" smtClean="0">
                <a:latin typeface="Arial" panose="020B0604020202020204" pitchFamily="34" charset="0"/>
                <a:ea typeface="Arial Unicode MS" pitchFamily="34" charset="-128"/>
                <a:cs typeface="Arial" panose="020B0604020202020204" pitchFamily="34" charset="0"/>
              </a:rPr>
              <a:t>Датчики</a:t>
            </a:r>
            <a:endParaRPr lang="ru-RU" sz="2000" dirty="0">
              <a:latin typeface="Arial" panose="020B0604020202020204" pitchFamily="34" charset="0"/>
              <a:ea typeface="Arial Unicode MS" pitchFamily="34" charset="-128"/>
              <a:cs typeface="Arial" panose="020B0604020202020204" pitchFamily="34" charset="0"/>
            </a:endParaRPr>
          </a:p>
        </p:txBody>
      </p:sp>
      <p:cxnSp>
        <p:nvCxnSpPr>
          <p:cNvPr id="14" name="Прямая со стрелкой 13"/>
          <p:cNvCxnSpPr/>
          <p:nvPr/>
        </p:nvCxnSpPr>
        <p:spPr>
          <a:xfrm flipH="1">
            <a:off x="7236296" y="2716563"/>
            <a:ext cx="648816" cy="10513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0" y="9683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2800" dirty="0" smtClean="0">
                <a:latin typeface="Arial" charset="0"/>
              </a:rPr>
              <a:t>Тема 3: Определение </a:t>
            </a:r>
            <a:r>
              <a:rPr lang="ru-RU" altLang="ru-RU" sz="2800" dirty="0">
                <a:latin typeface="Arial" charset="0"/>
              </a:rPr>
              <a:t>коэффициента диффузии</a:t>
            </a:r>
          </a:p>
        </p:txBody>
      </p:sp>
      <p:cxnSp>
        <p:nvCxnSpPr>
          <p:cNvPr id="19" name="Прямая соединительная линия 18"/>
          <p:cNvCxnSpPr/>
          <p:nvPr/>
        </p:nvCxnSpPr>
        <p:spPr>
          <a:xfrm>
            <a:off x="755650" y="690071"/>
            <a:ext cx="76327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154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Диаграмма 7"/>
          <p:cNvGraphicFramePr>
            <a:graphicFrameLocks/>
          </p:cNvGraphicFramePr>
          <p:nvPr>
            <p:extLst>
              <p:ext uri="{D42A27DB-BD31-4B8C-83A1-F6EECF244321}">
                <p14:modId xmlns:p14="http://schemas.microsoft.com/office/powerpoint/2010/main" val="1991702503"/>
              </p:ext>
            </p:extLst>
          </p:nvPr>
        </p:nvGraphicFramePr>
        <p:xfrm>
          <a:off x="2483768" y="4149080"/>
          <a:ext cx="4320000" cy="25919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Диаграмма 1"/>
          <p:cNvGraphicFramePr/>
          <p:nvPr>
            <p:extLst>
              <p:ext uri="{D42A27DB-BD31-4B8C-83A1-F6EECF244321}">
                <p14:modId xmlns:p14="http://schemas.microsoft.com/office/powerpoint/2010/main" val="2215060328"/>
              </p:ext>
            </p:extLst>
          </p:nvPr>
        </p:nvGraphicFramePr>
        <p:xfrm>
          <a:off x="4692991" y="1052736"/>
          <a:ext cx="4320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Диаграмма 2"/>
          <p:cNvGraphicFramePr/>
          <p:nvPr>
            <p:extLst>
              <p:ext uri="{D42A27DB-BD31-4B8C-83A1-F6EECF244321}">
                <p14:modId xmlns:p14="http://schemas.microsoft.com/office/powerpoint/2010/main" val="1145781531"/>
              </p:ext>
            </p:extLst>
          </p:nvPr>
        </p:nvGraphicFramePr>
        <p:xfrm>
          <a:off x="179512" y="1052736"/>
          <a:ext cx="4320000"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0" y="97468"/>
            <a:ext cx="9144000" cy="523220"/>
          </a:xfrm>
          <a:prstGeom prst="rect">
            <a:avLst/>
          </a:prstGeom>
          <a:noFill/>
        </p:spPr>
        <p:txBody>
          <a:bodyPr wrap="square" rtlCol="0">
            <a:spAutoFit/>
          </a:bodyPr>
          <a:lstStyle/>
          <a:p>
            <a:pPr algn="ctr"/>
            <a:r>
              <a:rPr lang="ru-RU" sz="2800" dirty="0" smtClean="0">
                <a:latin typeface="Arial" panose="020B0604020202020204" pitchFamily="34" charset="0"/>
                <a:cs typeface="Arial" panose="020B0604020202020204" pitchFamily="34" charset="0"/>
              </a:rPr>
              <a:t>Тема 3: Определение коэффициента диффузии</a:t>
            </a:r>
            <a:endParaRPr lang="ru-RU" sz="2800" dirty="0">
              <a:latin typeface="Arial" panose="020B0604020202020204" pitchFamily="34" charset="0"/>
              <a:cs typeface="Arial" panose="020B0604020202020204" pitchFamily="34" charset="0"/>
            </a:endParaRPr>
          </a:p>
        </p:txBody>
      </p:sp>
      <p:cxnSp>
        <p:nvCxnSpPr>
          <p:cNvPr id="7" name="Прямая соединительная линия 6"/>
          <p:cNvCxnSpPr/>
          <p:nvPr/>
        </p:nvCxnSpPr>
        <p:spPr>
          <a:xfrm>
            <a:off x="755576" y="692695"/>
            <a:ext cx="7632848" cy="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5536" y="764704"/>
            <a:ext cx="4288353"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Расхождение аналитических решений</a:t>
            </a:r>
            <a:endParaRPr lang="ru-RU" dirty="0">
              <a:latin typeface="Arial" panose="020B0604020202020204" pitchFamily="34" charset="0"/>
              <a:cs typeface="Arial" panose="020B0604020202020204" pitchFamily="34" charset="0"/>
            </a:endParaRPr>
          </a:p>
        </p:txBody>
      </p:sp>
      <p:sp>
        <p:nvSpPr>
          <p:cNvPr id="10" name="TextBox 9"/>
          <p:cNvSpPr txBox="1"/>
          <p:nvPr/>
        </p:nvSpPr>
        <p:spPr>
          <a:xfrm>
            <a:off x="5060249" y="764704"/>
            <a:ext cx="3951403"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По кондуктометрическим датчикам</a:t>
            </a:r>
            <a:endParaRPr lang="ru-RU" dirty="0">
              <a:latin typeface="Arial" panose="020B0604020202020204" pitchFamily="34" charset="0"/>
              <a:cs typeface="Arial" panose="020B0604020202020204" pitchFamily="34" charset="0"/>
            </a:endParaRPr>
          </a:p>
        </p:txBody>
      </p:sp>
      <p:sp>
        <p:nvSpPr>
          <p:cNvPr id="11" name="TextBox 10"/>
          <p:cNvSpPr txBox="1"/>
          <p:nvPr/>
        </p:nvSpPr>
        <p:spPr>
          <a:xfrm>
            <a:off x="3501514" y="3914314"/>
            <a:ext cx="2140971"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По длине образца</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295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7468"/>
            <a:ext cx="9144000" cy="523220"/>
          </a:xfrm>
          <a:prstGeom prst="rect">
            <a:avLst/>
          </a:prstGeom>
          <a:noFill/>
        </p:spPr>
        <p:txBody>
          <a:bodyPr wrap="square" rtlCol="0">
            <a:spAutoFit/>
          </a:bodyPr>
          <a:lstStyle/>
          <a:p>
            <a:pPr algn="ctr"/>
            <a:r>
              <a:rPr lang="ru-RU" sz="2800" dirty="0" smtClean="0">
                <a:latin typeface="Arial" panose="020B0604020202020204" pitchFamily="34" charset="0"/>
                <a:cs typeface="Arial" panose="020B0604020202020204" pitchFamily="34" charset="0"/>
              </a:rPr>
              <a:t>Тема 3: Определение коэффициента распределения</a:t>
            </a:r>
            <a:endParaRPr lang="ru-RU" sz="2800" dirty="0">
              <a:latin typeface="Arial" panose="020B0604020202020204" pitchFamily="34" charset="0"/>
              <a:cs typeface="Arial" panose="020B0604020202020204" pitchFamily="34"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975" y="3188396"/>
            <a:ext cx="3227481" cy="2544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Прямая соединительная линия 4"/>
          <p:cNvCxnSpPr/>
          <p:nvPr/>
        </p:nvCxnSpPr>
        <p:spPr>
          <a:xfrm>
            <a:off x="755576" y="692695"/>
            <a:ext cx="7632848" cy="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292" y="836712"/>
            <a:ext cx="5190462" cy="2308324"/>
          </a:xfrm>
          <a:prstGeom prst="rect">
            <a:avLst/>
          </a:prstGeom>
          <a:noFill/>
        </p:spPr>
        <p:txBody>
          <a:bodyPr wrap="square" rtlCol="0">
            <a:spAutoFit/>
          </a:bodyPr>
          <a:lstStyle/>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Сорбция в статических условиях</a:t>
            </a:r>
          </a:p>
          <a:p>
            <a:pPr marL="285750" indent="-285750">
              <a:buFont typeface="Arial" panose="020B0604020202020204" pitchFamily="34" charset="0"/>
              <a:buChar char="•"/>
            </a:pPr>
            <a:endParaRPr lang="ru-RU"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Сорбция в динамических условиях – определение по разности активных пористостей</a:t>
            </a:r>
          </a:p>
          <a:p>
            <a:pPr marL="285750" indent="-285750">
              <a:buFont typeface="Arial" panose="020B0604020202020204" pitchFamily="34" charset="0"/>
              <a:buChar char="•"/>
            </a:pPr>
            <a:endParaRPr lang="ru-RU"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Определение параметров ионного обмена – химический анализ по всем компонентам</a:t>
            </a:r>
            <a:endParaRPr lang="ru-RU" dirty="0">
              <a:latin typeface="Arial" panose="020B0604020202020204" pitchFamily="34" charset="0"/>
              <a:cs typeface="Arial" panose="020B0604020202020204" pitchFamily="34" charset="0"/>
            </a:endParaRPr>
          </a:p>
        </p:txBody>
      </p:sp>
      <p:sp>
        <p:nvSpPr>
          <p:cNvPr id="7" name="Прямоугольник 6"/>
          <p:cNvSpPr/>
          <p:nvPr/>
        </p:nvSpPr>
        <p:spPr>
          <a:xfrm>
            <a:off x="107504" y="3382200"/>
            <a:ext cx="1008112" cy="1008112"/>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Выноска-облако 8"/>
          <p:cNvSpPr/>
          <p:nvPr/>
        </p:nvSpPr>
        <p:spPr>
          <a:xfrm rot="11180986">
            <a:off x="149439" y="3882836"/>
            <a:ext cx="936104" cy="504056"/>
          </a:xfrm>
          <a:prstGeom prst="cloudCallou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p:cNvCxnSpPr/>
          <p:nvPr/>
        </p:nvCxnSpPr>
        <p:spPr>
          <a:xfrm>
            <a:off x="107504" y="3382200"/>
            <a:ext cx="1003042" cy="0"/>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V="1">
            <a:off x="1115656" y="3166176"/>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flipV="1">
            <a:off x="107504" y="3166176"/>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1469560" y="3382200"/>
            <a:ext cx="1008112" cy="1008112"/>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Выноска-облако 16"/>
          <p:cNvSpPr/>
          <p:nvPr/>
        </p:nvSpPr>
        <p:spPr>
          <a:xfrm rot="11180986">
            <a:off x="1511495" y="3882836"/>
            <a:ext cx="936104" cy="504056"/>
          </a:xfrm>
          <a:prstGeom prst="cloudCallou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8" name="Прямая соединительная линия 17"/>
          <p:cNvCxnSpPr/>
          <p:nvPr/>
        </p:nvCxnSpPr>
        <p:spPr>
          <a:xfrm>
            <a:off x="1469560" y="3382200"/>
            <a:ext cx="1003042" cy="0"/>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V="1">
            <a:off x="2477712" y="3166176"/>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V="1">
            <a:off x="1469560" y="3166176"/>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Прямоугольник 30"/>
          <p:cNvSpPr/>
          <p:nvPr/>
        </p:nvSpPr>
        <p:spPr>
          <a:xfrm>
            <a:off x="3694568" y="3382200"/>
            <a:ext cx="1008112" cy="1008112"/>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Выноска-облако 31"/>
          <p:cNvSpPr/>
          <p:nvPr/>
        </p:nvSpPr>
        <p:spPr>
          <a:xfrm rot="11180986">
            <a:off x="3736503" y="3882836"/>
            <a:ext cx="936104" cy="504056"/>
          </a:xfrm>
          <a:prstGeom prst="cloudCallou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3" name="Прямая соединительная линия 32"/>
          <p:cNvCxnSpPr/>
          <p:nvPr/>
        </p:nvCxnSpPr>
        <p:spPr>
          <a:xfrm>
            <a:off x="3694568" y="3382200"/>
            <a:ext cx="1003042" cy="0"/>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flipV="1">
            <a:off x="4702720" y="3166176"/>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flipV="1">
            <a:off x="3694568" y="3166176"/>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Плюс 35"/>
          <p:cNvSpPr/>
          <p:nvPr/>
        </p:nvSpPr>
        <p:spPr>
          <a:xfrm>
            <a:off x="1110546" y="3616216"/>
            <a:ext cx="360000" cy="360000"/>
          </a:xfrm>
          <a:prstGeom prst="mathPlus">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TextBox 38"/>
          <p:cNvSpPr txBox="1"/>
          <p:nvPr/>
        </p:nvSpPr>
        <p:spPr>
          <a:xfrm>
            <a:off x="401276" y="3382200"/>
            <a:ext cx="415498" cy="369332"/>
          </a:xfrm>
          <a:prstGeom prst="rect">
            <a:avLst/>
          </a:prstGeom>
          <a:noFill/>
        </p:spPr>
        <p:txBody>
          <a:bodyPr wrap="none" rtlCol="0">
            <a:spAutoFit/>
          </a:bodyPr>
          <a:lstStyle/>
          <a:p>
            <a:r>
              <a:rPr lang="ru-RU" i="1" dirty="0" smtClean="0">
                <a:latin typeface="Times New Roman" panose="02020603050405020304" pitchFamily="18" charset="0"/>
                <a:cs typeface="Times New Roman" panose="02020603050405020304" pitchFamily="18" charset="0"/>
              </a:rPr>
              <a:t>С</a:t>
            </a:r>
            <a:r>
              <a:rPr lang="en-US" baseline="-25000" dirty="0">
                <a:latin typeface="Times New Roman" panose="02020603050405020304" pitchFamily="18" charset="0"/>
                <a:cs typeface="Times New Roman" panose="02020603050405020304" pitchFamily="18" charset="0"/>
              </a:rPr>
              <a:t>0</a:t>
            </a:r>
            <a:endParaRPr lang="ru-RU" baseline="-25000"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1763332" y="3382200"/>
            <a:ext cx="415498" cy="369332"/>
          </a:xfrm>
          <a:prstGeom prst="rect">
            <a:avLst/>
          </a:prstGeom>
          <a:noFill/>
        </p:spPr>
        <p:txBody>
          <a:bodyPr wrap="none" rtlCol="0">
            <a:spAutoFit/>
          </a:bodyPr>
          <a:lstStyle/>
          <a:p>
            <a:r>
              <a:rPr lang="ru-RU" i="1" dirty="0" smtClean="0">
                <a:latin typeface="Times New Roman" panose="02020603050405020304" pitchFamily="18" charset="0"/>
                <a:cs typeface="Times New Roman" panose="02020603050405020304" pitchFamily="18" charset="0"/>
              </a:rPr>
              <a:t>С</a:t>
            </a:r>
            <a:r>
              <a:rPr lang="en-US" baseline="-25000" dirty="0">
                <a:latin typeface="Times New Roman" panose="02020603050405020304" pitchFamily="18" charset="0"/>
                <a:cs typeface="Times New Roman" panose="02020603050405020304" pitchFamily="18" charset="0"/>
              </a:rPr>
              <a:t>1</a:t>
            </a:r>
            <a:endParaRPr lang="ru-RU" baseline="-25000"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4062883" y="3382200"/>
            <a:ext cx="381836" cy="369332"/>
          </a:xfrm>
          <a:prstGeom prst="rect">
            <a:avLst/>
          </a:prstGeom>
          <a:noFill/>
        </p:spPr>
        <p:txBody>
          <a:bodyPr wrap="none" rtlCol="0">
            <a:spAutoFit/>
          </a:bodyPr>
          <a:lstStyle/>
          <a:p>
            <a:r>
              <a:rPr lang="ru-RU" i="1" dirty="0" smtClean="0">
                <a:latin typeface="Times New Roman" panose="02020603050405020304" pitchFamily="18" charset="0"/>
                <a:cs typeface="Times New Roman" panose="02020603050405020304" pitchFamily="18" charset="0"/>
              </a:rPr>
              <a:t>С</a:t>
            </a:r>
            <a:r>
              <a:rPr lang="en-US" i="1" baseline="-25000" dirty="0" smtClean="0">
                <a:latin typeface="Times New Roman" panose="02020603050405020304" pitchFamily="18" charset="0"/>
                <a:cs typeface="Times New Roman" panose="02020603050405020304" pitchFamily="18" charset="0"/>
              </a:rPr>
              <a:t>i</a:t>
            </a:r>
            <a:endParaRPr lang="ru-RU" i="1" baseline="-25000"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771798" y="3950198"/>
            <a:ext cx="415498"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N</a:t>
            </a:r>
            <a:r>
              <a:rPr lang="en-US" baseline="-25000" dirty="0" smtClean="0">
                <a:latin typeface="Times New Roman" panose="02020603050405020304" pitchFamily="18" charset="0"/>
                <a:cs typeface="Times New Roman" panose="02020603050405020304" pitchFamily="18" charset="0"/>
              </a:rPr>
              <a:t>1</a:t>
            </a:r>
            <a:endParaRPr lang="ru-RU" baseline="-25000"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409742" y="3950198"/>
            <a:ext cx="415498"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N</a:t>
            </a:r>
            <a:r>
              <a:rPr lang="ru-RU" baseline="-25000" dirty="0" smtClean="0">
                <a:latin typeface="Times New Roman" panose="02020603050405020304" pitchFamily="18" charset="0"/>
                <a:cs typeface="Times New Roman" panose="02020603050405020304" pitchFamily="18" charset="0"/>
              </a:rPr>
              <a:t>0</a:t>
            </a:r>
            <a:endParaRPr lang="ru-RU" baseline="-25000"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3996806" y="3950198"/>
            <a:ext cx="381836"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N</a:t>
            </a:r>
            <a:r>
              <a:rPr lang="en-US" i="1" baseline="-25000" dirty="0" smtClean="0">
                <a:latin typeface="Times New Roman" panose="02020603050405020304" pitchFamily="18" charset="0"/>
                <a:cs typeface="Times New Roman" panose="02020603050405020304" pitchFamily="18" charset="0"/>
              </a:rPr>
              <a:t>i</a:t>
            </a:r>
            <a:endParaRPr lang="ru-RU" i="1" baseline="-25000" dirty="0">
              <a:latin typeface="Times New Roman" panose="02020603050405020304" pitchFamily="18" charset="0"/>
              <a:cs typeface="Times New Roman" panose="02020603050405020304" pitchFamily="18" charset="0"/>
            </a:endParaRPr>
          </a:p>
        </p:txBody>
      </p:sp>
      <p:cxnSp>
        <p:nvCxnSpPr>
          <p:cNvPr id="52" name="Прямая со стрелкой 51"/>
          <p:cNvCxnSpPr/>
          <p:nvPr/>
        </p:nvCxnSpPr>
        <p:spPr>
          <a:xfrm>
            <a:off x="607041" y="3796216"/>
            <a:ext cx="0" cy="252000"/>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a:off x="401276" y="3832616"/>
            <a:ext cx="0" cy="252000"/>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a:off x="899592" y="3882864"/>
            <a:ext cx="0" cy="252000"/>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a:off x="1969097" y="3788624"/>
            <a:ext cx="0" cy="252000"/>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a:off x="1763332" y="3825024"/>
            <a:ext cx="0" cy="252000"/>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a:off x="2261648" y="3875272"/>
            <a:ext cx="0" cy="252000"/>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a:off x="4193086" y="3778256"/>
            <a:ext cx="0" cy="252000"/>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a:off x="3987321" y="3814656"/>
            <a:ext cx="0" cy="252000"/>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p:nvPr/>
        </p:nvCxnSpPr>
        <p:spPr>
          <a:xfrm>
            <a:off x="4485637" y="3864904"/>
            <a:ext cx="0" cy="252000"/>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61" name="Плюс 60"/>
          <p:cNvSpPr/>
          <p:nvPr/>
        </p:nvSpPr>
        <p:spPr>
          <a:xfrm>
            <a:off x="2472602" y="3616216"/>
            <a:ext cx="360000" cy="360000"/>
          </a:xfrm>
          <a:prstGeom prst="mathPlus">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Плюс 61"/>
          <p:cNvSpPr/>
          <p:nvPr/>
        </p:nvSpPr>
        <p:spPr>
          <a:xfrm>
            <a:off x="3331402" y="3616216"/>
            <a:ext cx="360000" cy="360000"/>
          </a:xfrm>
          <a:prstGeom prst="mathPlus">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Овал 62"/>
          <p:cNvSpPr/>
          <p:nvPr/>
        </p:nvSpPr>
        <p:spPr>
          <a:xfrm>
            <a:off x="2832601" y="4246295"/>
            <a:ext cx="72000" cy="72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Овал 63"/>
          <p:cNvSpPr/>
          <p:nvPr/>
        </p:nvSpPr>
        <p:spPr>
          <a:xfrm>
            <a:off x="3024498" y="4246295"/>
            <a:ext cx="72000" cy="72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Овал 64"/>
          <p:cNvSpPr/>
          <p:nvPr/>
        </p:nvSpPr>
        <p:spPr>
          <a:xfrm>
            <a:off x="3207378" y="4246295"/>
            <a:ext cx="72000" cy="72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9" name="Объект 48"/>
          <p:cNvGraphicFramePr>
            <a:graphicFrameLocks noChangeAspect="1"/>
          </p:cNvGraphicFramePr>
          <p:nvPr>
            <p:extLst>
              <p:ext uri="{D42A27DB-BD31-4B8C-83A1-F6EECF244321}">
                <p14:modId xmlns:p14="http://schemas.microsoft.com/office/powerpoint/2010/main" val="3109889971"/>
              </p:ext>
            </p:extLst>
          </p:nvPr>
        </p:nvGraphicFramePr>
        <p:xfrm>
          <a:off x="163715" y="5229200"/>
          <a:ext cx="1428159" cy="504056"/>
        </p:xfrm>
        <a:graphic>
          <a:graphicData uri="http://schemas.openxmlformats.org/presentationml/2006/ole">
            <mc:AlternateContent xmlns:mc="http://schemas.openxmlformats.org/markup-compatibility/2006">
              <mc:Choice xmlns:v="urn:schemas-microsoft-com:vml" Requires="v">
                <p:oleObj spid="_x0000_s16539" name="Формула" r:id="rId4" imgW="647640" imgH="228600" progId="Equation.3">
                  <p:embed/>
                </p:oleObj>
              </mc:Choice>
              <mc:Fallback>
                <p:oleObj name="Формула" r:id="rId4" imgW="647640" imgH="228600" progId="Equation.3">
                  <p:embed/>
                  <p:pic>
                    <p:nvPicPr>
                      <p:cNvPr id="0" name=""/>
                      <p:cNvPicPr/>
                      <p:nvPr/>
                    </p:nvPicPr>
                    <p:blipFill>
                      <a:blip r:embed="rId5"/>
                      <a:stretch>
                        <a:fillRect/>
                      </a:stretch>
                    </p:blipFill>
                    <p:spPr>
                      <a:xfrm>
                        <a:off x="163715" y="5229200"/>
                        <a:ext cx="1428159" cy="504056"/>
                      </a:xfrm>
                      <a:prstGeom prst="rect">
                        <a:avLst/>
                      </a:prstGeom>
                      <a:ln>
                        <a:solidFill>
                          <a:srgbClr val="7030A0"/>
                        </a:solidFill>
                      </a:ln>
                    </p:spPr>
                  </p:pic>
                </p:oleObj>
              </mc:Fallback>
            </mc:AlternateContent>
          </a:graphicData>
        </a:graphic>
      </p:graphicFrame>
      <p:graphicFrame>
        <p:nvGraphicFramePr>
          <p:cNvPr id="66" name="Объект 65"/>
          <p:cNvGraphicFramePr>
            <a:graphicFrameLocks noChangeAspect="1"/>
          </p:cNvGraphicFramePr>
          <p:nvPr>
            <p:extLst>
              <p:ext uri="{D42A27DB-BD31-4B8C-83A1-F6EECF244321}">
                <p14:modId xmlns:p14="http://schemas.microsoft.com/office/powerpoint/2010/main" val="3020090830"/>
              </p:ext>
            </p:extLst>
          </p:nvPr>
        </p:nvGraphicFramePr>
        <p:xfrm>
          <a:off x="1787820" y="4941168"/>
          <a:ext cx="1373187" cy="474663"/>
        </p:xfrm>
        <a:graphic>
          <a:graphicData uri="http://schemas.openxmlformats.org/presentationml/2006/ole">
            <mc:AlternateContent xmlns:mc="http://schemas.openxmlformats.org/markup-compatibility/2006">
              <mc:Choice xmlns:v="urn:schemas-microsoft-com:vml" Requires="v">
                <p:oleObj spid="_x0000_s16540" name="Формула" r:id="rId6" imgW="622080" imgH="215640" progId="Equation.3">
                  <p:embed/>
                </p:oleObj>
              </mc:Choice>
              <mc:Fallback>
                <p:oleObj name="Формула" r:id="rId6" imgW="622080" imgH="215640" progId="Equation.3">
                  <p:embed/>
                  <p:pic>
                    <p:nvPicPr>
                      <p:cNvPr id="0" name="Объект 48"/>
                      <p:cNvPicPr>
                        <a:picLocks noChangeAspect="1" noChangeArrowheads="1"/>
                      </p:cNvPicPr>
                      <p:nvPr/>
                    </p:nvPicPr>
                    <p:blipFill>
                      <a:blip r:embed="rId7"/>
                      <a:srcRect/>
                      <a:stretch>
                        <a:fillRect/>
                      </a:stretch>
                    </p:blipFill>
                    <p:spPr bwMode="auto">
                      <a:xfrm>
                        <a:off x="1787820" y="4941168"/>
                        <a:ext cx="1373187" cy="474663"/>
                      </a:xfrm>
                      <a:prstGeom prst="rect">
                        <a:avLst/>
                      </a:prstGeom>
                      <a:noFill/>
                      <a:ln>
                        <a:solidFill>
                          <a:srgbClr val="7030A0"/>
                        </a:solidFill>
                      </a:ln>
                    </p:spPr>
                  </p:pic>
                </p:oleObj>
              </mc:Fallback>
            </mc:AlternateContent>
          </a:graphicData>
        </a:graphic>
      </p:graphicFrame>
      <p:graphicFrame>
        <p:nvGraphicFramePr>
          <p:cNvPr id="67" name="Объект 66"/>
          <p:cNvGraphicFramePr>
            <a:graphicFrameLocks noChangeAspect="1"/>
          </p:cNvGraphicFramePr>
          <p:nvPr>
            <p:extLst>
              <p:ext uri="{D42A27DB-BD31-4B8C-83A1-F6EECF244321}">
                <p14:modId xmlns:p14="http://schemas.microsoft.com/office/powerpoint/2010/main" val="3366812980"/>
              </p:ext>
            </p:extLst>
          </p:nvPr>
        </p:nvGraphicFramePr>
        <p:xfrm>
          <a:off x="1787820" y="5588824"/>
          <a:ext cx="2017712" cy="976313"/>
        </p:xfrm>
        <a:graphic>
          <a:graphicData uri="http://schemas.openxmlformats.org/presentationml/2006/ole">
            <mc:AlternateContent xmlns:mc="http://schemas.openxmlformats.org/markup-compatibility/2006">
              <mc:Choice xmlns:v="urn:schemas-microsoft-com:vml" Requires="v">
                <p:oleObj spid="_x0000_s16541" name="Формула" r:id="rId8" imgW="914400" imgH="444240" progId="Equation.3">
                  <p:embed/>
                </p:oleObj>
              </mc:Choice>
              <mc:Fallback>
                <p:oleObj name="Формула" r:id="rId8" imgW="914400" imgH="444240" progId="Equation.3">
                  <p:embed/>
                  <p:pic>
                    <p:nvPicPr>
                      <p:cNvPr id="0" name="Объект 65"/>
                      <p:cNvPicPr>
                        <a:picLocks noChangeAspect="1" noChangeArrowheads="1"/>
                      </p:cNvPicPr>
                      <p:nvPr/>
                    </p:nvPicPr>
                    <p:blipFill>
                      <a:blip r:embed="rId9"/>
                      <a:srcRect/>
                      <a:stretch>
                        <a:fillRect/>
                      </a:stretch>
                    </p:blipFill>
                    <p:spPr bwMode="auto">
                      <a:xfrm>
                        <a:off x="1787820" y="5588824"/>
                        <a:ext cx="2017712" cy="976313"/>
                      </a:xfrm>
                      <a:prstGeom prst="rect">
                        <a:avLst/>
                      </a:prstGeom>
                      <a:noFill/>
                      <a:ln>
                        <a:solidFill>
                          <a:srgbClr val="7030A0"/>
                        </a:solidFill>
                      </a:ln>
                    </p:spPr>
                  </p:pic>
                </p:oleObj>
              </mc:Fallback>
            </mc:AlternateContent>
          </a:graphicData>
        </a:graphic>
      </p:graphicFrame>
      <p:graphicFrame>
        <p:nvGraphicFramePr>
          <p:cNvPr id="68" name="Объект 67"/>
          <p:cNvGraphicFramePr>
            <a:graphicFrameLocks noChangeAspect="1"/>
          </p:cNvGraphicFramePr>
          <p:nvPr>
            <p:extLst>
              <p:ext uri="{D42A27DB-BD31-4B8C-83A1-F6EECF244321}">
                <p14:modId xmlns:p14="http://schemas.microsoft.com/office/powerpoint/2010/main" val="2782323700"/>
              </p:ext>
            </p:extLst>
          </p:nvPr>
        </p:nvGraphicFramePr>
        <p:xfrm>
          <a:off x="4035665" y="5013176"/>
          <a:ext cx="533400" cy="947737"/>
        </p:xfrm>
        <a:graphic>
          <a:graphicData uri="http://schemas.openxmlformats.org/presentationml/2006/ole">
            <mc:AlternateContent xmlns:mc="http://schemas.openxmlformats.org/markup-compatibility/2006">
              <mc:Choice xmlns:v="urn:schemas-microsoft-com:vml" Requires="v">
                <p:oleObj spid="_x0000_s16542" name="Формула" r:id="rId10" imgW="241200" imgH="431640" progId="Equation.3">
                  <p:embed/>
                </p:oleObj>
              </mc:Choice>
              <mc:Fallback>
                <p:oleObj name="Формула" r:id="rId10" imgW="241200" imgH="431640" progId="Equation.3">
                  <p:embed/>
                  <p:pic>
                    <p:nvPicPr>
                      <p:cNvPr id="0" name="Объект 66"/>
                      <p:cNvPicPr>
                        <a:picLocks noChangeAspect="1" noChangeArrowheads="1"/>
                      </p:cNvPicPr>
                      <p:nvPr/>
                    </p:nvPicPr>
                    <p:blipFill>
                      <a:blip r:embed="rId11"/>
                      <a:srcRect/>
                      <a:stretch>
                        <a:fillRect/>
                      </a:stretch>
                    </p:blipFill>
                    <p:spPr bwMode="auto">
                      <a:xfrm>
                        <a:off x="4035665" y="5013176"/>
                        <a:ext cx="533400" cy="94773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 name="Стрелка углом 70"/>
          <p:cNvSpPr/>
          <p:nvPr/>
        </p:nvSpPr>
        <p:spPr>
          <a:xfrm>
            <a:off x="845448" y="5056968"/>
            <a:ext cx="864096" cy="72008"/>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3" name="Стрелка углом 72"/>
          <p:cNvSpPr/>
          <p:nvPr/>
        </p:nvSpPr>
        <p:spPr>
          <a:xfrm rot="10800000" flipH="1">
            <a:off x="845448" y="5805264"/>
            <a:ext cx="864096" cy="72008"/>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4" name="Стрелка углом 73"/>
          <p:cNvSpPr/>
          <p:nvPr/>
        </p:nvSpPr>
        <p:spPr>
          <a:xfrm rot="5400000" flipH="1">
            <a:off x="4072643" y="5912680"/>
            <a:ext cx="131594" cy="480404"/>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2" name="Стрелка вправо 71"/>
          <p:cNvSpPr/>
          <p:nvPr/>
        </p:nvSpPr>
        <p:spPr>
          <a:xfrm>
            <a:off x="3331402" y="5174692"/>
            <a:ext cx="520518"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Овал 75"/>
          <p:cNvSpPr/>
          <p:nvPr/>
        </p:nvSpPr>
        <p:spPr>
          <a:xfrm>
            <a:off x="5814424" y="5052384"/>
            <a:ext cx="72000" cy="72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908193" y="4797152"/>
            <a:ext cx="72000" cy="72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Овал 77"/>
          <p:cNvSpPr/>
          <p:nvPr/>
        </p:nvSpPr>
        <p:spPr>
          <a:xfrm>
            <a:off x="6030448" y="4509120"/>
            <a:ext cx="72000" cy="72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Овал 78"/>
          <p:cNvSpPr/>
          <p:nvPr/>
        </p:nvSpPr>
        <p:spPr>
          <a:xfrm>
            <a:off x="6186656" y="4320583"/>
            <a:ext cx="72000" cy="72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Овал 79"/>
          <p:cNvSpPr/>
          <p:nvPr/>
        </p:nvSpPr>
        <p:spPr>
          <a:xfrm>
            <a:off x="6372200" y="4187870"/>
            <a:ext cx="72000" cy="72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Стрелка вправо 81"/>
          <p:cNvSpPr/>
          <p:nvPr/>
        </p:nvSpPr>
        <p:spPr>
          <a:xfrm rot="20478295">
            <a:off x="4637348" y="5285515"/>
            <a:ext cx="1159107"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p:cNvSpPr txBox="1"/>
          <p:nvPr/>
        </p:nvSpPr>
        <p:spPr>
          <a:xfrm>
            <a:off x="1351059" y="4509120"/>
            <a:ext cx="2898037"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Блок-схема одного цикла</a:t>
            </a:r>
            <a:endParaRPr lang="ru-RU" dirty="0">
              <a:latin typeface="Arial" panose="020B0604020202020204" pitchFamily="34" charset="0"/>
              <a:cs typeface="Arial" panose="020B0604020202020204" pitchFamily="34" charset="0"/>
            </a:endParaRPr>
          </a:p>
        </p:txBody>
      </p:sp>
      <p:sp>
        <p:nvSpPr>
          <p:cNvPr id="84" name="TextBox 83"/>
          <p:cNvSpPr txBox="1"/>
          <p:nvPr/>
        </p:nvSpPr>
        <p:spPr>
          <a:xfrm>
            <a:off x="5325458" y="3291466"/>
            <a:ext cx="338554" cy="369332"/>
          </a:xfrm>
          <a:prstGeom prst="rect">
            <a:avLst/>
          </a:prstGeom>
          <a:solidFill>
            <a:schemeClr val="bg1"/>
          </a:solidFill>
        </p:spPr>
        <p:txBody>
          <a:bodyPr wrap="none" rtlCol="0">
            <a:spAutoFit/>
          </a:bodyPr>
          <a:lstStyle/>
          <a:p>
            <a:r>
              <a:rPr lang="en-US" i="1" dirty="0" smtClean="0">
                <a:latin typeface="Times New Roman" panose="02020603050405020304" pitchFamily="18" charset="0"/>
                <a:cs typeface="Times New Roman" panose="02020603050405020304" pitchFamily="18" charset="0"/>
              </a:rPr>
              <a:t>N</a:t>
            </a:r>
            <a:endParaRPr lang="ru-RU" baseline="-25000" dirty="0">
              <a:latin typeface="Times New Roman" panose="02020603050405020304" pitchFamily="18" charset="0"/>
              <a:cs typeface="Times New Roman" panose="02020603050405020304" pitchFamily="18" charset="0"/>
            </a:endParaRPr>
          </a:p>
        </p:txBody>
      </p:sp>
      <p:sp>
        <p:nvSpPr>
          <p:cNvPr id="83" name="TextBox 82"/>
          <p:cNvSpPr txBox="1"/>
          <p:nvPr/>
        </p:nvSpPr>
        <p:spPr>
          <a:xfrm>
            <a:off x="7118851" y="4150821"/>
            <a:ext cx="1266693" cy="646331"/>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Изотерма</a:t>
            </a:r>
          </a:p>
          <a:p>
            <a:r>
              <a:rPr lang="ru-RU" dirty="0" err="1" smtClean="0">
                <a:latin typeface="Arial" panose="020B0604020202020204" pitchFamily="34" charset="0"/>
                <a:cs typeface="Arial" panose="020B0604020202020204" pitchFamily="34" charset="0"/>
              </a:rPr>
              <a:t>Ленгмюра</a:t>
            </a:r>
            <a:endParaRPr lang="ru-RU" dirty="0">
              <a:latin typeface="Arial" panose="020B0604020202020204" pitchFamily="34" charset="0"/>
              <a:cs typeface="Arial" panose="020B0604020202020204" pitchFamily="34" charset="0"/>
            </a:endParaRPr>
          </a:p>
        </p:txBody>
      </p:sp>
      <p:pic>
        <p:nvPicPr>
          <p:cNvPr id="16442" name="Picture 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17157" y="787119"/>
            <a:ext cx="3691115" cy="2559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797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540" y="155913"/>
            <a:ext cx="8280920" cy="6740307"/>
          </a:xfrm>
          <a:prstGeom prst="rect">
            <a:avLst/>
          </a:prstGeom>
          <a:noFill/>
        </p:spPr>
        <p:txBody>
          <a:bodyPr wrap="square" rtlCol="0">
            <a:spAutoFit/>
          </a:bodyPr>
          <a:lstStyle/>
          <a:p>
            <a:pPr lvl="0" algn="ctr"/>
            <a:r>
              <a:rPr lang="ru-RU" sz="2000" b="1" dirty="0" smtClean="0">
                <a:latin typeface="Arial" panose="020B0604020202020204" pitchFamily="34" charset="0"/>
                <a:cs typeface="Arial" panose="020B0604020202020204" pitchFamily="34" charset="0"/>
              </a:rPr>
              <a:t>Литература</a:t>
            </a:r>
          </a:p>
          <a:p>
            <a:pPr marL="285750" lvl="0" indent="-285750">
              <a:buFont typeface="Arial" panose="020B0604020202020204" pitchFamily="34" charset="0"/>
              <a:buChar char="•"/>
            </a:pPr>
            <a:r>
              <a:rPr lang="ru-RU" i="1" dirty="0" smtClean="0">
                <a:latin typeface="Arial" panose="020B0604020202020204" pitchFamily="34" charset="0"/>
                <a:cs typeface="Arial" panose="020B0604020202020204" pitchFamily="34" charset="0"/>
              </a:rPr>
              <a:t>Березкина </a:t>
            </a:r>
            <a:r>
              <a:rPr lang="ru-RU" i="1" dirty="0">
                <a:latin typeface="Arial" panose="020B0604020202020204" pitchFamily="34" charset="0"/>
                <a:cs typeface="Arial" panose="020B0604020202020204" pitchFamily="34" charset="0"/>
              </a:rPr>
              <a:t>Г.М., </a:t>
            </a:r>
            <a:r>
              <a:rPr lang="ru-RU" i="1" dirty="0" err="1">
                <a:latin typeface="Arial" panose="020B0604020202020204" pitchFamily="34" charset="0"/>
                <a:cs typeface="Arial" panose="020B0604020202020204" pitchFamily="34" charset="0"/>
              </a:rPr>
              <a:t>Брилинг</a:t>
            </a:r>
            <a:r>
              <a:rPr lang="ru-RU" i="1" dirty="0">
                <a:latin typeface="Arial" panose="020B0604020202020204" pitchFamily="34" charset="0"/>
                <a:cs typeface="Arial" panose="020B0604020202020204" pitchFamily="34" charset="0"/>
              </a:rPr>
              <a:t> И.А., Корякина Н.С., </a:t>
            </a:r>
            <a:r>
              <a:rPr lang="ru-RU" i="1" dirty="0" err="1">
                <a:latin typeface="Arial" panose="020B0604020202020204" pitchFamily="34" charset="0"/>
                <a:cs typeface="Arial" panose="020B0604020202020204" pitchFamily="34" charset="0"/>
              </a:rPr>
              <a:t>Краснушкин</a:t>
            </a:r>
            <a:r>
              <a:rPr lang="ru-RU" i="1" dirty="0">
                <a:latin typeface="Arial" panose="020B0604020202020204" pitchFamily="34" charset="0"/>
                <a:cs typeface="Arial" panose="020B0604020202020204" pitchFamily="34" charset="0"/>
              </a:rPr>
              <a:t> А.В.</a:t>
            </a:r>
            <a:r>
              <a:rPr lang="ru-RU" dirty="0">
                <a:latin typeface="Arial" panose="020B0604020202020204" pitchFamily="34" charset="0"/>
                <a:cs typeface="Arial" panose="020B0604020202020204" pitchFamily="34" charset="0"/>
              </a:rPr>
              <a:t> Экспериментальные исследования движения влаги и солей в глинистых породах. В сб. «Взаимодействие поверхностного и подземного стока». </a:t>
            </a:r>
            <a:r>
              <a:rPr lang="ru-RU" dirty="0" err="1">
                <a:latin typeface="Arial" panose="020B0604020202020204" pitchFamily="34" charset="0"/>
                <a:cs typeface="Arial" panose="020B0604020202020204" pitchFamily="34" charset="0"/>
              </a:rPr>
              <a:t>Вып</a:t>
            </a:r>
            <a:r>
              <a:rPr lang="ru-RU" dirty="0">
                <a:latin typeface="Arial" panose="020B0604020202020204" pitchFamily="34" charset="0"/>
                <a:cs typeface="Arial" panose="020B0604020202020204" pitchFamily="34" charset="0"/>
              </a:rPr>
              <a:t>. 4. М.: Изд-во МГУ, 1976. С. 195-270.</a:t>
            </a:r>
          </a:p>
          <a:p>
            <a:pPr marL="285750" lvl="0" indent="-285750">
              <a:buFont typeface="Arial" panose="020B0604020202020204" pitchFamily="34" charset="0"/>
              <a:buChar char="•"/>
            </a:pPr>
            <a:r>
              <a:rPr lang="ru-RU" i="1" dirty="0" err="1">
                <a:latin typeface="Arial" panose="020B0604020202020204" pitchFamily="34" charset="0"/>
                <a:cs typeface="Arial" panose="020B0604020202020204" pitchFamily="34" charset="0"/>
              </a:rPr>
              <a:t>Брилинг</a:t>
            </a:r>
            <a:r>
              <a:rPr lang="ru-RU" i="1" dirty="0">
                <a:latin typeface="Arial" panose="020B0604020202020204" pitchFamily="34" charset="0"/>
                <a:cs typeface="Arial" panose="020B0604020202020204" pitchFamily="34" charset="0"/>
              </a:rPr>
              <a:t> И.А.</a:t>
            </a:r>
            <a:r>
              <a:rPr lang="ru-RU" dirty="0">
                <a:latin typeface="Arial" panose="020B0604020202020204" pitchFamily="34" charset="0"/>
                <a:cs typeface="Arial" panose="020B0604020202020204" pitchFamily="34" charset="0"/>
              </a:rPr>
              <a:t> Фильтрация в глинистых породах. М.: ВИЭМС. Сер. </a:t>
            </a:r>
            <a:r>
              <a:rPr lang="ru-RU" dirty="0" err="1">
                <a:latin typeface="Arial" panose="020B0604020202020204" pitchFamily="34" charset="0"/>
                <a:cs typeface="Arial" panose="020B0604020202020204" pitchFamily="34" charset="0"/>
              </a:rPr>
              <a:t>гидрогеол</a:t>
            </a:r>
            <a:r>
              <a:rPr lang="ru-RU" dirty="0">
                <a:latin typeface="Arial" panose="020B0604020202020204" pitchFamily="34" charset="0"/>
                <a:cs typeface="Arial" panose="020B0604020202020204" pitchFamily="34" charset="0"/>
              </a:rPr>
              <a:t>. и </a:t>
            </a:r>
            <a:r>
              <a:rPr lang="ru-RU" dirty="0" err="1">
                <a:latin typeface="Arial" panose="020B0604020202020204" pitchFamily="34" charset="0"/>
                <a:cs typeface="Arial" panose="020B0604020202020204" pitchFamily="34" charset="0"/>
              </a:rPr>
              <a:t>инж</a:t>
            </a:r>
            <a:r>
              <a:rPr lang="ru-RU" dirty="0">
                <a:latin typeface="Arial" panose="020B0604020202020204" pitchFamily="34" charset="0"/>
                <a:cs typeface="Arial" panose="020B0604020202020204" pitchFamily="34" charset="0"/>
              </a:rPr>
              <a:t>. геология, 1984. – 57 с.</a:t>
            </a:r>
          </a:p>
          <a:p>
            <a:pPr marL="285750" lvl="0" indent="-285750">
              <a:buFont typeface="Arial" panose="020B0604020202020204" pitchFamily="34" charset="0"/>
              <a:buChar char="•"/>
            </a:pPr>
            <a:r>
              <a:rPr lang="ru-RU" i="1" dirty="0" smtClean="0">
                <a:latin typeface="Arial" panose="020B0604020202020204" pitchFamily="34" charset="0"/>
                <a:cs typeface="Arial" panose="020B0604020202020204" pitchFamily="34" charset="0"/>
              </a:rPr>
              <a:t>Гольдберг </a:t>
            </a:r>
            <a:r>
              <a:rPr lang="ru-RU" i="1" dirty="0">
                <a:latin typeface="Arial" panose="020B0604020202020204" pitchFamily="34" charset="0"/>
                <a:cs typeface="Arial" panose="020B0604020202020204" pitchFamily="34" charset="0"/>
              </a:rPr>
              <a:t>В.М., Скворцов Н.П.</a:t>
            </a:r>
            <a:r>
              <a:rPr lang="ru-RU" dirty="0">
                <a:latin typeface="Arial" panose="020B0604020202020204" pitchFamily="34" charset="0"/>
                <a:cs typeface="Arial" panose="020B0604020202020204" pitchFamily="34" charset="0"/>
              </a:rPr>
              <a:t> Проницаемость и фильтрация в глинах. М.: Недра, 1986.</a:t>
            </a:r>
          </a:p>
          <a:p>
            <a:pPr marL="285750" lvl="0" indent="-285750">
              <a:buFont typeface="Arial" panose="020B0604020202020204" pitchFamily="34" charset="0"/>
              <a:buChar char="•"/>
            </a:pPr>
            <a:r>
              <a:rPr lang="ru-RU" i="1" dirty="0" smtClean="0">
                <a:latin typeface="Arial" panose="020B0604020202020204" pitchFamily="34" charset="0"/>
                <a:cs typeface="Arial" panose="020B0604020202020204" pitchFamily="34" charset="0"/>
              </a:rPr>
              <a:t>Лехов </a:t>
            </a:r>
            <a:r>
              <a:rPr lang="ru-RU" i="1" dirty="0">
                <a:latin typeface="Arial" panose="020B0604020202020204" pitchFamily="34" charset="0"/>
                <a:cs typeface="Arial" panose="020B0604020202020204" pitchFamily="34" charset="0"/>
              </a:rPr>
              <a:t>А. В.</a:t>
            </a:r>
            <a:r>
              <a:rPr lang="ru-RU" dirty="0">
                <a:latin typeface="Arial" panose="020B0604020202020204" pitchFamily="34" charset="0"/>
                <a:cs typeface="Arial" panose="020B0604020202020204" pitchFamily="34" charset="0"/>
              </a:rPr>
              <a:t> Физико-химическая </a:t>
            </a:r>
            <a:r>
              <a:rPr lang="ru-RU" dirty="0" err="1">
                <a:latin typeface="Arial" panose="020B0604020202020204" pitchFamily="34" charset="0"/>
                <a:cs typeface="Arial" panose="020B0604020202020204" pitchFamily="34" charset="0"/>
              </a:rPr>
              <a:t>гидрогеодинамика</a:t>
            </a:r>
            <a:r>
              <a:rPr lang="ru-RU" dirty="0">
                <a:latin typeface="Arial" panose="020B0604020202020204" pitchFamily="34" charset="0"/>
                <a:cs typeface="Arial" panose="020B0604020202020204" pitchFamily="34" charset="0"/>
              </a:rPr>
              <a:t>: учебник. М.: КДУ, 2010. – 500 с.</a:t>
            </a:r>
          </a:p>
          <a:p>
            <a:pPr marL="285750" lvl="0" indent="-285750">
              <a:buFont typeface="Arial" panose="020B0604020202020204" pitchFamily="34" charset="0"/>
              <a:buChar char="•"/>
            </a:pPr>
            <a:r>
              <a:rPr lang="ru-RU" i="1" dirty="0" smtClean="0">
                <a:latin typeface="Arial" panose="020B0604020202020204" pitchFamily="34" charset="0"/>
                <a:cs typeface="Arial" panose="020B0604020202020204" pitchFamily="34" charset="0"/>
              </a:rPr>
              <a:t>Рошаль </a:t>
            </a:r>
            <a:r>
              <a:rPr lang="ru-RU" i="1" dirty="0">
                <a:latin typeface="Arial" panose="020B0604020202020204" pitchFamily="34" charset="0"/>
                <a:cs typeface="Arial" panose="020B0604020202020204" pitchFamily="34" charset="0"/>
              </a:rPr>
              <a:t>А.А.</a:t>
            </a:r>
            <a:r>
              <a:rPr lang="ru-RU" dirty="0">
                <a:latin typeface="Arial" panose="020B0604020202020204" pitchFamily="34" charset="0"/>
                <a:cs typeface="Arial" panose="020B0604020202020204" pitchFamily="34" charset="0"/>
              </a:rPr>
              <a:t> Методы определения миграционных параметров. М.: Обзор ВИЭМС. Серия «</a:t>
            </a:r>
            <a:r>
              <a:rPr lang="ru-RU" dirty="0" err="1">
                <a:latin typeface="Arial" panose="020B0604020202020204" pitchFamily="34" charset="0"/>
                <a:cs typeface="Arial" panose="020B0604020202020204" pitchFamily="34" charset="0"/>
              </a:rPr>
              <a:t>Гидрогеол</a:t>
            </a:r>
            <a:r>
              <a:rPr lang="ru-RU" dirty="0">
                <a:latin typeface="Arial" panose="020B0604020202020204" pitchFamily="34" charset="0"/>
                <a:cs typeface="Arial" panose="020B0604020202020204" pitchFamily="34" charset="0"/>
              </a:rPr>
              <a:t>. и </a:t>
            </a:r>
            <a:r>
              <a:rPr lang="ru-RU" dirty="0" err="1">
                <a:latin typeface="Arial" panose="020B0604020202020204" pitchFamily="34" charset="0"/>
                <a:cs typeface="Arial" panose="020B0604020202020204" pitchFamily="34" charset="0"/>
              </a:rPr>
              <a:t>инж</a:t>
            </a:r>
            <a:r>
              <a:rPr lang="ru-RU" dirty="0">
                <a:latin typeface="Arial" panose="020B0604020202020204" pitchFamily="34" charset="0"/>
                <a:cs typeface="Arial" panose="020B0604020202020204" pitchFamily="34" charset="0"/>
              </a:rPr>
              <a:t>. геол.», 1980. – 62 с.</a:t>
            </a:r>
          </a:p>
          <a:p>
            <a:pPr marL="285750" lvl="0" indent="-285750">
              <a:buFont typeface="Arial" panose="020B0604020202020204" pitchFamily="34" charset="0"/>
              <a:buChar char="•"/>
            </a:pPr>
            <a:r>
              <a:rPr lang="ru-RU" i="1" dirty="0" err="1">
                <a:latin typeface="Arial" panose="020B0604020202020204" pitchFamily="34" charset="0"/>
                <a:cs typeface="Arial" panose="020B0604020202020204" pitchFamily="34" charset="0"/>
              </a:rPr>
              <a:t>Румынин</a:t>
            </a:r>
            <a:r>
              <a:rPr lang="ru-RU" i="1" dirty="0">
                <a:latin typeface="Arial" panose="020B0604020202020204" pitchFamily="34" charset="0"/>
                <a:cs typeface="Arial" panose="020B0604020202020204" pitchFamily="34" charset="0"/>
              </a:rPr>
              <a:t> В. 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Геомиграционные</a:t>
            </a:r>
            <a:r>
              <a:rPr lang="ru-RU" dirty="0">
                <a:latin typeface="Arial" panose="020B0604020202020204" pitchFamily="34" charset="0"/>
                <a:cs typeface="Arial" panose="020B0604020202020204" pitchFamily="34" charset="0"/>
              </a:rPr>
              <a:t> модели в гидрогеологии. СПб.: Наука, 2011. – 1157 с</a:t>
            </a:r>
            <a:r>
              <a:rPr lang="ru-RU"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ru-RU" i="1" dirty="0">
                <a:latin typeface="Arial" panose="020B0604020202020204" pitchFamily="34" charset="0"/>
                <a:cs typeface="Arial" panose="020B0604020202020204" pitchFamily="34" charset="0"/>
              </a:rPr>
              <a:t>Шестаков В.М.</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Гидрогеодинамика</a:t>
            </a:r>
            <a:r>
              <a:rPr lang="ru-RU" dirty="0">
                <a:latin typeface="Arial" panose="020B0604020202020204" pitchFamily="34" charset="0"/>
                <a:cs typeface="Arial" panose="020B0604020202020204" pitchFamily="34" charset="0"/>
              </a:rPr>
              <a:t>. М.: Изд-во </a:t>
            </a:r>
            <a:r>
              <a:rPr lang="ru-RU" dirty="0" err="1">
                <a:latin typeface="Arial" panose="020B0604020202020204" pitchFamily="34" charset="0"/>
                <a:cs typeface="Arial" panose="020B0604020202020204" pitchFamily="34" charset="0"/>
              </a:rPr>
              <a:t>Моск</a:t>
            </a:r>
            <a:r>
              <a:rPr lang="ru-RU" dirty="0">
                <a:latin typeface="Arial" panose="020B0604020202020204" pitchFamily="34" charset="0"/>
                <a:cs typeface="Arial" panose="020B0604020202020204" pitchFamily="34" charset="0"/>
              </a:rPr>
              <a:t>. ун-та, 1973. – 327 с.</a:t>
            </a:r>
          </a:p>
          <a:p>
            <a:pPr marL="285750" lvl="0" indent="-285750">
              <a:buFont typeface="Arial" panose="020B0604020202020204" pitchFamily="34" charset="0"/>
              <a:buChar char="•"/>
            </a:pPr>
            <a:r>
              <a:rPr lang="en-US" i="1" dirty="0" err="1" smtClean="0">
                <a:latin typeface="Arial" panose="020B0604020202020204" pitchFamily="34" charset="0"/>
                <a:cs typeface="Arial" panose="020B0604020202020204" pitchFamily="34" charset="0"/>
              </a:rPr>
              <a:t>Appelo</a:t>
            </a:r>
            <a:r>
              <a:rPr lang="en-US" i="1" dirty="0" smtClean="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C.A.J.</a:t>
            </a:r>
            <a:r>
              <a:rPr lang="en-US" dirty="0">
                <a:latin typeface="Arial" panose="020B0604020202020204" pitchFamily="34" charset="0"/>
                <a:cs typeface="Arial" panose="020B0604020202020204" pitchFamily="34" charset="0"/>
              </a:rPr>
              <a:t> Calculating the fractionation of isotopes in </a:t>
            </a:r>
            <a:r>
              <a:rPr lang="en-US" dirty="0" err="1">
                <a:latin typeface="Arial" panose="020B0604020202020204" pitchFamily="34" charset="0"/>
                <a:cs typeface="Arial" panose="020B0604020202020204" pitchFamily="34" charset="0"/>
              </a:rPr>
              <a:t>hydrochemical</a:t>
            </a:r>
            <a:r>
              <a:rPr lang="en-US" dirty="0">
                <a:latin typeface="Arial" panose="020B0604020202020204" pitchFamily="34" charset="0"/>
                <a:cs typeface="Arial" panose="020B0604020202020204" pitchFamily="34" charset="0"/>
              </a:rPr>
              <a:t> (transport) processes with PHREEQC-2. </a:t>
            </a:r>
            <a:r>
              <a:rPr lang="en-US" dirty="0" err="1">
                <a:latin typeface="Arial" panose="020B0604020202020204" pitchFamily="34" charset="0"/>
                <a:cs typeface="Arial" panose="020B0604020202020204" pitchFamily="34" charset="0"/>
              </a:rPr>
              <a:t>GeoProc</a:t>
            </a:r>
            <a:r>
              <a:rPr lang="en-US" dirty="0">
                <a:latin typeface="Arial" panose="020B0604020202020204" pitchFamily="34" charset="0"/>
                <a:cs typeface="Arial" panose="020B0604020202020204" pitchFamily="34" charset="0"/>
              </a:rPr>
              <a:t>, 2002, p. 383-398.</a:t>
            </a:r>
            <a:endParaRPr lang="ru-RU"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i="1" dirty="0" err="1" smtClean="0">
                <a:latin typeface="Arial" panose="020B0604020202020204" pitchFamily="34" charset="0"/>
                <a:cs typeface="Arial" panose="020B0604020202020204" pitchFamily="34" charset="0"/>
              </a:rPr>
              <a:t>Robinet</a:t>
            </a:r>
            <a:r>
              <a:rPr lang="en-US" i="1" dirty="0" smtClean="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J.C., Coelho D., </a:t>
            </a:r>
            <a:r>
              <a:rPr lang="en-US" i="1" dirty="0" err="1">
                <a:latin typeface="Arial" panose="020B0604020202020204" pitchFamily="34" charset="0"/>
                <a:cs typeface="Arial" panose="020B0604020202020204" pitchFamily="34" charset="0"/>
              </a:rPr>
              <a:t>Altmann</a:t>
            </a:r>
            <a:r>
              <a:rPr lang="en-US" i="1" dirty="0">
                <a:latin typeface="Arial" panose="020B0604020202020204" pitchFamily="34" charset="0"/>
                <a:cs typeface="Arial" panose="020B0604020202020204" pitchFamily="34" charset="0"/>
              </a:rPr>
              <a:t> S.</a:t>
            </a:r>
            <a:r>
              <a:rPr lang="en-US" dirty="0">
                <a:latin typeface="Arial" panose="020B0604020202020204" pitchFamily="34" charset="0"/>
                <a:cs typeface="Arial" panose="020B0604020202020204" pitchFamily="34" charset="0"/>
              </a:rPr>
              <a:t> State of the art on cation diffusion in clay mineral system. </a:t>
            </a:r>
            <a:r>
              <a:rPr lang="en-US" dirty="0" err="1">
                <a:latin typeface="Arial" panose="020B0604020202020204" pitchFamily="34" charset="0"/>
                <a:cs typeface="Arial" panose="020B0604020202020204" pitchFamily="34" charset="0"/>
              </a:rPr>
              <a:t>CatClay</a:t>
            </a:r>
            <a:r>
              <a:rPr lang="en-US" dirty="0">
                <a:latin typeface="Arial" panose="020B0604020202020204" pitchFamily="34" charset="0"/>
                <a:cs typeface="Arial" panose="020B0604020202020204" pitchFamily="34" charset="0"/>
              </a:rPr>
              <a:t>, CN: Grant Agreement 249624.</a:t>
            </a:r>
            <a:endParaRPr lang="ru-RU"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i="1" dirty="0">
                <a:latin typeface="Arial" panose="020B0604020202020204" pitchFamily="34" charset="0"/>
                <a:cs typeface="Arial" panose="020B0604020202020204" pitchFamily="34" charset="0"/>
              </a:rPr>
              <a:t>Xiang Y., Al T., Scott L., </a:t>
            </a:r>
            <a:r>
              <a:rPr lang="en-US" i="1" dirty="0" err="1">
                <a:latin typeface="Arial" panose="020B0604020202020204" pitchFamily="34" charset="0"/>
                <a:cs typeface="Arial" panose="020B0604020202020204" pitchFamily="34" charset="0"/>
              </a:rPr>
              <a:t>Loomer</a:t>
            </a:r>
            <a:r>
              <a:rPr lang="en-US" i="1" dirty="0">
                <a:latin typeface="Arial" panose="020B0604020202020204" pitchFamily="34" charset="0"/>
                <a:cs typeface="Arial" panose="020B0604020202020204" pitchFamily="34" charset="0"/>
              </a:rPr>
              <a:t> D.</a:t>
            </a:r>
            <a:r>
              <a:rPr lang="en-US" dirty="0">
                <a:latin typeface="Arial" panose="020B0604020202020204" pitchFamily="34" charset="0"/>
                <a:cs typeface="Arial" panose="020B0604020202020204" pitchFamily="34" charset="0"/>
              </a:rPr>
              <a:t> Diffusive anisotropy in low-permeability Ordovician sedimentary rocks from the Michigan Basin in southwest Ontario. Journal of contaminant hydrology, 2013, № 155, p. 31-45</a:t>
            </a:r>
            <a:r>
              <a:rPr lang="en-US"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898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 y="2103239"/>
            <a:ext cx="9143999" cy="1080120"/>
          </a:xfrm>
        </p:spPr>
        <p:txBody>
          <a:bodyPr>
            <a:normAutofit fontScale="85000" lnSpcReduction="10000"/>
          </a:bodyPr>
          <a:lstStyle/>
          <a:p>
            <a:r>
              <a:rPr lang="ru-RU" sz="3600" dirty="0" smtClean="0">
                <a:latin typeface="Arial" panose="020B0604020202020204" pitchFamily="34" charset="0"/>
                <a:cs typeface="Arial" panose="020B0604020202020204" pitchFamily="34" charset="0"/>
              </a:rPr>
              <a:t>Лабораторные методы определения фильтрационных и</a:t>
            </a:r>
            <a:r>
              <a:rPr lang="en-US" sz="3600" dirty="0" smtClean="0">
                <a:latin typeface="Arial" panose="020B0604020202020204" pitchFamily="34" charset="0"/>
                <a:cs typeface="Arial" panose="020B0604020202020204" pitchFamily="34" charset="0"/>
              </a:rPr>
              <a:t> </a:t>
            </a:r>
            <a:r>
              <a:rPr lang="ru-RU" sz="3600" dirty="0" smtClean="0">
                <a:latin typeface="Arial" panose="020B0604020202020204" pitchFamily="34" charset="0"/>
                <a:cs typeface="Arial" panose="020B0604020202020204" pitchFamily="34" charset="0"/>
              </a:rPr>
              <a:t>миграционных параметров</a:t>
            </a:r>
            <a:endParaRPr lang="ru-RU" sz="3600" dirty="0"/>
          </a:p>
        </p:txBody>
      </p:sp>
      <p:sp>
        <p:nvSpPr>
          <p:cNvPr id="6" name="TextBox 5"/>
          <p:cNvSpPr txBox="1"/>
          <p:nvPr/>
        </p:nvSpPr>
        <p:spPr>
          <a:xfrm>
            <a:off x="3092273" y="4437112"/>
            <a:ext cx="2959465" cy="523220"/>
          </a:xfrm>
          <a:prstGeom prst="rect">
            <a:avLst/>
          </a:prstGeom>
          <a:noFill/>
        </p:spPr>
        <p:txBody>
          <a:bodyPr wrap="none" rtlCol="0">
            <a:spAutoFit/>
          </a:bodyPr>
          <a:lstStyle/>
          <a:p>
            <a:pPr algn="ctr"/>
            <a:r>
              <a:rPr lang="en-US" sz="2800" b="1" dirty="0" smtClean="0">
                <a:latin typeface="Arial" panose="020B0604020202020204" pitchFamily="34" charset="0"/>
                <a:cs typeface="Arial" panose="020B0604020202020204" pitchFamily="34" charset="0"/>
              </a:rPr>
              <a:t>Vladimir Lekhov</a:t>
            </a:r>
            <a:endParaRPr lang="ru-RU" sz="2800" b="1" dirty="0" smtClean="0">
              <a:latin typeface="Arial" panose="020B0604020202020204" pitchFamily="34" charset="0"/>
              <a:cs typeface="Arial" panose="020B0604020202020204" pitchFamily="34" charset="0"/>
            </a:endParaRPr>
          </a:p>
        </p:txBody>
      </p:sp>
      <p:cxnSp>
        <p:nvCxnSpPr>
          <p:cNvPr id="7" name="Прямая соединительная линия 6"/>
          <p:cNvCxnSpPr/>
          <p:nvPr/>
        </p:nvCxnSpPr>
        <p:spPr>
          <a:xfrm>
            <a:off x="755576" y="1988840"/>
            <a:ext cx="7632848" cy="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755576" y="3212975"/>
            <a:ext cx="7632848" cy="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95349" y="6050905"/>
            <a:ext cx="2154757" cy="461665"/>
          </a:xfrm>
          <a:prstGeom prst="rect">
            <a:avLst/>
          </a:prstGeom>
          <a:noFill/>
        </p:spPr>
        <p:txBody>
          <a:bodyPr wrap="none" rtlCol="0">
            <a:spAutoFit/>
          </a:bodyPr>
          <a:lstStyle/>
          <a:p>
            <a:pPr algn="ctr"/>
            <a:r>
              <a:rPr lang="en-US" sz="2400" dirty="0" smtClean="0">
                <a:latin typeface="Arial" panose="020B0604020202020204" pitchFamily="34" charset="0"/>
                <a:cs typeface="Arial" panose="020B0604020202020204" pitchFamily="34" charset="0"/>
              </a:rPr>
              <a:t>Liberec - 2019</a:t>
            </a:r>
            <a:endParaRPr lang="ru-RU"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6344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7468"/>
            <a:ext cx="9144000" cy="523220"/>
          </a:xfrm>
          <a:prstGeom prst="rect">
            <a:avLst/>
          </a:prstGeom>
          <a:noFill/>
        </p:spPr>
        <p:txBody>
          <a:bodyPr wrap="square" rtlCol="0">
            <a:spAutoFit/>
          </a:bodyPr>
          <a:lstStyle/>
          <a:p>
            <a:pPr algn="ctr"/>
            <a:r>
              <a:rPr lang="ru-RU" sz="2800" dirty="0" smtClean="0">
                <a:latin typeface="Arial" panose="020B0604020202020204" pitchFamily="34" charset="0"/>
                <a:cs typeface="Arial" panose="020B0604020202020204" pitchFamily="34" charset="0"/>
              </a:rPr>
              <a:t>Тема 1: </a:t>
            </a:r>
            <a:r>
              <a:rPr lang="ru-RU" sz="2800" b="1" dirty="0" smtClean="0">
                <a:latin typeface="Arial" panose="020B0604020202020204" pitchFamily="34" charset="0"/>
                <a:cs typeface="Arial" panose="020B0604020202020204" pitchFamily="34" charset="0"/>
              </a:rPr>
              <a:t>Гомогенная</a:t>
            </a:r>
            <a:r>
              <a:rPr lang="ru-RU" sz="2800" dirty="0" smtClean="0">
                <a:latin typeface="Arial" panose="020B0604020202020204" pitchFamily="34" charset="0"/>
                <a:cs typeface="Arial" panose="020B0604020202020204" pitchFamily="34" charset="0"/>
              </a:rPr>
              <a:t> геологическая среда</a:t>
            </a:r>
            <a:endParaRPr lang="ru-RU" sz="2800" dirty="0">
              <a:latin typeface="Arial" panose="020B0604020202020204" pitchFamily="34" charset="0"/>
              <a:cs typeface="Arial" panose="020B0604020202020204" pitchFamily="34" charset="0"/>
            </a:endParaRPr>
          </a:p>
        </p:txBody>
      </p:sp>
      <p:cxnSp>
        <p:nvCxnSpPr>
          <p:cNvPr id="4" name="Прямая соединительная линия 3"/>
          <p:cNvCxnSpPr/>
          <p:nvPr/>
        </p:nvCxnSpPr>
        <p:spPr>
          <a:xfrm>
            <a:off x="755576" y="692695"/>
            <a:ext cx="7632848" cy="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8194" name="Picture 2" descr="http://infohouse.p2ric.org/ref/20/images/grndwtr4.gif"/>
          <p:cNvPicPr>
            <a:picLocks noChangeAspect="1" noChangeArrowheads="1"/>
          </p:cNvPicPr>
          <p:nvPr/>
        </p:nvPicPr>
        <p:blipFill rotWithShape="1">
          <a:blip r:embed="rId2">
            <a:extLst>
              <a:ext uri="{28A0092B-C50C-407E-A947-70E740481C1C}">
                <a14:useLocalDpi xmlns:a14="http://schemas.microsoft.com/office/drawing/2010/main" val="0"/>
              </a:ext>
            </a:extLst>
          </a:blip>
          <a:srcRect l="4850" t="54878" r="57912" b="20798"/>
          <a:stretch/>
        </p:blipFill>
        <p:spPr bwMode="auto">
          <a:xfrm>
            <a:off x="6411349" y="2564963"/>
            <a:ext cx="1617035" cy="1368093"/>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696" y="2329015"/>
            <a:ext cx="4104456" cy="3053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rot="20943203">
            <a:off x="1826955" y="3954819"/>
            <a:ext cx="2528323" cy="2496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Стрелка вправо 7"/>
          <p:cNvSpPr/>
          <p:nvPr/>
        </p:nvSpPr>
        <p:spPr>
          <a:xfrm rot="20589150" flipV="1">
            <a:off x="4444322" y="3488939"/>
            <a:ext cx="1672848" cy="811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p:cNvSpPr txBox="1"/>
          <p:nvPr/>
        </p:nvSpPr>
        <p:spPr>
          <a:xfrm>
            <a:off x="467544" y="1144588"/>
            <a:ext cx="8208912" cy="1200329"/>
          </a:xfrm>
          <a:prstGeom prst="rect">
            <a:avLst/>
          </a:prstGeom>
          <a:noFill/>
        </p:spPr>
        <p:txBody>
          <a:bodyPr wrap="square" rtlCol="0">
            <a:spAutoFit/>
          </a:bodyPr>
          <a:lstStyle/>
          <a:p>
            <a:pPr algn="just"/>
            <a:r>
              <a:rPr lang="ru-RU" u="sng" dirty="0" smtClean="0">
                <a:latin typeface="Arial" panose="020B0604020202020204" pitchFamily="34" charset="0"/>
                <a:cs typeface="Arial" panose="020B0604020202020204" pitchFamily="34" charset="0"/>
              </a:rPr>
              <a:t>Гомогенная среда миграции</a:t>
            </a:r>
            <a:r>
              <a:rPr lang="ru-RU" dirty="0" smtClean="0">
                <a:latin typeface="Arial" panose="020B0604020202020204" pitchFamily="34" charset="0"/>
                <a:cs typeface="Arial" panose="020B0604020202020204" pitchFamily="34" charset="0"/>
              </a:rPr>
              <a:t> представляется в виде взаимосвязанного порового пространства с фильтрационным потоком распределенным, по всем активным порам. Считается, что в тупиковых порах (в которых не течет вода) </a:t>
            </a:r>
            <a:r>
              <a:rPr lang="ru-RU" dirty="0" err="1" smtClean="0">
                <a:latin typeface="Arial" panose="020B0604020202020204" pitchFamily="34" charset="0"/>
                <a:cs typeface="Arial" panose="020B0604020202020204" pitchFamily="34" charset="0"/>
              </a:rPr>
              <a:t>массообмен</a:t>
            </a:r>
            <a:r>
              <a:rPr lang="ru-RU" dirty="0" smtClean="0">
                <a:latin typeface="Arial" panose="020B0604020202020204" pitchFamily="34" charset="0"/>
                <a:cs typeface="Arial" panose="020B0604020202020204" pitchFamily="34" charset="0"/>
              </a:rPr>
              <a:t> не происходит.</a:t>
            </a:r>
            <a:endParaRPr lang="ru-RU" dirty="0">
              <a:latin typeface="Arial" panose="020B0604020202020204" pitchFamily="34" charset="0"/>
              <a:cs typeface="Arial" panose="020B0604020202020204" pitchFamily="34" charset="0"/>
            </a:endParaRPr>
          </a:p>
        </p:txBody>
      </p:sp>
      <p:sp>
        <p:nvSpPr>
          <p:cNvPr id="11" name="TextBox 10"/>
          <p:cNvSpPr txBox="1"/>
          <p:nvPr/>
        </p:nvSpPr>
        <p:spPr>
          <a:xfrm>
            <a:off x="5708059" y="2195572"/>
            <a:ext cx="3234412"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Фрагмент гомогенной среды</a:t>
            </a:r>
            <a:endParaRPr lang="ru-RU" i="1" dirty="0">
              <a:latin typeface="Arial" panose="020B0604020202020204" pitchFamily="34" charset="0"/>
              <a:cs typeface="Arial" panose="020B0604020202020204" pitchFamily="34" charset="0"/>
            </a:endParaRPr>
          </a:p>
        </p:txBody>
      </p:sp>
      <p:pic>
        <p:nvPicPr>
          <p:cNvPr id="12" name="Picture 4" descr="http://msd.com.ua/img/154/image018.jpg"/>
          <p:cNvPicPr>
            <a:picLocks noChangeAspect="1" noChangeArrowheads="1"/>
          </p:cNvPicPr>
          <p:nvPr/>
        </p:nvPicPr>
        <p:blipFill rotWithShape="1">
          <a:blip r:embed="rId4">
            <a:extLst>
              <a:ext uri="{28A0092B-C50C-407E-A947-70E740481C1C}">
                <a14:useLocalDpi xmlns:a14="http://schemas.microsoft.com/office/drawing/2010/main" val="0"/>
              </a:ext>
            </a:extLst>
          </a:blip>
          <a:srcRect t="14332" r="28683" b="22078"/>
          <a:stretch/>
        </p:blipFill>
        <p:spPr bwMode="auto">
          <a:xfrm>
            <a:off x="2123728" y="5877272"/>
            <a:ext cx="3309713" cy="8779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3935" y="5125893"/>
            <a:ext cx="1687747" cy="1610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110773" y="5500719"/>
            <a:ext cx="1335622"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Дисперсия</a:t>
            </a:r>
            <a:endParaRPr lang="ru-RU" dirty="0">
              <a:latin typeface="Arial" panose="020B0604020202020204" pitchFamily="34" charset="0"/>
              <a:cs typeface="Arial" panose="020B0604020202020204" pitchFamily="34" charset="0"/>
            </a:endParaRPr>
          </a:p>
        </p:txBody>
      </p:sp>
      <p:sp>
        <p:nvSpPr>
          <p:cNvPr id="15" name="TextBox 14"/>
          <p:cNvSpPr txBox="1"/>
          <p:nvPr/>
        </p:nvSpPr>
        <p:spPr>
          <a:xfrm>
            <a:off x="6057691" y="4763679"/>
            <a:ext cx="1320233"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Диффузия</a:t>
            </a:r>
            <a:endParaRPr lang="ru-RU" dirty="0">
              <a:latin typeface="Arial" panose="020B0604020202020204" pitchFamily="34" charset="0"/>
              <a:cs typeface="Arial" panose="020B0604020202020204" pitchFamily="34" charset="0"/>
            </a:endParaRPr>
          </a:p>
        </p:txBody>
      </p:sp>
      <p:sp>
        <p:nvSpPr>
          <p:cNvPr id="16" name="Стрелка вправо 15"/>
          <p:cNvSpPr/>
          <p:nvPr/>
        </p:nvSpPr>
        <p:spPr>
          <a:xfrm rot="8291011">
            <a:off x="4125859" y="4788568"/>
            <a:ext cx="2496455" cy="73987"/>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право 16"/>
          <p:cNvSpPr/>
          <p:nvPr/>
        </p:nvSpPr>
        <p:spPr>
          <a:xfrm rot="6015605">
            <a:off x="6307239" y="4411737"/>
            <a:ext cx="792817" cy="60962"/>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75204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noChangeAspect="1"/>
          </p:cNvGraphicFramePr>
          <p:nvPr>
            <p:extLst>
              <p:ext uri="{D42A27DB-BD31-4B8C-83A1-F6EECF244321}">
                <p14:modId xmlns:p14="http://schemas.microsoft.com/office/powerpoint/2010/main" val="765886312"/>
              </p:ext>
            </p:extLst>
          </p:nvPr>
        </p:nvGraphicFramePr>
        <p:xfrm>
          <a:off x="2776538" y="855663"/>
          <a:ext cx="3590925" cy="1081087"/>
        </p:xfrm>
        <a:graphic>
          <a:graphicData uri="http://schemas.openxmlformats.org/presentationml/2006/ole">
            <mc:AlternateContent xmlns:mc="http://schemas.openxmlformats.org/markup-compatibility/2006">
              <mc:Choice xmlns:v="urn:schemas-microsoft-com:vml" Requires="v">
                <p:oleObj spid="_x0000_s5543" name="Формула" r:id="rId3" imgW="1396800" imgH="419040" progId="Equation.3">
                  <p:embed/>
                </p:oleObj>
              </mc:Choice>
              <mc:Fallback>
                <p:oleObj name="Формула" r:id="rId3" imgW="1396800" imgH="419040" progId="Equation.3">
                  <p:embed/>
                  <p:pic>
                    <p:nvPicPr>
                      <p:cNvPr id="0" name=""/>
                      <p:cNvPicPr>
                        <a:picLocks noChangeAspect="1" noChangeArrowheads="1"/>
                      </p:cNvPicPr>
                      <p:nvPr/>
                    </p:nvPicPr>
                    <p:blipFill>
                      <a:blip r:embed="rId4"/>
                      <a:srcRect/>
                      <a:stretch>
                        <a:fillRect/>
                      </a:stretch>
                    </p:blipFill>
                    <p:spPr bwMode="auto">
                      <a:xfrm>
                        <a:off x="2776538" y="855663"/>
                        <a:ext cx="3590925" cy="1081087"/>
                      </a:xfrm>
                      <a:prstGeom prst="rect">
                        <a:avLst/>
                      </a:prstGeom>
                      <a:noFill/>
                    </p:spPr>
                  </p:pic>
                </p:oleObj>
              </mc:Fallback>
            </mc:AlternateContent>
          </a:graphicData>
        </a:graphic>
      </p:graphicFrame>
      <p:sp>
        <p:nvSpPr>
          <p:cNvPr id="7" name="TextBox 6"/>
          <p:cNvSpPr txBox="1"/>
          <p:nvPr/>
        </p:nvSpPr>
        <p:spPr>
          <a:xfrm>
            <a:off x="539550" y="116632"/>
            <a:ext cx="8604450" cy="707886"/>
          </a:xfrm>
          <a:prstGeom prst="rect">
            <a:avLst/>
          </a:prstGeom>
          <a:noFill/>
        </p:spPr>
        <p:txBody>
          <a:bodyPr wrap="square" rtlCol="0">
            <a:spAutoFit/>
          </a:bodyPr>
          <a:lstStyle/>
          <a:p>
            <a:pPr algn="ctr"/>
            <a:r>
              <a:rPr lang="ru-RU" sz="2000" dirty="0" smtClean="0">
                <a:latin typeface="Arial" panose="020B0604020202020204" pitchFamily="34" charset="0"/>
                <a:cs typeface="Arial" panose="020B0604020202020204" pitchFamily="34" charset="0"/>
              </a:rPr>
              <a:t>Тема 1</a:t>
            </a:r>
            <a:r>
              <a:rPr lang="en-US" sz="2000" dirty="0" smtClean="0">
                <a:latin typeface="Arial" panose="020B0604020202020204" pitchFamily="34" charset="0"/>
                <a:cs typeface="Arial" panose="020B0604020202020204" pitchFamily="34" charset="0"/>
              </a:rPr>
              <a:t>:</a:t>
            </a:r>
            <a:r>
              <a:rPr lang="ru-RU" sz="2000" dirty="0" smtClean="0">
                <a:latin typeface="Arial" panose="020B0604020202020204" pitchFamily="34" charset="0"/>
                <a:cs typeface="Arial" panose="020B0604020202020204" pitchFamily="34" charset="0"/>
              </a:rPr>
              <a:t> Уравнение конвективно-дисперсионного переноса в гомогенной среде</a:t>
            </a:r>
            <a:endParaRPr lang="ru-RU" sz="2000" dirty="0">
              <a:latin typeface="Arial" panose="020B0604020202020204" pitchFamily="34" charset="0"/>
              <a:cs typeface="Arial" panose="020B0604020202020204" pitchFamily="34" charset="0"/>
            </a:endParaRPr>
          </a:p>
        </p:txBody>
      </p:sp>
      <p:sp>
        <p:nvSpPr>
          <p:cNvPr id="8" name="Овал 7"/>
          <p:cNvSpPr/>
          <p:nvPr/>
        </p:nvSpPr>
        <p:spPr>
          <a:xfrm>
            <a:off x="2722652" y="1219612"/>
            <a:ext cx="504056" cy="504056"/>
          </a:xfrm>
          <a:prstGeom prst="ellipse">
            <a:avLst/>
          </a:prstGeom>
          <a:noFill/>
          <a:ln w="38100">
            <a:solidFill>
              <a:srgbClr val="FF000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3964178" y="1165101"/>
            <a:ext cx="504056" cy="504056"/>
          </a:xfrm>
          <a:prstGeom prst="ellipse">
            <a:avLst/>
          </a:prstGeom>
          <a:noFill/>
          <a:ln w="38100">
            <a:solidFill>
              <a:srgbClr val="FF000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5184840" y="1164499"/>
            <a:ext cx="504056" cy="504056"/>
          </a:xfrm>
          <a:prstGeom prst="ellipse">
            <a:avLst/>
          </a:prstGeom>
          <a:noFill/>
          <a:ln w="38100">
            <a:solidFill>
              <a:srgbClr val="FF000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539552" y="2164984"/>
            <a:ext cx="2016224" cy="369332"/>
          </a:xfrm>
          <a:prstGeom prst="rect">
            <a:avLst/>
          </a:prstGeom>
          <a:solidFill>
            <a:schemeClr val="accent2">
              <a:lumMod val="40000"/>
              <a:lumOff val="60000"/>
            </a:schemeClr>
          </a:solidFill>
          <a:ln w="19050">
            <a:solidFill>
              <a:srgbClr val="FF0000"/>
            </a:solidFill>
          </a:ln>
        </p:spPr>
        <p:txBody>
          <a:bodyPr wrap="square" rtlCol="0">
            <a:spAutoFit/>
          </a:bodyPr>
          <a:lstStyle/>
          <a:p>
            <a:pPr algn="ctr"/>
            <a:r>
              <a:rPr lang="en-US" dirty="0" smtClean="0">
                <a:latin typeface="Arial" panose="020B0604020202020204" pitchFamily="34" charset="0"/>
                <a:cs typeface="Arial" panose="020B0604020202020204" pitchFamily="34" charset="0"/>
              </a:rPr>
              <a:t>1. </a:t>
            </a:r>
            <a:r>
              <a:rPr lang="ru-RU" dirty="0" smtClean="0">
                <a:latin typeface="Arial" panose="020B0604020202020204" pitchFamily="34" charset="0"/>
                <a:cs typeface="Arial" panose="020B0604020202020204" pitchFamily="34" charset="0"/>
              </a:rPr>
              <a:t>Пористость </a:t>
            </a:r>
            <a:r>
              <a:rPr lang="en-US" dirty="0" smtClean="0">
                <a:latin typeface="Arial" panose="020B0604020202020204" pitchFamily="34" charset="0"/>
                <a:cs typeface="Arial" panose="020B0604020202020204" pitchFamily="34" charset="0"/>
              </a:rPr>
              <a:t>- </a:t>
            </a:r>
            <a:r>
              <a:rPr lang="en-US" i="1" dirty="0" smtClean="0">
                <a:latin typeface="Times New Roman" panose="02020603050405020304" pitchFamily="18" charset="0"/>
                <a:cs typeface="Times New Roman" panose="02020603050405020304" pitchFamily="18" charset="0"/>
              </a:rPr>
              <a:t>n</a:t>
            </a:r>
          </a:p>
        </p:txBody>
      </p:sp>
      <p:sp>
        <p:nvSpPr>
          <p:cNvPr id="12" name="TextBox 11"/>
          <p:cNvSpPr txBox="1"/>
          <p:nvPr/>
        </p:nvSpPr>
        <p:spPr>
          <a:xfrm>
            <a:off x="539552" y="3673212"/>
            <a:ext cx="3125330" cy="369332"/>
          </a:xfrm>
          <a:prstGeom prst="rect">
            <a:avLst/>
          </a:prstGeom>
          <a:solidFill>
            <a:schemeClr val="accent2">
              <a:lumMod val="40000"/>
              <a:lumOff val="60000"/>
            </a:schemeClr>
          </a:solidFill>
          <a:ln w="19050">
            <a:solidFill>
              <a:srgbClr val="FF0000"/>
            </a:solidFill>
          </a:ln>
        </p:spPr>
        <p:txBody>
          <a:bodyPr wrap="square" rtlCol="0">
            <a:spAutoFit/>
          </a:bodyPr>
          <a:lstStyle/>
          <a:p>
            <a:pPr algn="ctr"/>
            <a:r>
              <a:rPr lang="ru-RU" dirty="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Скорость фильтрации </a:t>
            </a:r>
            <a:r>
              <a:rPr lang="en-US" dirty="0" smtClean="0">
                <a:latin typeface="Arial" panose="020B0604020202020204" pitchFamily="34" charset="0"/>
                <a:cs typeface="Arial" panose="020B0604020202020204" pitchFamily="34" charset="0"/>
              </a:rPr>
              <a:t>- </a:t>
            </a:r>
            <a:r>
              <a:rPr lang="en-US" i="1" dirty="0" smtClean="0">
                <a:latin typeface="Times New Roman" panose="02020603050405020304" pitchFamily="18" charset="0"/>
                <a:cs typeface="Times New Roman" panose="02020603050405020304" pitchFamily="18" charset="0"/>
              </a:rPr>
              <a:t>v</a:t>
            </a:r>
          </a:p>
        </p:txBody>
      </p:sp>
      <p:sp>
        <p:nvSpPr>
          <p:cNvPr id="13" name="TextBox 12"/>
          <p:cNvSpPr txBox="1"/>
          <p:nvPr/>
        </p:nvSpPr>
        <p:spPr>
          <a:xfrm>
            <a:off x="539552" y="5041364"/>
            <a:ext cx="3549704" cy="369332"/>
          </a:xfrm>
          <a:prstGeom prst="rect">
            <a:avLst/>
          </a:prstGeom>
          <a:solidFill>
            <a:schemeClr val="accent2">
              <a:lumMod val="40000"/>
              <a:lumOff val="60000"/>
            </a:schemeClr>
          </a:solidFill>
          <a:ln w="19050">
            <a:solidFill>
              <a:srgbClr val="FF0000"/>
            </a:solidFill>
          </a:ln>
        </p:spPr>
        <p:txBody>
          <a:bodyPr wrap="square" rtlCol="0">
            <a:spAutoFit/>
          </a:bodyPr>
          <a:lstStyle/>
          <a:p>
            <a:pPr algn="ctr"/>
            <a:r>
              <a:rPr lang="ru-RU" dirty="0">
                <a:latin typeface="Arial" panose="020B0604020202020204" pitchFamily="34" charset="0"/>
                <a:cs typeface="Arial" panose="020B0604020202020204" pitchFamily="34" charset="0"/>
              </a:rPr>
              <a:t>3</a:t>
            </a:r>
            <a:r>
              <a:rPr lang="en-US"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Коэффициент дисперсии </a:t>
            </a:r>
            <a:r>
              <a:rPr lang="en-US" dirty="0" smtClean="0">
                <a:latin typeface="Arial" panose="020B0604020202020204" pitchFamily="34" charset="0"/>
                <a:cs typeface="Arial" panose="020B0604020202020204" pitchFamily="34" charset="0"/>
              </a:rPr>
              <a:t>- </a:t>
            </a:r>
            <a:r>
              <a:rPr lang="en-US" i="1" dirty="0" smtClean="0">
                <a:latin typeface="Times New Roman" panose="02020603050405020304" pitchFamily="18" charset="0"/>
                <a:cs typeface="Times New Roman" panose="02020603050405020304" pitchFamily="18" charset="0"/>
              </a:rPr>
              <a:t>D</a:t>
            </a:r>
          </a:p>
        </p:txBody>
      </p:sp>
      <p:cxnSp>
        <p:nvCxnSpPr>
          <p:cNvPr id="14" name="Прямая соединительная линия 13"/>
          <p:cNvCxnSpPr/>
          <p:nvPr/>
        </p:nvCxnSpPr>
        <p:spPr>
          <a:xfrm>
            <a:off x="755576" y="828690"/>
            <a:ext cx="7632848" cy="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15" name="Объект 14"/>
          <p:cNvGraphicFramePr>
            <a:graphicFrameLocks noChangeAspect="1"/>
          </p:cNvGraphicFramePr>
          <p:nvPr>
            <p:extLst>
              <p:ext uri="{D42A27DB-BD31-4B8C-83A1-F6EECF244321}">
                <p14:modId xmlns:p14="http://schemas.microsoft.com/office/powerpoint/2010/main" val="3778409616"/>
              </p:ext>
            </p:extLst>
          </p:nvPr>
        </p:nvGraphicFramePr>
        <p:xfrm>
          <a:off x="4356100" y="5012710"/>
          <a:ext cx="2130001" cy="540000"/>
        </p:xfrm>
        <a:graphic>
          <a:graphicData uri="http://schemas.openxmlformats.org/presentationml/2006/ole">
            <mc:AlternateContent xmlns:mc="http://schemas.openxmlformats.org/markup-compatibility/2006">
              <mc:Choice xmlns:v="urn:schemas-microsoft-com:vml" Requires="v">
                <p:oleObj spid="_x0000_s5544" name="Формула" r:id="rId5" imgW="901440" imgH="228600" progId="Equation.3">
                  <p:embed/>
                </p:oleObj>
              </mc:Choice>
              <mc:Fallback>
                <p:oleObj name="Формула" r:id="rId5" imgW="901440" imgH="228600" progId="Equation.3">
                  <p:embed/>
                  <p:pic>
                    <p:nvPicPr>
                      <p:cNvPr id="0" name=""/>
                      <p:cNvPicPr/>
                      <p:nvPr/>
                    </p:nvPicPr>
                    <p:blipFill>
                      <a:blip r:embed="rId6"/>
                      <a:stretch>
                        <a:fillRect/>
                      </a:stretch>
                    </p:blipFill>
                    <p:spPr>
                      <a:xfrm>
                        <a:off x="4356100" y="5012710"/>
                        <a:ext cx="2130001" cy="540000"/>
                      </a:xfrm>
                      <a:prstGeom prst="rect">
                        <a:avLst/>
                      </a:prstGeom>
                    </p:spPr>
                  </p:pic>
                </p:oleObj>
              </mc:Fallback>
            </mc:AlternateContent>
          </a:graphicData>
        </a:graphic>
      </p:graphicFrame>
      <p:graphicFrame>
        <p:nvGraphicFramePr>
          <p:cNvPr id="16" name="Объект 15"/>
          <p:cNvGraphicFramePr>
            <a:graphicFrameLocks noChangeAspect="1"/>
          </p:cNvGraphicFramePr>
          <p:nvPr>
            <p:extLst>
              <p:ext uri="{D42A27DB-BD31-4B8C-83A1-F6EECF244321}">
                <p14:modId xmlns:p14="http://schemas.microsoft.com/office/powerpoint/2010/main" val="2372689966"/>
              </p:ext>
            </p:extLst>
          </p:nvPr>
        </p:nvGraphicFramePr>
        <p:xfrm>
          <a:off x="4356100" y="2162712"/>
          <a:ext cx="1791258" cy="540000"/>
        </p:xfrm>
        <a:graphic>
          <a:graphicData uri="http://schemas.openxmlformats.org/presentationml/2006/ole">
            <mc:AlternateContent xmlns:mc="http://schemas.openxmlformats.org/markup-compatibility/2006">
              <mc:Choice xmlns:v="urn:schemas-microsoft-com:vml" Requires="v">
                <p:oleObj spid="_x0000_s5545" name="Формула" r:id="rId7" imgW="799920" imgH="241200" progId="Equation.3">
                  <p:embed/>
                </p:oleObj>
              </mc:Choice>
              <mc:Fallback>
                <p:oleObj name="Формула" r:id="rId7" imgW="799920" imgH="241200" progId="Equation.3">
                  <p:embed/>
                  <p:pic>
                    <p:nvPicPr>
                      <p:cNvPr id="0" name=""/>
                      <p:cNvPicPr/>
                      <p:nvPr/>
                    </p:nvPicPr>
                    <p:blipFill>
                      <a:blip r:embed="rId8"/>
                      <a:stretch>
                        <a:fillRect/>
                      </a:stretch>
                    </p:blipFill>
                    <p:spPr>
                      <a:xfrm>
                        <a:off x="4356100" y="2162712"/>
                        <a:ext cx="1791258" cy="540000"/>
                      </a:xfrm>
                      <a:prstGeom prst="rect">
                        <a:avLst/>
                      </a:prstGeom>
                    </p:spPr>
                  </p:pic>
                </p:oleObj>
              </mc:Fallback>
            </mc:AlternateContent>
          </a:graphicData>
        </a:graphic>
      </p:graphicFrame>
      <p:graphicFrame>
        <p:nvGraphicFramePr>
          <p:cNvPr id="17" name="Объект 16"/>
          <p:cNvGraphicFramePr>
            <a:graphicFrameLocks noChangeAspect="1"/>
          </p:cNvGraphicFramePr>
          <p:nvPr>
            <p:extLst>
              <p:ext uri="{D42A27DB-BD31-4B8C-83A1-F6EECF244321}">
                <p14:modId xmlns:p14="http://schemas.microsoft.com/office/powerpoint/2010/main" val="769978617"/>
              </p:ext>
            </p:extLst>
          </p:nvPr>
        </p:nvGraphicFramePr>
        <p:xfrm>
          <a:off x="4356100" y="3630300"/>
          <a:ext cx="1362038" cy="540000"/>
        </p:xfrm>
        <a:graphic>
          <a:graphicData uri="http://schemas.openxmlformats.org/presentationml/2006/ole">
            <mc:AlternateContent xmlns:mc="http://schemas.openxmlformats.org/markup-compatibility/2006">
              <mc:Choice xmlns:v="urn:schemas-microsoft-com:vml" Requires="v">
                <p:oleObj spid="_x0000_s5546" name="Формула" r:id="rId9" imgW="545760" imgH="215640" progId="Equation.3">
                  <p:embed/>
                </p:oleObj>
              </mc:Choice>
              <mc:Fallback>
                <p:oleObj name="Формула" r:id="rId9" imgW="545760" imgH="215640" progId="Equation.3">
                  <p:embed/>
                  <p:pic>
                    <p:nvPicPr>
                      <p:cNvPr id="0" name=""/>
                      <p:cNvPicPr>
                        <a:picLocks noChangeAspect="1" noChangeArrowheads="1"/>
                      </p:cNvPicPr>
                      <p:nvPr/>
                    </p:nvPicPr>
                    <p:blipFill>
                      <a:blip r:embed="rId10"/>
                      <a:srcRect/>
                      <a:stretch>
                        <a:fillRect/>
                      </a:stretch>
                    </p:blipFill>
                    <p:spPr bwMode="auto">
                      <a:xfrm>
                        <a:off x="4356100" y="3630300"/>
                        <a:ext cx="1362038"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Прямоугольник 17"/>
          <p:cNvSpPr/>
          <p:nvPr/>
        </p:nvSpPr>
        <p:spPr>
          <a:xfrm>
            <a:off x="457240" y="2096656"/>
            <a:ext cx="6130984" cy="136099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539550" y="2534316"/>
            <a:ext cx="5588133" cy="923330"/>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Активная пористость </a:t>
            </a:r>
            <a:r>
              <a:rPr lang="ru-RU" dirty="0">
                <a:latin typeface="Arial" panose="020B0604020202020204" pitchFamily="34" charset="0"/>
                <a:cs typeface="Arial" panose="020B0604020202020204" pitchFamily="34" charset="0"/>
              </a:rPr>
              <a:t>– </a:t>
            </a:r>
            <a:r>
              <a:rPr lang="en-US" i="1" dirty="0" smtClean="0">
                <a:latin typeface="Times New Roman" panose="02020603050405020304" pitchFamily="18" charset="0"/>
                <a:cs typeface="Times New Roman" panose="02020603050405020304" pitchFamily="18" charset="0"/>
              </a:rPr>
              <a:t>n</a:t>
            </a:r>
            <a:r>
              <a:rPr lang="ru-RU" i="1" baseline="-25000" dirty="0" smtClean="0">
                <a:latin typeface="Times New Roman" panose="02020603050405020304" pitchFamily="18" charset="0"/>
                <a:cs typeface="Times New Roman" panose="02020603050405020304" pitchFamily="18" charset="0"/>
              </a:rPr>
              <a:t>а</a:t>
            </a:r>
          </a:p>
          <a:p>
            <a:r>
              <a:rPr lang="ru-RU" dirty="0" smtClean="0">
                <a:latin typeface="Arial" panose="020B0604020202020204" pitchFamily="34" charset="0"/>
                <a:cs typeface="Arial" panose="020B0604020202020204" pitchFamily="34" charset="0"/>
              </a:rPr>
              <a:t>Эффективная пористость – </a:t>
            </a:r>
            <a:r>
              <a:rPr lang="en-US" i="1" dirty="0" smtClean="0">
                <a:latin typeface="Times New Roman" panose="02020603050405020304" pitchFamily="18" charset="0"/>
                <a:cs typeface="Times New Roman" panose="02020603050405020304" pitchFamily="18" charset="0"/>
              </a:rPr>
              <a:t>n</a:t>
            </a:r>
            <a:r>
              <a:rPr lang="en-US" i="1" baseline="-25000" dirty="0" smtClean="0">
                <a:latin typeface="Times New Roman" panose="02020603050405020304" pitchFamily="18" charset="0"/>
                <a:cs typeface="Times New Roman" panose="02020603050405020304" pitchFamily="18" charset="0"/>
              </a:rPr>
              <a:t>e</a:t>
            </a:r>
            <a:r>
              <a:rPr lang="ru-RU" i="1" baseline="-25000" dirty="0" smtClean="0">
                <a:latin typeface="Times New Roman" panose="02020603050405020304" pitchFamily="18" charset="0"/>
                <a:cs typeface="Times New Roman" panose="02020603050405020304" pitchFamily="18" charset="0"/>
              </a:rPr>
              <a:t> </a:t>
            </a:r>
          </a:p>
          <a:p>
            <a:r>
              <a:rPr lang="ru-RU" dirty="0" smtClean="0">
                <a:latin typeface="Arial" panose="020B0604020202020204" pitchFamily="34" charset="0"/>
                <a:cs typeface="Arial" panose="020B0604020202020204" pitchFamily="34" charset="0"/>
              </a:rPr>
              <a:t>Коэффициент распределения (учет сорбции) – </a:t>
            </a:r>
            <a:r>
              <a:rPr lang="en-US" i="1" dirty="0" err="1" smtClean="0">
                <a:latin typeface="Times New Roman" panose="02020603050405020304" pitchFamily="18" charset="0"/>
                <a:cs typeface="Times New Roman" panose="02020603050405020304" pitchFamily="18" charset="0"/>
              </a:rPr>
              <a:t>K</a:t>
            </a:r>
            <a:r>
              <a:rPr lang="en-US" i="1" baseline="-25000" dirty="0" err="1" smtClean="0">
                <a:latin typeface="Times New Roman" panose="02020603050405020304" pitchFamily="18" charset="0"/>
                <a:cs typeface="Times New Roman" panose="02020603050405020304" pitchFamily="18" charset="0"/>
              </a:rPr>
              <a:t>d</a:t>
            </a:r>
            <a:r>
              <a:rPr lang="ru-RU" dirty="0" smtClean="0">
                <a:latin typeface="Times New Roman" panose="02020603050405020304" pitchFamily="18" charset="0"/>
                <a:cs typeface="Times New Roman" panose="02020603050405020304" pitchFamily="18" charset="0"/>
              </a:rPr>
              <a:t> </a:t>
            </a:r>
          </a:p>
        </p:txBody>
      </p:sp>
      <p:graphicFrame>
        <p:nvGraphicFramePr>
          <p:cNvPr id="20" name="Объект 19"/>
          <p:cNvGraphicFramePr>
            <a:graphicFrameLocks noChangeAspect="1"/>
          </p:cNvGraphicFramePr>
          <p:nvPr>
            <p:extLst>
              <p:ext uri="{D42A27DB-BD31-4B8C-83A1-F6EECF244321}">
                <p14:modId xmlns:p14="http://schemas.microsoft.com/office/powerpoint/2010/main" val="3428872395"/>
              </p:ext>
            </p:extLst>
          </p:nvPr>
        </p:nvGraphicFramePr>
        <p:xfrm>
          <a:off x="4356100" y="2672916"/>
          <a:ext cx="1762125" cy="511175"/>
        </p:xfrm>
        <a:graphic>
          <a:graphicData uri="http://schemas.openxmlformats.org/presentationml/2006/ole">
            <mc:AlternateContent xmlns:mc="http://schemas.openxmlformats.org/markup-compatibility/2006">
              <mc:Choice xmlns:v="urn:schemas-microsoft-com:vml" Requires="v">
                <p:oleObj spid="_x0000_s5547" name="Формула" r:id="rId11" imgW="787320" imgH="228600" progId="Equation.3">
                  <p:embed/>
                </p:oleObj>
              </mc:Choice>
              <mc:Fallback>
                <p:oleObj name="Формула" r:id="rId11" imgW="787320" imgH="228600" progId="Equation.3">
                  <p:embed/>
                  <p:pic>
                    <p:nvPicPr>
                      <p:cNvPr id="0" name=""/>
                      <p:cNvPicPr>
                        <a:picLocks noChangeAspect="1" noChangeArrowheads="1"/>
                      </p:cNvPicPr>
                      <p:nvPr/>
                    </p:nvPicPr>
                    <p:blipFill>
                      <a:blip r:embed="rId12"/>
                      <a:srcRect/>
                      <a:stretch>
                        <a:fillRect/>
                      </a:stretch>
                    </p:blipFill>
                    <p:spPr bwMode="auto">
                      <a:xfrm>
                        <a:off x="4356100" y="2672916"/>
                        <a:ext cx="17621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Прямоугольник 20"/>
          <p:cNvSpPr/>
          <p:nvPr/>
        </p:nvSpPr>
        <p:spPr>
          <a:xfrm>
            <a:off x="464136" y="3602732"/>
            <a:ext cx="6124088" cy="120889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464136" y="4964028"/>
            <a:ext cx="6124088" cy="120889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p:cNvSpPr txBox="1"/>
          <p:nvPr/>
        </p:nvSpPr>
        <p:spPr>
          <a:xfrm>
            <a:off x="539551" y="4042544"/>
            <a:ext cx="3933834" cy="646331"/>
          </a:xfrm>
          <a:prstGeom prst="rect">
            <a:avLst/>
          </a:prstGeom>
          <a:noFill/>
        </p:spPr>
        <p:txBody>
          <a:bodyPr wrap="none" rtlCol="0">
            <a:spAutoFit/>
          </a:bodyPr>
          <a:lstStyle/>
          <a:p>
            <a:r>
              <a:rPr lang="ru-RU" dirty="0">
                <a:latin typeface="Arial" panose="020B0604020202020204" pitchFamily="34" charset="0"/>
                <a:cs typeface="Arial" panose="020B0604020202020204" pitchFamily="34" charset="0"/>
              </a:rPr>
              <a:t>Расход – </a:t>
            </a:r>
            <a:r>
              <a:rPr lang="en-US" i="1" dirty="0" smtClean="0">
                <a:latin typeface="Times New Roman" panose="02020603050405020304" pitchFamily="18" charset="0"/>
                <a:cs typeface="Times New Roman" panose="02020603050405020304" pitchFamily="18" charset="0"/>
              </a:rPr>
              <a:t>Q</a:t>
            </a:r>
            <a:endParaRPr lang="ru-RU" i="1" baseline="-25000" dirty="0" smtClean="0">
              <a:latin typeface="Times New Roman" panose="02020603050405020304" pitchFamily="18" charset="0"/>
              <a:cs typeface="Times New Roman" panose="02020603050405020304" pitchFamily="18" charset="0"/>
            </a:endParaRPr>
          </a:p>
          <a:p>
            <a:r>
              <a:rPr lang="ru-RU" dirty="0" smtClean="0">
                <a:latin typeface="Arial" panose="020B0604020202020204" pitchFamily="34" charset="0"/>
                <a:cs typeface="Arial" panose="020B0604020202020204" pitchFamily="34" charset="0"/>
              </a:rPr>
              <a:t>Площадь поперечного сечения – </a:t>
            </a:r>
            <a:r>
              <a:rPr lang="el-GR" i="1" dirty="0" smtClean="0">
                <a:latin typeface="Times New Roman" panose="02020603050405020304" pitchFamily="18" charset="0"/>
                <a:cs typeface="Times New Roman" panose="02020603050405020304" pitchFamily="18" charset="0"/>
              </a:rPr>
              <a:t>ω</a:t>
            </a:r>
            <a:endParaRPr lang="ru-RU" i="1" baseline="-250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544548" y="5410696"/>
            <a:ext cx="5007589" cy="646331"/>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Коэффициент молекулярной диффузии</a:t>
            </a:r>
            <a:r>
              <a:rPr lang="ru-RU" dirty="0">
                <a:latin typeface="Arial" panose="020B0604020202020204" pitchFamily="34" charset="0"/>
                <a:cs typeface="Arial" panose="020B0604020202020204" pitchFamily="34" charset="0"/>
              </a:rPr>
              <a:t> – </a:t>
            </a:r>
            <a:r>
              <a:rPr lang="en-US" i="1" dirty="0" err="1" smtClean="0">
                <a:latin typeface="Times New Roman" panose="02020603050405020304" pitchFamily="18" charset="0"/>
                <a:cs typeface="Times New Roman" panose="02020603050405020304" pitchFamily="18" charset="0"/>
              </a:rPr>
              <a:t>D</a:t>
            </a:r>
            <a:r>
              <a:rPr lang="en-US" i="1" baseline="-25000" dirty="0" err="1" smtClean="0">
                <a:latin typeface="Times New Roman" panose="02020603050405020304" pitchFamily="18" charset="0"/>
                <a:cs typeface="Times New Roman" panose="02020603050405020304" pitchFamily="18" charset="0"/>
              </a:rPr>
              <a:t>m</a:t>
            </a:r>
            <a:endParaRPr lang="ru-RU" i="1" baseline="-25000" dirty="0" smtClean="0">
              <a:latin typeface="Times New Roman" panose="02020603050405020304" pitchFamily="18" charset="0"/>
              <a:cs typeface="Times New Roman" panose="02020603050405020304" pitchFamily="18" charset="0"/>
            </a:endParaRPr>
          </a:p>
          <a:p>
            <a:r>
              <a:rPr lang="ru-RU" dirty="0" err="1" smtClean="0">
                <a:latin typeface="Arial" panose="020B0604020202020204" pitchFamily="34" charset="0"/>
                <a:cs typeface="Arial" panose="020B0604020202020204" pitchFamily="34" charset="0"/>
              </a:rPr>
              <a:t>Дисперсивность</a:t>
            </a:r>
            <a:r>
              <a:rPr lang="ru-RU" dirty="0" smtClean="0">
                <a:latin typeface="Arial" panose="020B0604020202020204" pitchFamily="34" charset="0"/>
                <a:cs typeface="Arial" panose="020B0604020202020204" pitchFamily="34" charset="0"/>
              </a:rPr>
              <a:t> – </a:t>
            </a:r>
            <a:r>
              <a:rPr lang="el-GR" i="1" dirty="0" smtClean="0">
                <a:latin typeface="Times New Roman" panose="02020603050405020304" pitchFamily="18" charset="0"/>
                <a:cs typeface="Times New Roman" panose="02020603050405020304" pitchFamily="18" charset="0"/>
              </a:rPr>
              <a:t>δ</a:t>
            </a:r>
            <a:endParaRPr lang="ru-RU" i="1"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548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7468"/>
            <a:ext cx="9144000" cy="523220"/>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 </a:t>
            </a:r>
            <a:r>
              <a:rPr lang="ru-RU" sz="2800" dirty="0" smtClean="0">
                <a:latin typeface="Arial" panose="020B0604020202020204" pitchFamily="34" charset="0"/>
                <a:cs typeface="Arial" panose="020B0604020202020204" pitchFamily="34" charset="0"/>
              </a:rPr>
              <a:t>Тема 1</a:t>
            </a:r>
            <a:r>
              <a:rPr lang="en-US" sz="2800" dirty="0" smtClean="0">
                <a:latin typeface="Arial" panose="020B0604020202020204" pitchFamily="34" charset="0"/>
                <a:cs typeface="Arial" panose="020B0604020202020204" pitchFamily="34" charset="0"/>
              </a:rPr>
              <a:t>: </a:t>
            </a:r>
            <a:r>
              <a:rPr lang="ru-RU" sz="2800" b="1" dirty="0" smtClean="0">
                <a:latin typeface="Arial" panose="020B0604020202020204" pitchFamily="34" charset="0"/>
                <a:cs typeface="Arial" panose="020B0604020202020204" pitchFamily="34" charset="0"/>
              </a:rPr>
              <a:t>Гетерогенная</a:t>
            </a:r>
            <a:r>
              <a:rPr lang="ru-RU" sz="2800" dirty="0" smtClean="0">
                <a:latin typeface="Arial" panose="020B0604020202020204" pitchFamily="34" charset="0"/>
                <a:cs typeface="Arial" panose="020B0604020202020204" pitchFamily="34" charset="0"/>
              </a:rPr>
              <a:t> геологическая среда</a:t>
            </a:r>
            <a:endParaRPr lang="ru-RU" sz="2800" dirty="0">
              <a:latin typeface="Arial" panose="020B0604020202020204" pitchFamily="34" charset="0"/>
              <a:cs typeface="Arial" panose="020B0604020202020204" pitchFamily="34" charset="0"/>
            </a:endParaRPr>
          </a:p>
        </p:txBody>
      </p:sp>
      <p:cxnSp>
        <p:nvCxnSpPr>
          <p:cNvPr id="4" name="Прямая соединительная линия 3"/>
          <p:cNvCxnSpPr/>
          <p:nvPr/>
        </p:nvCxnSpPr>
        <p:spPr>
          <a:xfrm>
            <a:off x="755576" y="692695"/>
            <a:ext cx="7632848" cy="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5896"/>
          <a:stretch/>
        </p:blipFill>
        <p:spPr bwMode="auto">
          <a:xfrm>
            <a:off x="3321989" y="1285339"/>
            <a:ext cx="3341420" cy="2062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280" t="13009" r="4630" b="18093"/>
          <a:stretch/>
        </p:blipFill>
        <p:spPr bwMode="auto">
          <a:xfrm>
            <a:off x="6748895" y="1285339"/>
            <a:ext cx="2221791" cy="1994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http://msd.com.ua/img/154/image018.jpg"/>
          <p:cNvPicPr>
            <a:picLocks noChangeAspect="1" noChangeArrowheads="1"/>
          </p:cNvPicPr>
          <p:nvPr/>
        </p:nvPicPr>
        <p:blipFill rotWithShape="1">
          <a:blip r:embed="rId4">
            <a:extLst>
              <a:ext uri="{28A0092B-C50C-407E-A947-70E740481C1C}">
                <a14:useLocalDpi xmlns:a14="http://schemas.microsoft.com/office/drawing/2010/main" val="0"/>
              </a:ext>
            </a:extLst>
          </a:blip>
          <a:srcRect t="14332" r="28683" b="22078"/>
          <a:stretch/>
        </p:blipFill>
        <p:spPr bwMode="auto">
          <a:xfrm>
            <a:off x="4671580" y="4077072"/>
            <a:ext cx="2968517" cy="787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5062579"/>
            <a:ext cx="1687747" cy="1610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671580" y="3707740"/>
            <a:ext cx="1335622"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Дисперсия</a:t>
            </a:r>
            <a:endParaRPr lang="ru-RU" dirty="0">
              <a:latin typeface="Arial" panose="020B0604020202020204" pitchFamily="34" charset="0"/>
              <a:cs typeface="Arial" panose="020B0604020202020204" pitchFamily="34" charset="0"/>
            </a:endParaRPr>
          </a:p>
        </p:txBody>
      </p:sp>
      <p:sp>
        <p:nvSpPr>
          <p:cNvPr id="11" name="TextBox 10"/>
          <p:cNvSpPr txBox="1"/>
          <p:nvPr/>
        </p:nvSpPr>
        <p:spPr>
          <a:xfrm>
            <a:off x="4716016" y="4693247"/>
            <a:ext cx="1320233"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Диффузия</a:t>
            </a:r>
            <a:endParaRPr lang="ru-RU" dirty="0">
              <a:latin typeface="Arial" panose="020B0604020202020204" pitchFamily="34" charset="0"/>
              <a:cs typeface="Arial" panose="020B0604020202020204" pitchFamily="34" charset="0"/>
            </a:endParaRPr>
          </a:p>
        </p:txBody>
      </p:sp>
      <p:pic>
        <p:nvPicPr>
          <p:cNvPr id="6146" name="Picture 2" descr="C:\Users\Vova\Desktop\Pic_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7727"/>
          <a:stretch/>
        </p:blipFill>
        <p:spPr bwMode="auto">
          <a:xfrm>
            <a:off x="1134455" y="4426948"/>
            <a:ext cx="2166937" cy="21737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04058" y="4077072"/>
            <a:ext cx="3427733"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Фрагмент гетерогенной среды</a:t>
            </a:r>
            <a:endParaRPr lang="ru-RU" dirty="0">
              <a:latin typeface="Arial" panose="020B0604020202020204" pitchFamily="34" charset="0"/>
              <a:cs typeface="Arial" panose="020B0604020202020204" pitchFamily="34" charset="0"/>
            </a:endParaRPr>
          </a:p>
        </p:txBody>
      </p:sp>
      <p:sp>
        <p:nvSpPr>
          <p:cNvPr id="13" name="Стрелка вправо 12"/>
          <p:cNvSpPr/>
          <p:nvPr/>
        </p:nvSpPr>
        <p:spPr>
          <a:xfrm rot="20562375">
            <a:off x="2797919" y="4622846"/>
            <a:ext cx="1844505" cy="118858"/>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rot="272591">
            <a:off x="2411625" y="5540661"/>
            <a:ext cx="2259225" cy="10800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3297258" y="916007"/>
            <a:ext cx="3351687"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Смешанная осадочная среда</a:t>
            </a:r>
            <a:endParaRPr lang="ru-RU" dirty="0">
              <a:latin typeface="Arial" panose="020B0604020202020204" pitchFamily="34" charset="0"/>
              <a:cs typeface="Arial" panose="020B0604020202020204" pitchFamily="34" charset="0"/>
            </a:endParaRPr>
          </a:p>
        </p:txBody>
      </p:sp>
      <p:sp>
        <p:nvSpPr>
          <p:cNvPr id="16" name="TextBox 15"/>
          <p:cNvSpPr txBox="1"/>
          <p:nvPr/>
        </p:nvSpPr>
        <p:spPr>
          <a:xfrm>
            <a:off x="6880434" y="883288"/>
            <a:ext cx="2090252"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Трещинная среда</a:t>
            </a:r>
            <a:endParaRPr lang="ru-RU" dirty="0">
              <a:latin typeface="Arial" panose="020B0604020202020204" pitchFamily="34" charset="0"/>
              <a:cs typeface="Arial" panose="020B0604020202020204" pitchFamily="34" charset="0"/>
            </a:endParaRPr>
          </a:p>
        </p:txBody>
      </p:sp>
      <p:pic>
        <p:nvPicPr>
          <p:cNvPr id="19" name="Picture 2" descr="C:\Users\Vova\Desktop\Pic_81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1376008"/>
            <a:ext cx="2859749" cy="171794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97980" y="916007"/>
            <a:ext cx="1910844"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Слоистая среда</a:t>
            </a:r>
            <a:endParaRPr lang="ru-RU" dirty="0">
              <a:latin typeface="Arial" panose="020B0604020202020204" pitchFamily="34" charset="0"/>
              <a:cs typeface="Arial" panose="020B0604020202020204" pitchFamily="34" charset="0"/>
            </a:endParaRPr>
          </a:p>
        </p:txBody>
      </p:sp>
      <p:sp>
        <p:nvSpPr>
          <p:cNvPr id="40" name="Стрелка вправо 39"/>
          <p:cNvSpPr/>
          <p:nvPr/>
        </p:nvSpPr>
        <p:spPr>
          <a:xfrm rot="5400000">
            <a:off x="1375826" y="3561674"/>
            <a:ext cx="922250" cy="1415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трелка вправо 40"/>
          <p:cNvSpPr/>
          <p:nvPr/>
        </p:nvSpPr>
        <p:spPr>
          <a:xfrm rot="7672325">
            <a:off x="2603557" y="3295695"/>
            <a:ext cx="1591906" cy="1105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трелка вправо 41"/>
          <p:cNvSpPr/>
          <p:nvPr/>
        </p:nvSpPr>
        <p:spPr>
          <a:xfrm rot="9844052">
            <a:off x="3170654" y="3507318"/>
            <a:ext cx="3531930" cy="1034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04809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 name="Объект 6"/>
          <p:cNvGraphicFramePr>
            <a:graphicFrameLocks noChangeAspect="1"/>
          </p:cNvGraphicFramePr>
          <p:nvPr>
            <p:extLst>
              <p:ext uri="{D42A27DB-BD31-4B8C-83A1-F6EECF244321}">
                <p14:modId xmlns:p14="http://schemas.microsoft.com/office/powerpoint/2010/main" val="1163336167"/>
              </p:ext>
            </p:extLst>
          </p:nvPr>
        </p:nvGraphicFramePr>
        <p:xfrm>
          <a:off x="2043113" y="979761"/>
          <a:ext cx="5059362" cy="1081087"/>
        </p:xfrm>
        <a:graphic>
          <a:graphicData uri="http://schemas.openxmlformats.org/presentationml/2006/ole">
            <mc:AlternateContent xmlns:mc="http://schemas.openxmlformats.org/markup-compatibility/2006">
              <mc:Choice xmlns:v="urn:schemas-microsoft-com:vml" Requires="v">
                <p:oleObj spid="_x0000_s1447" name="Формула" r:id="rId3" imgW="1968480" imgH="419040" progId="Equation.3">
                  <p:embed/>
                </p:oleObj>
              </mc:Choice>
              <mc:Fallback>
                <p:oleObj name="Формула" r:id="rId3" imgW="1968480" imgH="419040" progId="Equation.3">
                  <p:embed/>
                  <p:pic>
                    <p:nvPicPr>
                      <p:cNvPr id="0" name="Object 1"/>
                      <p:cNvPicPr>
                        <a:picLocks noChangeAspect="1" noChangeArrowheads="1"/>
                      </p:cNvPicPr>
                      <p:nvPr/>
                    </p:nvPicPr>
                    <p:blipFill>
                      <a:blip r:embed="rId4"/>
                      <a:srcRect/>
                      <a:stretch>
                        <a:fillRect/>
                      </a:stretch>
                    </p:blipFill>
                    <p:spPr bwMode="auto">
                      <a:xfrm>
                        <a:off x="2043113" y="979761"/>
                        <a:ext cx="5059362" cy="1081087"/>
                      </a:xfrm>
                      <a:prstGeom prst="rect">
                        <a:avLst/>
                      </a:prstGeom>
                      <a:noFill/>
                    </p:spPr>
                  </p:pic>
                </p:oleObj>
              </mc:Fallback>
            </mc:AlternateContent>
          </a:graphicData>
        </a:graphic>
      </p:graphicFrame>
      <p:sp>
        <p:nvSpPr>
          <p:cNvPr id="2" name="TextBox 1"/>
          <p:cNvSpPr txBox="1"/>
          <p:nvPr/>
        </p:nvSpPr>
        <p:spPr>
          <a:xfrm>
            <a:off x="-6032" y="109211"/>
            <a:ext cx="9144000" cy="830997"/>
          </a:xfrm>
          <a:prstGeom prst="rect">
            <a:avLst/>
          </a:prstGeom>
          <a:noFill/>
        </p:spPr>
        <p:txBody>
          <a:bodyPr wrap="square" rtlCol="0">
            <a:spAutoFit/>
          </a:bodyPr>
          <a:lstStyle/>
          <a:p>
            <a:pPr algn="ctr"/>
            <a:r>
              <a:rPr lang="ru-RU" sz="2400" dirty="0" smtClean="0">
                <a:latin typeface="Arial" panose="020B0604020202020204" pitchFamily="34" charset="0"/>
                <a:cs typeface="Arial" panose="020B0604020202020204" pitchFamily="34" charset="0"/>
              </a:rPr>
              <a:t>Тема 1</a:t>
            </a:r>
            <a:r>
              <a:rPr lang="en-US" sz="2400" dirty="0" smtClean="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Уравнение конвективно-дисперсионного переноса в гетерогенной среде</a:t>
            </a:r>
            <a:endParaRPr lang="ru-RU" sz="2400" dirty="0">
              <a:latin typeface="Arial" panose="020B0604020202020204" pitchFamily="34" charset="0"/>
              <a:cs typeface="Arial" panose="020B0604020202020204" pitchFamily="34" charset="0"/>
            </a:endParaRPr>
          </a:p>
        </p:txBody>
      </p:sp>
      <p:sp>
        <p:nvSpPr>
          <p:cNvPr id="19" name="TextBox 18"/>
          <p:cNvSpPr txBox="1"/>
          <p:nvPr/>
        </p:nvSpPr>
        <p:spPr>
          <a:xfrm>
            <a:off x="296666" y="2436341"/>
            <a:ext cx="3125330" cy="369332"/>
          </a:xfrm>
          <a:prstGeom prst="rect">
            <a:avLst/>
          </a:prstGeom>
          <a:solidFill>
            <a:schemeClr val="accent2">
              <a:lumMod val="40000"/>
              <a:lumOff val="60000"/>
            </a:schemeClr>
          </a:solidFill>
          <a:ln w="19050">
            <a:solidFill>
              <a:srgbClr val="FF0000"/>
            </a:solidFill>
          </a:ln>
        </p:spPr>
        <p:txBody>
          <a:bodyPr wrap="square" rtlCol="0">
            <a:spAutoFit/>
          </a:bodyPr>
          <a:lstStyle/>
          <a:p>
            <a:r>
              <a:rPr lang="en-US" dirty="0" smtClean="0">
                <a:latin typeface="Arial" panose="020B0604020202020204" pitchFamily="34" charset="0"/>
                <a:cs typeface="Arial" panose="020B0604020202020204" pitchFamily="34" charset="0"/>
              </a:rPr>
              <a:t>1. </a:t>
            </a:r>
            <a:r>
              <a:rPr lang="ru-RU" dirty="0" smtClean="0">
                <a:latin typeface="Arial" panose="020B0604020202020204" pitchFamily="34" charset="0"/>
                <a:cs typeface="Arial" panose="020B0604020202020204" pitchFamily="34" charset="0"/>
              </a:rPr>
              <a:t>Пористость блоков </a:t>
            </a:r>
            <a:r>
              <a:rPr lang="en-US" dirty="0" smtClean="0">
                <a:latin typeface="Arial" panose="020B0604020202020204" pitchFamily="34" charset="0"/>
                <a:cs typeface="Arial" panose="020B0604020202020204" pitchFamily="34" charset="0"/>
              </a:rPr>
              <a:t>– </a:t>
            </a:r>
            <a:r>
              <a:rPr lang="en-US" i="1" dirty="0" smtClean="0">
                <a:latin typeface="Times New Roman" panose="02020603050405020304" pitchFamily="18" charset="0"/>
                <a:cs typeface="Times New Roman" panose="02020603050405020304" pitchFamily="18" charset="0"/>
              </a:rPr>
              <a:t>n*</a:t>
            </a:r>
          </a:p>
        </p:txBody>
      </p:sp>
      <p:sp>
        <p:nvSpPr>
          <p:cNvPr id="22" name="TextBox 21"/>
          <p:cNvSpPr txBox="1"/>
          <p:nvPr/>
        </p:nvSpPr>
        <p:spPr>
          <a:xfrm>
            <a:off x="297072" y="4427820"/>
            <a:ext cx="3125330" cy="369332"/>
          </a:xfrm>
          <a:prstGeom prst="rect">
            <a:avLst/>
          </a:prstGeom>
          <a:solidFill>
            <a:schemeClr val="accent2">
              <a:lumMod val="40000"/>
              <a:lumOff val="60000"/>
            </a:schemeClr>
          </a:solidFill>
          <a:ln w="19050">
            <a:solidFill>
              <a:srgbClr val="FF0000"/>
            </a:solidFill>
          </a:ln>
        </p:spPr>
        <p:txBody>
          <a:bodyPr wrap="square" rtlCol="0">
            <a:spAutoFit/>
          </a:bodyPr>
          <a:lstStyle/>
          <a:p>
            <a:pPr algn="ctr"/>
            <a:r>
              <a:rPr lang="ru-RU" dirty="0">
                <a:latin typeface="Arial" panose="020B0604020202020204" pitchFamily="34" charset="0"/>
                <a:cs typeface="Arial" panose="020B0604020202020204" pitchFamily="34" charset="0"/>
              </a:rPr>
              <a:t>3</a:t>
            </a:r>
            <a:r>
              <a:rPr lang="en-US"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Скорость фильтрации </a:t>
            </a:r>
            <a:r>
              <a:rPr lang="en-US" dirty="0" smtClean="0">
                <a:latin typeface="Arial" panose="020B0604020202020204" pitchFamily="34" charset="0"/>
                <a:cs typeface="Arial" panose="020B0604020202020204" pitchFamily="34" charset="0"/>
              </a:rPr>
              <a:t>- </a:t>
            </a:r>
            <a:r>
              <a:rPr lang="en-US" i="1" dirty="0" smtClean="0">
                <a:latin typeface="Times New Roman" panose="02020603050405020304" pitchFamily="18" charset="0"/>
                <a:cs typeface="Times New Roman" panose="02020603050405020304" pitchFamily="18" charset="0"/>
              </a:rPr>
              <a:t>v</a:t>
            </a:r>
          </a:p>
        </p:txBody>
      </p:sp>
      <p:cxnSp>
        <p:nvCxnSpPr>
          <p:cNvPr id="28" name="Прямая соединительная линия 27"/>
          <p:cNvCxnSpPr/>
          <p:nvPr/>
        </p:nvCxnSpPr>
        <p:spPr>
          <a:xfrm>
            <a:off x="755576" y="956664"/>
            <a:ext cx="7632848" cy="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96666" y="2996952"/>
            <a:ext cx="3125330" cy="369332"/>
          </a:xfrm>
          <a:prstGeom prst="rect">
            <a:avLst/>
          </a:prstGeom>
          <a:solidFill>
            <a:schemeClr val="accent2">
              <a:lumMod val="40000"/>
              <a:lumOff val="60000"/>
            </a:schemeClr>
          </a:solidFill>
          <a:ln w="19050">
            <a:solidFill>
              <a:srgbClr val="FF0000"/>
            </a:solidFill>
          </a:ln>
        </p:spPr>
        <p:txBody>
          <a:bodyPr wrap="square" rtlCol="0">
            <a:spAutoFit/>
          </a:bodyPr>
          <a:lstStyle/>
          <a:p>
            <a:r>
              <a:rPr lang="ru-RU" dirty="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Пористость каналов </a:t>
            </a:r>
            <a:r>
              <a:rPr lang="en-US" dirty="0" smtClean="0">
                <a:latin typeface="Arial" panose="020B0604020202020204" pitchFamily="34" charset="0"/>
                <a:cs typeface="Arial" panose="020B0604020202020204" pitchFamily="34" charset="0"/>
              </a:rPr>
              <a:t>– </a:t>
            </a:r>
            <a:r>
              <a:rPr lang="en-US" i="1" dirty="0" smtClean="0">
                <a:latin typeface="Times New Roman" panose="02020603050405020304" pitchFamily="18" charset="0"/>
                <a:cs typeface="Times New Roman" panose="02020603050405020304" pitchFamily="18" charset="0"/>
              </a:rPr>
              <a:t>n</a:t>
            </a:r>
            <a:r>
              <a:rPr lang="en-US" i="1" baseline="30000" dirty="0" smtClean="0">
                <a:latin typeface="Times New Roman" panose="02020603050405020304" pitchFamily="18" charset="0"/>
                <a:cs typeface="Times New Roman" panose="02020603050405020304" pitchFamily="18" charset="0"/>
              </a:rPr>
              <a:t>0</a:t>
            </a:r>
          </a:p>
        </p:txBody>
      </p:sp>
      <p:sp>
        <p:nvSpPr>
          <p:cNvPr id="27" name="TextBox 26"/>
          <p:cNvSpPr txBox="1"/>
          <p:nvPr/>
        </p:nvSpPr>
        <p:spPr>
          <a:xfrm>
            <a:off x="297072" y="5003884"/>
            <a:ext cx="3527712" cy="369332"/>
          </a:xfrm>
          <a:prstGeom prst="rect">
            <a:avLst/>
          </a:prstGeom>
          <a:solidFill>
            <a:schemeClr val="accent2">
              <a:lumMod val="40000"/>
              <a:lumOff val="60000"/>
            </a:schemeClr>
          </a:solidFill>
          <a:ln w="19050">
            <a:solidFill>
              <a:srgbClr val="FF0000"/>
            </a:solidFill>
          </a:ln>
        </p:spPr>
        <p:txBody>
          <a:bodyPr wrap="square" rtlCol="0">
            <a:spAutoFit/>
          </a:bodyPr>
          <a:lstStyle/>
          <a:p>
            <a:pPr algn="ctr"/>
            <a:r>
              <a:rPr lang="ru-RU" dirty="0">
                <a:latin typeface="Arial" panose="020B0604020202020204" pitchFamily="34" charset="0"/>
                <a:cs typeface="Arial" panose="020B0604020202020204" pitchFamily="34" charset="0"/>
              </a:rPr>
              <a:t>4</a:t>
            </a:r>
            <a:r>
              <a:rPr lang="en-US"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Коэффициент дисперсии </a:t>
            </a:r>
            <a:r>
              <a:rPr lang="en-US" dirty="0" smtClean="0">
                <a:latin typeface="Arial" panose="020B0604020202020204" pitchFamily="34" charset="0"/>
                <a:cs typeface="Arial" panose="020B0604020202020204" pitchFamily="34" charset="0"/>
              </a:rPr>
              <a:t>- </a:t>
            </a:r>
            <a:r>
              <a:rPr lang="en-US" i="1" dirty="0" smtClean="0">
                <a:latin typeface="Times New Roman" panose="02020603050405020304" pitchFamily="18" charset="0"/>
                <a:cs typeface="Times New Roman" panose="02020603050405020304" pitchFamily="18" charset="0"/>
              </a:rPr>
              <a:t>D</a:t>
            </a:r>
          </a:p>
        </p:txBody>
      </p:sp>
      <p:sp>
        <p:nvSpPr>
          <p:cNvPr id="29" name="Овал 28"/>
          <p:cNvSpPr/>
          <p:nvPr/>
        </p:nvSpPr>
        <p:spPr>
          <a:xfrm>
            <a:off x="1970780" y="1248842"/>
            <a:ext cx="504056" cy="504056"/>
          </a:xfrm>
          <a:prstGeom prst="ellipse">
            <a:avLst/>
          </a:prstGeom>
          <a:noFill/>
          <a:ln w="38100">
            <a:solidFill>
              <a:srgbClr val="FF000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3327544" y="1248842"/>
            <a:ext cx="504056" cy="504056"/>
          </a:xfrm>
          <a:prstGeom prst="ellipse">
            <a:avLst/>
          </a:prstGeom>
          <a:noFill/>
          <a:ln w="38100">
            <a:solidFill>
              <a:srgbClr val="FF000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4565968" y="1248842"/>
            <a:ext cx="504056" cy="504056"/>
          </a:xfrm>
          <a:prstGeom prst="ellipse">
            <a:avLst/>
          </a:prstGeom>
          <a:noFill/>
          <a:ln w="38100">
            <a:solidFill>
              <a:srgbClr val="FF000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5868144" y="1248842"/>
            <a:ext cx="504056" cy="504056"/>
          </a:xfrm>
          <a:prstGeom prst="ellipse">
            <a:avLst/>
          </a:prstGeom>
          <a:noFill/>
          <a:ln w="38100">
            <a:solidFill>
              <a:srgbClr val="FF000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55" name="Picture 23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312"/>
          <a:stretch/>
        </p:blipFill>
        <p:spPr bwMode="auto">
          <a:xfrm>
            <a:off x="4029786" y="2660765"/>
            <a:ext cx="4981866" cy="2712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910037" y="2093759"/>
            <a:ext cx="5221238" cy="615553"/>
          </a:xfrm>
          <a:prstGeom prst="rect">
            <a:avLst/>
          </a:prstGeom>
          <a:noFill/>
        </p:spPr>
        <p:txBody>
          <a:bodyPr wrap="none" rtlCol="0">
            <a:spAutoFit/>
          </a:bodyPr>
          <a:lstStyle/>
          <a:p>
            <a:r>
              <a:rPr lang="ru-RU" sz="1700" dirty="0" smtClean="0">
                <a:latin typeface="Arial" panose="020B0604020202020204" pitchFamily="34" charset="0"/>
                <a:cs typeface="Arial" panose="020B0604020202020204" pitchFamily="34" charset="0"/>
              </a:rPr>
              <a:t>Фрагмент связи хорошо проницаемых отложений</a:t>
            </a:r>
          </a:p>
          <a:p>
            <a:pPr algn="ctr"/>
            <a:r>
              <a:rPr lang="ru-RU" sz="1700" dirty="0">
                <a:latin typeface="Arial" panose="020B0604020202020204" pitchFamily="34" charset="0"/>
                <a:cs typeface="Arial" panose="020B0604020202020204" pitchFamily="34" charset="0"/>
              </a:rPr>
              <a:t>в</a:t>
            </a:r>
            <a:r>
              <a:rPr lang="ru-RU" sz="1700" dirty="0" smtClean="0">
                <a:latin typeface="Arial" panose="020B0604020202020204" pitchFamily="34" charset="0"/>
                <a:cs typeface="Arial" panose="020B0604020202020204" pitchFamily="34" charset="0"/>
              </a:rPr>
              <a:t> гетерогенной среде</a:t>
            </a:r>
            <a:endParaRPr lang="ru-RU" sz="1700" dirty="0">
              <a:latin typeface="Arial" panose="020B0604020202020204" pitchFamily="34" charset="0"/>
              <a:cs typeface="Arial" panose="020B0604020202020204" pitchFamily="34" charset="0"/>
            </a:endParaRPr>
          </a:p>
        </p:txBody>
      </p:sp>
      <p:sp>
        <p:nvSpPr>
          <p:cNvPr id="5" name="TextBox 4"/>
          <p:cNvSpPr txBox="1"/>
          <p:nvPr/>
        </p:nvSpPr>
        <p:spPr>
          <a:xfrm>
            <a:off x="1638064" y="6453336"/>
            <a:ext cx="5867872" cy="369332"/>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Для нейтрального мигранта сорбция отсутствует </a:t>
            </a:r>
            <a:endParaRPr lang="ru-RU" dirty="0">
              <a:latin typeface="Arial" panose="020B0604020202020204" pitchFamily="34" charset="0"/>
              <a:cs typeface="Arial" panose="020B0604020202020204" pitchFamily="34" charset="0"/>
            </a:endParaRPr>
          </a:p>
        </p:txBody>
      </p:sp>
      <p:graphicFrame>
        <p:nvGraphicFramePr>
          <p:cNvPr id="8" name="Объект 7"/>
          <p:cNvGraphicFramePr>
            <a:graphicFrameLocks noChangeAspect="1"/>
          </p:cNvGraphicFramePr>
          <p:nvPr>
            <p:extLst>
              <p:ext uri="{D42A27DB-BD31-4B8C-83A1-F6EECF244321}">
                <p14:modId xmlns:p14="http://schemas.microsoft.com/office/powerpoint/2010/main" val="51823151"/>
              </p:ext>
            </p:extLst>
          </p:nvPr>
        </p:nvGraphicFramePr>
        <p:xfrm>
          <a:off x="1009650" y="5483225"/>
          <a:ext cx="2911475" cy="969963"/>
        </p:xfrm>
        <a:graphic>
          <a:graphicData uri="http://schemas.openxmlformats.org/presentationml/2006/ole">
            <mc:AlternateContent xmlns:mc="http://schemas.openxmlformats.org/markup-compatibility/2006">
              <mc:Choice xmlns:v="urn:schemas-microsoft-com:vml" Requires="v">
                <p:oleObj spid="_x0000_s1448" name="Формула" r:id="rId6" imgW="1257120" imgH="419040" progId="Equation.3">
                  <p:embed/>
                </p:oleObj>
              </mc:Choice>
              <mc:Fallback>
                <p:oleObj name="Формула" r:id="rId6" imgW="1257120" imgH="419040" progId="Equation.3">
                  <p:embed/>
                  <p:pic>
                    <p:nvPicPr>
                      <p:cNvPr id="0" name=""/>
                      <p:cNvPicPr/>
                      <p:nvPr/>
                    </p:nvPicPr>
                    <p:blipFill>
                      <a:blip r:embed="rId7"/>
                      <a:stretch>
                        <a:fillRect/>
                      </a:stretch>
                    </p:blipFill>
                    <p:spPr>
                      <a:xfrm>
                        <a:off x="1009650" y="5483225"/>
                        <a:ext cx="2911475" cy="969963"/>
                      </a:xfrm>
                      <a:prstGeom prst="rect">
                        <a:avLst/>
                      </a:prstGeom>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1573205162"/>
              </p:ext>
            </p:extLst>
          </p:nvPr>
        </p:nvGraphicFramePr>
        <p:xfrm>
          <a:off x="4847570" y="5458435"/>
          <a:ext cx="1718465" cy="994901"/>
        </p:xfrm>
        <a:graphic>
          <a:graphicData uri="http://schemas.openxmlformats.org/presentationml/2006/ole">
            <mc:AlternateContent xmlns:mc="http://schemas.openxmlformats.org/markup-compatibility/2006">
              <mc:Choice xmlns:v="urn:schemas-microsoft-com:vml" Requires="v">
                <p:oleObj spid="_x0000_s1449" name="Формула" r:id="rId8" imgW="723600" imgH="419040" progId="Equation.3">
                  <p:embed/>
                </p:oleObj>
              </mc:Choice>
              <mc:Fallback>
                <p:oleObj name="Формула" r:id="rId8" imgW="723600" imgH="419040" progId="Equation.3">
                  <p:embed/>
                  <p:pic>
                    <p:nvPicPr>
                      <p:cNvPr id="0" name=""/>
                      <p:cNvPicPr/>
                      <p:nvPr/>
                    </p:nvPicPr>
                    <p:blipFill>
                      <a:blip r:embed="rId9"/>
                      <a:stretch>
                        <a:fillRect/>
                      </a:stretch>
                    </p:blipFill>
                    <p:spPr>
                      <a:xfrm>
                        <a:off x="4847570" y="5458435"/>
                        <a:ext cx="1718465" cy="994901"/>
                      </a:xfrm>
                      <a:prstGeom prst="rect">
                        <a:avLst/>
                      </a:prstGeom>
                    </p:spPr>
                  </p:pic>
                </p:oleObj>
              </mc:Fallback>
            </mc:AlternateContent>
          </a:graphicData>
        </a:graphic>
      </p:graphicFrame>
      <p:sp>
        <p:nvSpPr>
          <p:cNvPr id="20" name="Овал 19"/>
          <p:cNvSpPr/>
          <p:nvPr/>
        </p:nvSpPr>
        <p:spPr>
          <a:xfrm>
            <a:off x="6008649" y="5484979"/>
            <a:ext cx="504056" cy="504056"/>
          </a:xfrm>
          <a:prstGeom prst="ellipse">
            <a:avLst/>
          </a:prstGeom>
          <a:noFill/>
          <a:ln w="38100">
            <a:solidFill>
              <a:srgbClr val="FF000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 name="Объект 2"/>
          <p:cNvGraphicFramePr>
            <a:graphicFrameLocks noChangeAspect="1"/>
          </p:cNvGraphicFramePr>
          <p:nvPr>
            <p:extLst>
              <p:ext uri="{D42A27DB-BD31-4B8C-83A1-F6EECF244321}">
                <p14:modId xmlns:p14="http://schemas.microsoft.com/office/powerpoint/2010/main" val="1362520001"/>
              </p:ext>
            </p:extLst>
          </p:nvPr>
        </p:nvGraphicFramePr>
        <p:xfrm>
          <a:off x="894498" y="3314800"/>
          <a:ext cx="1930478" cy="720080"/>
        </p:xfrm>
        <a:graphic>
          <a:graphicData uri="http://schemas.openxmlformats.org/presentationml/2006/ole">
            <mc:AlternateContent xmlns:mc="http://schemas.openxmlformats.org/markup-compatibility/2006">
              <mc:Choice xmlns:v="urn:schemas-microsoft-com:vml" Requires="v">
                <p:oleObj spid="_x0000_s1450" name="Формула" r:id="rId10" imgW="545760" imgH="203040" progId="Equation.3">
                  <p:embed/>
                </p:oleObj>
              </mc:Choice>
              <mc:Fallback>
                <p:oleObj name="Формула" r:id="rId10" imgW="545760" imgH="203040" progId="Equation.3">
                  <p:embed/>
                  <p:pic>
                    <p:nvPicPr>
                      <p:cNvPr id="0" name="Объект 10"/>
                      <p:cNvPicPr>
                        <a:picLocks noChangeAspect="1" noChangeArrowheads="1"/>
                      </p:cNvPicPr>
                      <p:nvPr/>
                    </p:nvPicPr>
                    <p:blipFill>
                      <a:blip r:embed="rId11"/>
                      <a:srcRect/>
                      <a:stretch>
                        <a:fillRect/>
                      </a:stretch>
                    </p:blipFill>
                    <p:spPr bwMode="auto">
                      <a:xfrm>
                        <a:off x="894498" y="3314800"/>
                        <a:ext cx="1930478" cy="720080"/>
                      </a:xfrm>
                      <a:prstGeom prst="rect">
                        <a:avLst/>
                      </a:prstGeom>
                      <a:noFill/>
                      <a:ln>
                        <a:noFill/>
                      </a:ln>
                    </p:spPr>
                  </p:pic>
                </p:oleObj>
              </mc:Fallback>
            </mc:AlternateContent>
          </a:graphicData>
        </a:graphic>
      </p:graphicFrame>
      <p:sp>
        <p:nvSpPr>
          <p:cNvPr id="24" name="TextBox 23"/>
          <p:cNvSpPr txBox="1"/>
          <p:nvPr/>
        </p:nvSpPr>
        <p:spPr>
          <a:xfrm>
            <a:off x="621387" y="3923764"/>
            <a:ext cx="962560" cy="369332"/>
          </a:xfrm>
          <a:prstGeom prst="rect">
            <a:avLst/>
          </a:prstGeom>
          <a:noFill/>
          <a:ln w="19050">
            <a:noFill/>
          </a:ln>
        </p:spPr>
        <p:txBody>
          <a:bodyPr wrap="square" rtlCol="0">
            <a:spAutoFit/>
          </a:bodyPr>
          <a:lstStyle/>
          <a:p>
            <a:r>
              <a:rPr lang="ru-RU" dirty="0" smtClean="0">
                <a:latin typeface="Arial" panose="020B0604020202020204" pitchFamily="34" charset="0"/>
                <a:cs typeface="Arial" panose="020B0604020202020204" pitchFamily="34" charset="0"/>
              </a:rPr>
              <a:t>0,1-0,3</a:t>
            </a:r>
          </a:p>
        </p:txBody>
      </p:sp>
      <p:sp>
        <p:nvSpPr>
          <p:cNvPr id="26" name="TextBox 25"/>
          <p:cNvSpPr txBox="1"/>
          <p:nvPr/>
        </p:nvSpPr>
        <p:spPr>
          <a:xfrm>
            <a:off x="1826136" y="3923764"/>
            <a:ext cx="1185990" cy="369332"/>
          </a:xfrm>
          <a:prstGeom prst="rect">
            <a:avLst/>
          </a:prstGeom>
          <a:noFill/>
          <a:ln w="19050">
            <a:noFill/>
          </a:ln>
        </p:spPr>
        <p:txBody>
          <a:bodyPr wrap="square" rtlCol="0">
            <a:spAutoFit/>
          </a:bodyPr>
          <a:lstStyle/>
          <a:p>
            <a:r>
              <a:rPr lang="ru-RU" dirty="0" smtClean="0">
                <a:latin typeface="Arial" panose="020B0604020202020204" pitchFamily="34" charset="0"/>
                <a:cs typeface="Arial" panose="020B0604020202020204" pitchFamily="34" charset="0"/>
              </a:rPr>
              <a:t>0,01-0,05</a:t>
            </a:r>
          </a:p>
        </p:txBody>
      </p:sp>
    </p:spTree>
    <p:extLst>
      <p:ext uri="{BB962C8B-B14F-4D97-AF65-F5344CB8AC3E}">
        <p14:creationId xmlns:p14="http://schemas.microsoft.com/office/powerpoint/2010/main" val="4116159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5576" y="775102"/>
            <a:ext cx="7632848" cy="2031325"/>
          </a:xfrm>
          <a:prstGeom prst="rect">
            <a:avLst/>
          </a:prstGeom>
          <a:noFill/>
        </p:spPr>
        <p:txBody>
          <a:bodyPr wrap="square" rtlCol="0">
            <a:spAutoFit/>
          </a:bodyPr>
          <a:lstStyle/>
          <a:p>
            <a:pPr marL="342900" indent="-342900">
              <a:buAutoNum type="arabicPeriod"/>
            </a:pPr>
            <a:r>
              <a:rPr lang="ru-RU" dirty="0" smtClean="0">
                <a:latin typeface="Arial" panose="020B0604020202020204" pitchFamily="34" charset="0"/>
                <a:cs typeface="Arial" panose="020B0604020202020204" pitchFamily="34" charset="0"/>
              </a:rPr>
              <a:t>Через плотность скелета</a:t>
            </a:r>
          </a:p>
          <a:p>
            <a:pPr marL="342900" indent="-342900">
              <a:buAutoNum type="arabicPeriod"/>
            </a:pPr>
            <a:endParaRPr lang="ru-RU" dirty="0" smtClean="0">
              <a:latin typeface="Arial" panose="020B0604020202020204" pitchFamily="34" charset="0"/>
              <a:cs typeface="Arial" panose="020B0604020202020204" pitchFamily="34" charset="0"/>
            </a:endParaRPr>
          </a:p>
          <a:p>
            <a:pPr marL="342900" indent="-342900">
              <a:buAutoNum type="arabicPeriod"/>
            </a:pPr>
            <a:r>
              <a:rPr lang="ru-RU" dirty="0" smtClean="0">
                <a:latin typeface="Arial" panose="020B0604020202020204" pitchFamily="34" charset="0"/>
                <a:cs typeface="Arial" panose="020B0604020202020204" pitchFamily="34" charset="0"/>
              </a:rPr>
              <a:t>Через гидростатическое взвешивание</a:t>
            </a:r>
          </a:p>
          <a:p>
            <a:pPr marL="342900" indent="-342900">
              <a:buAutoNum type="arabicPeriod"/>
            </a:pPr>
            <a:endParaRPr lang="ru-RU" dirty="0" smtClean="0">
              <a:latin typeface="Arial" panose="020B0604020202020204" pitchFamily="34" charset="0"/>
              <a:cs typeface="Arial" panose="020B0604020202020204" pitchFamily="34" charset="0"/>
            </a:endParaRPr>
          </a:p>
          <a:p>
            <a:pPr marL="342900" indent="-342900">
              <a:buAutoNum type="arabicPeriod"/>
            </a:pPr>
            <a:r>
              <a:rPr lang="ru-RU" dirty="0" smtClean="0">
                <a:latin typeface="Arial" panose="020B0604020202020204" pitchFamily="34" charset="0"/>
                <a:cs typeface="Arial" panose="020B0604020202020204" pitchFamily="34" charset="0"/>
              </a:rPr>
              <a:t>Ртутная порометрия</a:t>
            </a:r>
          </a:p>
          <a:p>
            <a:pPr marL="342900" indent="-342900">
              <a:buAutoNum type="arabicPeriod"/>
            </a:pPr>
            <a:endParaRPr lang="ru-RU" dirty="0" smtClean="0">
              <a:latin typeface="Arial" panose="020B0604020202020204" pitchFamily="34" charset="0"/>
              <a:cs typeface="Arial" panose="020B0604020202020204" pitchFamily="34" charset="0"/>
            </a:endParaRPr>
          </a:p>
          <a:p>
            <a:pPr marL="342900" indent="-342900">
              <a:buAutoNum type="arabicPeriod"/>
            </a:pPr>
            <a:r>
              <a:rPr lang="ru-RU" dirty="0" smtClean="0">
                <a:latin typeface="Arial" panose="020B0604020202020204" pitchFamily="34" charset="0"/>
                <a:cs typeface="Arial" panose="020B0604020202020204" pitchFamily="34" charset="0"/>
              </a:rPr>
              <a:t>При </a:t>
            </a:r>
            <a:r>
              <a:rPr lang="ru-RU" dirty="0">
                <a:latin typeface="Arial" panose="020B0604020202020204" pitchFamily="34" charset="0"/>
                <a:cs typeface="Arial" panose="020B0604020202020204" pitchFamily="34" charset="0"/>
              </a:rPr>
              <a:t>помощи </a:t>
            </a:r>
            <a:r>
              <a:rPr lang="ru-RU" dirty="0" smtClean="0">
                <a:latin typeface="Arial" panose="020B0604020202020204" pitchFamily="34" charset="0"/>
                <a:cs typeface="Arial" panose="020B0604020202020204" pitchFamily="34" charset="0"/>
              </a:rPr>
              <a:t>количественного анализа РЭМ- и </a:t>
            </a:r>
            <a:r>
              <a:rPr lang="en-US" dirty="0" err="1" smtClean="0">
                <a:latin typeface="Arial" panose="020B0604020202020204" pitchFamily="34" charset="0"/>
                <a:cs typeface="Arial" panose="020B0604020202020204" pitchFamily="34" charset="0"/>
              </a:rPr>
              <a:t>μKT</a:t>
            </a:r>
            <a:r>
              <a:rPr lang="ru-RU"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изображений</a:t>
            </a:r>
          </a:p>
        </p:txBody>
      </p:sp>
      <p:graphicFrame>
        <p:nvGraphicFramePr>
          <p:cNvPr id="8" name="Объект 7"/>
          <p:cNvGraphicFramePr>
            <a:graphicFrameLocks noChangeAspect="1"/>
          </p:cNvGraphicFramePr>
          <p:nvPr>
            <p:extLst>
              <p:ext uri="{D42A27DB-BD31-4B8C-83A1-F6EECF244321}">
                <p14:modId xmlns:p14="http://schemas.microsoft.com/office/powerpoint/2010/main" val="3598780043"/>
              </p:ext>
            </p:extLst>
          </p:nvPr>
        </p:nvGraphicFramePr>
        <p:xfrm>
          <a:off x="6228184" y="1358764"/>
          <a:ext cx="1433224" cy="432000"/>
        </p:xfrm>
        <a:graphic>
          <a:graphicData uri="http://schemas.openxmlformats.org/presentationml/2006/ole">
            <mc:AlternateContent xmlns:mc="http://schemas.openxmlformats.org/markup-compatibility/2006">
              <mc:Choice xmlns:v="urn:schemas-microsoft-com:vml" Requires="v">
                <p:oleObj spid="_x0000_s2249" name="Формула" r:id="rId3" imgW="799920" imgH="241200" progId="Equation.3">
                  <p:embed/>
                </p:oleObj>
              </mc:Choice>
              <mc:Fallback>
                <p:oleObj name="Формула" r:id="rId3" imgW="799920" imgH="241200" progId="Equation.3">
                  <p:embed/>
                  <p:pic>
                    <p:nvPicPr>
                      <p:cNvPr id="0" name="Объект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358764"/>
                        <a:ext cx="1433224"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3094459"/>
            <a:ext cx="1483995" cy="1520190"/>
          </a:xfrm>
          <a:prstGeom prst="rect">
            <a:avLst/>
          </a:prstGeom>
          <a:ln>
            <a:solidFill>
              <a:srgbClr val="00B050"/>
            </a:solidFill>
          </a:ln>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10488" y="3094459"/>
            <a:ext cx="2026920" cy="1520190"/>
          </a:xfrm>
          <a:prstGeom prst="rect">
            <a:avLst/>
          </a:prstGeom>
          <a:ln>
            <a:solidFill>
              <a:srgbClr val="00B050"/>
            </a:solidFill>
          </a:ln>
        </p:spPr>
      </p:pic>
      <p:graphicFrame>
        <p:nvGraphicFramePr>
          <p:cNvPr id="13" name="Объект 12"/>
          <p:cNvGraphicFramePr>
            <a:graphicFrameLocks noChangeAspect="1"/>
          </p:cNvGraphicFramePr>
          <p:nvPr>
            <p:extLst>
              <p:ext uri="{D42A27DB-BD31-4B8C-83A1-F6EECF244321}">
                <p14:modId xmlns:p14="http://schemas.microsoft.com/office/powerpoint/2010/main" val="1159757539"/>
              </p:ext>
            </p:extLst>
          </p:nvPr>
        </p:nvGraphicFramePr>
        <p:xfrm>
          <a:off x="6241101" y="775102"/>
          <a:ext cx="1750871" cy="432000"/>
        </p:xfrm>
        <a:graphic>
          <a:graphicData uri="http://schemas.openxmlformats.org/presentationml/2006/ole">
            <mc:AlternateContent xmlns:mc="http://schemas.openxmlformats.org/markup-compatibility/2006">
              <mc:Choice xmlns:v="urn:schemas-microsoft-com:vml" Requires="v">
                <p:oleObj spid="_x0000_s2250" name="Формула" r:id="rId7" imgW="977760" imgH="241200" progId="Equation.3">
                  <p:embed/>
                </p:oleObj>
              </mc:Choice>
              <mc:Fallback>
                <p:oleObj name="Формула" r:id="rId7" imgW="977760" imgH="241200" progId="Equation.3">
                  <p:embed/>
                  <p:pic>
                    <p:nvPicPr>
                      <p:cNvPr id="0" name="Объект 7"/>
                      <p:cNvPicPr>
                        <a:picLocks noChangeAspect="1" noChangeArrowheads="1"/>
                      </p:cNvPicPr>
                      <p:nvPr/>
                    </p:nvPicPr>
                    <p:blipFill>
                      <a:blip r:embed="rId8"/>
                      <a:srcRect/>
                      <a:stretch>
                        <a:fillRect/>
                      </a:stretch>
                    </p:blipFill>
                    <p:spPr bwMode="auto">
                      <a:xfrm>
                        <a:off x="6241101" y="775102"/>
                        <a:ext cx="1750871"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Плюс 1"/>
          <p:cNvSpPr/>
          <p:nvPr/>
        </p:nvSpPr>
        <p:spPr>
          <a:xfrm>
            <a:off x="2168332" y="3638554"/>
            <a:ext cx="432048" cy="43200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Равно 2"/>
          <p:cNvSpPr/>
          <p:nvPr/>
        </p:nvSpPr>
        <p:spPr>
          <a:xfrm>
            <a:off x="4788804" y="3638554"/>
            <a:ext cx="432000" cy="432000"/>
          </a:xfrm>
          <a:prstGeom prst="math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2092" name="Picture 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8869" y="2708920"/>
            <a:ext cx="3819635" cy="2422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755576" y="5301208"/>
            <a:ext cx="7632848" cy="646331"/>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5. Определение активной пористости в гранулярных породах (лабораторный трассер)</a:t>
            </a:r>
          </a:p>
        </p:txBody>
      </p:sp>
      <p:sp>
        <p:nvSpPr>
          <p:cNvPr id="19" name="TextBox 18"/>
          <p:cNvSpPr txBox="1"/>
          <p:nvPr/>
        </p:nvSpPr>
        <p:spPr>
          <a:xfrm>
            <a:off x="0" y="97468"/>
            <a:ext cx="9144000" cy="523220"/>
          </a:xfrm>
          <a:prstGeom prst="rect">
            <a:avLst/>
          </a:prstGeom>
          <a:noFill/>
        </p:spPr>
        <p:txBody>
          <a:bodyPr wrap="square" rtlCol="0">
            <a:spAutoFit/>
          </a:bodyPr>
          <a:lstStyle/>
          <a:p>
            <a:pPr algn="ctr"/>
            <a:r>
              <a:rPr lang="ru-RU" sz="2800" dirty="0" smtClean="0">
                <a:latin typeface="Arial" panose="020B0604020202020204" pitchFamily="34" charset="0"/>
                <a:cs typeface="Arial" panose="020B0604020202020204" pitchFamily="34" charset="0"/>
              </a:rPr>
              <a:t>Тема 2:</a:t>
            </a:r>
            <a:r>
              <a:rPr lang="en-US" sz="2800" dirty="0" smtClean="0">
                <a:latin typeface="Arial" panose="020B0604020202020204" pitchFamily="34" charset="0"/>
                <a:cs typeface="Arial" panose="020B0604020202020204" pitchFamily="34" charset="0"/>
              </a:rPr>
              <a:t> </a:t>
            </a:r>
            <a:r>
              <a:rPr lang="ru-RU" sz="2800" dirty="0" smtClean="0">
                <a:latin typeface="Arial" panose="020B0604020202020204" pitchFamily="34" charset="0"/>
                <a:cs typeface="Arial" panose="020B0604020202020204" pitchFamily="34" charset="0"/>
              </a:rPr>
              <a:t>Определение пористости</a:t>
            </a:r>
            <a:endParaRPr lang="ru-RU" sz="2800" dirty="0">
              <a:latin typeface="Arial" panose="020B0604020202020204" pitchFamily="34" charset="0"/>
              <a:cs typeface="Arial" panose="020B0604020202020204" pitchFamily="34" charset="0"/>
            </a:endParaRPr>
          </a:p>
        </p:txBody>
      </p:sp>
      <p:cxnSp>
        <p:nvCxnSpPr>
          <p:cNvPr id="20" name="Прямая соединительная линия 19"/>
          <p:cNvCxnSpPr/>
          <p:nvPr/>
        </p:nvCxnSpPr>
        <p:spPr>
          <a:xfrm>
            <a:off x="755576" y="692695"/>
            <a:ext cx="7632848" cy="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461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7468"/>
            <a:ext cx="9144000" cy="523220"/>
          </a:xfrm>
          <a:prstGeom prst="rect">
            <a:avLst/>
          </a:prstGeom>
          <a:noFill/>
        </p:spPr>
        <p:txBody>
          <a:bodyPr wrap="square" rtlCol="0">
            <a:spAutoFit/>
          </a:bodyPr>
          <a:lstStyle/>
          <a:p>
            <a:pPr algn="ctr"/>
            <a:r>
              <a:rPr lang="ru-RU" sz="2800" dirty="0" smtClean="0">
                <a:latin typeface="Arial" panose="020B0604020202020204" pitchFamily="34" charset="0"/>
                <a:cs typeface="Arial" panose="020B0604020202020204" pitchFamily="34" charset="0"/>
              </a:rPr>
              <a:t>Тема 2: Определение скорости фильтрации</a:t>
            </a:r>
            <a:endParaRPr lang="ru-RU" sz="2800" dirty="0">
              <a:latin typeface="Arial" panose="020B0604020202020204" pitchFamily="34" charset="0"/>
              <a:cs typeface="Arial" panose="020B0604020202020204" pitchFamily="34" charset="0"/>
            </a:endParaRPr>
          </a:p>
        </p:txBody>
      </p:sp>
      <p:cxnSp>
        <p:nvCxnSpPr>
          <p:cNvPr id="4" name="Прямая соединительная линия 3"/>
          <p:cNvCxnSpPr/>
          <p:nvPr/>
        </p:nvCxnSpPr>
        <p:spPr>
          <a:xfrm>
            <a:off x="755576" y="692695"/>
            <a:ext cx="7632848" cy="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5" name="Объект 4"/>
          <p:cNvGraphicFramePr>
            <a:graphicFrameLocks noChangeAspect="1"/>
          </p:cNvGraphicFramePr>
          <p:nvPr>
            <p:extLst>
              <p:ext uri="{D42A27DB-BD31-4B8C-83A1-F6EECF244321}">
                <p14:modId xmlns:p14="http://schemas.microsoft.com/office/powerpoint/2010/main" val="311581897"/>
              </p:ext>
            </p:extLst>
          </p:nvPr>
        </p:nvGraphicFramePr>
        <p:xfrm>
          <a:off x="1503363" y="1701800"/>
          <a:ext cx="2141537" cy="935038"/>
        </p:xfrm>
        <a:graphic>
          <a:graphicData uri="http://schemas.openxmlformats.org/presentationml/2006/ole">
            <mc:AlternateContent xmlns:mc="http://schemas.openxmlformats.org/markup-compatibility/2006">
              <mc:Choice xmlns:v="urn:schemas-microsoft-com:vml" Requires="v">
                <p:oleObj spid="_x0000_s14436" name="Формула" r:id="rId3" imgW="406080" imgH="177480" progId="Equation.3">
                  <p:embed/>
                </p:oleObj>
              </mc:Choice>
              <mc:Fallback>
                <p:oleObj name="Формула" r:id="rId3" imgW="406080" imgH="177480" progId="Equation.3">
                  <p:embed/>
                  <p:pic>
                    <p:nvPicPr>
                      <p:cNvPr id="0" name=""/>
                      <p:cNvPicPr/>
                      <p:nvPr/>
                    </p:nvPicPr>
                    <p:blipFill>
                      <a:blip r:embed="rId4"/>
                      <a:stretch>
                        <a:fillRect/>
                      </a:stretch>
                    </p:blipFill>
                    <p:spPr>
                      <a:xfrm>
                        <a:off x="1503363" y="1701800"/>
                        <a:ext cx="2141537" cy="935038"/>
                      </a:xfrm>
                      <a:prstGeom prst="rect">
                        <a:avLst/>
                      </a:prstGeom>
                    </p:spPr>
                  </p:pic>
                </p:oleObj>
              </mc:Fallback>
            </mc:AlternateContent>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val="2846156469"/>
              </p:ext>
            </p:extLst>
          </p:nvPr>
        </p:nvGraphicFramePr>
        <p:xfrm>
          <a:off x="4919050" y="1340768"/>
          <a:ext cx="3469091" cy="1872208"/>
        </p:xfrm>
        <a:graphic>
          <a:graphicData uri="http://schemas.openxmlformats.org/presentationml/2006/ole">
            <mc:AlternateContent xmlns:mc="http://schemas.openxmlformats.org/markup-compatibility/2006">
              <mc:Choice xmlns:v="urn:schemas-microsoft-com:vml" Requires="v">
                <p:oleObj spid="_x0000_s14437" name="Формула" r:id="rId5" imgW="799920" imgH="431640" progId="Equation.3">
                  <p:embed/>
                </p:oleObj>
              </mc:Choice>
              <mc:Fallback>
                <p:oleObj name="Формула" r:id="rId5" imgW="799920" imgH="431640" progId="Equation.3">
                  <p:embed/>
                  <p:pic>
                    <p:nvPicPr>
                      <p:cNvPr id="0" name=""/>
                      <p:cNvPicPr/>
                      <p:nvPr/>
                    </p:nvPicPr>
                    <p:blipFill>
                      <a:blip r:embed="rId6"/>
                      <a:stretch>
                        <a:fillRect/>
                      </a:stretch>
                    </p:blipFill>
                    <p:spPr>
                      <a:xfrm>
                        <a:off x="4919050" y="1340768"/>
                        <a:ext cx="3469091" cy="1872208"/>
                      </a:xfrm>
                      <a:prstGeom prst="rect">
                        <a:avLst/>
                      </a:prstGeom>
                    </p:spPr>
                  </p:pic>
                </p:oleObj>
              </mc:Fallback>
            </mc:AlternateContent>
          </a:graphicData>
        </a:graphic>
      </p:graphicFrame>
      <p:sp>
        <p:nvSpPr>
          <p:cNvPr id="7" name="TextBox 6"/>
          <p:cNvSpPr txBox="1"/>
          <p:nvPr/>
        </p:nvSpPr>
        <p:spPr>
          <a:xfrm>
            <a:off x="2108665" y="3319824"/>
            <a:ext cx="5456750" cy="1631216"/>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v</a:t>
            </a:r>
            <a:r>
              <a:rPr lang="en-US" sz="2000" dirty="0" smtClean="0">
                <a:latin typeface="Arial" panose="020B0604020202020204" pitchFamily="34" charset="0"/>
                <a:cs typeface="Arial" panose="020B0604020202020204" pitchFamily="34" charset="0"/>
              </a:rPr>
              <a:t> – </a:t>
            </a:r>
            <a:r>
              <a:rPr lang="ru-RU" sz="2000" dirty="0" smtClean="0">
                <a:latin typeface="Arial" panose="020B0604020202020204" pitchFamily="34" charset="0"/>
                <a:cs typeface="Arial" panose="020B0604020202020204" pitchFamily="34" charset="0"/>
              </a:rPr>
              <a:t>скорость фильтрации</a:t>
            </a:r>
          </a:p>
          <a:p>
            <a:r>
              <a:rPr lang="en-US" sz="2000" i="1" dirty="0" smtClean="0">
                <a:latin typeface="Times New Roman" panose="02020603050405020304" pitchFamily="18" charset="0"/>
                <a:cs typeface="Times New Roman" panose="02020603050405020304" pitchFamily="18" charset="0"/>
              </a:rPr>
              <a:t>k</a:t>
            </a:r>
            <a:r>
              <a:rPr lang="ru-RU" sz="2000" dirty="0" smtClean="0">
                <a:latin typeface="Arial" panose="020B0604020202020204" pitchFamily="34" charset="0"/>
                <a:cs typeface="Arial" panose="020B0604020202020204" pitchFamily="34" charset="0"/>
              </a:rPr>
              <a:t> – коэффициент фильтрации</a:t>
            </a:r>
          </a:p>
          <a:p>
            <a:r>
              <a:rPr lang="en-US" sz="2000" i="1" dirty="0" smtClean="0">
                <a:latin typeface="Times New Roman" panose="02020603050405020304" pitchFamily="18" charset="0"/>
                <a:cs typeface="Times New Roman" panose="02020603050405020304" pitchFamily="18" charset="0"/>
              </a:rPr>
              <a:t>I</a:t>
            </a:r>
            <a:r>
              <a:rPr lang="en-US" sz="2000" dirty="0" smtClean="0">
                <a:latin typeface="Arial" panose="020B0604020202020204" pitchFamily="34" charset="0"/>
                <a:cs typeface="Arial" panose="020B0604020202020204" pitchFamily="34" charset="0"/>
              </a:rPr>
              <a:t> – </a:t>
            </a:r>
            <a:r>
              <a:rPr lang="ru-RU" sz="2000" dirty="0" smtClean="0">
                <a:latin typeface="Arial" panose="020B0604020202020204" pitchFamily="34" charset="0"/>
                <a:cs typeface="Arial" panose="020B0604020202020204" pitchFamily="34" charset="0"/>
              </a:rPr>
              <a:t>градиент напора</a:t>
            </a:r>
          </a:p>
          <a:p>
            <a:r>
              <a:rPr lang="en-US" sz="2000" i="1" dirty="0" smtClean="0">
                <a:latin typeface="Times New Roman" panose="02020603050405020304" pitchFamily="18" charset="0"/>
                <a:cs typeface="Times New Roman" panose="02020603050405020304" pitchFamily="18" charset="0"/>
              </a:rPr>
              <a:t>H</a:t>
            </a:r>
            <a:r>
              <a:rPr lang="en-US" sz="2000" dirty="0" smtClean="0">
                <a:latin typeface="Arial" panose="020B0604020202020204" pitchFamily="34" charset="0"/>
                <a:cs typeface="Arial" panose="020B0604020202020204" pitchFamily="34" charset="0"/>
              </a:rPr>
              <a:t> – </a:t>
            </a:r>
            <a:r>
              <a:rPr lang="ru-RU" sz="2000" dirty="0" smtClean="0">
                <a:latin typeface="Arial" panose="020B0604020202020204" pitchFamily="34" charset="0"/>
                <a:cs typeface="Arial" panose="020B0604020202020204" pitchFamily="34" charset="0"/>
              </a:rPr>
              <a:t>напор</a:t>
            </a:r>
          </a:p>
          <a:p>
            <a:r>
              <a:rPr lang="en-US" sz="2000" i="1" dirty="0" smtClean="0">
                <a:latin typeface="Times New Roman" panose="02020603050405020304" pitchFamily="18" charset="0"/>
                <a:cs typeface="Times New Roman" panose="02020603050405020304" pitchFamily="18" charset="0"/>
              </a:rPr>
              <a:t>L</a:t>
            </a:r>
            <a:r>
              <a:rPr lang="en-US" sz="2000" dirty="0" smtClean="0">
                <a:latin typeface="Arial" panose="020B0604020202020204" pitchFamily="34" charset="0"/>
                <a:cs typeface="Arial" panose="020B0604020202020204" pitchFamily="34" charset="0"/>
              </a:rPr>
              <a:t> – </a:t>
            </a:r>
            <a:r>
              <a:rPr lang="ru-RU" sz="2000" dirty="0" smtClean="0">
                <a:latin typeface="Arial" panose="020B0604020202020204" pitchFamily="34" charset="0"/>
                <a:cs typeface="Arial" panose="020B0604020202020204" pitchFamily="34" charset="0"/>
              </a:rPr>
              <a:t>расстояние  между точками наблюдения</a:t>
            </a:r>
            <a:endParaRPr lang="ru-RU" sz="2000" dirty="0">
              <a:latin typeface="Arial" panose="020B0604020202020204" pitchFamily="34" charset="0"/>
              <a:cs typeface="Arial" panose="020B0604020202020204" pitchFamily="34" charset="0"/>
            </a:endParaRPr>
          </a:p>
        </p:txBody>
      </p:sp>
      <p:cxnSp>
        <p:nvCxnSpPr>
          <p:cNvPr id="8" name="Прямая соединительная линия 7"/>
          <p:cNvCxnSpPr/>
          <p:nvPr/>
        </p:nvCxnSpPr>
        <p:spPr>
          <a:xfrm>
            <a:off x="755576" y="5013176"/>
            <a:ext cx="7632848"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Стрелка вниз 8"/>
          <p:cNvSpPr/>
          <p:nvPr/>
        </p:nvSpPr>
        <p:spPr>
          <a:xfrm>
            <a:off x="4355976" y="5157192"/>
            <a:ext cx="432048" cy="4320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1818233" y="5783550"/>
            <a:ext cx="5507533" cy="400110"/>
          </a:xfrm>
          <a:prstGeom prst="rect">
            <a:avLst/>
          </a:prstGeom>
          <a:noFill/>
        </p:spPr>
        <p:txBody>
          <a:bodyPr wrap="none" rtlCol="0">
            <a:spAutoFit/>
          </a:bodyPr>
          <a:lstStyle/>
          <a:p>
            <a:r>
              <a:rPr lang="ru-RU" sz="2000" b="1" dirty="0" smtClean="0">
                <a:latin typeface="Arial" panose="020B0604020202020204" pitchFamily="34" charset="0"/>
                <a:cs typeface="Arial" panose="020B0604020202020204" pitchFamily="34" charset="0"/>
              </a:rPr>
              <a:t>Определяем коэффициент фильтрации </a:t>
            </a:r>
            <a:r>
              <a:rPr lang="en-US" sz="2000" b="1" i="1" dirty="0" smtClean="0">
                <a:latin typeface="Times New Roman" panose="02020603050405020304" pitchFamily="18" charset="0"/>
                <a:cs typeface="Times New Roman" panose="02020603050405020304" pitchFamily="18" charset="0"/>
              </a:rPr>
              <a:t>k</a:t>
            </a:r>
            <a:endParaRPr lang="ru-RU" sz="2000" b="1" i="1" dirty="0">
              <a:latin typeface="Times New Roman" panose="02020603050405020304" pitchFamily="18" charset="0"/>
              <a:cs typeface="Times New Roman" panose="02020603050405020304" pitchFamily="18" charset="0"/>
            </a:endParaRPr>
          </a:p>
        </p:txBody>
      </p:sp>
      <p:sp>
        <p:nvSpPr>
          <p:cNvPr id="11" name="Овал 10"/>
          <p:cNvSpPr/>
          <p:nvPr/>
        </p:nvSpPr>
        <p:spPr>
          <a:xfrm>
            <a:off x="2595901" y="1788718"/>
            <a:ext cx="792088" cy="770993"/>
          </a:xfrm>
          <a:prstGeom prst="ellipse">
            <a:avLst/>
          </a:prstGeom>
          <a:noFill/>
          <a:ln w="38100">
            <a:solidFill>
              <a:srgbClr val="FF000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56153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7468"/>
            <a:ext cx="9144000" cy="523220"/>
          </a:xfrm>
          <a:prstGeom prst="rect">
            <a:avLst/>
          </a:prstGeom>
          <a:noFill/>
        </p:spPr>
        <p:txBody>
          <a:bodyPr wrap="square" rtlCol="0">
            <a:spAutoFit/>
          </a:bodyPr>
          <a:lstStyle/>
          <a:p>
            <a:pPr algn="ctr"/>
            <a:r>
              <a:rPr lang="ru-RU" sz="2800" dirty="0" smtClean="0">
                <a:latin typeface="Arial" panose="020B0604020202020204" pitchFamily="34" charset="0"/>
                <a:cs typeface="Arial" panose="020B0604020202020204" pitchFamily="34" charset="0"/>
              </a:rPr>
              <a:t>Тема 2: Определение коэффициента фильтрации</a:t>
            </a:r>
            <a:endParaRPr lang="ru-RU" sz="2800" dirty="0">
              <a:latin typeface="Arial" panose="020B0604020202020204" pitchFamily="34" charset="0"/>
              <a:cs typeface="Arial" panose="020B0604020202020204" pitchFamily="34" charset="0"/>
            </a:endParaRPr>
          </a:p>
        </p:txBody>
      </p:sp>
      <p:cxnSp>
        <p:nvCxnSpPr>
          <p:cNvPr id="4" name="Прямая соединительная линия 3"/>
          <p:cNvCxnSpPr/>
          <p:nvPr/>
        </p:nvCxnSpPr>
        <p:spPr>
          <a:xfrm>
            <a:off x="755576" y="692695"/>
            <a:ext cx="7632848" cy="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48399" y="980728"/>
            <a:ext cx="5098633" cy="2862322"/>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Стационарный режим </a:t>
            </a:r>
          </a:p>
          <a:p>
            <a:endParaRPr lang="ru-RU"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По аналогии с прибором Тима</a:t>
            </a:r>
          </a:p>
          <a:p>
            <a:pPr marL="285750" indent="-285750">
              <a:buFont typeface="Arial" panose="020B0604020202020204" pitchFamily="34" charset="0"/>
              <a:buChar char="•"/>
            </a:pPr>
            <a:endParaRPr lang="ru-R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Возможность определения в породах с большой проницаемостью</a:t>
            </a:r>
          </a:p>
          <a:p>
            <a:pPr marL="285750" indent="-285750">
              <a:buFont typeface="Arial" panose="020B0604020202020204" pitchFamily="34" charset="0"/>
              <a:buChar char="•"/>
            </a:pPr>
            <a:endParaRPr lang="ru-RU"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Только для дисперсных пород</a:t>
            </a:r>
          </a:p>
          <a:p>
            <a:endParaRPr lang="ru-RU" dirty="0" smtClean="0">
              <a:latin typeface="Arial" panose="020B0604020202020204" pitchFamily="34" charset="0"/>
              <a:cs typeface="Arial" panose="020B0604020202020204" pitchFamily="34" charset="0"/>
            </a:endParaRPr>
          </a:p>
          <a:p>
            <a:endParaRPr lang="ru-RU" dirty="0" smtClean="0">
              <a:latin typeface="Arial" panose="020B0604020202020204" pitchFamily="34" charset="0"/>
              <a:cs typeface="Arial" panose="020B0604020202020204" pitchFamily="34" charset="0"/>
            </a:endParaRPr>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40547" r="46612" b="12326"/>
          <a:stretch/>
        </p:blipFill>
        <p:spPr bwMode="auto">
          <a:xfrm>
            <a:off x="5418254" y="1124744"/>
            <a:ext cx="3593398"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Объект 4"/>
          <p:cNvGraphicFramePr>
            <a:graphicFrameLocks/>
          </p:cNvGraphicFramePr>
          <p:nvPr>
            <p:extLst>
              <p:ext uri="{D42A27DB-BD31-4B8C-83A1-F6EECF244321}">
                <p14:modId xmlns:p14="http://schemas.microsoft.com/office/powerpoint/2010/main" val="3274246103"/>
              </p:ext>
            </p:extLst>
          </p:nvPr>
        </p:nvGraphicFramePr>
        <p:xfrm>
          <a:off x="2997715" y="3573016"/>
          <a:ext cx="4320480" cy="3101057"/>
        </p:xfrm>
        <a:graphic>
          <a:graphicData uri="http://schemas.openxmlformats.org/drawingml/2006/chart">
            <c:chart xmlns:c="http://schemas.openxmlformats.org/drawingml/2006/chart" xmlns:r="http://schemas.openxmlformats.org/officeDocument/2006/relationships" r:id="rId3"/>
          </a:graphicData>
        </a:graphic>
      </p:graphicFrame>
      <p:pic>
        <p:nvPicPr>
          <p:cNvPr id="133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392" t="3932" r="15912"/>
          <a:stretch/>
        </p:blipFill>
        <p:spPr bwMode="auto">
          <a:xfrm>
            <a:off x="755576" y="3288552"/>
            <a:ext cx="1728192" cy="3421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9"/>
          <p:cNvSpPr/>
          <p:nvPr/>
        </p:nvSpPr>
        <p:spPr>
          <a:xfrm>
            <a:off x="7616656" y="1685568"/>
            <a:ext cx="216024" cy="104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 стрелкой 10"/>
          <p:cNvCxnSpPr>
            <a:stCxn id="10" idx="1"/>
          </p:cNvCxnSpPr>
          <p:nvPr/>
        </p:nvCxnSpPr>
        <p:spPr>
          <a:xfrm flipV="1">
            <a:off x="7616656" y="1737924"/>
            <a:ext cx="411728" cy="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051966" y="1607120"/>
            <a:ext cx="912522" cy="276999"/>
          </a:xfrm>
          <a:prstGeom prst="rect">
            <a:avLst/>
          </a:prstGeom>
          <a:noFill/>
        </p:spPr>
        <p:txBody>
          <a:bodyPr wrap="square" rtlCol="0">
            <a:spAutoFit/>
          </a:bodyPr>
          <a:lstStyle/>
          <a:p>
            <a:r>
              <a:rPr lang="en-US" sz="1200" b="1" i="1" dirty="0" smtClean="0">
                <a:latin typeface="Arial" panose="020B0604020202020204" pitchFamily="34" charset="0"/>
                <a:cs typeface="Arial" panose="020B0604020202020204" pitchFamily="34" charset="0"/>
              </a:rPr>
              <a:t>H</a:t>
            </a:r>
            <a:r>
              <a:rPr lang="en-US" sz="1200" b="1" dirty="0" smtClean="0">
                <a:latin typeface="Arial" panose="020B0604020202020204" pitchFamily="34" charset="0"/>
                <a:cs typeface="Arial" panose="020B0604020202020204" pitchFamily="34" charset="0"/>
              </a:rPr>
              <a:t> - </a:t>
            </a:r>
            <a:r>
              <a:rPr lang="en-US" sz="1200" b="1" i="1" dirty="0" err="1" smtClean="0">
                <a:latin typeface="Arial" panose="020B0604020202020204" pitchFamily="34" charset="0"/>
                <a:cs typeface="Arial" panose="020B0604020202020204" pitchFamily="34" charset="0"/>
              </a:rPr>
              <a:t>const</a:t>
            </a:r>
            <a:endParaRPr lang="ru-RU" sz="1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7507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1963</TotalTime>
  <Words>919</Words>
  <Application>Microsoft Office PowerPoint</Application>
  <PresentationFormat>Předvádění na obrazovce (4:3)</PresentationFormat>
  <Paragraphs>203</Paragraphs>
  <Slides>19</Slides>
  <Notes>0</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19</vt:i4>
      </vt:variant>
    </vt:vector>
  </HeadingPairs>
  <TitlesOfParts>
    <vt:vector size="21" baseType="lpstr">
      <vt:lpstr>Тема Office</vt:lpstr>
      <vt:lpstr>Формула</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Vova</dc:creator>
  <cp:lastModifiedBy>Kamil Nešetřil</cp:lastModifiedBy>
  <cp:revision>150</cp:revision>
  <dcterms:created xsi:type="dcterms:W3CDTF">2015-10-11T12:03:06Z</dcterms:created>
  <dcterms:modified xsi:type="dcterms:W3CDTF">2019-02-28T09:44:30Z</dcterms:modified>
</cp:coreProperties>
</file>