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7wXRm3sTBo" TargetMode="External"/><Relationship Id="rId2" Type="http://schemas.openxmlformats.org/officeDocument/2006/relationships/hyperlink" Target="https://www.youtube.com/watch?v=7X_WvGAhMl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standard-deviation-calculato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Working with PRAAT </a:t>
            </a:r>
            <a:r>
              <a:rPr lang="en-GB" sz="4400" dirty="0" smtClean="0"/>
              <a:t>+</a:t>
            </a:r>
            <a:r>
              <a:rPr lang="en-GB" dirty="0" smtClean="0"/>
              <a:t> </a:t>
            </a:r>
            <a:r>
              <a:rPr lang="en-GB" sz="4400" dirty="0" smtClean="0"/>
              <a:t>Doing quantitative research</a:t>
            </a:r>
            <a:endParaRPr lang="en-GB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611901"/>
          </a:xfrm>
        </p:spPr>
        <p:txBody>
          <a:bodyPr>
            <a:normAutofit/>
          </a:bodyPr>
          <a:lstStyle/>
          <a:p>
            <a:r>
              <a:rPr lang="en-GB" dirty="0" smtClean="0"/>
              <a:t>Revision questions:</a:t>
            </a:r>
          </a:p>
          <a:p>
            <a:pPr marL="342900" indent="-342900">
              <a:buAutoNum type="arabicParenR"/>
            </a:pPr>
            <a:r>
              <a:rPr lang="en-GB" dirty="0" smtClean="0"/>
              <a:t>What can we see in a Soundwave?</a:t>
            </a:r>
          </a:p>
          <a:p>
            <a:pPr marL="342900" indent="-342900">
              <a:buAutoNum type="arabicParenR"/>
            </a:pPr>
            <a:r>
              <a:rPr lang="en-GB" dirty="0" smtClean="0"/>
              <a:t>What is frequency measured in?</a:t>
            </a:r>
          </a:p>
          <a:p>
            <a:pPr marL="342900" indent="-342900">
              <a:buAutoNum type="arabicParenR"/>
            </a:pPr>
            <a:r>
              <a:rPr lang="en-GB" dirty="0" smtClean="0"/>
              <a:t>Comment on periodic/aperiodic waves</a:t>
            </a:r>
          </a:p>
          <a:p>
            <a:pPr marL="342900" indent="-342900">
              <a:buAutoNum type="arabicParenR"/>
            </a:pPr>
            <a:r>
              <a:rPr lang="en-GB" dirty="0" smtClean="0"/>
              <a:t>What do formants in a spectrogram represent?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www.youtube.com/watch?v=7X_WvGAhMlQ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www.youtube.com/watch?v=y7wXRm3sTBo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858000"/>
              </p:ext>
            </p:extLst>
          </p:nvPr>
        </p:nvGraphicFramePr>
        <p:xfrm>
          <a:off x="1450975" y="2526631"/>
          <a:ext cx="9604376" cy="2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3552080163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4213178033"/>
                    </a:ext>
                  </a:extLst>
                </a:gridCol>
              </a:tblGrid>
              <a:tr h="517358">
                <a:tc>
                  <a:txBody>
                    <a:bodyPr/>
                    <a:lstStyle/>
                    <a:p>
                      <a:r>
                        <a:rPr lang="en-GB" dirty="0" smtClean="0"/>
                        <a:t>Articulatory/Auditory</a:t>
                      </a:r>
                      <a:r>
                        <a:rPr lang="en-GB" baseline="0" dirty="0" smtClean="0"/>
                        <a:t> Phonetics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Acoustic Phonetics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86550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r>
                        <a:rPr lang="en-GB" dirty="0" smtClean="0"/>
                        <a:t>Melody/pitch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Fundamental frequency=F0 (Hz)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91794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r>
                        <a:rPr lang="en-GB" dirty="0" smtClean="0"/>
                        <a:t>Loudness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Intensity (dB)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46872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 (</a:t>
                      </a:r>
                      <a:r>
                        <a:rPr lang="en-GB" dirty="0" err="1" smtClean="0"/>
                        <a:t>msec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4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Praat</a:t>
            </a:r>
            <a:r>
              <a:rPr lang="en-GB" dirty="0" smtClean="0"/>
              <a:t> Analysis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Segmentals</a:t>
            </a:r>
            <a:r>
              <a:rPr lang="en-GB" dirty="0" smtClean="0"/>
              <a:t>:  periodicity – to see the kind of the sound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formants – to see the quality of the sound</a:t>
            </a:r>
          </a:p>
          <a:p>
            <a:pPr marL="0" indent="0">
              <a:buNone/>
            </a:pPr>
            <a:r>
              <a:rPr lang="en-GB" dirty="0" smtClean="0"/>
              <a:t>                      duration,  VOT (voice onset time) – to see the reduction</a:t>
            </a:r>
            <a:r>
              <a:rPr lang="en-GB" dirty="0"/>
              <a:t> </a:t>
            </a:r>
            <a:r>
              <a:rPr lang="en-GB" dirty="0" smtClean="0"/>
              <a:t>of the sound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</a:t>
            </a:r>
          </a:p>
          <a:p>
            <a:r>
              <a:rPr lang="en-GB" dirty="0" err="1" smtClean="0"/>
              <a:t>Supersegmentals</a:t>
            </a:r>
            <a:r>
              <a:rPr lang="en-GB" dirty="0" smtClean="0"/>
              <a:t>:  Frequency change (pitch contour) – to see the melody change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Intensity change – to see the stress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Duration – to see the rhythm and the pauses 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0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Quantitative Research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80" y="2015732"/>
            <a:ext cx="4107010" cy="3450613"/>
          </a:xfrm>
        </p:spPr>
        <p:txBody>
          <a:bodyPr/>
          <a:lstStyle/>
          <a:p>
            <a:r>
              <a:rPr lang="en-GB" dirty="0" smtClean="0"/>
              <a:t>Descriptive statistics research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- open response data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- selected response data</a:t>
            </a:r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752368"/>
              </p:ext>
            </p:extLst>
          </p:nvPr>
        </p:nvGraphicFramePr>
        <p:xfrm>
          <a:off x="5783984" y="1369137"/>
          <a:ext cx="6151342" cy="796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9210" imgH="7543561" progId="AcroExch.Document.DC">
                  <p:embed/>
                </p:oleObj>
              </mc:Choice>
              <mc:Fallback>
                <p:oleObj name="Acrobat Document" r:id="rId3" imgW="5829210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3984" y="1369137"/>
                        <a:ext cx="6151342" cy="796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8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Descriptive statistics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Raw frequencies vs raw percentages</a:t>
            </a:r>
          </a:p>
          <a:p>
            <a:r>
              <a:rPr lang="en-GB" dirty="0" smtClean="0"/>
              <a:t>Rounding error</a:t>
            </a:r>
          </a:p>
          <a:p>
            <a:r>
              <a:rPr lang="en-GB" dirty="0" smtClean="0"/>
              <a:t>Graphical display of data</a:t>
            </a:r>
          </a:p>
          <a:p>
            <a:r>
              <a:rPr lang="en-GB" dirty="0" smtClean="0"/>
              <a:t>Central tendency (mean/median number)</a:t>
            </a:r>
          </a:p>
          <a:p>
            <a:pPr marL="0" indent="0">
              <a:buNone/>
            </a:pPr>
            <a:r>
              <a:rPr lang="en-GB" dirty="0" smtClean="0"/>
              <a:t>                 M= Sum of X / Number</a:t>
            </a:r>
            <a:endParaRPr lang="en-GB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22525"/>
              </p:ext>
            </p:extLst>
          </p:nvPr>
        </p:nvGraphicFramePr>
        <p:xfrm>
          <a:off x="6101515" y="-1804736"/>
          <a:ext cx="7697094" cy="996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829210" imgH="7543561" progId="AcroExch.Document.DC">
                  <p:embed/>
                </p:oleObj>
              </mc:Choice>
              <mc:Fallback>
                <p:oleObj name="Acrobat Document" r:id="rId3" imgW="5829210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515" y="-1804736"/>
                        <a:ext cx="7697094" cy="996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24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Range (low-high)</a:t>
            </a:r>
          </a:p>
          <a:p>
            <a:pPr marL="0" indent="0">
              <a:buNone/>
            </a:pPr>
            <a:r>
              <a:rPr lang="en-GB" dirty="0"/>
              <a:t>Standard </a:t>
            </a:r>
            <a:r>
              <a:rPr lang="en-GB" dirty="0" smtClean="0"/>
              <a:t>deviation</a:t>
            </a: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https://www.calculator.net/standard-deviation-calculator.html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Normal distribution (Bell curve)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84825"/>
              </p:ext>
            </p:extLst>
          </p:nvPr>
        </p:nvGraphicFramePr>
        <p:xfrm>
          <a:off x="8005762" y="486925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4" imgW="5829210" imgH="7543561" progId="AcroExch.Document.DC">
                  <p:embed/>
                </p:oleObj>
              </mc:Choice>
              <mc:Fallback>
                <p:oleObj name="Acrobat Document" r:id="rId4" imgW="5829210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5762" y="486925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055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/>
              <a:t>research Practice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pronunciation of “DEEP” by a group of ESL students (aged 13-15) was recorded and analysed with PRAAT 6.0. </a:t>
            </a:r>
            <a:r>
              <a:rPr lang="en-GB" dirty="0"/>
              <a:t> </a:t>
            </a:r>
            <a:r>
              <a:rPr lang="en-GB" dirty="0" smtClean="0"/>
              <a:t>Using the following protocol identify the central tendency (mean/M) in milliseconds, and the dispersion of pronunciation variety for the group, including range, standard deviation (SD) and normal distribution.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95036"/>
              </p:ext>
            </p:extLst>
          </p:nvPr>
        </p:nvGraphicFramePr>
        <p:xfrm>
          <a:off x="1671053" y="3643339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272039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837243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68952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4310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Angela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16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9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2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111</TotalTime>
  <Words>278</Words>
  <Application>Microsoft Office PowerPoint</Application>
  <PresentationFormat>Širokoúhlá obrazovka</PresentationFormat>
  <Paragraphs>67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Gallery</vt:lpstr>
      <vt:lpstr>Acrobat Document</vt:lpstr>
      <vt:lpstr>Working with PRAAT + Doing quantitative research</vt:lpstr>
      <vt:lpstr>https://www.youtube.com/watch?v=7X_WvGAhMlQ https://www.youtube.com/watch?v=y7wXRm3sTBo   </vt:lpstr>
      <vt:lpstr>Praat Analysis</vt:lpstr>
      <vt:lpstr>Quantitative Research</vt:lpstr>
      <vt:lpstr>Descriptive statistics</vt:lpstr>
      <vt:lpstr>Dispersion</vt:lpstr>
      <vt:lpstr> research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PRAAT + Doing quantative research</dc:title>
  <dc:creator>Zuzana Šaffková</dc:creator>
  <cp:lastModifiedBy>Zuzana Šaffková</cp:lastModifiedBy>
  <cp:revision>12</cp:revision>
  <dcterms:created xsi:type="dcterms:W3CDTF">2020-11-09T12:57:47Z</dcterms:created>
  <dcterms:modified xsi:type="dcterms:W3CDTF">2021-11-08T08:47:50Z</dcterms:modified>
</cp:coreProperties>
</file>