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D2EFB-880B-4847-90CE-4B34AF10233C}" type="datetimeFigureOut">
              <a:rPr lang="cs-CZ" smtClean="0"/>
              <a:t>29.8.2023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A496A-A203-4569-A1BD-7626B4F2B7CE}" type="slidenum">
              <a:rPr lang="cs-CZ" smtClean="0"/>
              <a:t>‹#›</a:t>
            </a:fld>
            <a:endParaRPr lang="cs-CZ"/>
          </a:p>
        </p:txBody>
      </p:sp>
    </p:spTree>
    <p:extLst>
      <p:ext uri="{BB962C8B-B14F-4D97-AF65-F5344CB8AC3E}">
        <p14:creationId xmlns:p14="http://schemas.microsoft.com/office/powerpoint/2010/main" val="79604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2</a:t>
            </a:fld>
            <a:endParaRPr lang="cs-CZ" smtClean="0">
              <a:solidFill>
                <a:prstClr val="black"/>
              </a:solidFill>
            </a:endParaRPr>
          </a:p>
        </p:txBody>
      </p:sp>
    </p:spTree>
    <p:extLst>
      <p:ext uri="{BB962C8B-B14F-4D97-AF65-F5344CB8AC3E}">
        <p14:creationId xmlns:p14="http://schemas.microsoft.com/office/powerpoint/2010/main" val="2365516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3</a:t>
            </a:fld>
            <a:endParaRPr lang="cs-CZ" smtClean="0">
              <a:solidFill>
                <a:prstClr val="black"/>
              </a:solidFill>
            </a:endParaRPr>
          </a:p>
        </p:txBody>
      </p:sp>
    </p:spTree>
    <p:extLst>
      <p:ext uri="{BB962C8B-B14F-4D97-AF65-F5344CB8AC3E}">
        <p14:creationId xmlns:p14="http://schemas.microsoft.com/office/powerpoint/2010/main" val="3573245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23</a:t>
            </a:fld>
            <a:endParaRPr lang="cs-CZ" smtClean="0">
              <a:solidFill>
                <a:prstClr val="black"/>
              </a:solidFill>
            </a:endParaRPr>
          </a:p>
        </p:txBody>
      </p:sp>
    </p:spTree>
    <p:extLst>
      <p:ext uri="{BB962C8B-B14F-4D97-AF65-F5344CB8AC3E}">
        <p14:creationId xmlns:p14="http://schemas.microsoft.com/office/powerpoint/2010/main" val="316123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30</a:t>
            </a:fld>
            <a:endParaRPr lang="cs-CZ" smtClean="0">
              <a:solidFill>
                <a:prstClr val="black"/>
              </a:solidFill>
            </a:endParaRPr>
          </a:p>
        </p:txBody>
      </p:sp>
    </p:spTree>
    <p:extLst>
      <p:ext uri="{BB962C8B-B14F-4D97-AF65-F5344CB8AC3E}">
        <p14:creationId xmlns:p14="http://schemas.microsoft.com/office/powerpoint/2010/main" val="442263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183A0AB-31E7-4795-BF78-52F89FA77BA2}"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58391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183A0AB-31E7-4795-BF78-52F89FA77BA2}"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246813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183A0AB-31E7-4795-BF78-52F89FA77BA2}"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3481384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UL - úvodní snímek">
    <p:spTree>
      <p:nvGrpSpPr>
        <p:cNvPr id="1" name=""/>
        <p:cNvGrpSpPr/>
        <p:nvPr/>
      </p:nvGrpSpPr>
      <p:grpSpPr>
        <a:xfrm>
          <a:off x="0" y="0"/>
          <a:ext cx="0" cy="0"/>
          <a:chOff x="0" y="0"/>
          <a:chExt cx="0" cy="0"/>
        </a:xfrm>
      </p:grpSpPr>
      <p:sp>
        <p:nvSpPr>
          <p:cNvPr id="3" name="Podnadpis 2"/>
          <p:cNvSpPr>
            <a:spLocks noGrp="1"/>
          </p:cNvSpPr>
          <p:nvPr>
            <p:ph type="subTitle" idx="1" hasCustomPrompt="1"/>
          </p:nvPr>
        </p:nvSpPr>
        <p:spPr>
          <a:xfrm>
            <a:off x="814918" y="3886200"/>
            <a:ext cx="10562167" cy="622920"/>
          </a:xfrm>
        </p:spPr>
        <p:txBody>
          <a:bodyPr/>
          <a:lstStyle>
            <a:lvl1pPr marL="0" indent="0" algn="ctr">
              <a:buNone/>
              <a:defRPr i="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Klepnutím vložíte Jméno Příjmení </a:t>
            </a:r>
            <a:r>
              <a:rPr lang="en-US" dirty="0" smtClean="0"/>
              <a:t>|</a:t>
            </a:r>
            <a:r>
              <a:rPr lang="cs-CZ" dirty="0" smtClean="0"/>
              <a:t> Datum</a:t>
            </a:r>
            <a:endParaRPr lang="cs-CZ" dirty="0"/>
          </a:p>
        </p:txBody>
      </p:sp>
      <p:sp>
        <p:nvSpPr>
          <p:cNvPr id="7" name="Nadpis 6"/>
          <p:cNvSpPr>
            <a:spLocks noGrp="1"/>
          </p:cNvSpPr>
          <p:nvPr>
            <p:ph type="title" hasCustomPrompt="1"/>
          </p:nvPr>
        </p:nvSpPr>
        <p:spPr>
          <a:xfrm>
            <a:off x="814918" y="2276872"/>
            <a:ext cx="10562167" cy="1143000"/>
          </a:xfrm>
        </p:spPr>
        <p:txBody>
          <a:bodyPr>
            <a:normAutofit/>
          </a:bodyPr>
          <a:lstStyle>
            <a:lvl1pPr>
              <a:defRPr sz="4000"/>
            </a:lvl1pPr>
          </a:lstStyle>
          <a:p>
            <a:r>
              <a:rPr lang="cs-CZ" dirty="0" smtClean="0"/>
              <a:t>Klepnutím vložíte název prezentace</a:t>
            </a:r>
            <a:endParaRPr lang="cs-CZ" dirty="0"/>
          </a:p>
        </p:txBody>
      </p:sp>
    </p:spTree>
    <p:extLst>
      <p:ext uri="{BB962C8B-B14F-4D97-AF65-F5344CB8AC3E}">
        <p14:creationId xmlns:p14="http://schemas.microsoft.com/office/powerpoint/2010/main" val="4074044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UL - text">
    <p:spTree>
      <p:nvGrpSpPr>
        <p:cNvPr id="1" name=""/>
        <p:cNvGrpSpPr/>
        <p:nvPr/>
      </p:nvGrpSpPr>
      <p:grpSpPr>
        <a:xfrm>
          <a:off x="0" y="0"/>
          <a:ext cx="0" cy="0"/>
          <a:chOff x="0" y="0"/>
          <a:chExt cx="0" cy="0"/>
        </a:xfrm>
      </p:grpSpPr>
      <p:sp>
        <p:nvSpPr>
          <p:cNvPr id="7" name="Nadpis 6"/>
          <p:cNvSpPr>
            <a:spLocks noGrp="1"/>
          </p:cNvSpPr>
          <p:nvPr>
            <p:ph type="title" hasCustomPrompt="1"/>
          </p:nvPr>
        </p:nvSpPr>
        <p:spPr>
          <a:xfrm>
            <a:off x="719403" y="908720"/>
            <a:ext cx="10753195" cy="720080"/>
          </a:xfrm>
        </p:spPr>
        <p:txBody>
          <a:bodyPr>
            <a:normAutofit/>
          </a:bodyPr>
          <a:lstStyle>
            <a:lvl1pPr>
              <a:defRPr sz="4000"/>
            </a:lvl1pPr>
          </a:lstStyle>
          <a:p>
            <a:r>
              <a:rPr lang="cs-CZ" dirty="0" smtClean="0"/>
              <a:t>Klepnutím vložíte nadpis</a:t>
            </a:r>
            <a:endParaRPr lang="cs-CZ" dirty="0"/>
          </a:p>
        </p:txBody>
      </p:sp>
      <p:sp>
        <p:nvSpPr>
          <p:cNvPr id="11" name="Zástupný symbol pro obsah 10"/>
          <p:cNvSpPr>
            <a:spLocks noGrp="1"/>
          </p:cNvSpPr>
          <p:nvPr>
            <p:ph sz="quarter" idx="10" hasCustomPrompt="1"/>
          </p:nvPr>
        </p:nvSpPr>
        <p:spPr>
          <a:xfrm>
            <a:off x="719667" y="1844825"/>
            <a:ext cx="10752667" cy="4392613"/>
          </a:xfrm>
        </p:spPr>
        <p:txBody>
          <a:bodyPr>
            <a:normAutofit/>
          </a:bodyPr>
          <a:lstStyle>
            <a:lvl1pPr>
              <a:buNone/>
              <a:defRPr sz="2800"/>
            </a:lvl1pPr>
          </a:lstStyle>
          <a:p>
            <a:pPr lvl="0"/>
            <a:r>
              <a:rPr lang="cs-CZ" dirty="0" smtClean="0"/>
              <a:t>Klepnutím vložíte text</a:t>
            </a:r>
            <a:endParaRPr lang="cs-CZ" dirty="0"/>
          </a:p>
        </p:txBody>
      </p:sp>
    </p:spTree>
    <p:extLst>
      <p:ext uri="{BB962C8B-B14F-4D97-AF65-F5344CB8AC3E}">
        <p14:creationId xmlns:p14="http://schemas.microsoft.com/office/powerpoint/2010/main" val="1768314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183A0AB-31E7-4795-BF78-52F89FA77BA2}"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563834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183A0AB-31E7-4795-BF78-52F89FA77BA2}"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53786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183A0AB-31E7-4795-BF78-52F89FA77BA2}"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1191587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183A0AB-31E7-4795-BF78-52F89FA77BA2}" type="datetimeFigureOut">
              <a:rPr lang="cs-CZ" smtClean="0"/>
              <a:t>29.8.2023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424914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183A0AB-31E7-4795-BF78-52F89FA77BA2}" type="datetimeFigureOut">
              <a:rPr lang="cs-CZ" smtClean="0"/>
              <a:t>29.8.2023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204731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183A0AB-31E7-4795-BF78-52F89FA77BA2}" type="datetimeFigureOut">
              <a:rPr lang="cs-CZ" smtClean="0"/>
              <a:t>29.8.2023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3430915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183A0AB-31E7-4795-BF78-52F89FA77BA2}"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288338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183A0AB-31E7-4795-BF78-52F89FA77BA2}"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3FDFD9-C3FD-4CE5-916B-750AFB87D64C}" type="slidenum">
              <a:rPr lang="cs-CZ" smtClean="0"/>
              <a:t>‹#›</a:t>
            </a:fld>
            <a:endParaRPr lang="cs-CZ"/>
          </a:p>
        </p:txBody>
      </p:sp>
    </p:spTree>
    <p:extLst>
      <p:ext uri="{BB962C8B-B14F-4D97-AF65-F5344CB8AC3E}">
        <p14:creationId xmlns:p14="http://schemas.microsoft.com/office/powerpoint/2010/main" val="1568215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3A0AB-31E7-4795-BF78-52F89FA77BA2}" type="datetimeFigureOut">
              <a:rPr lang="cs-CZ" smtClean="0"/>
              <a:t>29.8.2023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FDFD9-C3FD-4CE5-916B-750AFB87D64C}" type="slidenum">
              <a:rPr lang="cs-CZ" smtClean="0"/>
              <a:t>‹#›</a:t>
            </a:fld>
            <a:endParaRPr lang="cs-CZ"/>
          </a:p>
        </p:txBody>
      </p:sp>
    </p:spTree>
    <p:extLst>
      <p:ext uri="{BB962C8B-B14F-4D97-AF65-F5344CB8AC3E}">
        <p14:creationId xmlns:p14="http://schemas.microsoft.com/office/powerpoint/2010/main" val="1939515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939344" y="3234750"/>
            <a:ext cx="6400800" cy="746883"/>
          </a:xfrm>
        </p:spPr>
        <p:txBody>
          <a:bodyPr>
            <a:normAutofit/>
          </a:bodyPr>
          <a:lstStyle/>
          <a:p>
            <a:r>
              <a:rPr lang="cs-CZ" b="1">
                <a:solidFill>
                  <a:srgbClr val="7030A0"/>
                </a:solidFill>
              </a:rPr>
              <a:t>P</a:t>
            </a:r>
            <a:r>
              <a:rPr lang="cs-CZ" b="1" smtClean="0">
                <a:solidFill>
                  <a:srgbClr val="7030A0"/>
                </a:solidFill>
              </a:rPr>
              <a:t>lánování a řízení projektů – </a:t>
            </a:r>
            <a:r>
              <a:rPr lang="cs-CZ" b="1" smtClean="0">
                <a:solidFill>
                  <a:srgbClr val="7030A0"/>
                </a:solidFill>
              </a:rPr>
              <a:t>iniciace</a:t>
            </a:r>
            <a:r>
              <a:rPr lang="cs-CZ" b="1" smtClean="0">
                <a:solidFill>
                  <a:srgbClr val="7030A0"/>
                </a:solidFill>
              </a:rPr>
              <a:t> projektu</a:t>
            </a:r>
            <a:endParaRPr lang="cs-CZ" dirty="0">
              <a:solidFill>
                <a:srgbClr val="7030A0"/>
              </a:solidFill>
            </a:endParaRPr>
          </a:p>
        </p:txBody>
      </p:sp>
      <p:sp>
        <p:nvSpPr>
          <p:cNvPr id="6" name="Podnadpis 2"/>
          <p:cNvSpPr txBox="1">
            <a:spLocks/>
          </p:cNvSpPr>
          <p:nvPr/>
        </p:nvSpPr>
        <p:spPr>
          <a:xfrm>
            <a:off x="2939344" y="4480599"/>
            <a:ext cx="6400800" cy="494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2000">
                <a:solidFill>
                  <a:schemeClr val="tx1"/>
                </a:solidFill>
              </a:rPr>
              <a:t>d</a:t>
            </a:r>
            <a:r>
              <a:rPr lang="cs-CZ" sz="2000" smtClean="0">
                <a:solidFill>
                  <a:schemeClr val="tx1"/>
                </a:solidFill>
              </a:rPr>
              <a:t>oc. Ing. Petr Lepšík, Ph.D.</a:t>
            </a:r>
            <a:endParaRPr lang="cs-CZ" sz="2000" dirty="0">
              <a:solidFill>
                <a:schemeClr val="tx1"/>
              </a:solidFill>
            </a:endParaRPr>
          </a:p>
        </p:txBody>
      </p:sp>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65" y="2221878"/>
            <a:ext cx="838200" cy="295275"/>
          </a:xfrm>
          <a:prstGeom prst="rect">
            <a:avLst/>
          </a:prstGeom>
        </p:spPr>
      </p:pic>
      <p:pic>
        <p:nvPicPr>
          <p:cNvPr id="12" name="Picture 1"/>
          <p:cNvPicPr/>
          <p:nvPr/>
        </p:nvPicPr>
        <p:blipFill>
          <a:blip r:embed="rId3"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sp>
        <p:nvSpPr>
          <p:cNvPr id="13" name="TextovéPole 12"/>
          <p:cNvSpPr txBox="1"/>
          <p:nvPr/>
        </p:nvSpPr>
        <p:spPr>
          <a:xfrm>
            <a:off x="1990288" y="1309667"/>
            <a:ext cx="7395024" cy="1477328"/>
          </a:xfrm>
          <a:prstGeom prst="rect">
            <a:avLst/>
          </a:prstGeom>
          <a:noFill/>
        </p:spPr>
        <p:txBody>
          <a:bodyPr wrap="square" rtlCol="0">
            <a:spAutoFit/>
          </a:bodyPr>
          <a:lstStyle/>
          <a:p>
            <a:pPr algn="ctr"/>
            <a:r>
              <a:rPr lang="cs-CZ" b="1" dirty="0"/>
              <a:t>Nové možnosti rozvoje vzdělávání na Technické univerzitě v Liberci</a:t>
            </a:r>
          </a:p>
          <a:p>
            <a:pPr algn="ctr"/>
            <a:endParaRPr lang="cs-CZ" sz="800" dirty="0"/>
          </a:p>
          <a:p>
            <a:pPr algn="ctr"/>
            <a:r>
              <a:rPr lang="cs-CZ" sz="1400" b="1" u="sng" dirty="0"/>
              <a:t>Specifický cíl A3:Tvorba nových profesně zaměřených studijních programů</a:t>
            </a:r>
          </a:p>
          <a:p>
            <a:pPr algn="ctr"/>
            <a:endParaRPr lang="cs-CZ" sz="1400" b="1" u="sng" dirty="0"/>
          </a:p>
          <a:p>
            <a:pPr algn="ctr"/>
            <a:r>
              <a:rPr lang="cs-CZ" b="1" dirty="0"/>
              <a:t>NPO_TUL_MSMT-16598/2022</a:t>
            </a:r>
          </a:p>
          <a:p>
            <a:endParaRPr lang="cs-CZ" dirty="0"/>
          </a:p>
        </p:txBody>
      </p:sp>
      <p:graphicFrame>
        <p:nvGraphicFramePr>
          <p:cNvPr id="4" name="Tabulka 3"/>
          <p:cNvGraphicFramePr>
            <a:graphicFrameLocks noGrp="1"/>
          </p:cNvGraphicFramePr>
          <p:nvPr/>
        </p:nvGraphicFramePr>
        <p:xfrm>
          <a:off x="3233420" y="3771741"/>
          <a:ext cx="5725160" cy="182880"/>
        </p:xfrm>
        <a:graphic>
          <a:graphicData uri="http://schemas.openxmlformats.org/drawingml/2006/table">
            <a:tbl>
              <a:tblPr firstRow="1" firstCol="1" bandRow="1">
                <a:tableStyleId>{5C22544A-7EE6-4342-B048-85BDC9FD1C3A}</a:tableStyleId>
              </a:tblPr>
              <a:tblGrid>
                <a:gridCol w="1908175">
                  <a:extLst>
                    <a:ext uri="{9D8B030D-6E8A-4147-A177-3AD203B41FA5}">
                      <a16:colId xmlns:a16="http://schemas.microsoft.com/office/drawing/2014/main" xmlns="" val="222842396"/>
                    </a:ext>
                  </a:extLst>
                </a:gridCol>
                <a:gridCol w="1908175">
                  <a:extLst>
                    <a:ext uri="{9D8B030D-6E8A-4147-A177-3AD203B41FA5}">
                      <a16:colId xmlns:a16="http://schemas.microsoft.com/office/drawing/2014/main" xmlns="" val="4242503758"/>
                    </a:ext>
                  </a:extLst>
                </a:gridCol>
                <a:gridCol w="1908810">
                  <a:extLst>
                    <a:ext uri="{9D8B030D-6E8A-4147-A177-3AD203B41FA5}">
                      <a16:colId xmlns:a16="http://schemas.microsoft.com/office/drawing/2014/main" xmlns="" val="3883100167"/>
                    </a:ext>
                  </a:extLst>
                </a:gridCol>
              </a:tblGrid>
              <a:tr h="0">
                <a:tc>
                  <a:txBody>
                    <a:bodyPr/>
                    <a:lstStyle/>
                    <a:p>
                      <a:pP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43787227"/>
                  </a:ext>
                </a:extLst>
              </a:tr>
            </a:tbl>
          </a:graphicData>
        </a:graphic>
      </p:graphicFrame>
      <p:pic>
        <p:nvPicPr>
          <p:cNvPr id="1027" name="Obrázek 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0594" y="5880252"/>
            <a:ext cx="1619250" cy="4381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Obrázek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0680" y="5880253"/>
            <a:ext cx="962025" cy="4286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Obrázek 33" descr="Foto / Photo: Logo MŠM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83539" y="5880253"/>
            <a:ext cx="866775"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761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4" name="Obrázek 3"/>
          <p:cNvPicPr/>
          <p:nvPr/>
        </p:nvPicPr>
        <p:blipFill>
          <a:blip r:embed="rId2">
            <a:extLst>
              <a:ext uri="{28A0092B-C50C-407E-A947-70E740481C1C}">
                <a14:useLocalDpi xmlns:a14="http://schemas.microsoft.com/office/drawing/2010/main" val="0"/>
              </a:ext>
            </a:extLst>
          </a:blip>
          <a:srcRect/>
          <a:stretch>
            <a:fillRect/>
          </a:stretch>
        </p:blipFill>
        <p:spPr bwMode="auto">
          <a:xfrm>
            <a:off x="2279576" y="1069886"/>
            <a:ext cx="7416824" cy="5663346"/>
          </a:xfrm>
          <a:prstGeom prst="rect">
            <a:avLst/>
          </a:prstGeom>
          <a:noFill/>
          <a:ln>
            <a:noFill/>
          </a:ln>
        </p:spPr>
      </p:pic>
    </p:spTree>
    <p:extLst>
      <p:ext uri="{BB962C8B-B14F-4D97-AF65-F5344CB8AC3E}">
        <p14:creationId xmlns:p14="http://schemas.microsoft.com/office/powerpoint/2010/main" val="2836039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2075396" y="1916832"/>
            <a:ext cx="8136904" cy="3528392"/>
          </a:xfrm>
          <a:prstGeom prst="rect">
            <a:avLst/>
          </a:prstGeom>
          <a:noFill/>
          <a:ln>
            <a:noFill/>
          </a:ln>
        </p:spPr>
      </p:pic>
    </p:spTree>
    <p:extLst>
      <p:ext uri="{BB962C8B-B14F-4D97-AF65-F5344CB8AC3E}">
        <p14:creationId xmlns:p14="http://schemas.microsoft.com/office/powerpoint/2010/main" val="1094967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1847528" y="1916832"/>
            <a:ext cx="8496944" cy="2592288"/>
          </a:xfrm>
          <a:prstGeom prst="rect">
            <a:avLst/>
          </a:prstGeom>
          <a:noFill/>
          <a:ln>
            <a:noFill/>
          </a:ln>
        </p:spPr>
      </p:pic>
    </p:spTree>
    <p:extLst>
      <p:ext uri="{BB962C8B-B14F-4D97-AF65-F5344CB8AC3E}">
        <p14:creationId xmlns:p14="http://schemas.microsoft.com/office/powerpoint/2010/main" val="2283397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1943226" y="1844824"/>
            <a:ext cx="8401247" cy="2880320"/>
          </a:xfrm>
          <a:prstGeom prst="rect">
            <a:avLst/>
          </a:prstGeom>
          <a:noFill/>
          <a:ln>
            <a:noFill/>
          </a:ln>
        </p:spPr>
      </p:pic>
    </p:spTree>
    <p:extLst>
      <p:ext uri="{BB962C8B-B14F-4D97-AF65-F5344CB8AC3E}">
        <p14:creationId xmlns:p14="http://schemas.microsoft.com/office/powerpoint/2010/main" val="3440244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1847528" y="1844824"/>
            <a:ext cx="8496944" cy="2592288"/>
          </a:xfrm>
          <a:prstGeom prst="rect">
            <a:avLst/>
          </a:prstGeom>
          <a:noFill/>
          <a:ln>
            <a:noFill/>
          </a:ln>
        </p:spPr>
      </p:pic>
    </p:spTree>
    <p:extLst>
      <p:ext uri="{BB962C8B-B14F-4D97-AF65-F5344CB8AC3E}">
        <p14:creationId xmlns:p14="http://schemas.microsoft.com/office/powerpoint/2010/main" val="1042599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28800"/>
            <a:ext cx="9144000" cy="3888432"/>
          </a:xfrm>
          <a:prstGeom prst="rect">
            <a:avLst/>
          </a:prstGeom>
          <a:noFill/>
          <a:ln>
            <a:noFill/>
          </a:ln>
        </p:spPr>
      </p:pic>
    </p:spTree>
    <p:extLst>
      <p:ext uri="{BB962C8B-B14F-4D97-AF65-F5344CB8AC3E}">
        <p14:creationId xmlns:p14="http://schemas.microsoft.com/office/powerpoint/2010/main" val="2341611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4727848" y="1628800"/>
            <a:ext cx="4536504" cy="4176464"/>
          </a:xfrm>
          <a:prstGeom prst="rect">
            <a:avLst/>
          </a:prstGeom>
          <a:noFill/>
          <a:ln>
            <a:noFill/>
          </a:ln>
        </p:spPr>
      </p:pic>
      <p:pic>
        <p:nvPicPr>
          <p:cNvPr id="4" name="Obrázek 3"/>
          <p:cNvPicPr/>
          <p:nvPr/>
        </p:nvPicPr>
        <p:blipFill>
          <a:blip r:embed="rId3">
            <a:extLst>
              <a:ext uri="{28A0092B-C50C-407E-A947-70E740481C1C}">
                <a14:useLocalDpi xmlns:a14="http://schemas.microsoft.com/office/drawing/2010/main" val="0"/>
              </a:ext>
            </a:extLst>
          </a:blip>
          <a:srcRect/>
          <a:stretch>
            <a:fillRect/>
          </a:stretch>
        </p:blipFill>
        <p:spPr bwMode="auto">
          <a:xfrm>
            <a:off x="2927648" y="5102696"/>
            <a:ext cx="952500" cy="685800"/>
          </a:xfrm>
          <a:prstGeom prst="rect">
            <a:avLst/>
          </a:prstGeom>
          <a:noFill/>
          <a:ln>
            <a:noFill/>
          </a:ln>
        </p:spPr>
      </p:pic>
    </p:spTree>
    <p:extLst>
      <p:ext uri="{BB962C8B-B14F-4D97-AF65-F5344CB8AC3E}">
        <p14:creationId xmlns:p14="http://schemas.microsoft.com/office/powerpoint/2010/main" val="2551095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1930650" y="1556792"/>
            <a:ext cx="8413823" cy="4536504"/>
          </a:xfrm>
          <a:prstGeom prst="rect">
            <a:avLst/>
          </a:prstGeom>
          <a:noFill/>
          <a:ln>
            <a:noFill/>
          </a:ln>
        </p:spPr>
      </p:pic>
    </p:spTree>
    <p:extLst>
      <p:ext uri="{BB962C8B-B14F-4D97-AF65-F5344CB8AC3E}">
        <p14:creationId xmlns:p14="http://schemas.microsoft.com/office/powerpoint/2010/main" val="428942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2135560" y="1484784"/>
            <a:ext cx="7776864" cy="4176464"/>
          </a:xfrm>
          <a:prstGeom prst="rect">
            <a:avLst/>
          </a:prstGeom>
          <a:noFill/>
          <a:ln>
            <a:noFill/>
          </a:ln>
        </p:spPr>
      </p:pic>
    </p:spTree>
    <p:extLst>
      <p:ext uri="{BB962C8B-B14F-4D97-AF65-F5344CB8AC3E}">
        <p14:creationId xmlns:p14="http://schemas.microsoft.com/office/powerpoint/2010/main" val="4019194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1847529" y="1844824"/>
            <a:ext cx="8150819" cy="2736304"/>
          </a:xfrm>
          <a:prstGeom prst="rect">
            <a:avLst/>
          </a:prstGeom>
          <a:noFill/>
          <a:ln>
            <a:noFill/>
          </a:ln>
        </p:spPr>
      </p:pic>
    </p:spTree>
    <p:extLst>
      <p:ext uri="{BB962C8B-B14F-4D97-AF65-F5344CB8AC3E}">
        <p14:creationId xmlns:p14="http://schemas.microsoft.com/office/powerpoint/2010/main" val="176202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1847528" y="1887421"/>
            <a:ext cx="8748092" cy="4421899"/>
          </a:xfrm>
        </p:spPr>
        <p:txBody>
          <a:bodyPr>
            <a:normAutofit fontScale="85000" lnSpcReduction="20000"/>
          </a:bodyPr>
          <a:lstStyle/>
          <a:p>
            <a:pPr algn="l"/>
            <a:r>
              <a:rPr lang="cs-CZ" sz="2000" b="1" i="0">
                <a:latin typeface="Arial" panose="020B0604020202020204" pitchFamily="34" charset="0"/>
                <a:cs typeface="Arial" panose="020B0604020202020204" pitchFamily="34" charset="0"/>
              </a:rPr>
              <a:t>Srnutí 1. přednášky:</a:t>
            </a:r>
          </a:p>
          <a:p>
            <a:pPr marL="342900" indent="-342900" algn="l">
              <a:buFont typeface="Arial" panose="020B0604020202020204" pitchFamily="34" charset="0"/>
              <a:buChar char="•"/>
            </a:pPr>
            <a:r>
              <a:rPr lang="cs-CZ" sz="2000" i="0">
                <a:latin typeface="Arial" panose="020B0604020202020204" pitchFamily="34" charset="0"/>
                <a:cs typeface="Arial" panose="020B0604020202020204" pitchFamily="34" charset="0"/>
              </a:rPr>
              <a:t>Pojmy – projekt, portfolio, program projektů, zájmové skupiny, kompetence projektového manažera, </a:t>
            </a:r>
          </a:p>
          <a:p>
            <a:pPr marL="342900" indent="-342900" algn="l">
              <a:buFont typeface="Arial" panose="020B0604020202020204" pitchFamily="34" charset="0"/>
              <a:buChar char="•"/>
            </a:pPr>
            <a:r>
              <a:rPr lang="cs-CZ" sz="2000" i="0">
                <a:latin typeface="Arial" panose="020B0604020202020204" pitchFamily="34" charset="0"/>
                <a:cs typeface="Arial" panose="020B0604020202020204" pitchFamily="34" charset="0"/>
              </a:rPr>
              <a:t>Fáze projektu</a:t>
            </a:r>
          </a:p>
          <a:p>
            <a:pPr algn="l"/>
            <a:endParaRPr lang="cs-CZ" sz="2000" i="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cs-CZ" sz="2000" i="0" u="sng">
                <a:latin typeface="Arial" panose="020B0604020202020204" pitchFamily="34" charset="0"/>
                <a:cs typeface="Arial" panose="020B0604020202020204" pitchFamily="34" charset="0"/>
              </a:rPr>
              <a:t>Trojimperativ projektu</a:t>
            </a:r>
          </a:p>
          <a:p>
            <a:pPr marL="342900" indent="-342900" algn="l">
              <a:buFont typeface="Arial" panose="020B0604020202020204" pitchFamily="34" charset="0"/>
              <a:buChar char="•"/>
            </a:pPr>
            <a:r>
              <a:rPr lang="cs-CZ" sz="2000" i="0" u="sng">
                <a:latin typeface="Arial" panose="020B0604020202020204" pitchFamily="34" charset="0"/>
                <a:cs typeface="Arial" panose="020B0604020202020204" pitchFamily="34" charset="0"/>
              </a:rPr>
              <a:t>SMART cíl projektu</a:t>
            </a:r>
          </a:p>
          <a:p>
            <a:pPr marL="342900" indent="-342900" algn="l">
              <a:buFont typeface="Arial" panose="020B0604020202020204" pitchFamily="34" charset="0"/>
              <a:buChar char="•"/>
            </a:pPr>
            <a:r>
              <a:rPr lang="cs-CZ" sz="2000" i="0" u="sng">
                <a:latin typeface="Arial" panose="020B0604020202020204" pitchFamily="34" charset="0"/>
                <a:cs typeface="Arial" panose="020B0604020202020204" pitchFamily="34" charset="0"/>
              </a:rPr>
              <a:t>LRM</a:t>
            </a:r>
            <a:r>
              <a:rPr lang="cs-CZ" sz="2000" i="0">
                <a:latin typeface="Arial" panose="020B0604020202020204" pitchFamily="34" charset="0"/>
                <a:cs typeface="Arial" panose="020B0604020202020204" pitchFamily="34" charset="0"/>
              </a:rPr>
              <a:t> - logická rámcová matice projektu (LFM – logical framework matrix)</a:t>
            </a:r>
          </a:p>
          <a:p>
            <a:pPr marL="342900" indent="-342900" algn="l">
              <a:buFont typeface="Arial" panose="020B0604020202020204" pitchFamily="34" charset="0"/>
              <a:buChar char="•"/>
            </a:pPr>
            <a:r>
              <a:rPr lang="cs-CZ" sz="2000" i="0" u="sng">
                <a:latin typeface="Arial" panose="020B0604020202020204" pitchFamily="34" charset="0"/>
                <a:cs typeface="Arial" panose="020B0604020202020204" pitchFamily="34" charset="0"/>
              </a:rPr>
              <a:t>Zakládací listina projektu </a:t>
            </a:r>
            <a:r>
              <a:rPr lang="cs-CZ" sz="2000" i="0">
                <a:latin typeface="Arial" panose="020B0604020202020204" pitchFamily="34" charset="0"/>
                <a:cs typeface="Arial" panose="020B0604020202020204" pitchFamily="34" charset="0"/>
              </a:rPr>
              <a:t>(Project charter)</a:t>
            </a:r>
          </a:p>
          <a:p>
            <a:pPr algn="l"/>
            <a:endParaRPr lang="cs-CZ" sz="2000" b="1" i="0">
              <a:latin typeface="Arial" panose="020B0604020202020204" pitchFamily="34" charset="0"/>
              <a:cs typeface="Arial" panose="020B0604020202020204" pitchFamily="34" charset="0"/>
            </a:endParaRPr>
          </a:p>
          <a:p>
            <a:pPr algn="l"/>
            <a:r>
              <a:rPr lang="cs-CZ" sz="2000" i="0">
                <a:latin typeface="Arial" panose="020B0604020202020204" pitchFamily="34" charset="0"/>
                <a:cs typeface="Arial" panose="020B0604020202020204" pitchFamily="34" charset="0"/>
              </a:rPr>
              <a:t>Doplnění úvodu do Řízení projektů (dnes):</a:t>
            </a:r>
          </a:p>
          <a:p>
            <a:pPr marL="342900" indent="-342900" algn="l">
              <a:buFont typeface="Arial" panose="020B0604020202020204" pitchFamily="34" charset="0"/>
              <a:buChar char="•"/>
            </a:pPr>
            <a:r>
              <a:rPr lang="cs-CZ" sz="2000" i="0">
                <a:latin typeface="Arial" panose="020B0604020202020204" pitchFamily="34" charset="0"/>
                <a:cs typeface="Arial" panose="020B0604020202020204" pitchFamily="34" charset="0"/>
              </a:rPr>
              <a:t>p</a:t>
            </a:r>
            <a:r>
              <a:rPr lang="cs-CZ" sz="2000" i="0">
                <a:latin typeface="Arial" panose="020B0604020202020204" pitchFamily="34" charset="0"/>
                <a:cs typeface="Arial" panose="020B0604020202020204" pitchFamily="34" charset="0"/>
              </a:rPr>
              <a:t>ojmy – program a portfolio projektů</a:t>
            </a:r>
          </a:p>
          <a:p>
            <a:pPr marL="342900" indent="-342900" algn="l">
              <a:buFont typeface="Arial" panose="020B0604020202020204" pitchFamily="34" charset="0"/>
              <a:buChar char="•"/>
            </a:pPr>
            <a:r>
              <a:rPr lang="cs-CZ" sz="2000" i="0">
                <a:latin typeface="Arial" panose="020B0604020202020204" pitchFamily="34" charset="0"/>
                <a:cs typeface="Arial" panose="020B0604020202020204" pitchFamily="34" charset="0"/>
              </a:rPr>
              <a:t>řízení projektů v organizacích s různým typem řízení</a:t>
            </a:r>
          </a:p>
          <a:p>
            <a:pPr marL="342900" indent="-342900" algn="l">
              <a:buFont typeface="Arial" panose="020B0604020202020204" pitchFamily="34" charset="0"/>
              <a:buChar char="•"/>
            </a:pPr>
            <a:r>
              <a:rPr lang="cs-CZ" sz="2000" i="0">
                <a:latin typeface="Arial" panose="020B0604020202020204" pitchFamily="34" charset="0"/>
                <a:cs typeface="Arial" panose="020B0604020202020204" pitchFamily="34" charset="0"/>
              </a:rPr>
              <a:t>SW podpora plánování a řízení projektů</a:t>
            </a:r>
          </a:p>
          <a:p>
            <a:pPr algn="l"/>
            <a:endParaRPr lang="cs-CZ" sz="2000" b="1" i="0" dirty="0">
              <a:latin typeface="Arial" panose="020B0604020202020204" pitchFamily="34" charset="0"/>
              <a:cs typeface="Arial" panose="020B0604020202020204" pitchFamily="34" charset="0"/>
            </a:endParaRPr>
          </a:p>
          <a:p>
            <a:pPr algn="l"/>
            <a:endParaRPr lang="cs-CZ" sz="900" dirty="0">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1991541" y="1167342"/>
            <a:ext cx="8209657" cy="605475"/>
          </a:xfrm>
        </p:spPr>
        <p:txBody>
          <a:bodyPr>
            <a:normAutofit/>
          </a:bodyPr>
          <a:lstStyle/>
          <a:p>
            <a:r>
              <a:rPr lang="cs-CZ" sz="2400" b="1">
                <a:solidFill>
                  <a:srgbClr val="0070C0"/>
                </a:solidFill>
                <a:latin typeface="Arial" panose="020B0604020202020204" pitchFamily="34" charset="0"/>
                <a:cs typeface="Arial" panose="020B0604020202020204" pitchFamily="34" charset="0"/>
              </a:rPr>
              <a:t>Řízení projektů</a:t>
            </a:r>
            <a:endParaRPr lang="cs-CZ" sz="2400" b="1"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spTree>
    <p:extLst>
      <p:ext uri="{BB962C8B-B14F-4D97-AF65-F5344CB8AC3E}">
        <p14:creationId xmlns:p14="http://schemas.microsoft.com/office/powerpoint/2010/main" val="3941105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2063552" y="1196752"/>
            <a:ext cx="8280920" cy="4896544"/>
          </a:xfrm>
          <a:prstGeom prst="rect">
            <a:avLst/>
          </a:prstGeom>
          <a:noFill/>
          <a:ln>
            <a:noFill/>
          </a:ln>
        </p:spPr>
      </p:pic>
    </p:spTree>
    <p:extLst>
      <p:ext uri="{BB962C8B-B14F-4D97-AF65-F5344CB8AC3E}">
        <p14:creationId xmlns:p14="http://schemas.microsoft.com/office/powerpoint/2010/main" val="36116162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2279577" y="1556792"/>
            <a:ext cx="6858247" cy="3384376"/>
          </a:xfrm>
          <a:prstGeom prst="rect">
            <a:avLst/>
          </a:prstGeom>
          <a:noFill/>
          <a:ln>
            <a:noFill/>
          </a:ln>
        </p:spPr>
      </p:pic>
    </p:spTree>
    <p:extLst>
      <p:ext uri="{BB962C8B-B14F-4D97-AF65-F5344CB8AC3E}">
        <p14:creationId xmlns:p14="http://schemas.microsoft.com/office/powerpoint/2010/main" val="3475688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SW podpora plánování a řízení projektů</a:t>
            </a:r>
            <a:endParaRPr lang="cs-CZ" sz="2400" dirty="0">
              <a:solidFill>
                <a:prstClr val="black"/>
              </a:solidFill>
              <a:latin typeface="Calibri" pitchFamily="34" charset="0"/>
              <a:cs typeface="Arial" charset="0"/>
            </a:endParaRPr>
          </a:p>
        </p:txBody>
      </p:sp>
      <p:pic>
        <p:nvPicPr>
          <p:cNvPr id="3" name="Obrázek 2"/>
          <p:cNvPicPr/>
          <p:nvPr/>
        </p:nvPicPr>
        <p:blipFill>
          <a:blip r:embed="rId2">
            <a:extLst>
              <a:ext uri="{28A0092B-C50C-407E-A947-70E740481C1C}">
                <a14:useLocalDpi xmlns:a14="http://schemas.microsoft.com/office/drawing/2010/main" val="0"/>
              </a:ext>
            </a:extLst>
          </a:blip>
          <a:srcRect/>
          <a:stretch>
            <a:fillRect/>
          </a:stretch>
        </p:blipFill>
        <p:spPr bwMode="auto">
          <a:xfrm>
            <a:off x="2639616" y="1196752"/>
            <a:ext cx="6408712" cy="4896544"/>
          </a:xfrm>
          <a:prstGeom prst="rect">
            <a:avLst/>
          </a:prstGeom>
          <a:noFill/>
          <a:ln>
            <a:noFill/>
          </a:ln>
        </p:spPr>
      </p:pic>
    </p:spTree>
    <p:extLst>
      <p:ext uri="{BB962C8B-B14F-4D97-AF65-F5344CB8AC3E}">
        <p14:creationId xmlns:p14="http://schemas.microsoft.com/office/powerpoint/2010/main" val="2261881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135559" y="3789040"/>
            <a:ext cx="7921625" cy="1270992"/>
          </a:xfrm>
        </p:spPr>
        <p:txBody>
          <a:bodyPr>
            <a:normAutofit/>
          </a:bodyPr>
          <a:lstStyle/>
          <a:p>
            <a:r>
              <a:rPr lang="cs-CZ" sz="2000" b="1">
                <a:latin typeface="Arial" panose="020B0604020202020204" pitchFamily="34" charset="0"/>
                <a:cs typeface="Arial" panose="020B0604020202020204" pitchFamily="34" charset="0"/>
              </a:rPr>
              <a:t>Přednáška 2: Řízení </a:t>
            </a:r>
            <a:r>
              <a:rPr lang="cs-CZ" sz="2000" b="1" dirty="0">
                <a:latin typeface="Arial" panose="020B0604020202020204" pitchFamily="34" charset="0"/>
                <a:cs typeface="Arial" panose="020B0604020202020204" pitchFamily="34" charset="0"/>
              </a:rPr>
              <a:t>rizik</a:t>
            </a:r>
            <a:r>
              <a:rPr lang="cs-CZ" sz="2000" b="1">
                <a:latin typeface="Arial" panose="020B0604020202020204" pitchFamily="34" charset="0"/>
                <a:cs typeface="Arial" panose="020B0604020202020204" pitchFamily="34" charset="0"/>
              </a:rPr>
              <a:t>, </a:t>
            </a:r>
            <a:r>
              <a:rPr lang="cs-CZ" sz="2000" b="1">
                <a:latin typeface="Arial" panose="020B0604020202020204" pitchFamily="34" charset="0"/>
                <a:cs typeface="Arial" panose="020B0604020202020204" pitchFamily="34" charset="0"/>
              </a:rPr>
              <a:t>SWOT</a:t>
            </a:r>
            <a:endParaRPr lang="cs-CZ" sz="900" dirty="0">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1991544" y="2117805"/>
            <a:ext cx="8209657" cy="1143000"/>
          </a:xfrm>
        </p:spPr>
        <p:txBody>
          <a:bodyPr>
            <a:normAutofit/>
          </a:bodyPr>
          <a:lstStyle/>
          <a:p>
            <a:r>
              <a:rPr lang="cs-CZ" sz="3600">
                <a:solidFill>
                  <a:srgbClr val="0070C0"/>
                </a:solidFill>
                <a:latin typeface="Arial" panose="020B0604020202020204" pitchFamily="34" charset="0"/>
                <a:cs typeface="Arial" panose="020B0604020202020204" pitchFamily="34" charset="0"/>
              </a:rPr>
              <a:t>Řízení projektů</a:t>
            </a:r>
            <a:endParaRPr lang="cs-CZ" sz="3600"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sp>
        <p:nvSpPr>
          <p:cNvPr id="7" name="Podnadpis 2"/>
          <p:cNvSpPr txBox="1">
            <a:spLocks/>
          </p:cNvSpPr>
          <p:nvPr/>
        </p:nvSpPr>
        <p:spPr>
          <a:xfrm>
            <a:off x="2935560" y="4797153"/>
            <a:ext cx="6400800" cy="8032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2000" i="1">
                <a:solidFill>
                  <a:prstClr val="black"/>
                </a:solidFill>
              </a:rPr>
              <a:t>d</a:t>
            </a:r>
            <a:r>
              <a:rPr lang="cs-CZ" sz="2000" i="1">
                <a:solidFill>
                  <a:prstClr val="black"/>
                </a:solidFill>
              </a:rPr>
              <a:t>oc. Ing. Petr Lepšík, Ph.D.</a:t>
            </a:r>
            <a:endParaRPr lang="cs-CZ" sz="2000" i="1" dirty="0">
              <a:solidFill>
                <a:prstClr val="black"/>
              </a:solidFill>
            </a:endParaRPr>
          </a:p>
          <a:p>
            <a:pPr algn="l"/>
            <a:endParaRPr lang="cs-CZ" sz="2000" i="1" dirty="0">
              <a:solidFill>
                <a:prstClr val="black"/>
              </a:solidFill>
            </a:endParaRPr>
          </a:p>
        </p:txBody>
      </p:sp>
      <p:pic>
        <p:nvPicPr>
          <p:cNvPr id="3" name="Obrázek 2"/>
          <p:cNvPicPr>
            <a:picLocks noChangeAspect="1"/>
          </p:cNvPicPr>
          <p:nvPr/>
        </p:nvPicPr>
        <p:blipFill>
          <a:blip r:embed="rId3"/>
          <a:stretch>
            <a:fillRect/>
          </a:stretch>
        </p:blipFill>
        <p:spPr>
          <a:xfrm>
            <a:off x="2602185" y="5805265"/>
            <a:ext cx="7067550" cy="923925"/>
          </a:xfrm>
          <a:prstGeom prst="rect">
            <a:avLst/>
          </a:prstGeom>
        </p:spPr>
      </p:pic>
      <p:sp>
        <p:nvSpPr>
          <p:cNvPr id="9" name="Obdélník 8"/>
          <p:cNvSpPr/>
          <p:nvPr/>
        </p:nvSpPr>
        <p:spPr>
          <a:xfrm>
            <a:off x="2602186" y="5805265"/>
            <a:ext cx="2125663" cy="9239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05108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727848" y="1340769"/>
            <a:ext cx="2664296" cy="584775"/>
          </a:xfrm>
          <a:prstGeom prst="rect">
            <a:avLst/>
          </a:prstGeom>
        </p:spPr>
        <p:txBody>
          <a:bodyPr wrap="square">
            <a:spAutoFit/>
          </a:bodyPr>
          <a:lstStyle/>
          <a:p>
            <a:pPr fontAlgn="base">
              <a:spcBef>
                <a:spcPct val="0"/>
              </a:spcBef>
              <a:spcAft>
                <a:spcPct val="0"/>
              </a:spcAft>
            </a:pPr>
            <a:r>
              <a:rPr lang="cs-CZ" sz="3200" b="1">
                <a:solidFill>
                  <a:prstClr val="black"/>
                </a:solidFill>
                <a:latin typeface="Arial" panose="020B0604020202020204" pitchFamily="34" charset="0"/>
                <a:cs typeface="Arial" panose="020B0604020202020204" pitchFamily="34" charset="0"/>
              </a:rPr>
              <a:t>Řízení rizik</a:t>
            </a:r>
            <a:endParaRPr lang="cs-CZ" sz="3200" b="1" dirty="0">
              <a:solidFill>
                <a:prstClr val="black"/>
              </a:solidFill>
              <a:latin typeface="Calibri" pitchFamily="34" charset="0"/>
              <a:cs typeface="Arial" charset="0"/>
            </a:endParaRPr>
          </a:p>
        </p:txBody>
      </p:sp>
      <p:sp>
        <p:nvSpPr>
          <p:cNvPr id="4" name="Obdélník 3"/>
          <p:cNvSpPr/>
          <p:nvPr/>
        </p:nvSpPr>
        <p:spPr>
          <a:xfrm>
            <a:off x="2135560" y="4221088"/>
            <a:ext cx="7848872" cy="1938992"/>
          </a:xfrm>
          <a:prstGeom prst="rect">
            <a:avLst/>
          </a:prstGeom>
        </p:spPr>
        <p:txBody>
          <a:bodyPr wrap="square">
            <a:spAutoFit/>
          </a:bodyPr>
          <a:lstStyle/>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Postup:</a:t>
            </a:r>
          </a:p>
          <a:p>
            <a:pPr marL="514350" indent="-514350" fontAlgn="base">
              <a:spcBef>
                <a:spcPct val="0"/>
              </a:spcBef>
              <a:spcAft>
                <a:spcPct val="0"/>
              </a:spcAft>
              <a:buAutoNum type="arabicPeriod"/>
            </a:pPr>
            <a:r>
              <a:rPr lang="cs-CZ" sz="2400">
                <a:solidFill>
                  <a:prstClr val="black"/>
                </a:solidFill>
                <a:latin typeface="Arial" panose="020B0604020202020204" pitchFamily="34" charset="0"/>
                <a:cs typeface="Arial" panose="020B0604020202020204" pitchFamily="34" charset="0"/>
              </a:rPr>
              <a:t>vytvoření seznamu rizik</a:t>
            </a:r>
          </a:p>
          <a:p>
            <a:pPr marL="514350" indent="-514350" fontAlgn="base">
              <a:spcBef>
                <a:spcPct val="0"/>
              </a:spcBef>
              <a:spcAft>
                <a:spcPct val="0"/>
              </a:spcAft>
              <a:buAutoNum type="arabicPeriod"/>
            </a:pPr>
            <a:r>
              <a:rPr lang="cs-CZ" sz="2400">
                <a:solidFill>
                  <a:prstClr val="black"/>
                </a:solidFill>
                <a:latin typeface="Arial" panose="020B0604020202020204" pitchFamily="34" charset="0"/>
                <a:cs typeface="Arial" panose="020B0604020202020204" pitchFamily="34" charset="0"/>
              </a:rPr>
              <a:t>k</a:t>
            </a:r>
            <a:r>
              <a:rPr lang="cs-CZ" sz="2400">
                <a:solidFill>
                  <a:prstClr val="black"/>
                </a:solidFill>
                <a:latin typeface="Arial" panose="020B0604020202020204" pitchFamily="34" charset="0"/>
                <a:cs typeface="Arial" panose="020B0604020202020204" pitchFamily="34" charset="0"/>
              </a:rPr>
              <a:t>vantifikace rizik – dvou parametrické, stanovení velikosti rizika</a:t>
            </a:r>
          </a:p>
          <a:p>
            <a:pPr marL="514350" indent="-514350" fontAlgn="base">
              <a:spcBef>
                <a:spcPct val="0"/>
              </a:spcBef>
              <a:spcAft>
                <a:spcPct val="0"/>
              </a:spcAft>
              <a:buAutoNum type="arabicPeriod"/>
            </a:pPr>
            <a:r>
              <a:rPr lang="cs-CZ" sz="2400">
                <a:solidFill>
                  <a:prstClr val="black"/>
                </a:solidFill>
                <a:latin typeface="Arial" panose="020B0604020202020204" pitchFamily="34" charset="0"/>
                <a:cs typeface="Arial" panose="020B0604020202020204" pitchFamily="34" charset="0"/>
              </a:rPr>
              <a:t>n</a:t>
            </a:r>
            <a:r>
              <a:rPr lang="cs-CZ" sz="2400">
                <a:solidFill>
                  <a:prstClr val="black"/>
                </a:solidFill>
                <a:latin typeface="Arial" panose="020B0604020202020204" pitchFamily="34" charset="0"/>
                <a:cs typeface="Arial" panose="020B0604020202020204" pitchFamily="34" charset="0"/>
              </a:rPr>
              <a:t>ávrh opatření</a:t>
            </a:r>
            <a:endParaRPr lang="cs-CZ" sz="2400" dirty="0">
              <a:solidFill>
                <a:prstClr val="black"/>
              </a:solidFill>
              <a:latin typeface="Calibri" pitchFamily="34" charset="0"/>
              <a:cs typeface="Arial" charset="0"/>
            </a:endParaRPr>
          </a:p>
        </p:txBody>
      </p:sp>
      <p:sp>
        <p:nvSpPr>
          <p:cNvPr id="5" name="Obdélník 4"/>
          <p:cNvSpPr/>
          <p:nvPr/>
        </p:nvSpPr>
        <p:spPr>
          <a:xfrm>
            <a:off x="2135560" y="2420888"/>
            <a:ext cx="7848872" cy="1569660"/>
          </a:xfrm>
          <a:prstGeom prst="rect">
            <a:avLst/>
          </a:prstGeom>
        </p:spPr>
        <p:txBody>
          <a:bodyPr wrap="square">
            <a:spAutoFit/>
          </a:bodyPr>
          <a:lstStyle/>
          <a:p>
            <a:pPr marL="342900" indent="-342900" fontAlgn="base">
              <a:spcBef>
                <a:spcPct val="0"/>
              </a:spcBef>
              <a:spcAft>
                <a:spcPct val="0"/>
              </a:spcAft>
              <a:buFont typeface="Wingdings" panose="05000000000000000000" pitchFamily="2" charset="2"/>
              <a:buChar char="Ø"/>
            </a:pPr>
            <a:r>
              <a:rPr lang="cs-CZ" sz="2400">
                <a:solidFill>
                  <a:prstClr val="black"/>
                </a:solidFill>
                <a:latin typeface="Arial" panose="020B0604020202020204" pitchFamily="34" charset="0"/>
                <a:cs typeface="Arial" panose="020B0604020202020204" pitchFamily="34" charset="0"/>
              </a:rPr>
              <a:t>j</a:t>
            </a:r>
            <a:r>
              <a:rPr lang="cs-CZ" sz="2400">
                <a:solidFill>
                  <a:prstClr val="black"/>
                </a:solidFill>
                <a:latin typeface="Arial" panose="020B0604020202020204" pitchFamily="34" charset="0"/>
                <a:cs typeface="Arial" panose="020B0604020202020204" pitchFamily="34" charset="0"/>
              </a:rPr>
              <a:t>e součást každé projektové žádosti</a:t>
            </a:r>
          </a:p>
          <a:p>
            <a:pPr marL="342900" indent="-342900" fontAlgn="base">
              <a:spcBef>
                <a:spcPct val="0"/>
              </a:spcBef>
              <a:spcAft>
                <a:spcPct val="0"/>
              </a:spcAft>
              <a:buFont typeface="Wingdings" panose="05000000000000000000" pitchFamily="2" charset="2"/>
              <a:buChar char="Ø"/>
            </a:pPr>
            <a:r>
              <a:rPr lang="cs-CZ" sz="2400">
                <a:solidFill>
                  <a:prstClr val="black"/>
                </a:solidFill>
                <a:latin typeface="Arial" panose="020B0604020202020204" pitchFamily="34" charset="0"/>
                <a:cs typeface="Arial" panose="020B0604020202020204" pitchFamily="34" charset="0"/>
              </a:rPr>
              <a:t>dává odpovědi na otázky co se může během řešení projektu stát a jak předcházet dopadům tak, aby bylo dosaženo cíle projektu</a:t>
            </a:r>
            <a:endParaRPr lang="cs-CZ" sz="2400" dirty="0">
              <a:solidFill>
                <a:prstClr val="black"/>
              </a:solidFill>
              <a:latin typeface="Calibri" pitchFamily="34" charset="0"/>
              <a:cs typeface="Arial" charset="0"/>
            </a:endParaRPr>
          </a:p>
        </p:txBody>
      </p:sp>
    </p:spTree>
    <p:extLst>
      <p:ext uri="{BB962C8B-B14F-4D97-AF65-F5344CB8AC3E}">
        <p14:creationId xmlns:p14="http://schemas.microsoft.com/office/powerpoint/2010/main" val="1132205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19537" y="836713"/>
            <a:ext cx="7416055" cy="461665"/>
          </a:xfrm>
          <a:prstGeom prst="rect">
            <a:avLst/>
          </a:prstGeom>
        </p:spPr>
        <p:txBody>
          <a:bodyPr wrap="square">
            <a:spAutoFit/>
          </a:bodyPr>
          <a:lstStyle/>
          <a:p>
            <a:pPr fontAlgn="base">
              <a:spcBef>
                <a:spcPct val="0"/>
              </a:spcBef>
              <a:spcAft>
                <a:spcPct val="0"/>
              </a:spcAft>
            </a:pPr>
            <a:r>
              <a:rPr lang="it-IT" sz="2400" dirty="0">
                <a:solidFill>
                  <a:prstClr val="black"/>
                </a:solidFill>
                <a:latin typeface="Arial" panose="020B0604020202020204" pitchFamily="34" charset="0"/>
                <a:cs typeface="Arial" panose="020B0604020202020204" pitchFamily="34" charset="0"/>
              </a:rPr>
              <a:t>2.4	Metody identifikace a analýzy rizik</a:t>
            </a:r>
            <a:endParaRPr lang="cs-CZ" sz="2400" dirty="0">
              <a:solidFill>
                <a:prstClr val="black"/>
              </a:solidFill>
              <a:latin typeface="Calibri" pitchFamily="34" charset="0"/>
              <a:cs typeface="Arial" charset="0"/>
            </a:endParaRPr>
          </a:p>
        </p:txBody>
      </p:sp>
      <p:sp>
        <p:nvSpPr>
          <p:cNvPr id="6" name="Obdélník 5"/>
          <p:cNvSpPr/>
          <p:nvPr/>
        </p:nvSpPr>
        <p:spPr>
          <a:xfrm>
            <a:off x="1913439" y="1355055"/>
            <a:ext cx="8263328" cy="4524315"/>
          </a:xfrm>
          <a:prstGeom prst="rect">
            <a:avLst/>
          </a:prstGeom>
        </p:spPr>
        <p:txBody>
          <a:bodyPr wrap="square">
            <a:spAutoFit/>
          </a:bodyPr>
          <a:lstStyle/>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Ve fázi iniciace projektu je nutné definovat co největší množství rizik, které by mohli v průběhu projektu nastat. Následně je nutno vytvořit plán opatření proti vzniku rizik.</a:t>
            </a:r>
          </a:p>
          <a:p>
            <a:pPr marL="285750" indent="-285750" fontAlgn="base">
              <a:spcBef>
                <a:spcPct val="0"/>
              </a:spcBef>
              <a:spcAft>
                <a:spcPct val="0"/>
              </a:spcAft>
              <a:buFont typeface="Arial" panose="020B0604020202020204" pitchFamily="34" charset="0"/>
              <a:buChar char="•"/>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Pro identifikaci rizik existuje celá řada metod:</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Brainstorming</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Rozhovory </a:t>
            </a:r>
            <a:r>
              <a:rPr lang="cs-CZ" sz="1600" dirty="0">
                <a:solidFill>
                  <a:prstClr val="black"/>
                </a:solidFill>
                <a:latin typeface="Arial" panose="020B0604020202020204" pitchFamily="34" charset="0"/>
                <a:cs typeface="Arial" panose="020B0604020202020204" pitchFamily="34" charset="0"/>
              </a:rPr>
              <a:t>s experty</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SWOT</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Analogie </a:t>
            </a:r>
            <a:r>
              <a:rPr lang="cs-CZ" sz="1600" dirty="0">
                <a:solidFill>
                  <a:prstClr val="black"/>
                </a:solidFill>
                <a:latin typeface="Arial" panose="020B0604020202020204" pitchFamily="34" charset="0"/>
                <a:cs typeface="Arial" panose="020B0604020202020204" pitchFamily="34" charset="0"/>
              </a:rPr>
              <a:t>(Analogy)</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Metoda </a:t>
            </a:r>
            <a:r>
              <a:rPr lang="cs-CZ" sz="1600" dirty="0">
                <a:solidFill>
                  <a:prstClr val="black"/>
                </a:solidFill>
                <a:latin typeface="Arial" panose="020B0604020202020204" pitchFamily="34" charset="0"/>
                <a:cs typeface="Arial" panose="020B0604020202020204" pitchFamily="34" charset="0"/>
              </a:rPr>
              <a:t>Delfské věštírny (</a:t>
            </a:r>
            <a:r>
              <a:rPr lang="cs-CZ" sz="1600" dirty="0" err="1">
                <a:solidFill>
                  <a:prstClr val="black"/>
                </a:solidFill>
                <a:latin typeface="Arial" panose="020B0604020202020204" pitchFamily="34" charset="0"/>
                <a:cs typeface="Arial" panose="020B0604020202020204" pitchFamily="34" charset="0"/>
              </a:rPr>
              <a:t>Delphi</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technique</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t>
            </a:r>
            <a:r>
              <a:rPr lang="cs-CZ" sz="1600" dirty="0" err="1">
                <a:solidFill>
                  <a:prstClr val="black"/>
                </a:solidFill>
                <a:latin typeface="Arial" panose="020B0604020202020204" pitchFamily="34" charset="0"/>
                <a:cs typeface="Arial" panose="020B0604020202020204" pitchFamily="34" charset="0"/>
              </a:rPr>
              <a:t>Crawford</a:t>
            </a:r>
            <a:r>
              <a:rPr lang="cs-CZ" sz="1600" dirty="0">
                <a:solidFill>
                  <a:prstClr val="black"/>
                </a:solidFill>
                <a:latin typeface="Arial" panose="020B0604020202020204" pitchFamily="34" charset="0"/>
                <a:cs typeface="Arial" panose="020B0604020202020204" pitchFamily="34" charset="0"/>
              </a:rPr>
              <a:t> </a:t>
            </a:r>
            <a:r>
              <a:rPr lang="cs-CZ" sz="1600" dirty="0">
                <a:solidFill>
                  <a:prstClr val="black"/>
                </a:solidFill>
                <a:latin typeface="Arial" panose="020B0604020202020204" pitchFamily="34" charset="0"/>
                <a:cs typeface="Arial" panose="020B0604020202020204" pitchFamily="34" charset="0"/>
              </a:rPr>
              <a:t>slip</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Metoda </a:t>
            </a:r>
            <a:r>
              <a:rPr lang="cs-CZ" sz="1600" dirty="0">
                <a:solidFill>
                  <a:prstClr val="black"/>
                </a:solidFill>
                <a:latin typeface="Arial" panose="020B0604020202020204" pitchFamily="34" charset="0"/>
                <a:cs typeface="Arial" panose="020B0604020202020204" pitchFamily="34" charset="0"/>
              </a:rPr>
              <a:t>NGT (</a:t>
            </a:r>
            <a:r>
              <a:rPr lang="cs-CZ" sz="1600" dirty="0" err="1">
                <a:solidFill>
                  <a:prstClr val="black"/>
                </a:solidFill>
                <a:latin typeface="Arial" panose="020B0604020202020204" pitchFamily="34" charset="0"/>
                <a:cs typeface="Arial" panose="020B0604020202020204" pitchFamily="34" charset="0"/>
              </a:rPr>
              <a:t>Nominal</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group</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technique</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Afinitní </a:t>
            </a:r>
            <a:r>
              <a:rPr lang="cs-CZ" sz="1600" dirty="0">
                <a:solidFill>
                  <a:prstClr val="black"/>
                </a:solidFill>
                <a:latin typeface="Arial" panose="020B0604020202020204" pitchFamily="34" charset="0"/>
                <a:cs typeface="Arial" panose="020B0604020202020204" pitchFamily="34" charset="0"/>
              </a:rPr>
              <a:t>diagramy (</a:t>
            </a:r>
            <a:r>
              <a:rPr lang="cs-CZ" sz="1600" dirty="0" err="1">
                <a:solidFill>
                  <a:prstClr val="black"/>
                </a:solidFill>
                <a:latin typeface="Arial" panose="020B0604020202020204" pitchFamily="34" charset="0"/>
                <a:cs typeface="Arial" panose="020B0604020202020204" pitchFamily="34" charset="0"/>
              </a:rPr>
              <a:t>Affinity</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diagrams</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Metoda </a:t>
            </a:r>
            <a:r>
              <a:rPr lang="cs-CZ" sz="1600" dirty="0">
                <a:solidFill>
                  <a:prstClr val="black"/>
                </a:solidFill>
                <a:latin typeface="Arial" panose="020B0604020202020204" pitchFamily="34" charset="0"/>
                <a:cs typeface="Arial" panose="020B0604020202020204" pitchFamily="34" charset="0"/>
              </a:rPr>
              <a:t>rybí kosti (</a:t>
            </a:r>
            <a:r>
              <a:rPr lang="cs-CZ" sz="1600" dirty="0" err="1">
                <a:solidFill>
                  <a:prstClr val="black"/>
                </a:solidFill>
                <a:latin typeface="Arial" panose="020B0604020202020204" pitchFamily="34" charset="0"/>
                <a:cs typeface="Arial" panose="020B0604020202020204" pitchFamily="34" charset="0"/>
              </a:rPr>
              <a:t>Ishikawa</a:t>
            </a:r>
            <a:r>
              <a:rPr lang="cs-CZ" sz="1600" dirty="0">
                <a:solidFill>
                  <a:prstClr val="black"/>
                </a:solidFill>
                <a:latin typeface="Arial" panose="020B0604020202020204" pitchFamily="34" charset="0"/>
                <a:cs typeface="Arial" panose="020B0604020202020204" pitchFamily="34" charset="0"/>
              </a:rPr>
              <a:t>) (Cause-and-</a:t>
            </a:r>
            <a:r>
              <a:rPr lang="cs-CZ" sz="1600" dirty="0" err="1">
                <a:solidFill>
                  <a:prstClr val="black"/>
                </a:solidFill>
                <a:latin typeface="Arial" panose="020B0604020202020204" pitchFamily="34" charset="0"/>
                <a:cs typeface="Arial" panose="020B0604020202020204" pitchFamily="34" charset="0"/>
              </a:rPr>
              <a:t>effect</a:t>
            </a:r>
            <a:r>
              <a:rPr lang="cs-CZ" sz="1600" dirty="0">
                <a:solidFill>
                  <a:prstClr val="black"/>
                </a:solidFill>
                <a:latin typeface="Arial" panose="020B0604020202020204" pitchFamily="34" charset="0"/>
                <a:cs typeface="Arial" panose="020B0604020202020204" pitchFamily="34" charset="0"/>
              </a:rPr>
              <a:t> </a:t>
            </a:r>
            <a:r>
              <a:rPr lang="cs-CZ" sz="1600" dirty="0" err="1">
                <a:solidFill>
                  <a:prstClr val="black"/>
                </a:solidFill>
                <a:latin typeface="Arial" panose="020B0604020202020204" pitchFamily="34" charset="0"/>
                <a:cs typeface="Arial" panose="020B0604020202020204" pitchFamily="34" charset="0"/>
              </a:rPr>
              <a:t>diagrams</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t>
            </a:r>
            <a:r>
              <a:rPr lang="cs-CZ" sz="1600" dirty="0" err="1">
                <a:solidFill>
                  <a:prstClr val="black"/>
                </a:solidFill>
                <a:latin typeface="Arial" panose="020B0604020202020204" pitchFamily="34" charset="0"/>
                <a:cs typeface="Arial" panose="020B0604020202020204" pitchFamily="34" charset="0"/>
              </a:rPr>
              <a:t>Lichtenbergova</a:t>
            </a:r>
            <a:r>
              <a:rPr lang="cs-CZ" sz="1600" dirty="0">
                <a:solidFill>
                  <a:prstClr val="black"/>
                </a:solidFill>
                <a:latin typeface="Arial" panose="020B0604020202020204" pitchFamily="34" charset="0"/>
                <a:cs typeface="Arial" panose="020B0604020202020204" pitchFamily="34" charset="0"/>
              </a:rPr>
              <a:t> </a:t>
            </a:r>
            <a:r>
              <a:rPr lang="cs-CZ" sz="1600" dirty="0">
                <a:solidFill>
                  <a:prstClr val="black"/>
                </a:solidFill>
                <a:latin typeface="Arial" panose="020B0604020202020204" pitchFamily="34" charset="0"/>
                <a:cs typeface="Arial" panose="020B0604020202020204" pitchFamily="34" charset="0"/>
              </a:rPr>
              <a:t>metoda</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RIPRAN</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V následujícím textu budou představeny některé vybrané metody. </a:t>
            </a:r>
          </a:p>
          <a:p>
            <a:pPr marL="285750" indent="-285750" fontAlgn="base">
              <a:spcBef>
                <a:spcPct val="0"/>
              </a:spcBef>
              <a:spcAft>
                <a:spcPct val="0"/>
              </a:spcAft>
              <a:buFont typeface="Arial" panose="020B0604020202020204" pitchFamily="34" charset="0"/>
              <a:buChar char="•"/>
            </a:pPr>
            <a:endParaRPr lang="cs-CZ"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599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it-IT" sz="2400" dirty="0">
                <a:solidFill>
                  <a:prstClr val="black"/>
                </a:solidFill>
                <a:latin typeface="Arial" panose="020B0604020202020204" pitchFamily="34" charset="0"/>
                <a:cs typeface="Arial" panose="020B0604020202020204" pitchFamily="34" charset="0"/>
              </a:rPr>
              <a:t>2.4	Metody identifikace a analýzy rizik</a:t>
            </a:r>
            <a:endParaRPr lang="cs-CZ" sz="2400" dirty="0">
              <a:solidFill>
                <a:prstClr val="black"/>
              </a:solidFill>
              <a:latin typeface="Calibri" pitchFamily="34" charset="0"/>
              <a:cs typeface="Arial" charset="0"/>
            </a:endParaRPr>
          </a:p>
        </p:txBody>
      </p:sp>
      <p:sp>
        <p:nvSpPr>
          <p:cNvPr id="4" name="Obdélník 3"/>
          <p:cNvSpPr/>
          <p:nvPr/>
        </p:nvSpPr>
        <p:spPr>
          <a:xfrm>
            <a:off x="1937128" y="1126563"/>
            <a:ext cx="8263328" cy="1631216"/>
          </a:xfrm>
          <a:prstGeom prst="rect">
            <a:avLst/>
          </a:prstGeom>
        </p:spPr>
        <p:txBody>
          <a:bodyPr wrap="square">
            <a:spAutoFit/>
          </a:bodyPr>
          <a:lstStyle/>
          <a:p>
            <a:r>
              <a:rPr lang="cs-CZ" sz="2000" b="1" dirty="0"/>
              <a:t>2.4.1	Velikost </a:t>
            </a:r>
            <a:r>
              <a:rPr lang="cs-CZ" sz="2000" b="1" dirty="0"/>
              <a:t>rizika</a:t>
            </a:r>
          </a:p>
          <a:p>
            <a:endParaRPr lang="cs-CZ" sz="1600" dirty="0"/>
          </a:p>
          <a:p>
            <a:r>
              <a:rPr lang="cs-CZ" sz="1600" dirty="0"/>
              <a:t>Velikost rizika je dána součinem pravděpodobnosti výskytu rizika a potenciální škody, viz vztah (6), v grafické podobě je velikost rizika </a:t>
            </a:r>
            <a:r>
              <a:rPr lang="cs-CZ" sz="1600" dirty="0" err="1"/>
              <a:t>znározněna</a:t>
            </a:r>
            <a:r>
              <a:rPr lang="cs-CZ" sz="1600" dirty="0"/>
              <a:t> na obr. 2.1</a:t>
            </a:r>
            <a:r>
              <a:rPr lang="cs-CZ" sz="1600" dirty="0"/>
              <a:t>.</a:t>
            </a:r>
          </a:p>
          <a:p>
            <a:endParaRPr lang="cs-CZ" sz="1600" dirty="0"/>
          </a:p>
          <a:p>
            <a:endParaRPr lang="cs-CZ" sz="1600" dirty="0"/>
          </a:p>
        </p:txBody>
      </p:sp>
      <p:sp>
        <p:nvSpPr>
          <p:cNvPr id="5" name="Rectangle 2"/>
          <p:cNvSpPr>
            <a:spLocks noChangeArrowheads="1"/>
          </p:cNvSpPr>
          <p:nvPr/>
        </p:nvSpPr>
        <p:spPr bwMode="auto">
          <a:xfrm>
            <a:off x="2783633" y="294372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Obrázek 3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7128" y="2852937"/>
            <a:ext cx="6308300" cy="391078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8184232" y="5661249"/>
            <a:ext cx="201622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cs-CZ" altLang="cs-CZ" sz="1200" b="1" dirty="0">
                <a:latin typeface="Arial" panose="020B0604020202020204" pitchFamily="34" charset="0"/>
                <a:ea typeface="Times New Roman" panose="02020603050405020304" pitchFamily="18" charset="0"/>
              </a:rPr>
              <a:t>Obr. 2.1 </a:t>
            </a:r>
            <a:r>
              <a:rPr lang="cs-CZ" altLang="cs-CZ" sz="1200" i="1" dirty="0">
                <a:latin typeface="Arial" panose="020B0604020202020204" pitchFamily="34" charset="0"/>
                <a:ea typeface="Times New Roman" panose="02020603050405020304" pitchFamily="18" charset="0"/>
              </a:rPr>
              <a:t>Velikost rizika</a:t>
            </a:r>
            <a:endParaRPr lang="cs-CZ" altLang="cs-CZ" dirty="0">
              <a:latin typeface="Arial" panose="020B0604020202020204" pitchFamily="34" charset="0"/>
            </a:endParaRPr>
          </a:p>
        </p:txBody>
      </p:sp>
      <p:graphicFrame>
        <p:nvGraphicFramePr>
          <p:cNvPr id="3" name="Tabulka 2"/>
          <p:cNvGraphicFramePr>
            <a:graphicFrameLocks noGrp="1"/>
          </p:cNvGraphicFramePr>
          <p:nvPr>
            <p:extLst/>
          </p:nvPr>
        </p:nvGraphicFramePr>
        <p:xfrm>
          <a:off x="2351585" y="2305432"/>
          <a:ext cx="7660055" cy="731520"/>
        </p:xfrm>
        <a:graphic>
          <a:graphicData uri="http://schemas.openxmlformats.org/drawingml/2006/table">
            <a:tbl>
              <a:tblPr firstRow="1" firstCol="1" bandRow="1">
                <a:tableStyleId>{2D5ABB26-0587-4C30-8999-92F81FD0307C}</a:tableStyleId>
              </a:tblPr>
              <a:tblGrid>
                <a:gridCol w="1414390">
                  <a:extLst>
                    <a:ext uri="{9D8B030D-6E8A-4147-A177-3AD203B41FA5}">
                      <a16:colId xmlns="" xmlns:a16="http://schemas.microsoft.com/office/drawing/2014/main" val="457076160"/>
                    </a:ext>
                  </a:extLst>
                </a:gridCol>
                <a:gridCol w="382829">
                  <a:extLst>
                    <a:ext uri="{9D8B030D-6E8A-4147-A177-3AD203B41FA5}">
                      <a16:colId xmlns="" xmlns:a16="http://schemas.microsoft.com/office/drawing/2014/main" val="3769938969"/>
                    </a:ext>
                  </a:extLst>
                </a:gridCol>
                <a:gridCol w="2922145">
                  <a:extLst>
                    <a:ext uri="{9D8B030D-6E8A-4147-A177-3AD203B41FA5}">
                      <a16:colId xmlns="" xmlns:a16="http://schemas.microsoft.com/office/drawing/2014/main" val="2551594508"/>
                    </a:ext>
                  </a:extLst>
                </a:gridCol>
                <a:gridCol w="300725">
                  <a:extLst>
                    <a:ext uri="{9D8B030D-6E8A-4147-A177-3AD203B41FA5}">
                      <a16:colId xmlns="" xmlns:a16="http://schemas.microsoft.com/office/drawing/2014/main" val="4065722600"/>
                    </a:ext>
                  </a:extLst>
                </a:gridCol>
                <a:gridCol w="2051126">
                  <a:extLst>
                    <a:ext uri="{9D8B030D-6E8A-4147-A177-3AD203B41FA5}">
                      <a16:colId xmlns="" xmlns:a16="http://schemas.microsoft.com/office/drawing/2014/main" val="661684004"/>
                    </a:ext>
                  </a:extLst>
                </a:gridCol>
                <a:gridCol w="588840">
                  <a:extLst>
                    <a:ext uri="{9D8B030D-6E8A-4147-A177-3AD203B41FA5}">
                      <a16:colId xmlns="" xmlns:a16="http://schemas.microsoft.com/office/drawing/2014/main" val="3536509822"/>
                    </a:ext>
                  </a:extLst>
                </a:gridCol>
              </a:tblGrid>
              <a:tr h="0">
                <a:tc>
                  <a:txBody>
                    <a:bodyPr/>
                    <a:lstStyle/>
                    <a:p>
                      <a:pPr algn="ctr">
                        <a:spcAft>
                          <a:spcPts val="0"/>
                        </a:spcAft>
                      </a:pPr>
                      <a:r>
                        <a:rPr lang="cs-CZ" sz="2400" b="1" dirty="0">
                          <a:solidFill>
                            <a:srgbClr val="0070C0"/>
                          </a:solidFill>
                          <a:effectLst/>
                        </a:rPr>
                        <a:t>Velikost rizika</a:t>
                      </a:r>
                      <a:endParaRPr lang="cs-CZ" sz="1600" b="1"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2400" b="1" dirty="0">
                          <a:solidFill>
                            <a:srgbClr val="0070C0"/>
                          </a:solidFill>
                          <a:effectLst/>
                        </a:rPr>
                        <a:t>=</a:t>
                      </a:r>
                      <a:endParaRPr lang="cs-CZ" sz="1600" b="1"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2400" b="1" dirty="0">
                          <a:solidFill>
                            <a:srgbClr val="0070C0"/>
                          </a:solidFill>
                          <a:effectLst/>
                        </a:rPr>
                        <a:t>pravděpodobnost výskytu</a:t>
                      </a:r>
                      <a:endParaRPr lang="cs-CZ" sz="1600" b="1"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2400" b="1" dirty="0">
                          <a:solidFill>
                            <a:srgbClr val="0070C0"/>
                          </a:solidFill>
                          <a:effectLst/>
                        </a:rPr>
                        <a:t>*</a:t>
                      </a:r>
                      <a:endParaRPr lang="cs-CZ" sz="1600" b="1"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2400" b="1" dirty="0">
                          <a:solidFill>
                            <a:srgbClr val="0070C0"/>
                          </a:solidFill>
                          <a:effectLst/>
                        </a:rPr>
                        <a:t>potenciální škoda</a:t>
                      </a:r>
                      <a:endParaRPr lang="cs-CZ" sz="1600" b="1"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cs-CZ" sz="1200" dirty="0">
                          <a:solidFill>
                            <a:srgbClr val="0070C0"/>
                          </a:solidFill>
                          <a:effectLst/>
                        </a:rPr>
                        <a:t>(6</a:t>
                      </a:r>
                      <a:r>
                        <a:rPr lang="cs-CZ" sz="1200" dirty="0" smtClean="0">
                          <a:solidFill>
                            <a:srgbClr val="0070C0"/>
                          </a:solidFill>
                          <a:effectLst/>
                        </a:rPr>
                        <a:t>)</a:t>
                      </a:r>
                      <a:endParaRPr lang="cs-CZ" sz="1200" dirty="0">
                        <a:solidFill>
                          <a:srgbClr val="0070C0"/>
                        </a:solidFill>
                        <a:effectLst/>
                      </a:endParaRPr>
                    </a:p>
                  </a:txBody>
                  <a:tcPr marL="68580" marR="68580" marT="0" marB="0" anchor="ctr"/>
                </a:tc>
                <a:extLst>
                  <a:ext uri="{0D108BD9-81ED-4DB2-BD59-A6C34878D82A}">
                    <a16:rowId xmlns="" xmlns:a16="http://schemas.microsoft.com/office/drawing/2014/main" val="1472825884"/>
                  </a:ext>
                </a:extLst>
              </a:tr>
            </a:tbl>
          </a:graphicData>
        </a:graphic>
      </p:graphicFrame>
    </p:spTree>
    <p:extLst>
      <p:ext uri="{BB962C8B-B14F-4D97-AF65-F5344CB8AC3E}">
        <p14:creationId xmlns:p14="http://schemas.microsoft.com/office/powerpoint/2010/main" val="10441066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it-IT" sz="2400" dirty="0">
                <a:solidFill>
                  <a:prstClr val="black"/>
                </a:solidFill>
                <a:latin typeface="Arial" panose="020B0604020202020204" pitchFamily="34" charset="0"/>
                <a:cs typeface="Arial" panose="020B0604020202020204" pitchFamily="34" charset="0"/>
              </a:rPr>
              <a:t>2.4	Metody identifikace a analýzy rizik</a:t>
            </a:r>
            <a:endParaRPr lang="cs-CZ" sz="2400" dirty="0">
              <a:solidFill>
                <a:prstClr val="black"/>
              </a:solidFill>
              <a:latin typeface="Calibri" pitchFamily="34" charset="0"/>
              <a:cs typeface="Arial" charset="0"/>
            </a:endParaRPr>
          </a:p>
        </p:txBody>
      </p:sp>
      <p:sp>
        <p:nvSpPr>
          <p:cNvPr id="4" name="Obdélník 3"/>
          <p:cNvSpPr/>
          <p:nvPr/>
        </p:nvSpPr>
        <p:spPr>
          <a:xfrm>
            <a:off x="1937128" y="1126564"/>
            <a:ext cx="8263328" cy="5078313"/>
          </a:xfrm>
          <a:prstGeom prst="rect">
            <a:avLst/>
          </a:prstGeom>
        </p:spPr>
        <p:txBody>
          <a:bodyPr wrap="square">
            <a:spAutoFit/>
          </a:bodyPr>
          <a:lstStyle/>
          <a:p>
            <a:r>
              <a:rPr lang="cs-CZ" sz="2000" b="1" dirty="0"/>
              <a:t>2.4.2	Principy kvantitativních a kvalitativních a </a:t>
            </a:r>
            <a:r>
              <a:rPr lang="cs-CZ" sz="2000" b="1" dirty="0"/>
              <a:t>metod</a:t>
            </a:r>
          </a:p>
          <a:p>
            <a:endParaRPr lang="cs-CZ" sz="1600" dirty="0"/>
          </a:p>
          <a:p>
            <a:endParaRPr lang="cs-CZ" sz="1600" b="1" dirty="0"/>
          </a:p>
          <a:p>
            <a:r>
              <a:rPr lang="cs-CZ" sz="1600" b="1" dirty="0"/>
              <a:t>Kvantitativní </a:t>
            </a:r>
            <a:r>
              <a:rPr lang="cs-CZ" sz="1600" b="1" dirty="0"/>
              <a:t>metody </a:t>
            </a:r>
          </a:p>
          <a:p>
            <a:r>
              <a:rPr lang="cs-CZ" sz="1600" dirty="0"/>
              <a:t>Pravděpodobnost, škodu i hodnotu rizika stanovují v konkrétních hodnotách</a:t>
            </a:r>
          </a:p>
          <a:p>
            <a:r>
              <a:rPr lang="cs-CZ" sz="1600" dirty="0"/>
              <a:t>	• pravděpodobnost </a:t>
            </a:r>
            <a:r>
              <a:rPr lang="cs-CZ" sz="1600" dirty="0"/>
              <a:t>v %,</a:t>
            </a:r>
          </a:p>
          <a:p>
            <a:r>
              <a:rPr lang="cs-CZ" sz="1600" dirty="0"/>
              <a:t>	• škodu </a:t>
            </a:r>
            <a:r>
              <a:rPr lang="cs-CZ" sz="1600" dirty="0"/>
              <a:t>a riziko v Kč, €, $, … </a:t>
            </a:r>
          </a:p>
          <a:p>
            <a:endParaRPr lang="cs-CZ" sz="1600" dirty="0"/>
          </a:p>
          <a:p>
            <a:endParaRPr lang="cs-CZ" sz="1600" dirty="0"/>
          </a:p>
          <a:p>
            <a:r>
              <a:rPr lang="cs-CZ" sz="1600" b="1" dirty="0"/>
              <a:t>Kvalitativní metody </a:t>
            </a:r>
          </a:p>
          <a:p>
            <a:r>
              <a:rPr lang="cs-CZ" sz="1600" dirty="0"/>
              <a:t>Pravděpodobnost, škodu i hodnotu rizika stanovují v obecných pojmech:</a:t>
            </a:r>
          </a:p>
          <a:p>
            <a:r>
              <a:rPr lang="cs-CZ" sz="1600" dirty="0"/>
              <a:t>	• malé</a:t>
            </a:r>
            <a:r>
              <a:rPr lang="cs-CZ" sz="1600" dirty="0"/>
              <a:t>,</a:t>
            </a:r>
          </a:p>
          <a:p>
            <a:r>
              <a:rPr lang="cs-CZ" sz="1600" dirty="0"/>
              <a:t>	• střední</a:t>
            </a:r>
            <a:r>
              <a:rPr lang="cs-CZ" sz="1600" dirty="0"/>
              <a:t>,</a:t>
            </a:r>
          </a:p>
          <a:p>
            <a:r>
              <a:rPr lang="cs-CZ" sz="1600" dirty="0"/>
              <a:t>	• velké</a:t>
            </a:r>
            <a:r>
              <a:rPr lang="cs-CZ" sz="1600" dirty="0"/>
              <a:t>.</a:t>
            </a:r>
          </a:p>
          <a:p>
            <a:endParaRPr lang="cs-CZ" sz="1600" dirty="0"/>
          </a:p>
          <a:p>
            <a:endParaRPr lang="cs-CZ" sz="1600" dirty="0"/>
          </a:p>
          <a:p>
            <a:r>
              <a:rPr lang="cs-CZ" sz="1600" dirty="0"/>
              <a:t>Počet kategorií a metriky pro zařazení volíme dle uvážení s ohledem na charakter projektu. Riziko se určuje zařazením do matice, viz tab. 2.1. </a:t>
            </a:r>
          </a:p>
          <a:p>
            <a:endParaRPr lang="cs-CZ" sz="1600" dirty="0"/>
          </a:p>
          <a:p>
            <a:endParaRPr lang="cs-CZ" sz="1600" dirty="0"/>
          </a:p>
        </p:txBody>
      </p:sp>
      <p:sp>
        <p:nvSpPr>
          <p:cNvPr id="5" name="Rectangle 2"/>
          <p:cNvSpPr>
            <a:spLocks noChangeArrowheads="1"/>
          </p:cNvSpPr>
          <p:nvPr/>
        </p:nvSpPr>
        <p:spPr bwMode="auto">
          <a:xfrm>
            <a:off x="2783633" y="294372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242338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it-IT" sz="2400" dirty="0">
                <a:solidFill>
                  <a:prstClr val="black"/>
                </a:solidFill>
                <a:latin typeface="Arial" panose="020B0604020202020204" pitchFamily="34" charset="0"/>
                <a:cs typeface="Arial" panose="020B0604020202020204" pitchFamily="34" charset="0"/>
              </a:rPr>
              <a:t>2.4	Metody identifikace a analýzy rizik</a:t>
            </a:r>
            <a:endParaRPr lang="cs-CZ" sz="2400" dirty="0">
              <a:solidFill>
                <a:prstClr val="black"/>
              </a:solidFill>
              <a:latin typeface="Calibri" pitchFamily="34" charset="0"/>
              <a:cs typeface="Arial" charset="0"/>
            </a:endParaRPr>
          </a:p>
        </p:txBody>
      </p:sp>
      <p:sp>
        <p:nvSpPr>
          <p:cNvPr id="4" name="Obdélník 3"/>
          <p:cNvSpPr/>
          <p:nvPr/>
        </p:nvSpPr>
        <p:spPr>
          <a:xfrm>
            <a:off x="1937128" y="1126564"/>
            <a:ext cx="8263328" cy="5324535"/>
          </a:xfrm>
          <a:prstGeom prst="rect">
            <a:avLst/>
          </a:prstGeom>
        </p:spPr>
        <p:txBody>
          <a:bodyPr wrap="square">
            <a:spAutoFit/>
          </a:bodyPr>
          <a:lstStyle/>
          <a:p>
            <a:r>
              <a:rPr lang="cs-CZ" sz="2000" b="1" dirty="0"/>
              <a:t>2.4.2	Principy kvantitativních a kvalitativních a </a:t>
            </a:r>
            <a:r>
              <a:rPr lang="cs-CZ" sz="2000" b="1" dirty="0"/>
              <a:t>metod</a:t>
            </a:r>
          </a:p>
          <a:p>
            <a:endParaRPr lang="cs-CZ" sz="1600" dirty="0"/>
          </a:p>
          <a:p>
            <a:endParaRPr lang="cs-CZ" sz="1600" b="1" dirty="0"/>
          </a:p>
          <a:p>
            <a:endParaRPr lang="cs-CZ" sz="1600" b="1" dirty="0"/>
          </a:p>
          <a:p>
            <a:endParaRPr lang="cs-CZ" sz="1600" b="1" dirty="0"/>
          </a:p>
          <a:p>
            <a:endParaRPr lang="cs-CZ" sz="1600" b="1" dirty="0"/>
          </a:p>
          <a:p>
            <a:endParaRPr lang="cs-CZ" sz="1600" b="1" dirty="0"/>
          </a:p>
          <a:p>
            <a:endParaRPr lang="cs-CZ" sz="1600" b="1" dirty="0"/>
          </a:p>
          <a:p>
            <a:endParaRPr lang="cs-CZ" sz="1600" b="1" dirty="0"/>
          </a:p>
          <a:p>
            <a:endParaRPr lang="cs-CZ" sz="1600" b="1" dirty="0"/>
          </a:p>
          <a:p>
            <a:endParaRPr lang="cs-CZ" sz="1600" b="1" dirty="0"/>
          </a:p>
          <a:p>
            <a:endParaRPr lang="cs-CZ" sz="1600" b="1" dirty="0"/>
          </a:p>
          <a:p>
            <a:r>
              <a:rPr lang="cs-CZ" sz="1600" dirty="0"/>
              <a:t>V návaznosti na velikost rizika volíme ve fázi plánování projektu adekvátní opatření. Pro vysoká rizika je to podrobný krizový plán a pro střední rizika rámcový krizový plán. Nízká rizika jsou řešena operativními zásahy. </a:t>
            </a:r>
          </a:p>
          <a:p>
            <a:endParaRPr lang="cs-CZ" sz="1600" dirty="0"/>
          </a:p>
          <a:p>
            <a:r>
              <a:rPr lang="cs-CZ" sz="1600" b="1" dirty="0">
                <a:solidFill>
                  <a:srgbClr val="0070C0"/>
                </a:solidFill>
              </a:rPr>
              <a:t>Opatření proti rizikům lze rozdělit na opatření:</a:t>
            </a:r>
          </a:p>
          <a:p>
            <a:r>
              <a:rPr lang="cs-CZ" sz="1600" dirty="0"/>
              <a:t>	• preventivní</a:t>
            </a:r>
            <a:r>
              <a:rPr lang="cs-CZ" sz="1600" dirty="0"/>
              <a:t>, která mají zabránit tomu, aby se možná příčina stala skutečným </a:t>
            </a:r>
            <a:r>
              <a:rPr lang="cs-CZ" sz="1600" dirty="0"/>
              <a:t>	   problémem</a:t>
            </a:r>
            <a:r>
              <a:rPr lang="cs-CZ" sz="1600" dirty="0"/>
              <a:t>,</a:t>
            </a:r>
          </a:p>
          <a:p>
            <a:r>
              <a:rPr lang="cs-CZ" sz="1600" dirty="0"/>
              <a:t>	• eventuální </a:t>
            </a:r>
            <a:r>
              <a:rPr lang="cs-CZ" sz="1600" dirty="0"/>
              <a:t>opatření, které mají za cíl minimalizaci škody, pokud by se přece </a:t>
            </a:r>
            <a:r>
              <a:rPr lang="cs-CZ" sz="1600" dirty="0"/>
              <a:t>	   jenom </a:t>
            </a:r>
            <a:r>
              <a:rPr lang="cs-CZ" sz="1600" dirty="0"/>
              <a:t>dané riziko naplnilo</a:t>
            </a:r>
            <a:r>
              <a:rPr lang="cs-CZ" sz="1600" dirty="0"/>
              <a:t>.</a:t>
            </a:r>
            <a:endParaRPr lang="cs-CZ" sz="1600" dirty="0"/>
          </a:p>
        </p:txBody>
      </p:sp>
      <p:sp>
        <p:nvSpPr>
          <p:cNvPr id="5" name="Rectangle 2"/>
          <p:cNvSpPr>
            <a:spLocks noChangeArrowheads="1"/>
          </p:cNvSpPr>
          <p:nvPr/>
        </p:nvSpPr>
        <p:spPr bwMode="auto">
          <a:xfrm>
            <a:off x="2783633" y="294372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Tabulka 2"/>
          <p:cNvGraphicFramePr>
            <a:graphicFrameLocks noGrp="1"/>
          </p:cNvGraphicFramePr>
          <p:nvPr>
            <p:extLst/>
          </p:nvPr>
        </p:nvGraphicFramePr>
        <p:xfrm>
          <a:off x="2280209" y="2018772"/>
          <a:ext cx="7272174" cy="1986293"/>
        </p:xfrm>
        <a:graphic>
          <a:graphicData uri="http://schemas.openxmlformats.org/drawingml/2006/table">
            <a:tbl>
              <a:tblPr firstRow="1" firstCol="1" bandRow="1">
                <a:tableStyleId>{5940675A-B579-460E-94D1-54222C63F5DA}</a:tableStyleId>
              </a:tblPr>
              <a:tblGrid>
                <a:gridCol w="1411864">
                  <a:extLst>
                    <a:ext uri="{9D8B030D-6E8A-4147-A177-3AD203B41FA5}">
                      <a16:colId xmlns="" xmlns:a16="http://schemas.microsoft.com/office/drawing/2014/main" val="50882409"/>
                    </a:ext>
                  </a:extLst>
                </a:gridCol>
                <a:gridCol w="1411099">
                  <a:extLst>
                    <a:ext uri="{9D8B030D-6E8A-4147-A177-3AD203B41FA5}">
                      <a16:colId xmlns="" xmlns:a16="http://schemas.microsoft.com/office/drawing/2014/main" val="4156588928"/>
                    </a:ext>
                  </a:extLst>
                </a:gridCol>
                <a:gridCol w="1411099">
                  <a:extLst>
                    <a:ext uri="{9D8B030D-6E8A-4147-A177-3AD203B41FA5}">
                      <a16:colId xmlns="" xmlns:a16="http://schemas.microsoft.com/office/drawing/2014/main" val="68843810"/>
                    </a:ext>
                  </a:extLst>
                </a:gridCol>
                <a:gridCol w="1519056">
                  <a:extLst>
                    <a:ext uri="{9D8B030D-6E8A-4147-A177-3AD203B41FA5}">
                      <a16:colId xmlns="" xmlns:a16="http://schemas.microsoft.com/office/drawing/2014/main" val="116024473"/>
                    </a:ext>
                  </a:extLst>
                </a:gridCol>
                <a:gridCol w="1519056">
                  <a:extLst>
                    <a:ext uri="{9D8B030D-6E8A-4147-A177-3AD203B41FA5}">
                      <a16:colId xmlns="" xmlns:a16="http://schemas.microsoft.com/office/drawing/2014/main" val="859232589"/>
                    </a:ext>
                  </a:extLst>
                </a:gridCol>
              </a:tblGrid>
              <a:tr h="247233">
                <a:tc rowSpan="2" gridSpan="2">
                  <a:txBody>
                    <a:bodyPr/>
                    <a:lstStyle/>
                    <a:p>
                      <a:pPr algn="ctr">
                        <a:spcAft>
                          <a:spcPts val="0"/>
                        </a:spcAft>
                      </a:pPr>
                      <a:r>
                        <a:rPr lang="cs-CZ" sz="1100" b="1">
                          <a:effectLst/>
                        </a:rPr>
                        <a:t> </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hMerge="1">
                  <a:txBody>
                    <a:bodyPr/>
                    <a:lstStyle/>
                    <a:p>
                      <a:endParaRPr lang="en-US"/>
                    </a:p>
                  </a:txBody>
                  <a:tcPr/>
                </a:tc>
                <a:tc gridSpan="3">
                  <a:txBody>
                    <a:bodyPr/>
                    <a:lstStyle/>
                    <a:p>
                      <a:pPr algn="ctr">
                        <a:spcAft>
                          <a:spcPts val="0"/>
                        </a:spcAft>
                      </a:pPr>
                      <a:r>
                        <a:rPr lang="cs-CZ" sz="1100" b="1">
                          <a:effectLst/>
                        </a:rPr>
                        <a:t>Míra dopadu (potenciální škoda)</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028145460"/>
                  </a:ext>
                </a:extLst>
              </a:tr>
              <a:tr h="247233">
                <a:tc gridSpan="2" vMerge="1">
                  <a:txBody>
                    <a:bodyPr/>
                    <a:lstStyle/>
                    <a:p>
                      <a:endParaRPr lang="en-US"/>
                    </a:p>
                  </a:txBody>
                  <a:tcPr/>
                </a:tc>
                <a:tc hMerge="1" vMerge="1">
                  <a:txBody>
                    <a:bodyPr/>
                    <a:lstStyle/>
                    <a:p>
                      <a:endParaRPr lang="en-US"/>
                    </a:p>
                  </a:txBody>
                  <a:tcPr/>
                </a:tc>
                <a:tc>
                  <a:txBody>
                    <a:bodyPr/>
                    <a:lstStyle/>
                    <a:p>
                      <a:pPr algn="ctr">
                        <a:spcAft>
                          <a:spcPts val="0"/>
                        </a:spcAft>
                      </a:pPr>
                      <a:r>
                        <a:rPr lang="cs-CZ" sz="1100" b="1">
                          <a:effectLst/>
                        </a:rPr>
                        <a:t>malá</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cs-CZ" sz="1100" b="1">
                          <a:effectLst/>
                        </a:rPr>
                        <a:t>střední</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cs-CZ" sz="1100" b="1">
                          <a:effectLst/>
                        </a:rPr>
                        <a:t>vysoká</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520750361"/>
                  </a:ext>
                </a:extLst>
              </a:tr>
              <a:tr h="516942">
                <a:tc rowSpan="3">
                  <a:txBody>
                    <a:bodyPr/>
                    <a:lstStyle/>
                    <a:p>
                      <a:pPr algn="ctr">
                        <a:spcAft>
                          <a:spcPts val="0"/>
                        </a:spcAft>
                      </a:pPr>
                      <a:r>
                        <a:rPr lang="cs-CZ" sz="1100" b="1">
                          <a:effectLst/>
                        </a:rPr>
                        <a:t>Pravděpodobnost výskytu rizika</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cs-CZ" sz="1100" b="1">
                          <a:effectLst/>
                        </a:rPr>
                        <a:t>velká</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cs-CZ" sz="1100" b="1" dirty="0">
                          <a:effectLst/>
                        </a:rPr>
                        <a:t>STŘEDNÍ</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000"/>
                    </a:solidFill>
                  </a:tcPr>
                </a:tc>
                <a:tc>
                  <a:txBody>
                    <a:bodyPr/>
                    <a:lstStyle/>
                    <a:p>
                      <a:pPr algn="ctr">
                        <a:spcAft>
                          <a:spcPts val="0"/>
                        </a:spcAft>
                      </a:pPr>
                      <a:r>
                        <a:rPr lang="cs-CZ" sz="1100" b="1" dirty="0">
                          <a:effectLst/>
                        </a:rPr>
                        <a:t>VYSOKÉ</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algn="ctr">
                        <a:spcAft>
                          <a:spcPts val="0"/>
                        </a:spcAft>
                      </a:pPr>
                      <a:r>
                        <a:rPr lang="cs-CZ" sz="1100" b="1" dirty="0">
                          <a:solidFill>
                            <a:schemeClr val="bg1"/>
                          </a:solidFill>
                          <a:effectLst/>
                        </a:rPr>
                        <a:t>VYSOKÉ  </a:t>
                      </a:r>
                      <a:r>
                        <a:rPr lang="cs-CZ" sz="1200" b="1" dirty="0">
                          <a:solidFill>
                            <a:schemeClr val="bg1"/>
                          </a:solidFill>
                          <a:effectLst/>
                        </a:rPr>
                        <a:t>–</a:t>
                      </a:r>
                      <a:r>
                        <a:rPr lang="cs-CZ" sz="1100" b="1" dirty="0">
                          <a:solidFill>
                            <a:schemeClr val="bg1"/>
                          </a:solidFill>
                          <a:effectLst/>
                        </a:rPr>
                        <a:t> neakceptovatelné</a:t>
                      </a:r>
                      <a:endParaRPr lang="cs-CZ"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extLst>
                  <a:ext uri="{0D108BD9-81ED-4DB2-BD59-A6C34878D82A}">
                    <a16:rowId xmlns="" xmlns:a16="http://schemas.microsoft.com/office/drawing/2014/main" val="1741534160"/>
                  </a:ext>
                </a:extLst>
              </a:tr>
              <a:tr h="516942">
                <a:tc vMerge="1">
                  <a:txBody>
                    <a:bodyPr/>
                    <a:lstStyle/>
                    <a:p>
                      <a:endParaRPr lang="en-US"/>
                    </a:p>
                  </a:txBody>
                  <a:tcPr/>
                </a:tc>
                <a:tc>
                  <a:txBody>
                    <a:bodyPr/>
                    <a:lstStyle/>
                    <a:p>
                      <a:pPr algn="ctr">
                        <a:spcAft>
                          <a:spcPts val="0"/>
                        </a:spcAft>
                      </a:pPr>
                      <a:r>
                        <a:rPr lang="cs-CZ" sz="1100" b="1">
                          <a:effectLst/>
                        </a:rPr>
                        <a:t>střední</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cs-CZ" sz="1100" b="1" dirty="0">
                          <a:effectLst/>
                        </a:rPr>
                        <a:t>NÍZKÉ</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algn="ctr">
                        <a:spcAft>
                          <a:spcPts val="0"/>
                        </a:spcAft>
                      </a:pPr>
                      <a:r>
                        <a:rPr lang="cs-CZ" sz="1100" b="1" dirty="0">
                          <a:effectLst/>
                        </a:rPr>
                        <a:t>VYSOKÉ</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algn="ctr">
                        <a:spcAft>
                          <a:spcPts val="0"/>
                        </a:spcAft>
                      </a:pPr>
                      <a:r>
                        <a:rPr lang="cs-CZ" sz="1100" b="1" dirty="0">
                          <a:solidFill>
                            <a:schemeClr val="bg1"/>
                          </a:solidFill>
                          <a:effectLst/>
                        </a:rPr>
                        <a:t>VYSOKÉ  </a:t>
                      </a:r>
                      <a:r>
                        <a:rPr lang="cs-CZ" sz="1200" b="1" dirty="0">
                          <a:solidFill>
                            <a:schemeClr val="bg1"/>
                          </a:solidFill>
                          <a:effectLst/>
                        </a:rPr>
                        <a:t>–</a:t>
                      </a:r>
                      <a:r>
                        <a:rPr lang="cs-CZ" sz="1100" b="1" dirty="0">
                          <a:solidFill>
                            <a:schemeClr val="bg1"/>
                          </a:solidFill>
                          <a:effectLst/>
                        </a:rPr>
                        <a:t> neakceptovatelné</a:t>
                      </a:r>
                      <a:endParaRPr lang="cs-CZ"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extLst>
                  <a:ext uri="{0D108BD9-81ED-4DB2-BD59-A6C34878D82A}">
                    <a16:rowId xmlns="" xmlns:a16="http://schemas.microsoft.com/office/drawing/2014/main" val="597777810"/>
                  </a:ext>
                </a:extLst>
              </a:tr>
              <a:tr h="457943">
                <a:tc vMerge="1">
                  <a:txBody>
                    <a:bodyPr/>
                    <a:lstStyle/>
                    <a:p>
                      <a:endParaRPr lang="en-US"/>
                    </a:p>
                  </a:txBody>
                  <a:tcPr/>
                </a:tc>
                <a:tc>
                  <a:txBody>
                    <a:bodyPr/>
                    <a:lstStyle/>
                    <a:p>
                      <a:pPr algn="ctr">
                        <a:spcAft>
                          <a:spcPts val="0"/>
                        </a:spcAft>
                      </a:pPr>
                      <a:r>
                        <a:rPr lang="cs-CZ" sz="1100" b="1">
                          <a:effectLst/>
                        </a:rPr>
                        <a:t>malá</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cs-CZ" sz="1100" b="1" dirty="0">
                          <a:effectLst/>
                        </a:rPr>
                        <a:t>NÍZKÉ</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algn="ctr">
                        <a:spcAft>
                          <a:spcPts val="0"/>
                        </a:spcAft>
                      </a:pPr>
                      <a:r>
                        <a:rPr lang="cs-CZ" sz="1100" b="1" dirty="0">
                          <a:effectLst/>
                        </a:rPr>
                        <a:t>STŘEDNÍ</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000"/>
                    </a:solidFill>
                  </a:tcPr>
                </a:tc>
                <a:tc>
                  <a:txBody>
                    <a:bodyPr/>
                    <a:lstStyle/>
                    <a:p>
                      <a:pPr algn="ctr">
                        <a:spcAft>
                          <a:spcPts val="0"/>
                        </a:spcAft>
                      </a:pPr>
                      <a:r>
                        <a:rPr lang="cs-CZ" sz="1100" b="1" dirty="0">
                          <a:effectLst/>
                        </a:rPr>
                        <a:t>VYSOKÉ                 </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 xmlns:a16="http://schemas.microsoft.com/office/drawing/2014/main" val="3246626754"/>
                  </a:ext>
                </a:extLst>
              </a:tr>
            </a:tbl>
          </a:graphicData>
        </a:graphic>
      </p:graphicFrame>
      <p:sp>
        <p:nvSpPr>
          <p:cNvPr id="6" name="Rectangle 1"/>
          <p:cNvSpPr>
            <a:spLocks noChangeArrowheads="1"/>
          </p:cNvSpPr>
          <p:nvPr/>
        </p:nvSpPr>
        <p:spPr bwMode="auto">
          <a:xfrm>
            <a:off x="2257600" y="1722126"/>
            <a:ext cx="229614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cs-CZ" altLang="cs-CZ" sz="1200" b="1" dirty="0">
                <a:latin typeface="Times New Roman" panose="02020603050405020304" pitchFamily="18" charset="0"/>
                <a:ea typeface="Calibri" panose="020F0502020204030204" pitchFamily="34" charset="0"/>
                <a:cs typeface="Times New Roman" panose="02020603050405020304" pitchFamily="18" charset="0"/>
              </a:rPr>
              <a:t>Tab. 2.1</a:t>
            </a:r>
            <a:r>
              <a:rPr lang="cs-CZ" altLang="cs-CZ" sz="1200" dirty="0">
                <a:latin typeface="Times New Roman" panose="02020603050405020304" pitchFamily="18" charset="0"/>
                <a:ea typeface="Calibri" panose="020F0502020204030204" pitchFamily="34" charset="0"/>
                <a:cs typeface="Times New Roman" panose="02020603050405020304" pitchFamily="18" charset="0"/>
              </a:rPr>
              <a:t> </a:t>
            </a:r>
            <a:r>
              <a:rPr lang="cs-CZ" altLang="cs-CZ" sz="1200" i="1" dirty="0">
                <a:latin typeface="Times New Roman" panose="02020603050405020304" pitchFamily="18" charset="0"/>
                <a:ea typeface="Calibri" panose="020F0502020204030204" pitchFamily="34" charset="0"/>
                <a:cs typeface="Times New Roman" panose="02020603050405020304" pitchFamily="18" charset="0"/>
              </a:rPr>
              <a:t>Stanovení velikosti rizika</a:t>
            </a:r>
            <a:endParaRPr lang="cs-CZ" altLang="cs-CZ" sz="600" dirty="0"/>
          </a:p>
          <a:p>
            <a:pPr eaLnBrk="0" fontAlgn="base" hangingPunct="0">
              <a:spcBef>
                <a:spcPct val="0"/>
              </a:spcBef>
              <a:spcAft>
                <a:spcPct val="0"/>
              </a:spcAft>
            </a:pPr>
            <a:endParaRPr lang="cs-CZ" altLang="cs-CZ" dirty="0">
              <a:latin typeface="Arial" panose="020B0604020202020204" pitchFamily="34" charset="0"/>
            </a:endParaRPr>
          </a:p>
        </p:txBody>
      </p:sp>
    </p:spTree>
    <p:extLst>
      <p:ext uri="{BB962C8B-B14F-4D97-AF65-F5344CB8AC3E}">
        <p14:creationId xmlns:p14="http://schemas.microsoft.com/office/powerpoint/2010/main" val="19165994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012330" y="764704"/>
            <a:ext cx="8784976" cy="400110"/>
          </a:xfrm>
          <a:prstGeom prst="rect">
            <a:avLst/>
          </a:prstGeom>
        </p:spPr>
        <p:txBody>
          <a:bodyPr wrap="square">
            <a:spAutoFit/>
          </a:bodyPr>
          <a:lstStyle/>
          <a:p>
            <a:pPr fontAlgn="base">
              <a:spcBef>
                <a:spcPct val="0"/>
              </a:spcBef>
              <a:spcAft>
                <a:spcPct val="0"/>
              </a:spcAft>
            </a:pPr>
            <a:r>
              <a:rPr lang="cs-CZ" sz="2000" b="1">
                <a:solidFill>
                  <a:srgbClr val="0070C0"/>
                </a:solidFill>
                <a:latin typeface="Arial" panose="020B0604020202020204" pitchFamily="34" charset="0"/>
                <a:cs typeface="Arial" panose="020B0604020202020204" pitchFamily="34" charset="0"/>
              </a:rPr>
              <a:t>Proveďte analýzu rizik pro projekt – DP</a:t>
            </a:r>
            <a:endParaRPr lang="cs-CZ" sz="2000" b="1" dirty="0">
              <a:solidFill>
                <a:srgbClr val="0070C0"/>
              </a:solidFill>
              <a:latin typeface="Calibri" pitchFamily="34" charset="0"/>
              <a:cs typeface="Arial" charset="0"/>
            </a:endParaRPr>
          </a:p>
        </p:txBody>
      </p:sp>
      <p:sp>
        <p:nvSpPr>
          <p:cNvPr id="4" name="Obdélník 3"/>
          <p:cNvSpPr/>
          <p:nvPr/>
        </p:nvSpPr>
        <p:spPr>
          <a:xfrm>
            <a:off x="2279576" y="1484784"/>
            <a:ext cx="7848872" cy="4154984"/>
          </a:xfrm>
          <a:prstGeom prst="rect">
            <a:avLst/>
          </a:prstGeom>
        </p:spPr>
        <p:txBody>
          <a:bodyPr wrap="square">
            <a:spAutoFit/>
          </a:bodyPr>
          <a:lstStyle/>
          <a:p>
            <a:pPr marL="457200" indent="-457200" fontAlgn="base">
              <a:spcBef>
                <a:spcPct val="0"/>
              </a:spcBef>
              <a:spcAft>
                <a:spcPct val="0"/>
              </a:spcAft>
              <a:buAutoNum type="arabicPeriod"/>
            </a:pPr>
            <a:r>
              <a:rPr lang="cs-CZ" sz="2400">
                <a:solidFill>
                  <a:prstClr val="black"/>
                </a:solidFill>
                <a:latin typeface="Arial" panose="020B0604020202020204" pitchFamily="34" charset="0"/>
                <a:cs typeface="Arial" panose="020B0604020202020204" pitchFamily="34" charset="0"/>
              </a:rPr>
              <a:t>vytvoření seznamu rizik</a:t>
            </a:r>
          </a:p>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      (min. 5 rizik)</a:t>
            </a:r>
          </a:p>
          <a:p>
            <a:pPr marL="514350" indent="-514350" fontAlgn="base">
              <a:spcBef>
                <a:spcPct val="0"/>
              </a:spcBef>
              <a:spcAft>
                <a:spcPct val="0"/>
              </a:spcAft>
              <a:buAutoNum type="arabicPeriod"/>
            </a:pPr>
            <a:endParaRPr lang="cs-CZ" sz="240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240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2. kvantifikace rizik – dvou parametrické, stanovení velikosti rizika</a:t>
            </a:r>
          </a:p>
          <a:p>
            <a:pPr fontAlgn="base">
              <a:spcBef>
                <a:spcPct val="0"/>
              </a:spcBef>
              <a:spcAft>
                <a:spcPct val="0"/>
              </a:spcAft>
            </a:pPr>
            <a:endParaRPr lang="cs-CZ" sz="240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2400">
              <a:solidFill>
                <a:prstClr val="black"/>
              </a:solidFill>
              <a:latin typeface="Arial" panose="020B0604020202020204" pitchFamily="34" charset="0"/>
              <a:cs typeface="Arial" panose="020B0604020202020204" pitchFamily="34" charset="0"/>
            </a:endParaRPr>
          </a:p>
          <a:p>
            <a:pPr marL="514350" indent="-514350" fontAlgn="base">
              <a:spcBef>
                <a:spcPct val="0"/>
              </a:spcBef>
              <a:spcAft>
                <a:spcPct val="0"/>
              </a:spcAft>
              <a:buAutoNum type="arabicPeriod"/>
            </a:pPr>
            <a:endParaRPr lang="cs-CZ" sz="240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240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3. návrh opatření</a:t>
            </a:r>
            <a:endParaRPr lang="cs-CZ" sz="2400" dirty="0">
              <a:solidFill>
                <a:prstClr val="black"/>
              </a:solidFill>
              <a:latin typeface="Calibri" pitchFamily="34" charset="0"/>
              <a:cs typeface="Arial" charset="0"/>
            </a:endParaRPr>
          </a:p>
        </p:txBody>
      </p:sp>
      <p:pic>
        <p:nvPicPr>
          <p:cNvPr id="7" name="Obrázek 6"/>
          <p:cNvPicPr>
            <a:picLocks noChangeAspect="1"/>
          </p:cNvPicPr>
          <p:nvPr/>
        </p:nvPicPr>
        <p:blipFill>
          <a:blip r:embed="rId2"/>
          <a:stretch>
            <a:fillRect/>
          </a:stretch>
        </p:blipFill>
        <p:spPr>
          <a:xfrm>
            <a:off x="4583833" y="3628845"/>
            <a:ext cx="4218037" cy="1176544"/>
          </a:xfrm>
          <a:prstGeom prst="rect">
            <a:avLst/>
          </a:prstGeom>
        </p:spPr>
      </p:pic>
    </p:spTree>
    <p:extLst>
      <p:ext uri="{BB962C8B-B14F-4D97-AF65-F5344CB8AC3E}">
        <p14:creationId xmlns:p14="http://schemas.microsoft.com/office/powerpoint/2010/main" val="808636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1776028" y="1268761"/>
            <a:ext cx="4824536" cy="4421899"/>
          </a:xfrm>
        </p:spPr>
        <p:txBody>
          <a:bodyPr>
            <a:normAutofit fontScale="85000" lnSpcReduction="20000"/>
          </a:bodyPr>
          <a:lstStyle/>
          <a:p>
            <a:pPr algn="l"/>
            <a:r>
              <a:rPr lang="cs-CZ" sz="2000" b="1" i="0">
                <a:latin typeface="Arial" panose="020B0604020202020204" pitchFamily="34" charset="0"/>
                <a:cs typeface="Arial" panose="020B0604020202020204" pitchFamily="34" charset="0"/>
              </a:rPr>
              <a:t>Srnutí 1. přednášky:</a:t>
            </a:r>
          </a:p>
          <a:p>
            <a:pPr marL="342900" indent="-342900" algn="l">
              <a:buFont typeface="Arial" panose="020B0604020202020204" pitchFamily="34" charset="0"/>
              <a:buChar char="•"/>
            </a:pPr>
            <a:r>
              <a:rPr lang="cs-CZ" sz="2000" i="0">
                <a:latin typeface="Arial" panose="020B0604020202020204" pitchFamily="34" charset="0"/>
                <a:cs typeface="Arial" panose="020B0604020202020204" pitchFamily="34" charset="0"/>
              </a:rPr>
              <a:t>Pojmy – projekt, portfolio, program projektů, zájmové skupiny, kompetence projektového manažera, </a:t>
            </a:r>
          </a:p>
          <a:p>
            <a:pPr marL="342900" indent="-342900" algn="l">
              <a:buFont typeface="Arial" panose="020B0604020202020204" pitchFamily="34" charset="0"/>
              <a:buChar char="•"/>
            </a:pPr>
            <a:r>
              <a:rPr lang="cs-CZ" sz="2000" i="0">
                <a:latin typeface="Arial" panose="020B0604020202020204" pitchFamily="34" charset="0"/>
                <a:cs typeface="Arial" panose="020B0604020202020204" pitchFamily="34" charset="0"/>
              </a:rPr>
              <a:t>Fáze projektu</a:t>
            </a:r>
          </a:p>
          <a:p>
            <a:pPr algn="l"/>
            <a:endParaRPr lang="cs-CZ" sz="2000" i="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cs-CZ" sz="2000" i="0" u="sng">
                <a:latin typeface="Arial" panose="020B0604020202020204" pitchFamily="34" charset="0"/>
                <a:cs typeface="Arial" panose="020B0604020202020204" pitchFamily="34" charset="0"/>
              </a:rPr>
              <a:t>Trojimperativ projektu</a:t>
            </a:r>
          </a:p>
          <a:p>
            <a:pPr marL="342900" indent="-342900" algn="l">
              <a:buFont typeface="Arial" panose="020B0604020202020204" pitchFamily="34" charset="0"/>
              <a:buChar char="•"/>
            </a:pPr>
            <a:r>
              <a:rPr lang="cs-CZ" sz="2000" i="0" u="sng">
                <a:latin typeface="Arial" panose="020B0604020202020204" pitchFamily="34" charset="0"/>
                <a:cs typeface="Arial" panose="020B0604020202020204" pitchFamily="34" charset="0"/>
              </a:rPr>
              <a:t>SMART cíl projektu</a:t>
            </a:r>
          </a:p>
          <a:p>
            <a:pPr marL="342900" indent="-342900" algn="l">
              <a:buFont typeface="Arial" panose="020B0604020202020204" pitchFamily="34" charset="0"/>
              <a:buChar char="•"/>
            </a:pPr>
            <a:r>
              <a:rPr lang="cs-CZ" sz="2000" i="0" u="sng">
                <a:latin typeface="Arial" panose="020B0604020202020204" pitchFamily="34" charset="0"/>
                <a:cs typeface="Arial" panose="020B0604020202020204" pitchFamily="34" charset="0"/>
              </a:rPr>
              <a:t>LRM</a:t>
            </a:r>
            <a:r>
              <a:rPr lang="cs-CZ" sz="2000" i="0">
                <a:latin typeface="Arial" panose="020B0604020202020204" pitchFamily="34" charset="0"/>
                <a:cs typeface="Arial" panose="020B0604020202020204" pitchFamily="34" charset="0"/>
              </a:rPr>
              <a:t> - logická rámcová matice projektu (LFM – logical framework matrix)</a:t>
            </a:r>
          </a:p>
          <a:p>
            <a:pPr marL="342900" indent="-342900" algn="l">
              <a:buFont typeface="Arial" panose="020B0604020202020204" pitchFamily="34" charset="0"/>
              <a:buChar char="•"/>
            </a:pPr>
            <a:r>
              <a:rPr lang="cs-CZ" sz="2000" i="0" u="sng">
                <a:latin typeface="Arial" panose="020B0604020202020204" pitchFamily="34" charset="0"/>
                <a:cs typeface="Arial" panose="020B0604020202020204" pitchFamily="34" charset="0"/>
              </a:rPr>
              <a:t>Zakládací listina projektu </a:t>
            </a:r>
            <a:r>
              <a:rPr lang="cs-CZ" sz="2000" i="0">
                <a:latin typeface="Arial" panose="020B0604020202020204" pitchFamily="34" charset="0"/>
                <a:cs typeface="Arial" panose="020B0604020202020204" pitchFamily="34" charset="0"/>
              </a:rPr>
              <a:t>(Project charter)</a:t>
            </a:r>
          </a:p>
          <a:p>
            <a:pPr algn="l"/>
            <a:endParaRPr lang="cs-CZ" sz="2000" b="1" i="0">
              <a:latin typeface="Arial" panose="020B0604020202020204" pitchFamily="34" charset="0"/>
              <a:cs typeface="Arial" panose="020B0604020202020204" pitchFamily="34" charset="0"/>
            </a:endParaRPr>
          </a:p>
          <a:p>
            <a:pPr algn="l"/>
            <a:r>
              <a:rPr lang="cs-CZ" sz="2000" i="0">
                <a:latin typeface="Arial" panose="020B0604020202020204" pitchFamily="34" charset="0"/>
                <a:cs typeface="Arial" panose="020B0604020202020204" pitchFamily="34" charset="0"/>
              </a:rPr>
              <a:t>Doplnění úvodu do Řízení projektů (dnes):</a:t>
            </a:r>
          </a:p>
          <a:p>
            <a:pPr marL="342900" indent="-342900" algn="l">
              <a:buFont typeface="Arial" panose="020B0604020202020204" pitchFamily="34" charset="0"/>
              <a:buChar char="•"/>
            </a:pPr>
            <a:r>
              <a:rPr lang="cs-CZ" sz="2000" i="0">
                <a:latin typeface="Arial" panose="020B0604020202020204" pitchFamily="34" charset="0"/>
                <a:cs typeface="Arial" panose="020B0604020202020204" pitchFamily="34" charset="0"/>
              </a:rPr>
              <a:t>ř</a:t>
            </a:r>
            <a:r>
              <a:rPr lang="cs-CZ" sz="2000" i="0">
                <a:latin typeface="Arial" panose="020B0604020202020204" pitchFamily="34" charset="0"/>
                <a:cs typeface="Arial" panose="020B0604020202020204" pitchFamily="34" charset="0"/>
              </a:rPr>
              <a:t>ízení projektů v organizacích s různým typem řízení</a:t>
            </a:r>
          </a:p>
          <a:p>
            <a:pPr marL="342900" indent="-342900" algn="l">
              <a:buFont typeface="Arial" panose="020B0604020202020204" pitchFamily="34" charset="0"/>
              <a:buChar char="•"/>
            </a:pPr>
            <a:r>
              <a:rPr lang="cs-CZ" sz="2000" i="0">
                <a:latin typeface="Arial" panose="020B0604020202020204" pitchFamily="34" charset="0"/>
                <a:cs typeface="Arial" panose="020B0604020202020204" pitchFamily="34" charset="0"/>
              </a:rPr>
              <a:t>SW podpora plánování a řízení projektů</a:t>
            </a:r>
          </a:p>
          <a:p>
            <a:pPr algn="l"/>
            <a:endParaRPr lang="cs-CZ" sz="2000" b="1" i="0" dirty="0">
              <a:latin typeface="Arial" panose="020B0604020202020204" pitchFamily="34" charset="0"/>
              <a:cs typeface="Arial" panose="020B0604020202020204" pitchFamily="34" charset="0"/>
            </a:endParaRPr>
          </a:p>
          <a:p>
            <a:pPr algn="l"/>
            <a:endParaRPr lang="cs-CZ" sz="900" dirty="0">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4871865" y="447262"/>
            <a:ext cx="8209657" cy="605475"/>
          </a:xfrm>
        </p:spPr>
        <p:txBody>
          <a:bodyPr>
            <a:normAutofit/>
          </a:bodyPr>
          <a:lstStyle/>
          <a:p>
            <a:r>
              <a:rPr lang="cs-CZ" sz="2400" b="1">
                <a:solidFill>
                  <a:srgbClr val="0070C0"/>
                </a:solidFill>
                <a:latin typeface="Arial" panose="020B0604020202020204" pitchFamily="34" charset="0"/>
                <a:cs typeface="Arial" panose="020B0604020202020204" pitchFamily="34" charset="0"/>
              </a:rPr>
              <a:t>Řízení projektů</a:t>
            </a:r>
            <a:endParaRPr lang="cs-CZ" sz="2400" b="1"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pic>
        <p:nvPicPr>
          <p:cNvPr id="7" name="Picture 38"/>
          <p:cNvPicPr/>
          <p:nvPr/>
        </p:nvPicPr>
        <p:blipFill>
          <a:blip r:embed="rId3">
            <a:extLst>
              <a:ext uri="{28A0092B-C50C-407E-A947-70E740481C1C}">
                <a14:useLocalDpi xmlns:a14="http://schemas.microsoft.com/office/drawing/2010/main" val="0"/>
              </a:ext>
            </a:extLst>
          </a:blip>
          <a:srcRect/>
          <a:stretch>
            <a:fillRect/>
          </a:stretch>
        </p:blipFill>
        <p:spPr bwMode="auto">
          <a:xfrm>
            <a:off x="6744072" y="980728"/>
            <a:ext cx="3204356"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Obrázek 7"/>
          <p:cNvPicPr>
            <a:picLocks noChangeAspect="1"/>
          </p:cNvPicPr>
          <p:nvPr/>
        </p:nvPicPr>
        <p:blipFill>
          <a:blip r:embed="rId4"/>
          <a:stretch>
            <a:fillRect/>
          </a:stretch>
        </p:blipFill>
        <p:spPr>
          <a:xfrm>
            <a:off x="1672615" y="5906683"/>
            <a:ext cx="5040559" cy="932802"/>
          </a:xfrm>
          <a:prstGeom prst="rect">
            <a:avLst/>
          </a:prstGeom>
        </p:spPr>
      </p:pic>
      <p:pic>
        <p:nvPicPr>
          <p:cNvPr id="9" name="Obrázek 8"/>
          <p:cNvPicPr>
            <a:picLocks noChangeAspect="1"/>
          </p:cNvPicPr>
          <p:nvPr/>
        </p:nvPicPr>
        <p:blipFill>
          <a:blip r:embed="rId5"/>
          <a:stretch>
            <a:fillRect/>
          </a:stretch>
        </p:blipFill>
        <p:spPr>
          <a:xfrm>
            <a:off x="7464153" y="4237722"/>
            <a:ext cx="2267745" cy="2350967"/>
          </a:xfrm>
          <a:prstGeom prst="rect">
            <a:avLst/>
          </a:prstGeom>
        </p:spPr>
      </p:pic>
    </p:spTree>
    <p:extLst>
      <p:ext uri="{BB962C8B-B14F-4D97-AF65-F5344CB8AC3E}">
        <p14:creationId xmlns:p14="http://schemas.microsoft.com/office/powerpoint/2010/main" val="1149186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135559" y="3789040"/>
            <a:ext cx="7921625" cy="1270992"/>
          </a:xfrm>
        </p:spPr>
        <p:txBody>
          <a:bodyPr>
            <a:normAutofit fontScale="85000" lnSpcReduction="10000"/>
          </a:bodyPr>
          <a:lstStyle/>
          <a:p>
            <a:r>
              <a:rPr lang="cs-CZ" b="1" smtClean="0">
                <a:latin typeface="Arial" panose="020B0604020202020204" pitchFamily="34" charset="0"/>
                <a:cs typeface="Arial" panose="020B0604020202020204" pitchFamily="34" charset="0"/>
              </a:rPr>
              <a:t>SWOT</a:t>
            </a:r>
          </a:p>
          <a:p>
            <a:pPr marL="457200" indent="-457200">
              <a:buFont typeface="Arial" panose="020B0604020202020204" pitchFamily="34" charset="0"/>
              <a:buChar char="•"/>
            </a:pPr>
            <a:r>
              <a:rPr lang="cs-CZ" b="1" smtClean="0">
                <a:latin typeface="Arial" panose="020B0604020202020204" pitchFamily="34" charset="0"/>
                <a:cs typeface="Arial" panose="020B0604020202020204" pitchFamily="34" charset="0"/>
              </a:rPr>
              <a:t>Analýza silních, slabých stránek projektu (interní faktory, příležitostí a hrozeb (externí faktory)</a:t>
            </a:r>
            <a:endParaRPr lang="cs-CZ" dirty="0" smtClean="0">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1991544" y="2117805"/>
            <a:ext cx="8209657" cy="1143000"/>
          </a:xfrm>
        </p:spPr>
        <p:txBody>
          <a:bodyPr>
            <a:normAutofit/>
          </a:bodyPr>
          <a:lstStyle/>
          <a:p>
            <a:r>
              <a:rPr lang="cs-CZ" sz="3600">
                <a:solidFill>
                  <a:srgbClr val="0070C0"/>
                </a:solidFill>
                <a:latin typeface="Arial" panose="020B0604020202020204" pitchFamily="34" charset="0"/>
                <a:cs typeface="Arial" panose="020B0604020202020204" pitchFamily="34" charset="0"/>
              </a:rPr>
              <a:t>Řízení projektů</a:t>
            </a:r>
            <a:endParaRPr lang="cs-CZ" sz="3600"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spTree>
    <p:extLst>
      <p:ext uri="{BB962C8B-B14F-4D97-AF65-F5344CB8AC3E}">
        <p14:creationId xmlns:p14="http://schemas.microsoft.com/office/powerpoint/2010/main" val="32235139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012330" y="764704"/>
            <a:ext cx="8784976" cy="400110"/>
          </a:xfrm>
          <a:prstGeom prst="rect">
            <a:avLst/>
          </a:prstGeom>
        </p:spPr>
        <p:txBody>
          <a:bodyPr wrap="square">
            <a:spAutoFit/>
          </a:bodyPr>
          <a:lstStyle/>
          <a:p>
            <a:pPr fontAlgn="base">
              <a:spcBef>
                <a:spcPct val="0"/>
              </a:spcBef>
              <a:spcAft>
                <a:spcPct val="0"/>
              </a:spcAft>
            </a:pPr>
            <a:r>
              <a:rPr lang="cs-CZ" sz="2000" b="1">
                <a:solidFill>
                  <a:srgbClr val="0070C0"/>
                </a:solidFill>
                <a:latin typeface="Arial" panose="020B0604020202020204" pitchFamily="34" charset="0"/>
                <a:cs typeface="Arial" panose="020B0604020202020204" pitchFamily="34" charset="0"/>
              </a:rPr>
              <a:t>SWOT</a:t>
            </a:r>
            <a:endParaRPr lang="cs-CZ" sz="2000" b="1" dirty="0">
              <a:solidFill>
                <a:srgbClr val="0070C0"/>
              </a:solidFill>
              <a:latin typeface="Calibri" pitchFamily="34" charset="0"/>
              <a:cs typeface="Arial" charset="0"/>
            </a:endParaRPr>
          </a:p>
        </p:txBody>
      </p:sp>
      <p:sp>
        <p:nvSpPr>
          <p:cNvPr id="4" name="Obdélník 3"/>
          <p:cNvSpPr/>
          <p:nvPr/>
        </p:nvSpPr>
        <p:spPr>
          <a:xfrm>
            <a:off x="2279576" y="1484785"/>
            <a:ext cx="7848872" cy="4524315"/>
          </a:xfrm>
          <a:prstGeom prst="rect">
            <a:avLst/>
          </a:prstGeom>
        </p:spPr>
        <p:txBody>
          <a:bodyPr wrap="square">
            <a:spAutoFit/>
          </a:bodyPr>
          <a:lstStyle/>
          <a:p>
            <a:r>
              <a:rPr lang="cs-CZ" sz="2400" b="1"/>
              <a:t>SWOT analýza</a:t>
            </a:r>
            <a:r>
              <a:rPr lang="cs-CZ" sz="2400"/>
              <a:t> je metoda, jejíž pomocí je možno identifikovat silné (ang: </a:t>
            </a:r>
            <a:r>
              <a:rPr lang="cs-CZ" sz="2400" b="1"/>
              <a:t>S</a:t>
            </a:r>
            <a:r>
              <a:rPr lang="cs-CZ" sz="2400"/>
              <a:t>trengths) a slabé (ang: </a:t>
            </a:r>
            <a:r>
              <a:rPr lang="cs-CZ" sz="2400" b="1"/>
              <a:t>W</a:t>
            </a:r>
            <a:r>
              <a:rPr lang="cs-CZ" sz="2400"/>
              <a:t>eaknesses) stránky, příležitosti (ang:</a:t>
            </a:r>
            <a:r>
              <a:rPr lang="cs-CZ" sz="2400" b="1"/>
              <a:t>O</a:t>
            </a:r>
            <a:r>
              <a:rPr lang="cs-CZ" sz="2400"/>
              <a:t>pportunities) a hrozby (ang: </a:t>
            </a:r>
            <a:r>
              <a:rPr lang="cs-CZ" sz="2400" b="1"/>
              <a:t>T</a:t>
            </a:r>
            <a:r>
              <a:rPr lang="cs-CZ" sz="2400"/>
              <a:t>hreats), spojené s určitým projektem, typem podnikání, podnikatelským záměrem apod. Jedná se o metodu analýzy užívanou především v marketingu, ale také např. při analýze rizik projektu. </a:t>
            </a:r>
          </a:p>
          <a:p>
            <a:r>
              <a:rPr lang="cs-CZ" sz="2400"/>
              <a:t> </a:t>
            </a:r>
          </a:p>
          <a:p>
            <a:r>
              <a:rPr lang="cs-CZ" sz="2400"/>
              <a:t>Základ metody spočívá v klasifikaci a ohodnocení jednotlivých faktorů, které jsou rozděleny do čtyř výše uvedených základních skupin, viz obr. 2.3.</a:t>
            </a:r>
          </a:p>
          <a:p>
            <a:pPr fontAlgn="base">
              <a:spcBef>
                <a:spcPct val="0"/>
              </a:spcBef>
              <a:spcAft>
                <a:spcPct val="0"/>
              </a:spcAft>
            </a:pPr>
            <a:endParaRPr lang="cs-CZ" sz="2400" dirty="0">
              <a:solidFill>
                <a:prstClr val="black"/>
              </a:solidFill>
              <a:latin typeface="Calibri" pitchFamily="34" charset="0"/>
              <a:cs typeface="Arial" charset="0"/>
            </a:endParaRPr>
          </a:p>
        </p:txBody>
      </p:sp>
    </p:spTree>
    <p:extLst>
      <p:ext uri="{BB962C8B-B14F-4D97-AF65-F5344CB8AC3E}">
        <p14:creationId xmlns:p14="http://schemas.microsoft.com/office/powerpoint/2010/main" val="39362909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012330" y="764704"/>
            <a:ext cx="8784976" cy="400110"/>
          </a:xfrm>
          <a:prstGeom prst="rect">
            <a:avLst/>
          </a:prstGeom>
        </p:spPr>
        <p:txBody>
          <a:bodyPr wrap="square">
            <a:spAutoFit/>
          </a:bodyPr>
          <a:lstStyle/>
          <a:p>
            <a:pPr fontAlgn="base">
              <a:spcBef>
                <a:spcPct val="0"/>
              </a:spcBef>
              <a:spcAft>
                <a:spcPct val="0"/>
              </a:spcAft>
            </a:pPr>
            <a:r>
              <a:rPr lang="cs-CZ" sz="2000" b="1">
                <a:solidFill>
                  <a:srgbClr val="0070C0"/>
                </a:solidFill>
                <a:latin typeface="Arial" panose="020B0604020202020204" pitchFamily="34" charset="0"/>
                <a:cs typeface="Arial" panose="020B0604020202020204" pitchFamily="34" charset="0"/>
              </a:rPr>
              <a:t>SWOT</a:t>
            </a:r>
            <a:endParaRPr lang="cs-CZ" sz="2000" b="1" dirty="0">
              <a:solidFill>
                <a:srgbClr val="0070C0"/>
              </a:solidFill>
              <a:latin typeface="Calibri" pitchFamily="34" charset="0"/>
              <a:cs typeface="Arial" charset="0"/>
            </a:endParaRPr>
          </a:p>
        </p:txBody>
      </p:sp>
      <p:pic>
        <p:nvPicPr>
          <p:cNvPr id="7170" name="Picture 2" descr="SWOT analýza odhalí vaše silné i slabé stránky a pomůže s firemní strategií  - salesman.c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5681" y="1211062"/>
            <a:ext cx="5615657" cy="4632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03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012330" y="764704"/>
            <a:ext cx="8784976" cy="400110"/>
          </a:xfrm>
          <a:prstGeom prst="rect">
            <a:avLst/>
          </a:prstGeom>
        </p:spPr>
        <p:txBody>
          <a:bodyPr wrap="square">
            <a:spAutoFit/>
          </a:bodyPr>
          <a:lstStyle/>
          <a:p>
            <a:pPr fontAlgn="base">
              <a:spcBef>
                <a:spcPct val="0"/>
              </a:spcBef>
              <a:spcAft>
                <a:spcPct val="0"/>
              </a:spcAft>
            </a:pPr>
            <a:r>
              <a:rPr lang="cs-CZ" sz="2000" b="1">
                <a:solidFill>
                  <a:srgbClr val="0070C0"/>
                </a:solidFill>
                <a:latin typeface="Arial" panose="020B0604020202020204" pitchFamily="34" charset="0"/>
                <a:cs typeface="Arial" panose="020B0604020202020204" pitchFamily="34" charset="0"/>
              </a:rPr>
              <a:t>SWOT</a:t>
            </a:r>
            <a:endParaRPr lang="cs-CZ" sz="2000" b="1" dirty="0">
              <a:solidFill>
                <a:srgbClr val="0070C0"/>
              </a:solidFill>
              <a:latin typeface="Calibri" pitchFamily="34" charset="0"/>
              <a:cs typeface="Arial" charset="0"/>
            </a:endParaRPr>
          </a:p>
        </p:txBody>
      </p:sp>
      <p:pic>
        <p:nvPicPr>
          <p:cNvPr id="4" name="Obrázek 3" descr="SWOT analýza a strategie"/>
          <p:cNvPicPr/>
          <p:nvPr/>
        </p:nvPicPr>
        <p:blipFill>
          <a:blip r:embed="rId2">
            <a:extLst>
              <a:ext uri="{28A0092B-C50C-407E-A947-70E740481C1C}">
                <a14:useLocalDpi xmlns:a14="http://schemas.microsoft.com/office/drawing/2010/main" val="0"/>
              </a:ext>
            </a:extLst>
          </a:blip>
          <a:srcRect/>
          <a:stretch>
            <a:fillRect/>
          </a:stretch>
        </p:blipFill>
        <p:spPr bwMode="auto">
          <a:xfrm>
            <a:off x="3215680" y="2132856"/>
            <a:ext cx="5472608" cy="4608512"/>
          </a:xfrm>
          <a:prstGeom prst="rect">
            <a:avLst/>
          </a:prstGeom>
          <a:noFill/>
          <a:ln>
            <a:noFill/>
          </a:ln>
        </p:spPr>
      </p:pic>
      <p:sp>
        <p:nvSpPr>
          <p:cNvPr id="5" name="Obdélník 4"/>
          <p:cNvSpPr/>
          <p:nvPr/>
        </p:nvSpPr>
        <p:spPr>
          <a:xfrm>
            <a:off x="2135560" y="1164814"/>
            <a:ext cx="8424936" cy="923330"/>
          </a:xfrm>
          <a:prstGeom prst="rect">
            <a:avLst/>
          </a:prstGeom>
        </p:spPr>
        <p:txBody>
          <a:bodyPr wrap="square">
            <a:spAutoFit/>
          </a:bodyPr>
          <a:lstStyle/>
          <a:p>
            <a:r>
              <a:rPr lang="cs-CZ"/>
              <a:t>Vzájemnou interakcí faktorů silných a slabých stránek na jedné straně vůči příležitostem a nebezpečím na straně druhé lze získat nové kvalitativní informace, které mohou být použity pro stanovení strategie naložení s rizikem. </a:t>
            </a:r>
          </a:p>
        </p:txBody>
      </p:sp>
    </p:spTree>
    <p:extLst>
      <p:ext uri="{BB962C8B-B14F-4D97-AF65-F5344CB8AC3E}">
        <p14:creationId xmlns:p14="http://schemas.microsoft.com/office/powerpoint/2010/main" val="4059407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a:solidFill>
                  <a:prstClr val="black"/>
                </a:solidFill>
                <a:latin typeface="Arial" panose="020B0604020202020204" pitchFamily="34" charset="0"/>
                <a:cs typeface="Arial" panose="020B0604020202020204" pitchFamily="34" charset="0"/>
              </a:rPr>
              <a:t>1.1	Základní pojmy</a:t>
            </a:r>
            <a:endParaRPr lang="cs-CZ" sz="2400" dirty="0">
              <a:solidFill>
                <a:prstClr val="black"/>
              </a:solidFill>
              <a:latin typeface="Calibri" pitchFamily="34" charset="0"/>
              <a:cs typeface="Arial" charset="0"/>
            </a:endParaRPr>
          </a:p>
        </p:txBody>
      </p:sp>
      <p:pic>
        <p:nvPicPr>
          <p:cNvPr id="3" name="Obrázek 2"/>
          <p:cNvPicPr>
            <a:picLocks noChangeAspect="1"/>
          </p:cNvPicPr>
          <p:nvPr/>
        </p:nvPicPr>
        <p:blipFill>
          <a:blip r:embed="rId2"/>
          <a:stretch>
            <a:fillRect/>
          </a:stretch>
        </p:blipFill>
        <p:spPr>
          <a:xfrm>
            <a:off x="5316397" y="1350707"/>
            <a:ext cx="5352281" cy="4103416"/>
          </a:xfrm>
          <a:prstGeom prst="rect">
            <a:avLst/>
          </a:prstGeom>
        </p:spPr>
      </p:pic>
      <p:sp>
        <p:nvSpPr>
          <p:cNvPr id="4" name="Obdélník 3"/>
          <p:cNvSpPr/>
          <p:nvPr/>
        </p:nvSpPr>
        <p:spPr>
          <a:xfrm>
            <a:off x="1703513" y="1340769"/>
            <a:ext cx="3720727" cy="5078313"/>
          </a:xfrm>
          <a:prstGeom prst="rect">
            <a:avLst/>
          </a:prstGeom>
        </p:spPr>
        <p:txBody>
          <a:bodyPr wrap="square">
            <a:spAutoFit/>
          </a:bodyPr>
          <a:lstStyle/>
          <a:p>
            <a:r>
              <a:rPr lang="cs-CZ" b="1">
                <a:solidFill>
                  <a:prstClr val="black"/>
                </a:solidFill>
              </a:rPr>
              <a:t>Portfolio projektů</a:t>
            </a:r>
          </a:p>
          <a:p>
            <a:pPr marL="285750" indent="-285750">
              <a:buFont typeface="Arial" panose="020B0604020202020204" pitchFamily="34" charset="0"/>
              <a:buChar char="•"/>
            </a:pPr>
            <a:r>
              <a:rPr lang="cs-CZ" i="1">
                <a:solidFill>
                  <a:prstClr val="black"/>
                </a:solidFill>
              </a:rPr>
              <a:t>Mottem </a:t>
            </a:r>
            <a:r>
              <a:rPr lang="cs-CZ" i="1">
                <a:solidFill>
                  <a:prstClr val="black"/>
                </a:solidFill>
              </a:rPr>
              <a:t>řízení portfolia je dělat správné věci (zabývat se správnými projekty). </a:t>
            </a:r>
            <a:endParaRPr lang="cs-CZ">
              <a:solidFill>
                <a:prstClr val="black"/>
              </a:solidFill>
            </a:endParaRPr>
          </a:p>
          <a:p>
            <a:pPr marL="285750" indent="-285750">
              <a:buFont typeface="Arial" panose="020B0604020202020204" pitchFamily="34" charset="0"/>
              <a:buChar char="•"/>
            </a:pPr>
            <a:r>
              <a:rPr lang="cs-CZ" i="1">
                <a:solidFill>
                  <a:prstClr val="black"/>
                </a:solidFill>
              </a:rPr>
              <a:t>Mottem řízení projektů je dělat věci správně (dosáhnout efektivně cíle daného projektu</a:t>
            </a:r>
            <a:r>
              <a:rPr lang="cs-CZ" i="1">
                <a:solidFill>
                  <a:prstClr val="black"/>
                </a:solidFill>
              </a:rPr>
              <a:t>).</a:t>
            </a:r>
          </a:p>
          <a:p>
            <a:r>
              <a:rPr lang="cs-CZ">
                <a:solidFill>
                  <a:prstClr val="black"/>
                </a:solidFill>
              </a:rPr>
              <a:t> </a:t>
            </a:r>
          </a:p>
          <a:p>
            <a:r>
              <a:rPr lang="cs-CZ" b="1">
                <a:solidFill>
                  <a:prstClr val="black"/>
                </a:solidFill>
              </a:rPr>
              <a:t>Program </a:t>
            </a:r>
            <a:r>
              <a:rPr lang="cs-CZ" b="1">
                <a:solidFill>
                  <a:prstClr val="black"/>
                </a:solidFill>
              </a:rPr>
              <a:t>projektů</a:t>
            </a:r>
          </a:p>
          <a:p>
            <a:pPr marL="285750" indent="-285750">
              <a:buFont typeface="Arial" panose="020B0604020202020204" pitchFamily="34" charset="0"/>
              <a:buChar char="•"/>
            </a:pPr>
            <a:r>
              <a:rPr lang="cs-CZ">
                <a:solidFill>
                  <a:prstClr val="black"/>
                </a:solidFill>
              </a:rPr>
              <a:t>Program se v managementu používá pro označení souboru souvisejících projektů a organizačních změn, které byly, jsou či budou spuštěny za účelem dosažení strategických cílů a získání přínosů, které organizace chce dosáhnout.</a:t>
            </a:r>
            <a:endParaRPr lang="cs-CZ" b="1">
              <a:solidFill>
                <a:prstClr val="black"/>
              </a:solidFill>
            </a:endParaRPr>
          </a:p>
          <a:p>
            <a:endParaRPr lang="cs-CZ">
              <a:solidFill>
                <a:prstClr val="black"/>
              </a:solidFill>
            </a:endParaRPr>
          </a:p>
        </p:txBody>
      </p:sp>
    </p:spTree>
    <p:extLst>
      <p:ext uri="{BB962C8B-B14F-4D97-AF65-F5344CB8AC3E}">
        <p14:creationId xmlns:p14="http://schemas.microsoft.com/office/powerpoint/2010/main" val="4098716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1.3</a:t>
            </a:r>
            <a:r>
              <a:rPr lang="pl-PL" sz="2400">
                <a:solidFill>
                  <a:prstClr val="black"/>
                </a:solidFill>
                <a:latin typeface="Arial" panose="020B0604020202020204" pitchFamily="34" charset="0"/>
                <a:cs typeface="Arial" panose="020B0604020202020204" pitchFamily="34" charset="0"/>
              </a:rPr>
              <a:t>	Řízení projektů v organizacích s různým typem řízení</a:t>
            </a:r>
            <a:endParaRPr lang="cs-CZ" sz="2400" dirty="0">
              <a:solidFill>
                <a:prstClr val="black"/>
              </a:solidFill>
              <a:latin typeface="Calibri" pitchFamily="34" charset="0"/>
              <a:cs typeface="Arial" charset="0"/>
            </a:endParaRPr>
          </a:p>
        </p:txBody>
      </p:sp>
      <p:sp>
        <p:nvSpPr>
          <p:cNvPr id="8" name="Obdélník 7"/>
          <p:cNvSpPr/>
          <p:nvPr/>
        </p:nvSpPr>
        <p:spPr>
          <a:xfrm>
            <a:off x="1943225" y="1268760"/>
            <a:ext cx="7920880" cy="2123658"/>
          </a:xfrm>
          <a:prstGeom prst="rect">
            <a:avLst/>
          </a:prstGeom>
        </p:spPr>
        <p:txBody>
          <a:bodyPr wrap="square">
            <a:spAutoFit/>
          </a:bodyPr>
          <a:lstStyle/>
          <a:p>
            <a:r>
              <a:rPr lang="cs-CZ" sz="1600">
                <a:solidFill>
                  <a:prstClr val="black"/>
                </a:solidFill>
              </a:rPr>
              <a:t>Vhodnost využití projektového řízení se liší v závislosti na typu organizační struktury podniku či organizace. Mezi nejčastější struktury řízení podniku patří:</a:t>
            </a:r>
          </a:p>
          <a:p>
            <a:pPr marL="285750" indent="-285750">
              <a:buFont typeface="Arial" panose="020B0604020202020204" pitchFamily="34" charset="0"/>
              <a:buChar char="•"/>
            </a:pPr>
            <a:r>
              <a:rPr lang="cs-CZ" sz="1600">
                <a:solidFill>
                  <a:prstClr val="black"/>
                </a:solidFill>
              </a:rPr>
              <a:t>lineární struktura,</a:t>
            </a:r>
          </a:p>
          <a:p>
            <a:pPr marL="285750" indent="-285750">
              <a:buFont typeface="Arial" panose="020B0604020202020204" pitchFamily="34" charset="0"/>
              <a:buChar char="•"/>
            </a:pPr>
            <a:r>
              <a:rPr lang="cs-CZ" sz="1600">
                <a:solidFill>
                  <a:prstClr val="black"/>
                </a:solidFill>
              </a:rPr>
              <a:t>štábní struktura,</a:t>
            </a:r>
          </a:p>
          <a:p>
            <a:pPr marL="285750" indent="-285750">
              <a:buFont typeface="Arial" panose="020B0604020202020204" pitchFamily="34" charset="0"/>
              <a:buChar char="•"/>
            </a:pPr>
            <a:r>
              <a:rPr lang="cs-CZ" sz="1600">
                <a:solidFill>
                  <a:prstClr val="black"/>
                </a:solidFill>
              </a:rPr>
              <a:t>lineárně štábní struktura,</a:t>
            </a:r>
          </a:p>
          <a:p>
            <a:pPr marL="285750" indent="-285750">
              <a:buFont typeface="Arial" panose="020B0604020202020204" pitchFamily="34" charset="0"/>
              <a:buChar char="•"/>
            </a:pPr>
            <a:r>
              <a:rPr lang="cs-CZ" sz="1600">
                <a:solidFill>
                  <a:prstClr val="black"/>
                </a:solidFill>
              </a:rPr>
              <a:t>maticová struktura,</a:t>
            </a:r>
          </a:p>
          <a:p>
            <a:pPr marL="285750" indent="-285750">
              <a:buFont typeface="Arial" panose="020B0604020202020204" pitchFamily="34" charset="0"/>
              <a:buChar char="•"/>
            </a:pPr>
            <a:r>
              <a:rPr lang="cs-CZ" sz="1600">
                <a:solidFill>
                  <a:prstClr val="black"/>
                </a:solidFill>
              </a:rPr>
              <a:t>projektová struktura.</a:t>
            </a:r>
          </a:p>
          <a:p>
            <a:r>
              <a:rPr lang="cs-CZ" sz="1600">
                <a:solidFill>
                  <a:prstClr val="black"/>
                </a:solidFill>
              </a:rPr>
              <a:t>.</a:t>
            </a:r>
            <a:endParaRPr lang="cs-CZ" sz="1600">
              <a:solidFill>
                <a:prstClr val="black"/>
              </a:solidFill>
            </a:endParaRPr>
          </a:p>
        </p:txBody>
      </p:sp>
    </p:spTree>
    <p:extLst>
      <p:ext uri="{BB962C8B-B14F-4D97-AF65-F5344CB8AC3E}">
        <p14:creationId xmlns:p14="http://schemas.microsoft.com/office/powerpoint/2010/main" val="2937517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1.3</a:t>
            </a:r>
            <a:r>
              <a:rPr lang="pl-PL" sz="2400">
                <a:solidFill>
                  <a:prstClr val="black"/>
                </a:solidFill>
                <a:latin typeface="Arial" panose="020B0604020202020204" pitchFamily="34" charset="0"/>
                <a:cs typeface="Arial" panose="020B0604020202020204" pitchFamily="34" charset="0"/>
              </a:rPr>
              <a:t>	Řízení projektů v organizacích s různým typem řízení</a:t>
            </a:r>
            <a:endParaRPr lang="cs-CZ" sz="2400" dirty="0">
              <a:solidFill>
                <a:prstClr val="black"/>
              </a:solidFill>
              <a:latin typeface="Calibri" pitchFamily="34" charset="0"/>
              <a:cs typeface="Arial" charset="0"/>
            </a:endParaRPr>
          </a:p>
        </p:txBody>
      </p:sp>
      <p:sp>
        <p:nvSpPr>
          <p:cNvPr id="8" name="Obdélník 7"/>
          <p:cNvSpPr/>
          <p:nvPr/>
        </p:nvSpPr>
        <p:spPr>
          <a:xfrm>
            <a:off x="1946495" y="1196752"/>
            <a:ext cx="7920880" cy="1815882"/>
          </a:xfrm>
          <a:prstGeom prst="rect">
            <a:avLst/>
          </a:prstGeom>
        </p:spPr>
        <p:txBody>
          <a:bodyPr wrap="square">
            <a:spAutoFit/>
          </a:bodyPr>
          <a:lstStyle/>
          <a:p>
            <a:r>
              <a:rPr lang="cs-CZ" sz="1600" b="1">
                <a:solidFill>
                  <a:prstClr val="black"/>
                </a:solidFill>
              </a:rPr>
              <a:t>Řízení projektů v organizacích s </a:t>
            </a:r>
            <a:r>
              <a:rPr lang="cs-CZ" sz="1600" b="1" u="sng">
                <a:solidFill>
                  <a:srgbClr val="0070C0"/>
                </a:solidFill>
              </a:rPr>
              <a:t>liniovou</a:t>
            </a:r>
            <a:r>
              <a:rPr lang="cs-CZ" sz="1600" b="1">
                <a:solidFill>
                  <a:prstClr val="black"/>
                </a:solidFill>
              </a:rPr>
              <a:t> řídící strukturou</a:t>
            </a:r>
            <a:endParaRPr lang="cs-CZ" sz="1600">
              <a:solidFill>
                <a:prstClr val="black"/>
              </a:solidFill>
            </a:endParaRPr>
          </a:p>
          <a:p>
            <a:r>
              <a:rPr lang="cs-CZ" sz="1600">
                <a:solidFill>
                  <a:prstClr val="black"/>
                </a:solidFill>
              </a:rPr>
              <a:t>Tradiční liniová struktura, příp. liniově-štábní struktura (tj. liniová struktura se štábem) primárně vychází z řízení na linii top manažer – liniový manažer – pracovní jednotka. V případě realizace projektů v organizaci s liniovou strukturou (příp. liniově-štábní strukturou), projekty zpravidla nepřesahují hranice jednotlivých oddělení. Způsob koordinace projektů v liniové struktuře řízení je zachycen na obr. 1.11.</a:t>
            </a:r>
          </a:p>
          <a:p>
            <a:endParaRPr lang="cs-CZ" sz="1600">
              <a:solidFill>
                <a:prstClr val="black"/>
              </a:solidFill>
            </a:endParaRPr>
          </a:p>
        </p:txBody>
      </p:sp>
      <p:pic>
        <p:nvPicPr>
          <p:cNvPr id="3" name="Obrázek 2"/>
          <p:cNvPicPr>
            <a:picLocks noChangeAspect="1"/>
          </p:cNvPicPr>
          <p:nvPr/>
        </p:nvPicPr>
        <p:blipFill>
          <a:blip r:embed="rId2"/>
          <a:stretch>
            <a:fillRect/>
          </a:stretch>
        </p:blipFill>
        <p:spPr>
          <a:xfrm>
            <a:off x="2783632" y="2708920"/>
            <a:ext cx="6264696" cy="4007148"/>
          </a:xfrm>
          <a:prstGeom prst="rect">
            <a:avLst/>
          </a:prstGeom>
        </p:spPr>
      </p:pic>
    </p:spTree>
    <p:extLst>
      <p:ext uri="{BB962C8B-B14F-4D97-AF65-F5344CB8AC3E}">
        <p14:creationId xmlns:p14="http://schemas.microsoft.com/office/powerpoint/2010/main" val="3064253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1.3</a:t>
            </a:r>
            <a:r>
              <a:rPr lang="pl-PL" sz="2400">
                <a:solidFill>
                  <a:prstClr val="black"/>
                </a:solidFill>
                <a:latin typeface="Arial" panose="020B0604020202020204" pitchFamily="34" charset="0"/>
                <a:cs typeface="Arial" panose="020B0604020202020204" pitchFamily="34" charset="0"/>
              </a:rPr>
              <a:t>	Řízení projektů v organizacích s různým typem řízení</a:t>
            </a:r>
            <a:endParaRPr lang="cs-CZ" sz="2400" dirty="0">
              <a:solidFill>
                <a:prstClr val="black"/>
              </a:solidFill>
              <a:latin typeface="Calibri" pitchFamily="34" charset="0"/>
              <a:cs typeface="Arial" charset="0"/>
            </a:endParaRPr>
          </a:p>
        </p:txBody>
      </p:sp>
      <p:sp>
        <p:nvSpPr>
          <p:cNvPr id="8" name="Obdélník 7"/>
          <p:cNvSpPr/>
          <p:nvPr/>
        </p:nvSpPr>
        <p:spPr>
          <a:xfrm>
            <a:off x="1943225" y="1075147"/>
            <a:ext cx="8401246" cy="1815882"/>
          </a:xfrm>
          <a:prstGeom prst="rect">
            <a:avLst/>
          </a:prstGeom>
        </p:spPr>
        <p:txBody>
          <a:bodyPr wrap="square">
            <a:spAutoFit/>
          </a:bodyPr>
          <a:lstStyle/>
          <a:p>
            <a:r>
              <a:rPr lang="cs-CZ" sz="1600" b="1">
                <a:solidFill>
                  <a:prstClr val="black"/>
                </a:solidFill>
              </a:rPr>
              <a:t>Řízení projektů v organizacích s </a:t>
            </a:r>
            <a:r>
              <a:rPr lang="cs-CZ" sz="1600" b="1" u="sng">
                <a:solidFill>
                  <a:srgbClr val="0070C0"/>
                </a:solidFill>
              </a:rPr>
              <a:t>maticovou</a:t>
            </a:r>
            <a:r>
              <a:rPr lang="cs-CZ" sz="1600" b="1">
                <a:solidFill>
                  <a:prstClr val="black"/>
                </a:solidFill>
              </a:rPr>
              <a:t> řídící strukturou</a:t>
            </a:r>
            <a:endParaRPr lang="cs-CZ" sz="1600">
              <a:solidFill>
                <a:prstClr val="black"/>
              </a:solidFill>
            </a:endParaRPr>
          </a:p>
          <a:p>
            <a:r>
              <a:rPr lang="cs-CZ" sz="1600">
                <a:solidFill>
                  <a:prstClr val="black"/>
                </a:solidFill>
              </a:rPr>
              <a:t>Maticová organizační struktura je kombinací funkčního a předmětného principu dělby a koncentrace práce v organizaci. Při maticovém uspořádání vznikají dvě skupiny útvarů. Skupina funkčních (liniových) útvarů, jako například výzkum, výroba, nákup, marketing. Druhou skupinu tvoří cílově (úkolově) orientované útvary, kterých může být teoreticky tolik, kolik je cílových programů v organizaci, například výzkumných a vývojových úkolů, výrobních programů apod. Jejich trvání je podmíněno dobou vyřízení daného úkolu (projektu</a:t>
            </a:r>
            <a:r>
              <a:rPr lang="cs-CZ" sz="1600">
                <a:solidFill>
                  <a:prstClr val="black"/>
                </a:solidFill>
              </a:rPr>
              <a:t>).. </a:t>
            </a:r>
            <a:endParaRPr lang="cs-CZ" sz="1600">
              <a:solidFill>
                <a:prstClr val="black"/>
              </a:solidFill>
            </a:endParaRPr>
          </a:p>
        </p:txBody>
      </p:sp>
      <p:pic>
        <p:nvPicPr>
          <p:cNvPr id="4" name="Obrázek 3"/>
          <p:cNvPicPr>
            <a:picLocks noChangeAspect="1"/>
          </p:cNvPicPr>
          <p:nvPr/>
        </p:nvPicPr>
        <p:blipFill>
          <a:blip r:embed="rId2"/>
          <a:stretch>
            <a:fillRect/>
          </a:stretch>
        </p:blipFill>
        <p:spPr>
          <a:xfrm>
            <a:off x="3071664" y="2919964"/>
            <a:ext cx="5544616" cy="3935868"/>
          </a:xfrm>
          <a:prstGeom prst="rect">
            <a:avLst/>
          </a:prstGeom>
        </p:spPr>
      </p:pic>
    </p:spTree>
    <p:extLst>
      <p:ext uri="{BB962C8B-B14F-4D97-AF65-F5344CB8AC3E}">
        <p14:creationId xmlns:p14="http://schemas.microsoft.com/office/powerpoint/2010/main" val="4262023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1.3</a:t>
            </a:r>
            <a:r>
              <a:rPr lang="pl-PL" sz="2400">
                <a:solidFill>
                  <a:prstClr val="black"/>
                </a:solidFill>
                <a:latin typeface="Arial" panose="020B0604020202020204" pitchFamily="34" charset="0"/>
                <a:cs typeface="Arial" panose="020B0604020202020204" pitchFamily="34" charset="0"/>
              </a:rPr>
              <a:t>	Řízení projektů v organizacích s různým typem řízení</a:t>
            </a:r>
            <a:endParaRPr lang="cs-CZ" sz="2400" dirty="0">
              <a:solidFill>
                <a:prstClr val="black"/>
              </a:solidFill>
              <a:latin typeface="Calibri" pitchFamily="34" charset="0"/>
              <a:cs typeface="Arial" charset="0"/>
            </a:endParaRPr>
          </a:p>
        </p:txBody>
      </p:sp>
      <p:sp>
        <p:nvSpPr>
          <p:cNvPr id="8" name="Obdélník 7"/>
          <p:cNvSpPr/>
          <p:nvPr/>
        </p:nvSpPr>
        <p:spPr>
          <a:xfrm>
            <a:off x="1943225" y="1075148"/>
            <a:ext cx="8401246" cy="5324535"/>
          </a:xfrm>
          <a:prstGeom prst="rect">
            <a:avLst/>
          </a:prstGeom>
        </p:spPr>
        <p:txBody>
          <a:bodyPr wrap="square">
            <a:spAutoFit/>
          </a:bodyPr>
          <a:lstStyle/>
          <a:p>
            <a:r>
              <a:rPr lang="cs-CZ" sz="1600" b="1" i="1">
                <a:solidFill>
                  <a:prstClr val="black"/>
                </a:solidFill>
              </a:rPr>
              <a:t>Silné stránky maticové struktury:</a:t>
            </a:r>
            <a:endParaRPr lang="cs-CZ" sz="1600">
              <a:solidFill>
                <a:prstClr val="black"/>
              </a:solidFill>
            </a:endParaRPr>
          </a:p>
          <a:p>
            <a:pPr marL="285750" indent="-285750">
              <a:buFont typeface="Arial" panose="020B0604020202020204" pitchFamily="34" charset="0"/>
              <a:buChar char="•"/>
            </a:pPr>
            <a:r>
              <a:rPr lang="cs-CZ" sz="1600">
                <a:solidFill>
                  <a:prstClr val="black"/>
                </a:solidFill>
              </a:rPr>
              <a:t>umožňuje velmi rychlé reakce na požadavky okolí, změnu výrobku nebo služby, zvýšení kvality, zvýšení frekvence inovací,</a:t>
            </a:r>
          </a:p>
          <a:p>
            <a:pPr marL="285750" indent="-285750">
              <a:buFont typeface="Arial" panose="020B0604020202020204" pitchFamily="34" charset="0"/>
              <a:buChar char="•"/>
            </a:pPr>
            <a:r>
              <a:rPr lang="cs-CZ" sz="1600">
                <a:solidFill>
                  <a:prstClr val="black"/>
                </a:solidFill>
              </a:rPr>
              <a:t>týmy realizující jednotlivé programy mohou být tvořeny, měněny a rušeny velice rychle a plynule bez zásahů do základní organizační struktury,</a:t>
            </a:r>
          </a:p>
          <a:p>
            <a:pPr marL="285750" indent="-285750">
              <a:buFont typeface="Arial" panose="020B0604020202020204" pitchFamily="34" charset="0"/>
              <a:buChar char="•"/>
            </a:pPr>
            <a:r>
              <a:rPr lang="cs-CZ" sz="1600">
                <a:solidFill>
                  <a:prstClr val="black"/>
                </a:solidFill>
              </a:rPr>
              <a:t>pracovníci v týmech rotují podle vývoje problému, takže mohou reagovat efektivně na vznikající požadavky bez nutnosti přijímat externí specialisty,</a:t>
            </a:r>
          </a:p>
          <a:p>
            <a:pPr marL="285750" indent="-285750">
              <a:buFont typeface="Arial" panose="020B0604020202020204" pitchFamily="34" charset="0"/>
              <a:buChar char="•"/>
            </a:pPr>
            <a:r>
              <a:rPr lang="cs-CZ" sz="1600">
                <a:solidFill>
                  <a:prstClr val="black"/>
                </a:solidFill>
              </a:rPr>
              <a:t>zvyšující se motivace a pocit odpovědnosti členů týmu, protože se mohou podílet na rozhodování,</a:t>
            </a:r>
          </a:p>
          <a:p>
            <a:pPr marL="285750" indent="-285750">
              <a:buFont typeface="Arial" panose="020B0604020202020204" pitchFamily="34" charset="0"/>
              <a:buChar char="•"/>
            </a:pPr>
            <a:r>
              <a:rPr lang="cs-CZ" sz="1600">
                <a:solidFill>
                  <a:prstClr val="black"/>
                </a:solidFill>
              </a:rPr>
              <a:t>vrcholoví manažeři mají více času na strategické úvahy, neboť operativní záležitosti přecházejí na vedoucí programů / projektů.</a:t>
            </a:r>
          </a:p>
          <a:p>
            <a:r>
              <a:rPr lang="cs-CZ" sz="1600">
                <a:solidFill>
                  <a:prstClr val="black"/>
                </a:solidFill>
              </a:rPr>
              <a:t> </a:t>
            </a:r>
          </a:p>
          <a:p>
            <a:r>
              <a:rPr lang="cs-CZ" sz="1600" b="1" i="1">
                <a:solidFill>
                  <a:prstClr val="black"/>
                </a:solidFill>
              </a:rPr>
              <a:t> </a:t>
            </a:r>
            <a:endParaRPr lang="cs-CZ" sz="1600">
              <a:solidFill>
                <a:prstClr val="black"/>
              </a:solidFill>
            </a:endParaRPr>
          </a:p>
          <a:p>
            <a:r>
              <a:rPr lang="cs-CZ" sz="1600" b="1" i="1">
                <a:solidFill>
                  <a:prstClr val="black"/>
                </a:solidFill>
              </a:rPr>
              <a:t>Slabé stránky maticové struktury:</a:t>
            </a:r>
            <a:endParaRPr lang="cs-CZ" sz="1600">
              <a:solidFill>
                <a:prstClr val="black"/>
              </a:solidFill>
            </a:endParaRPr>
          </a:p>
          <a:p>
            <a:pPr marL="285750" indent="-285750">
              <a:buFont typeface="Arial" panose="020B0604020202020204" pitchFamily="34" charset="0"/>
              <a:buChar char="•"/>
            </a:pPr>
            <a:r>
              <a:rPr lang="cs-CZ" sz="1600">
                <a:solidFill>
                  <a:prstClr val="black"/>
                </a:solidFill>
              </a:rPr>
              <a:t>vytváří vztahy dvojí podřízenosti – jak k liniovému nadřízenému, tak k vedoucímu projektu, což často vede k nedorozuměním a konfliktům a porušuje zásadu jediného odpovědného vedoucího,</a:t>
            </a:r>
          </a:p>
          <a:p>
            <a:pPr marL="285750" indent="-285750">
              <a:buFont typeface="Arial" panose="020B0604020202020204" pitchFamily="34" charset="0"/>
              <a:buChar char="•"/>
            </a:pPr>
            <a:r>
              <a:rPr lang="cs-CZ" sz="1600">
                <a:solidFill>
                  <a:prstClr val="black"/>
                </a:solidFill>
              </a:rPr>
              <a:t>může vyvolávat boj o moc v organizaci,</a:t>
            </a:r>
          </a:p>
          <a:p>
            <a:pPr marL="285750" indent="-285750">
              <a:buFont typeface="Arial" panose="020B0604020202020204" pitchFamily="34" charset="0"/>
              <a:buChar char="•"/>
            </a:pPr>
            <a:r>
              <a:rPr lang="cs-CZ" sz="1600">
                <a:solidFill>
                  <a:prstClr val="black"/>
                </a:solidFill>
              </a:rPr>
              <a:t>je časově náročnější na rozhodování, které se uskutečňuje většinou formou porad, </a:t>
            </a:r>
          </a:p>
          <a:p>
            <a:pPr marL="285750" indent="-285750">
              <a:buFont typeface="Arial" panose="020B0604020202020204" pitchFamily="34" charset="0"/>
              <a:buChar char="•"/>
            </a:pPr>
            <a:r>
              <a:rPr lang="cs-CZ" sz="1600">
                <a:solidFill>
                  <a:prstClr val="black"/>
                </a:solidFill>
              </a:rPr>
              <a:t>je žádoucí zajistit školení v mezilidských vztazích, neboť práce v týmech vyžaduje neustálou spolupráci. </a:t>
            </a:r>
            <a:r>
              <a:rPr lang="en-US" sz="1600">
                <a:solidFill>
                  <a:prstClr val="black"/>
                </a:solidFill>
              </a:rPr>
              <a:t>[10]</a:t>
            </a:r>
            <a:endParaRPr lang="cs-CZ" sz="1600">
              <a:solidFill>
                <a:prstClr val="black"/>
              </a:solidFill>
            </a:endParaRPr>
          </a:p>
        </p:txBody>
      </p:sp>
    </p:spTree>
    <p:extLst>
      <p:ext uri="{BB962C8B-B14F-4D97-AF65-F5344CB8AC3E}">
        <p14:creationId xmlns:p14="http://schemas.microsoft.com/office/powerpoint/2010/main" val="1361964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401247" cy="461665"/>
          </a:xfrm>
          <a:prstGeom prst="rect">
            <a:avLst/>
          </a:prstGeom>
        </p:spPr>
        <p:txBody>
          <a:bodyPr wrap="square">
            <a:spAutoFit/>
          </a:bodyPr>
          <a:lstStyle/>
          <a:p>
            <a:pPr fontAlgn="base">
              <a:spcBef>
                <a:spcPct val="0"/>
              </a:spcBef>
              <a:spcAft>
                <a:spcPct val="0"/>
              </a:spcAft>
            </a:pPr>
            <a:r>
              <a:rPr lang="pl-PL" sz="2400">
                <a:solidFill>
                  <a:prstClr val="black"/>
                </a:solidFill>
                <a:latin typeface="Arial" panose="020B0604020202020204" pitchFamily="34" charset="0"/>
                <a:cs typeface="Arial" panose="020B0604020202020204" pitchFamily="34" charset="0"/>
              </a:rPr>
              <a:t>1.3</a:t>
            </a:r>
            <a:r>
              <a:rPr lang="pl-PL" sz="2400">
                <a:solidFill>
                  <a:prstClr val="black"/>
                </a:solidFill>
                <a:latin typeface="Arial" panose="020B0604020202020204" pitchFamily="34" charset="0"/>
                <a:cs typeface="Arial" panose="020B0604020202020204" pitchFamily="34" charset="0"/>
              </a:rPr>
              <a:t>	Řízení projektů v organizacích s různým typem řízení</a:t>
            </a:r>
            <a:endParaRPr lang="cs-CZ" sz="2400" dirty="0">
              <a:solidFill>
                <a:prstClr val="black"/>
              </a:solidFill>
              <a:latin typeface="Calibri" pitchFamily="34" charset="0"/>
              <a:cs typeface="Arial" charset="0"/>
            </a:endParaRPr>
          </a:p>
        </p:txBody>
      </p:sp>
      <p:sp>
        <p:nvSpPr>
          <p:cNvPr id="8" name="Obdélník 7"/>
          <p:cNvSpPr/>
          <p:nvPr/>
        </p:nvSpPr>
        <p:spPr>
          <a:xfrm>
            <a:off x="1943225" y="1075147"/>
            <a:ext cx="8401246" cy="1815882"/>
          </a:xfrm>
          <a:prstGeom prst="rect">
            <a:avLst/>
          </a:prstGeom>
        </p:spPr>
        <p:txBody>
          <a:bodyPr wrap="square">
            <a:spAutoFit/>
          </a:bodyPr>
          <a:lstStyle/>
          <a:p>
            <a:r>
              <a:rPr lang="cs-CZ" sz="1600" b="1">
                <a:solidFill>
                  <a:prstClr val="black"/>
                </a:solidFill>
              </a:rPr>
              <a:t>Řízení projektů v organizacích s </a:t>
            </a:r>
            <a:r>
              <a:rPr lang="cs-CZ" sz="1600" b="1" u="sng">
                <a:solidFill>
                  <a:srgbClr val="0070C0"/>
                </a:solidFill>
              </a:rPr>
              <a:t>projektovou</a:t>
            </a:r>
            <a:r>
              <a:rPr lang="cs-CZ" sz="1600" b="1">
                <a:solidFill>
                  <a:prstClr val="black"/>
                </a:solidFill>
              </a:rPr>
              <a:t> řídící strukturou</a:t>
            </a:r>
            <a:endParaRPr lang="cs-CZ" sz="1600">
              <a:solidFill>
                <a:prstClr val="black"/>
              </a:solidFill>
            </a:endParaRPr>
          </a:p>
          <a:p>
            <a:r>
              <a:rPr lang="cs-CZ" sz="1600">
                <a:solidFill>
                  <a:prstClr val="black"/>
                </a:solidFill>
              </a:rPr>
              <a:t>Čistá projektová struktura (viz obr. 1.13) se užívá u významných a náročných projektů. Má velice blízko k maticové struktuře, základní odlišnost spočívá v pracovním zařazení členů týmu. Ti jsou po dobu plnění projektu plně vyčleněni do kompetence vedoucího projektu. Všichni pracovníci vykonávají činnosti týkající se projektu plnohodnotně, tzn. bez jiných pracovních povinností. K nevýhodám čistě projektové struktury patří to, že ustanovení projektového týmu je dočasné. Po splnění projektového úkolu je rozpuštěn nebo pro něj musí být připraven nový obdobný projekt. </a:t>
            </a:r>
            <a:r>
              <a:rPr lang="en-US" sz="1600">
                <a:solidFill>
                  <a:prstClr val="black"/>
                </a:solidFill>
              </a:rPr>
              <a:t>[9] </a:t>
            </a:r>
            <a:endParaRPr lang="cs-CZ" sz="1600">
              <a:solidFill>
                <a:prstClr val="black"/>
              </a:solidFill>
            </a:endParaRPr>
          </a:p>
        </p:txBody>
      </p:sp>
      <p:pic>
        <p:nvPicPr>
          <p:cNvPr id="3" name="Obrázek 2"/>
          <p:cNvPicPr>
            <a:picLocks noChangeAspect="1"/>
          </p:cNvPicPr>
          <p:nvPr/>
        </p:nvPicPr>
        <p:blipFill>
          <a:blip r:embed="rId2"/>
          <a:stretch>
            <a:fillRect/>
          </a:stretch>
        </p:blipFill>
        <p:spPr>
          <a:xfrm>
            <a:off x="3071665" y="3137251"/>
            <a:ext cx="5210175" cy="3724275"/>
          </a:xfrm>
          <a:prstGeom prst="rect">
            <a:avLst/>
          </a:prstGeom>
        </p:spPr>
      </p:pic>
    </p:spTree>
    <p:extLst>
      <p:ext uri="{BB962C8B-B14F-4D97-AF65-F5344CB8AC3E}">
        <p14:creationId xmlns:p14="http://schemas.microsoft.com/office/powerpoint/2010/main" val="532174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697</Words>
  <Application>Microsoft Office PowerPoint</Application>
  <PresentationFormat>Širokoúhlá obrazovka</PresentationFormat>
  <Paragraphs>203</Paragraphs>
  <Slides>33</Slides>
  <Notes>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Arial</vt:lpstr>
      <vt:lpstr>Calibri</vt:lpstr>
      <vt:lpstr>Calibri Light</vt:lpstr>
      <vt:lpstr>Times New Roman</vt:lpstr>
      <vt:lpstr>Wingdings</vt:lpstr>
      <vt:lpstr>Motiv Office</vt:lpstr>
      <vt:lpstr>Prezentace aplikace PowerPoint</vt:lpstr>
      <vt:lpstr>Řízení projektů</vt:lpstr>
      <vt:lpstr>Řízení projektů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Řízení projektů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Řízení projektů</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petr_lepsik</dc:creator>
  <cp:lastModifiedBy>petr_lepsik</cp:lastModifiedBy>
  <cp:revision>2</cp:revision>
  <dcterms:created xsi:type="dcterms:W3CDTF">2023-08-29T08:42:06Z</dcterms:created>
  <dcterms:modified xsi:type="dcterms:W3CDTF">2023-08-29T08:43:49Z</dcterms:modified>
</cp:coreProperties>
</file>