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57" r:id="rId6"/>
    <p:sldId id="261" r:id="rId7"/>
    <p:sldId id="265" r:id="rId8"/>
    <p:sldId id="266" r:id="rId9"/>
    <p:sldId id="267" r:id="rId10"/>
    <p:sldId id="258" r:id="rId11"/>
    <p:sldId id="259" r:id="rId12"/>
    <p:sldId id="260"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E273158C-69B0-4DCC-A4CB-C3065474DEDC}" type="datetimeFigureOut">
              <a:rPr lang="en-GB" smtClean="0"/>
              <a:t>16/05/2022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306889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cs-CZ"/>
              <a:t>Kliknutím lze upravit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E273158C-69B0-4DCC-A4CB-C3065474DEDC}" type="datetimeFigureOut">
              <a:rPr lang="en-GB" smtClean="0"/>
              <a:t>16/05/2022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22349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E273158C-69B0-4DCC-A4CB-C3065474DEDC}" type="datetimeFigureOut">
              <a:rPr lang="en-GB" smtClean="0"/>
              <a:t>16/05/2022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274767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E273158C-69B0-4DCC-A4CB-C3065474DEDC}" type="datetimeFigureOut">
              <a:rPr lang="en-GB" smtClean="0"/>
              <a:t>16/05/2022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0E109B-6A66-47BA-838A-D72CA1D1D843}" type="slidenum">
              <a:rPr lang="en-GB" smtClean="0"/>
              <a:t>‹#›</a:t>
            </a:fld>
            <a:endParaRPr lang="en-GB"/>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87301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E273158C-69B0-4DCC-A4CB-C3065474DEDC}" type="datetimeFigureOut">
              <a:rPr lang="en-GB" smtClean="0"/>
              <a:t>16/05/2022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2788613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cs-CZ"/>
              <a:t>Kliknutím lze upravit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E273158C-69B0-4DCC-A4CB-C3065474DEDC}" type="datetimeFigureOut">
              <a:rPr lang="en-GB" smtClean="0"/>
              <a:t>16/05/2022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722894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cs-CZ"/>
              <a:t>Kliknutím lze upravit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E273158C-69B0-4DCC-A4CB-C3065474DEDC}" type="datetimeFigureOut">
              <a:rPr lang="en-GB" smtClean="0"/>
              <a:t>16/05/2022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1384214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273158C-69B0-4DCC-A4CB-C3065474DEDC}" type="datetimeFigureOut">
              <a:rPr lang="en-GB" smtClean="0"/>
              <a:t>16/05/2022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2507522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273158C-69B0-4DCC-A4CB-C3065474DEDC}" type="datetimeFigureOut">
              <a:rPr lang="en-GB" smtClean="0"/>
              <a:t>16/05/2022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53183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273158C-69B0-4DCC-A4CB-C3065474DEDC}" type="datetimeFigureOut">
              <a:rPr lang="en-GB" smtClean="0"/>
              <a:t>16/05/2022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972948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cs-CZ"/>
              <a:t>Kliknutím lze upravit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E273158C-69B0-4DCC-A4CB-C3065474DEDC}" type="datetimeFigureOut">
              <a:rPr lang="en-GB" smtClean="0"/>
              <a:t>16/05/2022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193155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cs-CZ"/>
              <a:t>Kliknutím lze upravit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273158C-69B0-4DCC-A4CB-C3065474DEDC}" type="datetimeFigureOut">
              <a:rPr lang="en-GB" smtClean="0"/>
              <a:t>16/05/2022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296638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913795" y="2912232"/>
            <a:ext cx="5107208" cy="287896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2912232"/>
            <a:ext cx="5095357" cy="287896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E273158C-69B0-4DCC-A4CB-C3065474DEDC}" type="datetimeFigureOut">
              <a:rPr lang="en-GB" smtClean="0"/>
              <a:t>16/05/2022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1531163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273158C-69B0-4DCC-A4CB-C3065474DEDC}" type="datetimeFigureOut">
              <a:rPr lang="en-GB" smtClean="0"/>
              <a:t>16/05/2022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76793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3158C-69B0-4DCC-A4CB-C3065474DEDC}" type="datetimeFigureOut">
              <a:rPr lang="en-GB" smtClean="0"/>
              <a:t>16/05/2022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2355378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cs-CZ"/>
              <a:t>Kliknutím lze upravit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E273158C-69B0-4DCC-A4CB-C3065474DEDC}" type="datetimeFigureOut">
              <a:rPr lang="en-GB" smtClean="0"/>
              <a:t>16/05/2022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158904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E273158C-69B0-4DCC-A4CB-C3065474DEDC}" type="datetimeFigureOut">
              <a:rPr lang="en-GB" smtClean="0"/>
              <a:t>16/05/2022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0E109B-6A66-47BA-838A-D72CA1D1D843}" type="slidenum">
              <a:rPr lang="en-GB" smtClean="0"/>
              <a:t>‹#›</a:t>
            </a:fld>
            <a:endParaRPr lang="en-GB"/>
          </a:p>
        </p:txBody>
      </p:sp>
    </p:spTree>
    <p:extLst>
      <p:ext uri="{BB962C8B-B14F-4D97-AF65-F5344CB8AC3E}">
        <p14:creationId xmlns:p14="http://schemas.microsoft.com/office/powerpoint/2010/main" val="241272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273158C-69B0-4DCC-A4CB-C3065474DEDC}" type="datetimeFigureOut">
              <a:rPr lang="en-GB" smtClean="0"/>
              <a:t>16/05/2022</a:t>
            </a:fld>
            <a:endParaRPr lang="en-GB"/>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80E109B-6A66-47BA-838A-D72CA1D1D843}" type="slidenum">
              <a:rPr lang="en-GB" smtClean="0"/>
              <a:t>‹#›</a:t>
            </a:fld>
            <a:endParaRPr lang="en-GB"/>
          </a:p>
        </p:txBody>
      </p:sp>
    </p:spTree>
    <p:extLst>
      <p:ext uri="{BB962C8B-B14F-4D97-AF65-F5344CB8AC3E}">
        <p14:creationId xmlns:p14="http://schemas.microsoft.com/office/powerpoint/2010/main" val="8512144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75656" y="1122363"/>
            <a:ext cx="10254343" cy="2387600"/>
          </a:xfrm>
        </p:spPr>
        <p:txBody>
          <a:bodyPr/>
          <a:lstStyle/>
          <a:p>
            <a:r>
              <a:rPr lang="en-GB" dirty="0"/>
              <a:t>Children’s/YA literature</a:t>
            </a:r>
            <a:br>
              <a:rPr lang="en-GB" dirty="0"/>
            </a:br>
            <a:r>
              <a:rPr lang="en-GB" dirty="0"/>
              <a:t>Resources</a:t>
            </a:r>
          </a:p>
        </p:txBody>
      </p:sp>
      <p:sp>
        <p:nvSpPr>
          <p:cNvPr id="3" name="Podnadpis 2"/>
          <p:cNvSpPr>
            <a:spLocks noGrp="1"/>
          </p:cNvSpPr>
          <p:nvPr>
            <p:ph type="subTitle" idx="1"/>
          </p:nvPr>
        </p:nvSpPr>
        <p:spPr/>
        <p:txBody>
          <a:bodyPr>
            <a:normAutofit lnSpcReduction="10000"/>
          </a:bodyPr>
          <a:lstStyle/>
          <a:p>
            <a:endParaRPr lang="en-GB" dirty="0"/>
          </a:p>
          <a:p>
            <a:r>
              <a:rPr lang="en-GB" dirty="0"/>
              <a:t>Guidelines</a:t>
            </a:r>
          </a:p>
          <a:p>
            <a:r>
              <a:rPr lang="en-GB" dirty="0"/>
              <a:t>Lists/webs</a:t>
            </a:r>
          </a:p>
        </p:txBody>
      </p:sp>
    </p:spTree>
    <p:extLst>
      <p:ext uri="{BB962C8B-B14F-4D97-AF65-F5344CB8AC3E}">
        <p14:creationId xmlns:p14="http://schemas.microsoft.com/office/powerpoint/2010/main" val="1908678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71344"/>
          </a:xfrm>
        </p:spPr>
        <p:txBody>
          <a:bodyPr>
            <a:normAutofit fontScale="90000"/>
          </a:bodyPr>
          <a:lstStyle/>
          <a:p>
            <a:r>
              <a:rPr lang="en-US" dirty="0"/>
              <a:t>Common Harmful/Undermining Stereotypes</a:t>
            </a:r>
            <a:endParaRPr lang="en-GB" dirty="0"/>
          </a:p>
        </p:txBody>
      </p:sp>
      <p:sp>
        <p:nvSpPr>
          <p:cNvPr id="3" name="Zástupný symbol pro obsah 2"/>
          <p:cNvSpPr>
            <a:spLocks noGrp="1"/>
          </p:cNvSpPr>
          <p:nvPr>
            <p:ph idx="1"/>
          </p:nvPr>
        </p:nvSpPr>
        <p:spPr>
          <a:xfrm>
            <a:off x="600891" y="1136470"/>
            <a:ext cx="11025051" cy="5355770"/>
          </a:xfrm>
        </p:spPr>
        <p:txBody>
          <a:bodyPr>
            <a:normAutofit fontScale="77500" lnSpcReduction="20000"/>
          </a:bodyPr>
          <a:lstStyle/>
          <a:p>
            <a:endParaRPr lang="en-US" dirty="0"/>
          </a:p>
          <a:p>
            <a:r>
              <a:rPr lang="en-US" dirty="0"/>
              <a:t>Strong, independent girls and women are “manlike”</a:t>
            </a:r>
          </a:p>
          <a:p>
            <a:r>
              <a:rPr lang="en-US" dirty="0"/>
              <a:t>Book-loving or nonathletic boys and men are “effeminate”</a:t>
            </a:r>
          </a:p>
          <a:p>
            <a:r>
              <a:rPr lang="en-US" dirty="0"/>
              <a:t>Latino men talk funny, are lazy, gang members, or wear oversize sombreros</a:t>
            </a:r>
          </a:p>
          <a:p>
            <a:r>
              <a:rPr lang="en-US" dirty="0"/>
              <a:t>Latina women are earth mothers or subservient</a:t>
            </a:r>
          </a:p>
          <a:p>
            <a:r>
              <a:rPr lang="en-US" dirty="0"/>
              <a:t>African American men are gang members, oversexed, or underemployed</a:t>
            </a:r>
          </a:p>
          <a:p>
            <a:r>
              <a:rPr lang="en-US" dirty="0"/>
              <a:t>African American women are too independent, oversexed, or “welfare moms”</a:t>
            </a:r>
          </a:p>
          <a:p>
            <a:r>
              <a:rPr lang="en-US" dirty="0"/>
              <a:t>LGBTQ people are invisible or sexual predators</a:t>
            </a:r>
          </a:p>
          <a:p>
            <a:r>
              <a:rPr lang="en-US" dirty="0"/>
              <a:t>Poor people are invisible or depicted as passively needing help from others</a:t>
            </a:r>
          </a:p>
          <a:p>
            <a:r>
              <a:rPr lang="en-US" dirty="0"/>
              <a:t>American Indians live in teepees, carry bows and arrows, or are half-naked in winter</a:t>
            </a:r>
          </a:p>
          <a:p>
            <a:r>
              <a:rPr lang="en-US" dirty="0"/>
              <a:t>People with disabilities are not independent or are to be pitied</a:t>
            </a:r>
          </a:p>
          <a:p>
            <a:r>
              <a:rPr lang="en-US" dirty="0"/>
              <a:t>Arab and/or Muslim men are terrorists</a:t>
            </a:r>
          </a:p>
          <a:p>
            <a:r>
              <a:rPr lang="en-US" dirty="0"/>
              <a:t>Arab and/or Muslim women are voiceless and passive</a:t>
            </a:r>
          </a:p>
          <a:p>
            <a:r>
              <a:rPr lang="en-US" dirty="0"/>
              <a:t>All Muslims are Arab</a:t>
            </a:r>
            <a:endParaRPr lang="en-GB" dirty="0"/>
          </a:p>
        </p:txBody>
      </p:sp>
    </p:spTree>
    <p:extLst>
      <p:ext uri="{BB962C8B-B14F-4D97-AF65-F5344CB8AC3E}">
        <p14:creationId xmlns:p14="http://schemas.microsoft.com/office/powerpoint/2010/main" val="3869584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Examples of Groups of People Who Are Often Invisible in Children’s Books or Mainstream Media</a:t>
            </a:r>
            <a:endParaRPr lang="en-GB" dirty="0"/>
          </a:p>
        </p:txBody>
      </p:sp>
      <p:sp>
        <p:nvSpPr>
          <p:cNvPr id="3" name="Zástupný symbol pro obsah 2"/>
          <p:cNvSpPr>
            <a:spLocks noGrp="1"/>
          </p:cNvSpPr>
          <p:nvPr>
            <p:ph idx="1"/>
          </p:nvPr>
        </p:nvSpPr>
        <p:spPr/>
        <p:txBody>
          <a:bodyPr>
            <a:normAutofit fontScale="85000" lnSpcReduction="10000"/>
          </a:bodyPr>
          <a:lstStyle/>
          <a:p>
            <a:r>
              <a:rPr lang="en-US" dirty="0"/>
              <a:t>Families who live in rural areas</a:t>
            </a:r>
          </a:p>
          <a:p>
            <a:r>
              <a:rPr lang="en-US" dirty="0"/>
              <a:t>Blue-collar workers</a:t>
            </a:r>
          </a:p>
          <a:p>
            <a:r>
              <a:rPr lang="en-US" dirty="0"/>
              <a:t>Musicians, artists, and writers</a:t>
            </a:r>
          </a:p>
          <a:p>
            <a:r>
              <a:rPr lang="en-US" dirty="0"/>
              <a:t>Families with two dads or two moms</a:t>
            </a:r>
          </a:p>
          <a:p>
            <a:r>
              <a:rPr lang="en-US" dirty="0"/>
              <a:t>Single mothers or fathers</a:t>
            </a:r>
          </a:p>
          <a:p>
            <a:r>
              <a:rPr lang="en-US" dirty="0"/>
              <a:t>Homeless families</a:t>
            </a:r>
          </a:p>
          <a:p>
            <a:r>
              <a:rPr lang="en-US" dirty="0"/>
              <a:t>Families with an incarcerated parent</a:t>
            </a:r>
          </a:p>
          <a:p>
            <a:r>
              <a:rPr lang="en-US" dirty="0"/>
              <a:t>People of Arab descent and/or families who practice Islam</a:t>
            </a:r>
          </a:p>
          <a:p>
            <a:r>
              <a:rPr lang="en-US" dirty="0"/>
              <a:t>Transgender adults and children</a:t>
            </a:r>
            <a:endParaRPr lang="en-GB" dirty="0"/>
          </a:p>
        </p:txBody>
      </p:sp>
    </p:spTree>
    <p:extLst>
      <p:ext uri="{BB962C8B-B14F-4D97-AF65-F5344CB8AC3E}">
        <p14:creationId xmlns:p14="http://schemas.microsoft.com/office/powerpoint/2010/main" val="2520764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3796" y="587829"/>
            <a:ext cx="10353760" cy="5930537"/>
          </a:xfrm>
        </p:spPr>
      </p:pic>
    </p:spTree>
    <p:extLst>
      <p:ext uri="{BB962C8B-B14F-4D97-AF65-F5344CB8AC3E}">
        <p14:creationId xmlns:p14="http://schemas.microsoft.com/office/powerpoint/2010/main" val="3542916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YA literature</a:t>
            </a:r>
          </a:p>
        </p:txBody>
      </p:sp>
      <p:sp>
        <p:nvSpPr>
          <p:cNvPr id="3" name="Zástupný symbol pro obsah 2"/>
          <p:cNvSpPr>
            <a:spLocks noGrp="1"/>
          </p:cNvSpPr>
          <p:nvPr>
            <p:ph idx="1"/>
          </p:nvPr>
        </p:nvSpPr>
        <p:spPr>
          <a:xfrm>
            <a:off x="838200" y="1410788"/>
            <a:ext cx="10515600" cy="5081451"/>
          </a:xfrm>
        </p:spPr>
        <p:txBody>
          <a:bodyPr>
            <a:normAutofit lnSpcReduction="10000"/>
          </a:bodyPr>
          <a:lstStyle/>
          <a:p>
            <a:endParaRPr lang="en-US" dirty="0"/>
          </a:p>
          <a:p>
            <a:r>
              <a:rPr lang="en-US" dirty="0"/>
              <a:t>"</a:t>
            </a:r>
            <a:r>
              <a:rPr lang="en-US" sz="2400" dirty="0"/>
              <a:t>Books for Young Persons" (for those between fourteen and twenty-one)</a:t>
            </a:r>
          </a:p>
          <a:p>
            <a:endParaRPr lang="en-US" sz="2400" dirty="0"/>
          </a:p>
          <a:p>
            <a:r>
              <a:rPr lang="en-US" sz="2400" dirty="0"/>
              <a:t>S. E. Hinton – </a:t>
            </a:r>
            <a:r>
              <a:rPr lang="en-US" sz="2400" i="1" dirty="0"/>
              <a:t>The Outsiders </a:t>
            </a:r>
            <a:r>
              <a:rPr lang="en-US" sz="2400" dirty="0"/>
              <a:t>(1967)</a:t>
            </a:r>
          </a:p>
          <a:p>
            <a:r>
              <a:rPr lang="en-GB" sz="2400" dirty="0"/>
              <a:t>the "fab five“:</a:t>
            </a:r>
          </a:p>
          <a:p>
            <a:pPr lvl="1"/>
            <a:r>
              <a:rPr lang="en-US" sz="2400" i="1" dirty="0"/>
              <a:t>I Know Why the Caged Bird Sings </a:t>
            </a:r>
            <a:r>
              <a:rPr lang="en-US" sz="2400" dirty="0"/>
              <a:t>(1969) – Maya Angelou</a:t>
            </a:r>
          </a:p>
          <a:p>
            <a:pPr lvl="1"/>
            <a:r>
              <a:rPr lang="en-US" sz="2400" i="1" dirty="0"/>
              <a:t>The Friends </a:t>
            </a:r>
            <a:r>
              <a:rPr lang="en-US" sz="2400" dirty="0"/>
              <a:t>(1973) – Rosa Guy</a:t>
            </a:r>
          </a:p>
          <a:p>
            <a:pPr lvl="1"/>
            <a:r>
              <a:rPr lang="en-US" sz="2400" i="1" dirty="0"/>
              <a:t>The Bell Jar </a:t>
            </a:r>
            <a:r>
              <a:rPr lang="en-US" sz="2400" dirty="0"/>
              <a:t>(US 1963, under a pseudonym; UK 1967) – Sylvia Plath</a:t>
            </a:r>
          </a:p>
          <a:p>
            <a:pPr lvl="1"/>
            <a:r>
              <a:rPr lang="en-US" sz="2400" i="1" dirty="0"/>
              <a:t>Bless the Beasts and Children </a:t>
            </a:r>
            <a:r>
              <a:rPr lang="en-US" sz="2400" dirty="0"/>
              <a:t>(1970) – </a:t>
            </a:r>
            <a:r>
              <a:rPr lang="en-US" sz="2400" dirty="0" err="1"/>
              <a:t>Glendon</a:t>
            </a:r>
            <a:r>
              <a:rPr lang="en-US" sz="2400" dirty="0"/>
              <a:t> </a:t>
            </a:r>
            <a:r>
              <a:rPr lang="en-US" sz="2400" dirty="0" err="1"/>
              <a:t>Swarthout</a:t>
            </a:r>
            <a:endParaRPr lang="en-US" sz="2400" dirty="0"/>
          </a:p>
          <a:p>
            <a:pPr lvl="1"/>
            <a:r>
              <a:rPr lang="en-US" sz="2400" i="1" dirty="0"/>
              <a:t>Deathwatch</a:t>
            </a:r>
            <a:r>
              <a:rPr lang="en-US" sz="2400" dirty="0"/>
              <a:t> (1972) – Robb White</a:t>
            </a:r>
            <a:endParaRPr lang="en-GB" sz="2400" dirty="0"/>
          </a:p>
        </p:txBody>
      </p:sp>
    </p:spTree>
    <p:extLst>
      <p:ext uri="{BB962C8B-B14F-4D97-AF65-F5344CB8AC3E}">
        <p14:creationId xmlns:p14="http://schemas.microsoft.com/office/powerpoint/2010/main" val="628831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YA literature</a:t>
            </a:r>
          </a:p>
        </p:txBody>
      </p:sp>
      <p:sp>
        <p:nvSpPr>
          <p:cNvPr id="3" name="Zástupný symbol pro obsah 2"/>
          <p:cNvSpPr>
            <a:spLocks noGrp="1"/>
          </p:cNvSpPr>
          <p:nvPr>
            <p:ph idx="1"/>
          </p:nvPr>
        </p:nvSpPr>
        <p:spPr>
          <a:xfrm>
            <a:off x="838200" y="1515291"/>
            <a:ext cx="10515600" cy="4661672"/>
          </a:xfrm>
        </p:spPr>
        <p:txBody>
          <a:bodyPr>
            <a:normAutofit fontScale="92500" lnSpcReduction="20000"/>
          </a:bodyPr>
          <a:lstStyle/>
          <a:p>
            <a:r>
              <a:rPr lang="en-GB" sz="2600" dirty="0"/>
              <a:t>1980s:</a:t>
            </a:r>
          </a:p>
          <a:p>
            <a:pPr lvl="1"/>
            <a:r>
              <a:rPr lang="en-GB" sz="2600" dirty="0"/>
              <a:t>books dealing with topics such as rape, suicide, parental death, and murder, saw significant critical and commercial success</a:t>
            </a:r>
          </a:p>
          <a:p>
            <a:endParaRPr lang="en-GB" dirty="0"/>
          </a:p>
          <a:p>
            <a:r>
              <a:rPr lang="en-GB" sz="2600" dirty="0"/>
              <a:t>Michael L. </a:t>
            </a:r>
            <a:r>
              <a:rPr lang="en-GB" sz="2600" dirty="0" err="1"/>
              <a:t>Printz</a:t>
            </a:r>
            <a:r>
              <a:rPr lang="en-GB" sz="2600" dirty="0"/>
              <a:t> Award and Alex Awards – designed to recognize excellence in writing for young adult audiences</a:t>
            </a:r>
          </a:p>
          <a:p>
            <a:r>
              <a:rPr lang="en-GB" sz="1800" dirty="0"/>
              <a:t>Michael L. </a:t>
            </a:r>
            <a:r>
              <a:rPr lang="en-GB" sz="1800" dirty="0" err="1"/>
              <a:t>Printz</a:t>
            </a:r>
            <a:r>
              <a:rPr lang="en-GB" sz="1800" dirty="0"/>
              <a:t> Award: annually honours the best book written for teens, based entirely on its literary merit, each year. In addition, the </a:t>
            </a:r>
            <a:r>
              <a:rPr lang="en-GB" sz="1800" dirty="0" err="1"/>
              <a:t>Printz</a:t>
            </a:r>
            <a:r>
              <a:rPr lang="en-GB" sz="1800" dirty="0"/>
              <a:t> Committee names up to four honour books, which also represent the best writing in young adult literature.</a:t>
            </a:r>
          </a:p>
          <a:p>
            <a:r>
              <a:rPr lang="en-US" sz="1900" dirty="0"/>
              <a:t>The Alex Awards are given to ten books written for adults that have special appeal to young adults, ages 12 through 18. The winning titles are selected from the previous year's publishing. The Alex Awards were first given annually beginning in 1998 and became an official ALA award in 2002.</a:t>
            </a:r>
            <a:endParaRPr lang="en-GB" sz="1900" dirty="0"/>
          </a:p>
          <a:p>
            <a:endParaRPr lang="en-GB" dirty="0"/>
          </a:p>
        </p:txBody>
      </p:sp>
    </p:spTree>
    <p:extLst>
      <p:ext uri="{BB962C8B-B14F-4D97-AF65-F5344CB8AC3E}">
        <p14:creationId xmlns:p14="http://schemas.microsoft.com/office/powerpoint/2010/main" val="311677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YA literature</a:t>
            </a:r>
          </a:p>
        </p:txBody>
      </p:sp>
      <p:sp>
        <p:nvSpPr>
          <p:cNvPr id="3" name="Zástupný symbol pro obsah 2"/>
          <p:cNvSpPr>
            <a:spLocks noGrp="1"/>
          </p:cNvSpPr>
          <p:nvPr>
            <p:ph idx="1"/>
          </p:nvPr>
        </p:nvSpPr>
        <p:spPr>
          <a:xfrm>
            <a:off x="913795" y="1645920"/>
            <a:ext cx="10353762" cy="4145280"/>
          </a:xfrm>
        </p:spPr>
        <p:txBody>
          <a:bodyPr>
            <a:noAutofit/>
          </a:bodyPr>
          <a:lstStyle/>
          <a:p>
            <a:r>
              <a:rPr lang="en-GB" sz="2400" dirty="0"/>
              <a:t>YA fiction expands into other media and genres: graphic novels/manga, light novels, fantasy, mystery fiction, romance novels, and even subcategories such as cyberpunk, techno-thrillers, and contemporary Christian fiction.</a:t>
            </a:r>
          </a:p>
          <a:p>
            <a:endParaRPr lang="en-GB" sz="2400" dirty="0"/>
          </a:p>
          <a:p>
            <a:r>
              <a:rPr lang="en-US" sz="2400" dirty="0"/>
              <a:t>New adult fiction (also known as NA): written about and aimed towards young adults between 18 and 30 years old</a:t>
            </a:r>
          </a:p>
          <a:p>
            <a:pPr lvl="1"/>
            <a:r>
              <a:rPr lang="en-GB" sz="2400" dirty="0"/>
              <a:t>Jennifer L. </a:t>
            </a:r>
            <a:r>
              <a:rPr lang="en-GB" sz="2400" dirty="0" err="1"/>
              <a:t>Armentrout</a:t>
            </a:r>
            <a:r>
              <a:rPr lang="en-GB" sz="2400" dirty="0"/>
              <a:t>, Jamie McGuire, Colleen Hoover, and </a:t>
            </a:r>
            <a:r>
              <a:rPr lang="en-GB" sz="2400" dirty="0" err="1"/>
              <a:t>Tammara</a:t>
            </a:r>
            <a:r>
              <a:rPr lang="en-GB" sz="2400" dirty="0"/>
              <a:t> Webber</a:t>
            </a:r>
          </a:p>
        </p:txBody>
      </p:sp>
    </p:spTree>
    <p:extLst>
      <p:ext uri="{BB962C8B-B14F-4D97-AF65-F5344CB8AC3E}">
        <p14:creationId xmlns:p14="http://schemas.microsoft.com/office/powerpoint/2010/main" val="106368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Selecting anti-bias children’s books</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1153" y="2095499"/>
            <a:ext cx="10319657" cy="4292237"/>
          </a:xfrm>
        </p:spPr>
      </p:pic>
    </p:spTree>
    <p:extLst>
      <p:ext uri="{BB962C8B-B14F-4D97-AF65-F5344CB8AC3E}">
        <p14:creationId xmlns:p14="http://schemas.microsoft.com/office/powerpoint/2010/main" val="150548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081" y="444137"/>
            <a:ext cx="10672354" cy="6126480"/>
          </a:xfrm>
        </p:spPr>
      </p:pic>
    </p:spTree>
    <p:extLst>
      <p:ext uri="{BB962C8B-B14F-4D97-AF65-F5344CB8AC3E}">
        <p14:creationId xmlns:p14="http://schemas.microsoft.com/office/powerpoint/2010/main" val="4144646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Selecting anti-bias children’s books</a:t>
            </a:r>
          </a:p>
        </p:txBody>
      </p:sp>
      <p:sp>
        <p:nvSpPr>
          <p:cNvPr id="3" name="Zástupný symbol pro obsah 2"/>
          <p:cNvSpPr>
            <a:spLocks noGrp="1"/>
          </p:cNvSpPr>
          <p:nvPr>
            <p:ph idx="1"/>
          </p:nvPr>
        </p:nvSpPr>
        <p:spPr/>
        <p:txBody>
          <a:bodyPr/>
          <a:lstStyle/>
          <a:p>
            <a:r>
              <a:rPr lang="en-US" sz="2400" dirty="0"/>
              <a:t>books reflect the attitudes in our society about diversity, power relationships among different groups of people, and various social identities (e.g., racial, ethnic, gender, economic class, sexual orientation, and disability).</a:t>
            </a:r>
          </a:p>
          <a:p>
            <a:endParaRPr lang="en-US" dirty="0"/>
          </a:p>
          <a:p>
            <a:endParaRPr lang="en-GB" dirty="0"/>
          </a:p>
        </p:txBody>
      </p:sp>
    </p:spTree>
    <p:extLst>
      <p:ext uri="{BB962C8B-B14F-4D97-AF65-F5344CB8AC3E}">
        <p14:creationId xmlns:p14="http://schemas.microsoft.com/office/powerpoint/2010/main" val="2965447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Selecting anti-bias children’s books</a:t>
            </a:r>
          </a:p>
        </p:txBody>
      </p:sp>
      <p:sp>
        <p:nvSpPr>
          <p:cNvPr id="3" name="Zástupný symbol pro obsah 2"/>
          <p:cNvSpPr>
            <a:spLocks noGrp="1"/>
          </p:cNvSpPr>
          <p:nvPr>
            <p:ph idx="1"/>
          </p:nvPr>
        </p:nvSpPr>
        <p:spPr>
          <a:xfrm>
            <a:off x="913795" y="1685109"/>
            <a:ext cx="10353762" cy="4663440"/>
          </a:xfrm>
        </p:spPr>
        <p:txBody>
          <a:bodyPr>
            <a:normAutofit/>
          </a:bodyPr>
          <a:lstStyle/>
          <a:p>
            <a:r>
              <a:rPr lang="en-GB" sz="2800" u="sng" dirty="0"/>
              <a:t>What to do:</a:t>
            </a:r>
          </a:p>
          <a:p>
            <a:r>
              <a:rPr lang="en-GB" dirty="0"/>
              <a:t>Check the Illustrations</a:t>
            </a:r>
          </a:p>
          <a:p>
            <a:r>
              <a:rPr lang="en-GB" dirty="0"/>
              <a:t>Look for Stereotypes</a:t>
            </a:r>
          </a:p>
          <a:p>
            <a:r>
              <a:rPr lang="en-GB" dirty="0"/>
              <a:t>Look for Tokenism</a:t>
            </a:r>
          </a:p>
          <a:p>
            <a:r>
              <a:rPr lang="en-GB" dirty="0"/>
              <a:t>Look for Invisibility</a:t>
            </a:r>
          </a:p>
          <a:p>
            <a:r>
              <a:rPr lang="en-US" dirty="0"/>
              <a:t>Check the Story Line and the Relationships Between People</a:t>
            </a:r>
          </a:p>
          <a:p>
            <a:r>
              <a:rPr lang="en-US" dirty="0"/>
              <a:t>Look at Messages About Different Lifestyles</a:t>
            </a:r>
          </a:p>
          <a:p>
            <a:endParaRPr lang="en-GB" dirty="0"/>
          </a:p>
        </p:txBody>
      </p:sp>
    </p:spTree>
    <p:extLst>
      <p:ext uri="{BB962C8B-B14F-4D97-AF65-F5344CB8AC3E}">
        <p14:creationId xmlns:p14="http://schemas.microsoft.com/office/powerpoint/2010/main" val="19138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Selecting anti-bias children’s books</a:t>
            </a:r>
          </a:p>
        </p:txBody>
      </p:sp>
      <p:sp>
        <p:nvSpPr>
          <p:cNvPr id="3" name="Zástupný symbol pro obsah 2"/>
          <p:cNvSpPr>
            <a:spLocks noGrp="1"/>
          </p:cNvSpPr>
          <p:nvPr>
            <p:ph idx="1"/>
          </p:nvPr>
        </p:nvSpPr>
        <p:spPr/>
        <p:txBody>
          <a:bodyPr/>
          <a:lstStyle/>
          <a:p>
            <a:r>
              <a:rPr lang="en-US" dirty="0"/>
              <a:t>Consider the Effects on Children’s Self and Social Identities</a:t>
            </a:r>
          </a:p>
          <a:p>
            <a:r>
              <a:rPr lang="en-US" dirty="0"/>
              <a:t>Look for Books About Children and Adults Engaging in Actions for Change</a:t>
            </a:r>
          </a:p>
          <a:p>
            <a:r>
              <a:rPr lang="en-US" dirty="0"/>
              <a:t>Consider the Author’s or Illustrator’s Background &amp; Perspective</a:t>
            </a:r>
          </a:p>
          <a:p>
            <a:r>
              <a:rPr lang="en-US" dirty="0"/>
              <a:t>Watch for Loaded Words</a:t>
            </a:r>
          </a:p>
          <a:p>
            <a:r>
              <a:rPr lang="en-US" dirty="0"/>
              <a:t>Look at the Copyright Date</a:t>
            </a:r>
          </a:p>
          <a:p>
            <a:r>
              <a:rPr lang="en-US" dirty="0"/>
              <a:t>Assess the Appeal of the Story and Illustrations to Young Children</a:t>
            </a:r>
          </a:p>
          <a:p>
            <a:r>
              <a:rPr lang="en-US" dirty="0"/>
              <a:t>Check for age appropriateness</a:t>
            </a:r>
          </a:p>
          <a:p>
            <a:endParaRPr lang="en-GB" dirty="0"/>
          </a:p>
        </p:txBody>
      </p:sp>
    </p:spTree>
    <p:extLst>
      <p:ext uri="{BB962C8B-B14F-4D97-AF65-F5344CB8AC3E}">
        <p14:creationId xmlns:p14="http://schemas.microsoft.com/office/powerpoint/2010/main" val="1179348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Damašek</Template>
  <TotalTime>134</TotalTime>
  <Words>667</Words>
  <Application>Microsoft Office PowerPoint</Application>
  <PresentationFormat>Širokoúhlá obrazovka</PresentationFormat>
  <Paragraphs>71</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Bookman Old Style</vt:lpstr>
      <vt:lpstr>Rockwell</vt:lpstr>
      <vt:lpstr>Damask</vt:lpstr>
      <vt:lpstr>Children’s/YA literature Resources</vt:lpstr>
      <vt:lpstr>YA literature</vt:lpstr>
      <vt:lpstr>YA literature</vt:lpstr>
      <vt:lpstr>YA literature</vt:lpstr>
      <vt:lpstr>Selecting anti-bias children’s books</vt:lpstr>
      <vt:lpstr>Prezentace aplikace PowerPoint</vt:lpstr>
      <vt:lpstr>Selecting anti-bias children’s books</vt:lpstr>
      <vt:lpstr>Selecting anti-bias children’s books</vt:lpstr>
      <vt:lpstr>Selecting anti-bias children’s books</vt:lpstr>
      <vt:lpstr>Common Harmful/Undermining Stereotypes</vt:lpstr>
      <vt:lpstr>Examples of Groups of People Who Are Often Invisible in Children’s Books or Mainstream Media</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Michaela Marková</dc:creator>
  <cp:lastModifiedBy>Michaela Marková</cp:lastModifiedBy>
  <cp:revision>10</cp:revision>
  <dcterms:created xsi:type="dcterms:W3CDTF">2020-01-12T22:11:58Z</dcterms:created>
  <dcterms:modified xsi:type="dcterms:W3CDTF">2022-05-16T14:21:07Z</dcterms:modified>
</cp:coreProperties>
</file>