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405"/>
  </p:normalViewPr>
  <p:slideViewPr>
    <p:cSldViewPr snapToGrid="0" snapToObjects="1">
      <p:cViewPr varScale="1">
        <p:scale>
          <a:sx n="102" d="100"/>
          <a:sy n="102" d="100"/>
        </p:scale>
        <p:origin x="19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F3AF-79AA-B54A-8E43-F2BEA10BE490}" type="datetimeFigureOut">
              <a:rPr lang="ru-RU" smtClean="0"/>
              <a:t>08.03.2021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3C13-ACF9-4541-B59B-3C96493A4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2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3C13-ACF9-4541-B59B-3C96493A48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9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2DB91-9B7B-7945-81F5-46D0AA884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sz="4000" dirty="0"/>
              <a:t>creativity and motivation workshop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A38834-B5F4-3E4C-8122-A6DAA6A25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 you can’t reach them,                    you can’t teach them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30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52B2C-2ACF-7847-9080-72925FD1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choice </a:t>
            </a:r>
            <a:br>
              <a:rPr lang="en-US" dirty="0"/>
            </a:br>
            <a:r>
              <a:rPr lang="en-US" sz="3200" i="1" dirty="0"/>
              <a:t>(alternative sources)</a:t>
            </a:r>
            <a:endParaRPr lang="ru-RU" sz="32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FC16A-9984-5C45-A5A9-20A49F44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40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GAME/ A PUZZLE</a:t>
            </a:r>
          </a:p>
          <a:p>
            <a:pPr marL="0" indent="0">
              <a:buNone/>
            </a:pPr>
            <a:r>
              <a:rPr lang="en-US" dirty="0"/>
              <a:t>A FAIRY TALE </a:t>
            </a:r>
          </a:p>
          <a:p>
            <a:pPr marL="0" indent="0">
              <a:buNone/>
            </a:pPr>
            <a:r>
              <a:rPr lang="en-US" dirty="0"/>
              <a:t>A QUESTIONAIRE</a:t>
            </a:r>
          </a:p>
          <a:p>
            <a:pPr marL="0" indent="0">
              <a:buNone/>
            </a:pPr>
            <a:r>
              <a:rPr lang="en-US" dirty="0"/>
              <a:t>PERSONAL PHOTOS</a:t>
            </a:r>
          </a:p>
          <a:p>
            <a:pPr marL="0" indent="0">
              <a:buNone/>
            </a:pPr>
            <a:r>
              <a:rPr lang="en-US" dirty="0"/>
              <a:t>A VIDEO </a:t>
            </a:r>
          </a:p>
          <a:p>
            <a:pPr marL="0" indent="0">
              <a:buNone/>
            </a:pPr>
            <a:r>
              <a:rPr lang="en-US" dirty="0"/>
              <a:t>A SOCIAL NETWORK</a:t>
            </a:r>
          </a:p>
          <a:p>
            <a:pPr marL="0" indent="0">
              <a:buNone/>
            </a:pPr>
            <a:r>
              <a:rPr lang="en-US" dirty="0"/>
              <a:t>A MOBILE PHONE</a:t>
            </a:r>
          </a:p>
          <a:p>
            <a:pPr marL="0" indent="0">
              <a:buNone/>
            </a:pPr>
            <a:r>
              <a:rPr lang="en-US" dirty="0"/>
              <a:t>A QUOTE</a:t>
            </a:r>
          </a:p>
          <a:p>
            <a:pPr marL="0" indent="0">
              <a:buNone/>
            </a:pPr>
            <a:r>
              <a:rPr lang="en-US" dirty="0"/>
              <a:t>CONTRIBUTING TO A TEXTBOOK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4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536E8-FDC6-B94F-80ED-32CC604B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Curiosity=lust for knowledge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E6CEBA-A50D-3D4B-A8E1-F1DBE144D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220114" cy="3593591"/>
          </a:xfrm>
        </p:spPr>
        <p:txBody>
          <a:bodyPr/>
          <a:lstStyle/>
          <a:p>
            <a:r>
              <a:rPr lang="en-US" dirty="0"/>
              <a:t>Hard to define</a:t>
            </a:r>
          </a:p>
          <a:p>
            <a:r>
              <a:rPr lang="en-US" dirty="0"/>
              <a:t>Natural/inborn/intrinsic</a:t>
            </a:r>
          </a:p>
          <a:p>
            <a:r>
              <a:rPr lang="en-US" dirty="0"/>
              <a:t>Declines with age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C2160-784B-7A46-9AFD-4CA06BB20362}"/>
              </a:ext>
            </a:extLst>
          </p:cNvPr>
          <p:cNvSpPr txBox="1"/>
          <p:nvPr/>
        </p:nvSpPr>
        <p:spPr>
          <a:xfrm flipV="1">
            <a:off x="8597032" y="5879592"/>
            <a:ext cx="3123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C48E40-F7BB-1E4B-B594-DA4860147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89" y="1235944"/>
            <a:ext cx="7720208" cy="32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D74AFD-4F5E-B446-B756-F295832D619F}"/>
              </a:ext>
            </a:extLst>
          </p:cNvPr>
          <p:cNvSpPr txBox="1"/>
          <p:nvPr/>
        </p:nvSpPr>
        <p:spPr>
          <a:xfrm>
            <a:off x="6801633" y="5060514"/>
            <a:ext cx="505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Retain an information gap</a:t>
            </a:r>
          </a:p>
          <a:p>
            <a:r>
              <a:rPr lang="en-US" sz="2400" dirty="0"/>
              <a:t>Give a choice</a:t>
            </a:r>
          </a:p>
          <a:p>
            <a:r>
              <a:rPr lang="en-US" sz="2400" dirty="0"/>
              <a:t>Change the routine (remain unpredictable)</a:t>
            </a:r>
          </a:p>
        </p:txBody>
      </p:sp>
    </p:spTree>
    <p:extLst>
      <p:ext uri="{BB962C8B-B14F-4D97-AF65-F5344CB8AC3E}">
        <p14:creationId xmlns:p14="http://schemas.microsoft.com/office/powerpoint/2010/main" val="4912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12514-B366-8041-9787-AA002833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Attention=</a:t>
            </a:r>
            <a:r>
              <a:rPr lang="en-US" sz="4000" dirty="0"/>
              <a:t>cognitive control of irrelevant stimuli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018D6-6A15-5142-AC8E-7C2C4FE5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591730" cy="3593591"/>
          </a:xfrm>
        </p:spPr>
        <p:txBody>
          <a:bodyPr/>
          <a:lstStyle/>
          <a:p>
            <a:r>
              <a:rPr lang="en-US" dirty="0"/>
              <a:t>Sustained</a:t>
            </a:r>
          </a:p>
          <a:p>
            <a:r>
              <a:rPr lang="en-US" dirty="0"/>
              <a:t>Directed</a:t>
            </a:r>
          </a:p>
          <a:p>
            <a:r>
              <a:rPr lang="en-US" dirty="0"/>
              <a:t>Selective</a:t>
            </a:r>
          </a:p>
          <a:p>
            <a:r>
              <a:rPr lang="en-US" dirty="0"/>
              <a:t>Divided</a:t>
            </a:r>
          </a:p>
          <a:p>
            <a:r>
              <a:rPr lang="en-US" dirty="0"/>
              <a:t>Focused </a:t>
            </a:r>
            <a:endParaRPr lang="ru-RU" dirty="0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9079A524-0CC8-2F42-994F-7ED543EFD7E4}"/>
              </a:ext>
            </a:extLst>
          </p:cNvPr>
          <p:cNvSpPr/>
          <p:nvPr/>
        </p:nvSpPr>
        <p:spPr>
          <a:xfrm>
            <a:off x="4910203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FCD6CB-2976-5848-AFB8-EDCC9CCADD82}"/>
              </a:ext>
            </a:extLst>
          </p:cNvPr>
          <p:cNvSpPr txBox="1"/>
          <p:nvPr/>
        </p:nvSpPr>
        <p:spPr>
          <a:xfrm>
            <a:off x="4910203" y="2286001"/>
            <a:ext cx="1427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Arousal</a:t>
            </a:r>
          </a:p>
          <a:p>
            <a:r>
              <a:rPr lang="en-US" dirty="0"/>
              <a:t>Orientation</a:t>
            </a:r>
          </a:p>
          <a:p>
            <a:r>
              <a:rPr lang="en-US" dirty="0"/>
              <a:t>Focus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62FC7-CF95-114A-B584-8CCD2D9CEC3A}"/>
              </a:ext>
            </a:extLst>
          </p:cNvPr>
          <p:cNvSpPr txBox="1"/>
          <p:nvPr/>
        </p:nvSpPr>
        <p:spPr>
          <a:xfrm>
            <a:off x="7553194" y="3428999"/>
            <a:ext cx="3569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Awareness of incoming information</a:t>
            </a:r>
          </a:p>
          <a:p>
            <a:r>
              <a:rPr lang="en-US" sz="2000" dirty="0"/>
              <a:t>Why  do I need it?</a:t>
            </a:r>
          </a:p>
          <a:p>
            <a:r>
              <a:rPr lang="en-US" sz="2000" dirty="0"/>
              <a:t>What will come next?</a:t>
            </a:r>
          </a:p>
          <a:p>
            <a:endParaRPr lang="en-US" sz="2000" dirty="0"/>
          </a:p>
          <a:p>
            <a:r>
              <a:rPr lang="en-US" sz="2000" dirty="0"/>
              <a:t>+ multisensory approach to fit all types of learners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346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53E36-584D-5F47-BCD6-E45C2DFB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F26DF8-599F-724B-8335-2E855D55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593592" cy="2336103"/>
          </a:xfrm>
        </p:spPr>
        <p:txBody>
          <a:bodyPr/>
          <a:lstStyle/>
          <a:p>
            <a:r>
              <a:rPr lang="en-US" dirty="0"/>
              <a:t>Emotional hijacking</a:t>
            </a:r>
          </a:p>
          <a:p>
            <a:r>
              <a:rPr lang="en-US" dirty="0"/>
              <a:t>Power of emotions</a:t>
            </a:r>
          </a:p>
          <a:p>
            <a:r>
              <a:rPr lang="en-US" dirty="0"/>
              <a:t>Emotionally charged incidents</a:t>
            </a:r>
          </a:p>
          <a:p>
            <a:endParaRPr lang="ru-RU" dirty="0"/>
          </a:p>
        </p:txBody>
      </p:sp>
      <p:pic>
        <p:nvPicPr>
          <p:cNvPr id="2050" name="Picture 2" descr="ᐈ Фотки шоколада рисунки, фон плитка шоколада | скачать на Depositphotos®">
            <a:extLst>
              <a:ext uri="{FF2B5EF4-FFF2-40B4-BE49-F238E27FC236}">
                <a16:creationId xmlns:a16="http://schemas.microsoft.com/office/drawing/2014/main" id="{B5871A62-B4A5-CE4C-9367-75D23160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08" y="489205"/>
            <a:ext cx="3593592" cy="359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35D2F-A205-424C-9236-A66D80CD4E82}"/>
              </a:ext>
            </a:extLst>
          </p:cNvPr>
          <p:cNvSpPr txBox="1"/>
          <p:nvPr/>
        </p:nvSpPr>
        <p:spPr>
          <a:xfrm>
            <a:off x="7077205" y="4584525"/>
            <a:ext cx="4484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Emotions are contagious</a:t>
            </a:r>
          </a:p>
          <a:p>
            <a:r>
              <a:rPr lang="en-US" sz="2400" dirty="0"/>
              <a:t>Appeal to emotions (emotional hooks = looks, sounds, feelings)</a:t>
            </a:r>
          </a:p>
          <a:p>
            <a:r>
              <a:rPr lang="en-US" sz="2400" dirty="0"/>
              <a:t>Create special relationship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101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21E8B-478E-CB49-9034-58DEA48D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connection+ multisensory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7FB5C4-6809-CB43-90A9-41FD86144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472" y="1128451"/>
            <a:ext cx="5838528" cy="5586868"/>
          </a:xfrm>
        </p:spPr>
      </p:pic>
    </p:spTree>
    <p:extLst>
      <p:ext uri="{BB962C8B-B14F-4D97-AF65-F5344CB8AC3E}">
        <p14:creationId xmlns:p14="http://schemas.microsoft.com/office/powerpoint/2010/main" val="2819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4947D-B4E1-3845-8C81-4FE6B6F3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Motivation=something that makes you 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A8375-B409-5F47-8AA6-EFB6237B5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2"/>
            <a:ext cx="2894437" cy="1772432"/>
          </a:xfrm>
        </p:spPr>
        <p:txBody>
          <a:bodyPr/>
          <a:lstStyle/>
          <a:p>
            <a:r>
              <a:rPr lang="en-US" dirty="0"/>
              <a:t>Intrinsic</a:t>
            </a:r>
          </a:p>
          <a:p>
            <a:r>
              <a:rPr lang="en-US" dirty="0"/>
              <a:t>Extrinsic =</a:t>
            </a:r>
            <a:r>
              <a:rPr lang="en-US" dirty="0" err="1"/>
              <a:t>rewards+punishments</a:t>
            </a:r>
            <a:endParaRPr lang="ru-RU" dirty="0"/>
          </a:p>
        </p:txBody>
      </p:sp>
      <p:pic>
        <p:nvPicPr>
          <p:cNvPr id="3074" name="Picture 2" descr="maslow's hierarchy of needs five stage pyramid">
            <a:extLst>
              <a:ext uri="{FF2B5EF4-FFF2-40B4-BE49-F238E27FC236}">
                <a16:creationId xmlns:a16="http://schemas.microsoft.com/office/drawing/2014/main" id="{A8AAE164-E05B-944B-9C5D-F41417DE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55" y="1800103"/>
            <a:ext cx="6794207" cy="50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2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8AF4B-1D63-CB4D-B022-F33417AB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motivators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4C9C0D-2FDF-FD4C-8BA6-B877410BF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395478" cy="2235895"/>
          </a:xfrm>
        </p:spPr>
        <p:txBody>
          <a:bodyPr/>
          <a:lstStyle/>
          <a:p>
            <a:r>
              <a:rPr lang="en-US" dirty="0"/>
              <a:t>Aims and goals (better self-imposed)</a:t>
            </a:r>
          </a:p>
          <a:p>
            <a:r>
              <a:rPr lang="en-US" dirty="0"/>
              <a:t>Criteria of assessment</a:t>
            </a:r>
          </a:p>
          <a:p>
            <a:r>
              <a:rPr lang="en-US" dirty="0"/>
              <a:t>Feedback (positive/negative/extinction)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1B7FE1-500B-FD40-B431-E2070CFD2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800" y="1171183"/>
            <a:ext cx="5641200" cy="4465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57901-B047-4642-93F9-B8B821B50A6B}"/>
              </a:ext>
            </a:extLst>
          </p:cNvPr>
          <p:cNvSpPr txBox="1"/>
          <p:nvPr/>
        </p:nvSpPr>
        <p:spPr>
          <a:xfrm>
            <a:off x="7089732" y="5899759"/>
            <a:ext cx="4299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Curiosity (knowledge gap)+ </a:t>
            </a:r>
            <a:r>
              <a:rPr lang="en-US" sz="2000"/>
              <a:t>self esteem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296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7F7B3-4C7F-A14C-953E-8DE3997B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  <a:r>
              <a:rPr lang="en-US" sz="2800" dirty="0"/>
              <a:t>=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BDB9C9-70D4-FA4C-9892-6DA207E01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131" y="1128451"/>
            <a:ext cx="7451270" cy="57295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A8506-6983-0B42-B715-03D755D32BB7}"/>
              </a:ext>
            </a:extLst>
          </p:cNvPr>
          <p:cNvSpPr txBox="1"/>
          <p:nvPr/>
        </p:nvSpPr>
        <p:spPr>
          <a:xfrm>
            <a:off x="4897677" y="701458"/>
            <a:ext cx="414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Relevancy, Relationships and the Real world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1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5C88F-3776-9543-85DA-37CF0815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up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75353-CCB0-C94E-8351-AC1167CA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7435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221</TotalTime>
  <Words>204</Words>
  <Application>Microsoft Macintosh PowerPoint</Application>
  <PresentationFormat>Широкоэкранный</PresentationFormat>
  <Paragraphs>54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Impact</vt:lpstr>
      <vt:lpstr>Эмблема</vt:lpstr>
      <vt:lpstr> creativity and motivation workshop</vt:lpstr>
      <vt:lpstr>Curiosity=lust for knowledge</vt:lpstr>
      <vt:lpstr>Attention=cognitive control of irrelevant stimuli</vt:lpstr>
      <vt:lpstr>emotions</vt:lpstr>
      <vt:lpstr>Finding connection+ multisensory</vt:lpstr>
      <vt:lpstr>Motivation=something that makes you act</vt:lpstr>
      <vt:lpstr>Great motivators</vt:lpstr>
      <vt:lpstr>Case study=</vt:lpstr>
      <vt:lpstr>Sum up</vt:lpstr>
      <vt:lpstr>Make your choice  (alternative sources)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creativity and motivation workshop</dc:title>
  <dc:creator>A tymbay</dc:creator>
  <cp:lastModifiedBy>A tymbay</cp:lastModifiedBy>
  <cp:revision>7</cp:revision>
  <dcterms:created xsi:type="dcterms:W3CDTF">2021-03-07T19:19:58Z</dcterms:created>
  <dcterms:modified xsi:type="dcterms:W3CDTF">2021-03-07T23:01:11Z</dcterms:modified>
</cp:coreProperties>
</file>