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44"/>
  </p:notesMasterIdLst>
  <p:handoutMasterIdLst>
    <p:handoutMasterId r:id="rId45"/>
  </p:handoutMasterIdLst>
  <p:sldIdLst>
    <p:sldId id="592" r:id="rId2"/>
    <p:sldId id="400" r:id="rId3"/>
    <p:sldId id="441" r:id="rId4"/>
    <p:sldId id="535" r:id="rId5"/>
    <p:sldId id="586" r:id="rId6"/>
    <p:sldId id="533" r:id="rId7"/>
    <p:sldId id="534" r:id="rId8"/>
    <p:sldId id="520" r:id="rId9"/>
    <p:sldId id="521" r:id="rId10"/>
    <p:sldId id="584" r:id="rId11"/>
    <p:sldId id="551" r:id="rId12"/>
    <p:sldId id="552" r:id="rId13"/>
    <p:sldId id="555" r:id="rId14"/>
    <p:sldId id="561" r:id="rId15"/>
    <p:sldId id="562" r:id="rId16"/>
    <p:sldId id="587" r:id="rId17"/>
    <p:sldId id="588" r:id="rId18"/>
    <p:sldId id="589" r:id="rId19"/>
    <p:sldId id="540" r:id="rId20"/>
    <p:sldId id="553" r:id="rId21"/>
    <p:sldId id="550" r:id="rId22"/>
    <p:sldId id="566" r:id="rId23"/>
    <p:sldId id="554" r:id="rId24"/>
    <p:sldId id="567" r:id="rId25"/>
    <p:sldId id="568" r:id="rId26"/>
    <p:sldId id="569" r:id="rId27"/>
    <p:sldId id="570" r:id="rId28"/>
    <p:sldId id="571" r:id="rId29"/>
    <p:sldId id="572" r:id="rId30"/>
    <p:sldId id="573" r:id="rId31"/>
    <p:sldId id="574" r:id="rId32"/>
    <p:sldId id="576" r:id="rId33"/>
    <p:sldId id="575" r:id="rId34"/>
    <p:sldId id="577" r:id="rId35"/>
    <p:sldId id="578" r:id="rId36"/>
    <p:sldId id="590" r:id="rId37"/>
    <p:sldId id="522" r:id="rId38"/>
    <p:sldId id="537" r:id="rId39"/>
    <p:sldId id="538" r:id="rId40"/>
    <p:sldId id="539" r:id="rId41"/>
    <p:sldId id="560" r:id="rId42"/>
    <p:sldId id="591" r:id="rId43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Holec" initials="PH" lastIdx="1" clrIdx="0">
    <p:extLst>
      <p:ext uri="{19B8F6BF-5375-455C-9EA6-DF929625EA0E}">
        <p15:presenceInfo xmlns:p15="http://schemas.microsoft.com/office/powerpoint/2012/main" userId="S::pavel.holec@tul.cz::168dc419-4436-452b-b75a-cd243a5e6b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7CE3B"/>
    <a:srgbClr val="45821C"/>
    <a:srgbClr val="61953F"/>
    <a:srgbClr val="F3F3F3"/>
    <a:srgbClr val="F4F9F1"/>
    <a:srgbClr val="171CE5"/>
    <a:srgbClr val="FF0066"/>
    <a:srgbClr val="8C6850"/>
    <a:srgbClr val="6C4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599" autoAdjust="0"/>
  </p:normalViewPr>
  <p:slideViewPr>
    <p:cSldViewPr>
      <p:cViewPr varScale="1">
        <p:scale>
          <a:sx n="101" d="100"/>
          <a:sy n="101" d="100"/>
        </p:scale>
        <p:origin x="72" y="4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990"/>
    </p:cViewPr>
  </p:sorterViewPr>
  <p:notesViewPr>
    <p:cSldViewPr>
      <p:cViewPr varScale="1">
        <p:scale>
          <a:sx n="84" d="100"/>
          <a:sy n="84" d="100"/>
        </p:scale>
        <p:origin x="289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27739722-8F26-4183-9695-A3EBB2EEEE9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77F8A1C4-089E-44BB-8EF6-E3E725206BE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8059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827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4087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3729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9976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756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9140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2738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0129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877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7764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8682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807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4229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84841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55099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564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90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09128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61549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0628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2121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52357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93178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41802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0104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12182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76972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44231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8261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19206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18396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9413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29517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5912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0764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0532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8719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0109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8A1C4-089E-44BB-8EF6-E3E725206BE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020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FF2A-DAEF-41F9-8524-A794C53AD2A9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665C8-7006-4A5C-8DE5-E66CB1FD63A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9985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2D40-35C4-4C2E-8A29-278A8A2D3C3A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107D-5322-42A9-ABC3-A3558B4680D9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12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6AC2-92DE-413E-A815-EAE8B8E8E910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0BAB-90BD-4608-AA57-A5F22B1A15F4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831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3CE0-173F-4881-A750-2C1564ABB701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7C93-FE08-4343-B886-52B7F44DD51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563116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6818-3E2B-4279-A660-807538603A8F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A4DF-EB75-47C3-9C83-7CCEE2CA817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450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F50A9-4961-4301-AF0C-9BBE82397DDC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EDC7-21DD-477C-A362-2854D2B441E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143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D07F-81D4-475C-B569-23FE7B0D6614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A743-C8D9-465E-962B-A4BA8127771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784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7A6E5-7089-497A-81D9-777423E20184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3FE4A-BC6C-4F83-BE4B-041BACE5238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63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EB29-4B75-4FC1-BAC2-9CFCD5D251EC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5E62-0A33-4A4E-8805-B3435EF75E2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248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CDB4-07D9-4F95-8CFD-55AFB616120E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2A29-8DF8-4EDE-8471-4C1842DE308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594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CAA6-D528-4D5B-8B7D-0285B2ED82FF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218C-31F9-4CBB-8C25-5662C211EA8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072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23CE0-173F-4881-A750-2C1564ABB701}" type="datetime1">
              <a:rPr lang="cs-CZ" altLang="cs-CZ" smtClean="0"/>
              <a:t>11.12.2023</a:t>
            </a:fld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27C93-FE08-4343-B886-52B7F44DD51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962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>
            <a:spLocks noGrp="1"/>
          </p:cNvSpPr>
          <p:nvPr/>
        </p:nvSpPr>
        <p:spPr>
          <a:xfrm>
            <a:off x="2898069" y="3535802"/>
            <a:ext cx="6400800" cy="7468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7030A0"/>
                </a:solidFill>
              </a:rPr>
              <a:t>Inovace stávajících nebo tvorba nových metodických a elektronických studijních materiálů v </a:t>
            </a:r>
            <a:r>
              <a:rPr lang="cs-CZ" b="1" dirty="0" err="1">
                <a:solidFill>
                  <a:srgbClr val="7030A0"/>
                </a:solidFill>
              </a:rPr>
              <a:t>ČJ</a:t>
            </a:r>
            <a:r>
              <a:rPr lang="cs-CZ" b="1" dirty="0">
                <a:solidFill>
                  <a:srgbClr val="7030A0"/>
                </a:solidFill>
              </a:rPr>
              <a:t> nebo AJ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2898069" y="4781652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tx1"/>
                </a:solidFill>
              </a:rPr>
              <a:t>Ing. Pavel Holec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6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638300" y="-475235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7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638300" y="-475235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149" y="2880117"/>
            <a:ext cx="838200" cy="295275"/>
          </a:xfrm>
          <a:prstGeom prst="rect">
            <a:avLst/>
          </a:prstGeom>
        </p:spPr>
      </p:pic>
      <p:pic>
        <p:nvPicPr>
          <p:cNvPr id="10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14" y="630350"/>
            <a:ext cx="6602095" cy="859790"/>
          </a:xfrm>
          <a:prstGeom prst="rect">
            <a:avLst/>
          </a:prstGeom>
        </p:spPr>
      </p:pic>
      <p:sp>
        <p:nvSpPr>
          <p:cNvPr id="11" name="TextovéPole 12"/>
          <p:cNvSpPr txBox="1"/>
          <p:nvPr/>
        </p:nvSpPr>
        <p:spPr>
          <a:xfrm>
            <a:off x="2805851" y="1816103"/>
            <a:ext cx="65862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A2: Rozvoj v oblasti distanční výuky, online výuky a </a:t>
            </a:r>
            <a:r>
              <a:rPr lang="cs-CZ" sz="1400" b="1" u="sng" dirty="0" err="1"/>
              <a:t>blended</a:t>
            </a:r>
            <a:r>
              <a:rPr lang="cs-CZ" sz="1400" b="1" u="sng" dirty="0"/>
              <a:t> learning</a:t>
            </a:r>
          </a:p>
          <a:p>
            <a:pPr algn="ctr"/>
            <a:endParaRPr lang="cs-CZ" sz="800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pic>
        <p:nvPicPr>
          <p:cNvPr id="12" name="Obrázek 11" descr="https://opp.cuni.cz/OPP-85-version1-_npo1_252_67_bwfilte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64" y="6009259"/>
            <a:ext cx="24003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https://opp.cuni.cz/OPP-85-version1-_npo2_142_64_bwfilter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64" y="6037834"/>
            <a:ext cx="1352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https://opp.cuni.cz/OPP-85-version1-_npo3_127_6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94" y="6047359"/>
            <a:ext cx="1209675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778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10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24928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smtClean="0">
                <a:ea typeface="+mn-ea"/>
                <a:cs typeface="+mn-cs"/>
              </a:rPr>
              <a:t>I. </a:t>
            </a:r>
            <a:r>
              <a:rPr lang="cs-CZ" sz="4800" b="1" dirty="0" err="1" smtClean="0">
                <a:ea typeface="+mn-ea"/>
                <a:cs typeface="+mn-cs"/>
              </a:rPr>
              <a:t>Rubbers</a:t>
            </a:r>
            <a:endParaRPr lang="cs-CZ" sz="4800" b="1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15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11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a typeface="+mn-ea"/>
                <a:cs typeface="+mn-cs"/>
              </a:rPr>
              <a:t>I. </a:t>
            </a:r>
            <a:r>
              <a:rPr lang="cs-CZ" sz="3600" b="1" dirty="0" err="1" smtClean="0">
                <a:ea typeface="+mn-ea"/>
                <a:cs typeface="+mn-cs"/>
              </a:rPr>
              <a:t>Rubbers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chemically cross-linked material which, within its application temperature, is capable of quickly, mostly reversibly deforming with a small force by at least 100% of its original length</a:t>
            </a:r>
          </a:p>
          <a:p>
            <a:r>
              <a:rPr lang="en-US" dirty="0" smtClean="0"/>
              <a:t>otherwise </a:t>
            </a:r>
            <a:r>
              <a:rPr lang="en-US" dirty="0"/>
              <a:t>they are called gums (from Latin gummi)</a:t>
            </a:r>
          </a:p>
          <a:p>
            <a:pPr lvl="1"/>
            <a:r>
              <a:rPr lang="en-US" dirty="0"/>
              <a:t>these are synonyms, although other claims can be found </a:t>
            </a:r>
            <a:r>
              <a:rPr lang="en-US" dirty="0" smtClean="0"/>
              <a:t>(</a:t>
            </a:r>
            <a:r>
              <a:rPr lang="cs-CZ" dirty="0" smtClean="0"/>
              <a:t>D</a:t>
            </a:r>
            <a:r>
              <a:rPr lang="en-US" dirty="0" smtClean="0"/>
              <a:t>o</a:t>
            </a:r>
            <a:r>
              <a:rPr lang="cs-CZ" dirty="0" smtClean="0"/>
              <a:t> not</a:t>
            </a:r>
            <a:r>
              <a:rPr lang="en-US" dirty="0" smtClean="0"/>
              <a:t> </a:t>
            </a:r>
            <a:r>
              <a:rPr lang="en-US" dirty="0"/>
              <a:t>believe </a:t>
            </a:r>
            <a:r>
              <a:rPr lang="en-US" dirty="0" smtClean="0"/>
              <a:t>them</a:t>
            </a:r>
            <a:r>
              <a:rPr lang="cs-CZ" dirty="0" smtClean="0"/>
              <a:t>!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it is usually made by cross-linking rubbers</a:t>
            </a:r>
          </a:p>
          <a:p>
            <a:pPr lvl="1"/>
            <a:r>
              <a:rPr lang="en-US" dirty="0"/>
              <a:t>rubbers prepared from monomers other than butadiene (or derivatives) are sometimes referred to as rubbers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458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12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 smtClean="0">
                <a:ea typeface="+mn-ea"/>
                <a:cs typeface="+mn-cs"/>
              </a:rPr>
              <a:t>Rubbers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usually </a:t>
            </a:r>
            <a:r>
              <a:rPr lang="en-US" dirty="0" err="1"/>
              <a:t>homopolymers</a:t>
            </a:r>
            <a:r>
              <a:rPr lang="en-US" dirty="0"/>
              <a:t> or copolymers of butadiene derivatives</a:t>
            </a:r>
          </a:p>
          <a:p>
            <a:pPr lvl="1"/>
            <a:r>
              <a:rPr lang="en-US" dirty="0"/>
              <a:t>rubbers are created by their cross-linking</a:t>
            </a:r>
          </a:p>
          <a:p>
            <a:r>
              <a:rPr lang="en-US" dirty="0"/>
              <a:t>they are substances related to </a:t>
            </a:r>
            <a:r>
              <a:rPr lang="en-US" dirty="0" err="1"/>
              <a:t>terpenoids</a:t>
            </a:r>
            <a:r>
              <a:rPr lang="en-US" dirty="0"/>
              <a:t>, which are formed by similar reactions from a butadiene base, but often not in the form of chains</a:t>
            </a:r>
          </a:p>
          <a:p>
            <a:r>
              <a:rPr lang="en-US" dirty="0"/>
              <a:t>they usually have long strings</a:t>
            </a:r>
          </a:p>
          <a:p>
            <a:pPr lvl="1"/>
            <a:r>
              <a:rPr lang="en-US" dirty="0"/>
              <a:t>they may not exhibit elastic properties by themselves (</a:t>
            </a:r>
            <a:r>
              <a:rPr lang="en-US" dirty="0" err="1"/>
              <a:t>TPE</a:t>
            </a:r>
            <a:r>
              <a:rPr lang="en-US" dirty="0"/>
              <a:t> of course does - see below)</a:t>
            </a:r>
          </a:p>
          <a:p>
            <a:r>
              <a:rPr lang="en-US" dirty="0"/>
              <a:t>in the </a:t>
            </a:r>
            <a:r>
              <a:rPr lang="en-US" dirty="0" err="1"/>
              <a:t>undeformed</a:t>
            </a:r>
            <a:r>
              <a:rPr lang="en-US" dirty="0"/>
              <a:t> state they are amorphous</a:t>
            </a:r>
          </a:p>
          <a:p>
            <a:r>
              <a:rPr lang="en-US" dirty="0"/>
              <a:t>they have a wide temperature range of the rubbery region, the </a:t>
            </a:r>
            <a:r>
              <a:rPr lang="en-US" dirty="0" err="1"/>
              <a:t>T</a:t>
            </a:r>
            <a:r>
              <a:rPr lang="en-US" baseline="-25000" dirty="0" err="1"/>
              <a:t>g</a:t>
            </a:r>
            <a:r>
              <a:rPr lang="en-US" dirty="0"/>
              <a:t> being relatively low</a:t>
            </a:r>
          </a:p>
          <a:p>
            <a:r>
              <a:rPr lang="en-US" dirty="0"/>
              <a:t>can be understood in two ways</a:t>
            </a:r>
          </a:p>
          <a:p>
            <a:pPr lvl="1"/>
            <a:r>
              <a:rPr lang="en-US" dirty="0"/>
              <a:t>polymer that can be cross-linked to form rubber (e.g. poly(cis-isoprene))</a:t>
            </a:r>
          </a:p>
          <a:p>
            <a:pPr lvl="1"/>
            <a:r>
              <a:rPr lang="en-US" dirty="0"/>
              <a:t>rubber, which is produced by cross-linking the rubber of the same name (e.g. ethylene-propylene rubber)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270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13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Selected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types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of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rubbers</a:t>
            </a:r>
            <a:endParaRPr lang="cs-CZ" sz="3600" b="1" dirty="0">
              <a:ea typeface="+mn-ea"/>
              <a:cs typeface="+mn-cs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019236"/>
              </p:ext>
            </p:extLst>
          </p:nvPr>
        </p:nvGraphicFramePr>
        <p:xfrm>
          <a:off x="623392" y="1988840"/>
          <a:ext cx="11323500" cy="417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0875">
                  <a:extLst>
                    <a:ext uri="{9D8B030D-6E8A-4147-A177-3AD203B41FA5}">
                      <a16:colId xmlns:a16="http://schemas.microsoft.com/office/drawing/2014/main" val="1184244991"/>
                    </a:ext>
                  </a:extLst>
                </a:gridCol>
                <a:gridCol w="2830875">
                  <a:extLst>
                    <a:ext uri="{9D8B030D-6E8A-4147-A177-3AD203B41FA5}">
                      <a16:colId xmlns:a16="http://schemas.microsoft.com/office/drawing/2014/main" val="4011256852"/>
                    </a:ext>
                  </a:extLst>
                </a:gridCol>
                <a:gridCol w="2830875">
                  <a:extLst>
                    <a:ext uri="{9D8B030D-6E8A-4147-A177-3AD203B41FA5}">
                      <a16:colId xmlns:a16="http://schemas.microsoft.com/office/drawing/2014/main" val="2174829946"/>
                    </a:ext>
                  </a:extLst>
                </a:gridCol>
                <a:gridCol w="2830875">
                  <a:extLst>
                    <a:ext uri="{9D8B030D-6E8A-4147-A177-3AD203B41FA5}">
                      <a16:colId xmlns:a16="http://schemas.microsoft.com/office/drawing/2014/main" val="1675368686"/>
                    </a:ext>
                  </a:extLst>
                </a:gridCol>
              </a:tblGrid>
              <a:tr h="296246"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err="1" smtClean="0"/>
                        <a:t>rubber</a:t>
                      </a:r>
                      <a:r>
                        <a:rPr lang="cs-CZ" sz="1400" i="1" dirty="0" smtClean="0"/>
                        <a:t> </a:t>
                      </a:r>
                      <a:r>
                        <a:rPr lang="cs-CZ" sz="1400" i="1" dirty="0" err="1" smtClean="0"/>
                        <a:t>name</a:t>
                      </a:r>
                      <a:endParaRPr lang="cs-CZ" sz="1400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err="1" smtClean="0"/>
                        <a:t>abbreviation</a:t>
                      </a:r>
                      <a:endParaRPr lang="cs-CZ" sz="1400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err="1" smtClean="0"/>
                        <a:t>approximate</a:t>
                      </a:r>
                      <a:r>
                        <a:rPr lang="cs-CZ" sz="1400" i="1" dirty="0" smtClean="0"/>
                        <a:t> </a:t>
                      </a:r>
                      <a:r>
                        <a:rPr lang="cs-CZ" sz="1400" i="1" dirty="0" err="1" smtClean="0"/>
                        <a:t>amount</a:t>
                      </a:r>
                      <a:r>
                        <a:rPr lang="cs-CZ" sz="1400" i="1" dirty="0" smtClean="0"/>
                        <a:t> </a:t>
                      </a:r>
                      <a:r>
                        <a:rPr lang="cs-CZ" sz="1400" i="1" baseline="0" dirty="0" smtClean="0"/>
                        <a:t>(%)</a:t>
                      </a:r>
                      <a:endParaRPr lang="cs-CZ" sz="1400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err="1" smtClean="0"/>
                        <a:t>utilization</a:t>
                      </a:r>
                      <a:endParaRPr lang="cs-CZ" sz="1400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552523"/>
                  </a:ext>
                </a:extLst>
              </a:tr>
              <a:tr h="2962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butadiene styrene</a:t>
                      </a:r>
                      <a:endParaRPr lang="cs-CZ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SBR</a:t>
                      </a:r>
                      <a:endParaRPr lang="cs-CZ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cs-CZ" sz="1400" dirty="0" err="1" smtClean="0"/>
                        <a:t>general</a:t>
                      </a:r>
                      <a:endParaRPr lang="cs-CZ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369476"/>
                  </a:ext>
                </a:extLst>
              </a:tr>
              <a:tr h="296246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natural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NR</a:t>
                      </a:r>
                      <a:r>
                        <a:rPr lang="cs-CZ" sz="1400" dirty="0"/>
                        <a:t> (natural</a:t>
                      </a:r>
                      <a:r>
                        <a:rPr lang="cs-CZ" sz="1400" baseline="0" dirty="0"/>
                        <a:t> </a:t>
                      </a:r>
                      <a:r>
                        <a:rPr lang="cs-CZ" sz="1400" baseline="0" dirty="0" err="1"/>
                        <a:t>rubber</a:t>
                      </a:r>
                      <a:r>
                        <a:rPr lang="cs-CZ" sz="1400" baseline="0" dirty="0"/>
                        <a:t>)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751762"/>
                  </a:ext>
                </a:extLst>
              </a:tr>
              <a:tr h="296246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butadien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BR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356514"/>
                  </a:ext>
                </a:extLst>
              </a:tr>
              <a:tr h="296246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 smtClean="0"/>
                        <a:t>ethylene</a:t>
                      </a:r>
                      <a:r>
                        <a:rPr lang="cs-CZ" sz="1400" dirty="0" smtClean="0"/>
                        <a:t> propylene</a:t>
                      </a:r>
                      <a:endParaRPr lang="cs-CZ" sz="1400" dirty="0"/>
                    </a:p>
                    <a:p>
                      <a:pPr algn="ctr"/>
                      <a:r>
                        <a:rPr lang="cs-CZ" sz="1400" dirty="0" err="1" smtClean="0"/>
                        <a:t>ehtylene</a:t>
                      </a:r>
                      <a:r>
                        <a:rPr lang="cs-CZ" sz="1400" dirty="0" smtClean="0"/>
                        <a:t> propylene diene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EPM</a:t>
                      </a:r>
                      <a:r>
                        <a:rPr lang="cs-CZ" sz="1400" dirty="0"/>
                        <a:t/>
                      </a:r>
                      <a:br>
                        <a:rPr lang="cs-CZ" sz="1400" dirty="0"/>
                      </a:br>
                      <a:r>
                        <a:rPr lang="cs-CZ" sz="1400" baseline="0" dirty="0" err="1"/>
                        <a:t>EPDM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7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6667519"/>
                  </a:ext>
                </a:extLst>
              </a:tr>
              <a:tr h="296246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isoprene </a:t>
                      </a:r>
                      <a:r>
                        <a:rPr lang="cs-CZ" sz="1400" dirty="0"/>
                        <a:t>(</a:t>
                      </a:r>
                      <a:r>
                        <a:rPr lang="cs-CZ" sz="1400" dirty="0" err="1" smtClean="0"/>
                        <a:t>synthetic</a:t>
                      </a:r>
                      <a:r>
                        <a:rPr lang="cs-CZ" sz="1400" dirty="0" smtClean="0"/>
                        <a:t>)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986411"/>
                  </a:ext>
                </a:extLst>
              </a:tr>
              <a:tr h="296246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butyl </a:t>
                      </a:r>
                      <a:r>
                        <a:rPr lang="cs-CZ" sz="1400" dirty="0" err="1" smtClean="0"/>
                        <a:t>rubber</a:t>
                      </a:r>
                      <a:endParaRPr lang="cs-CZ" sz="1400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IIR</a:t>
                      </a:r>
                      <a:endParaRPr lang="cs-CZ" sz="1400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994868"/>
                  </a:ext>
                </a:extLst>
              </a:tr>
              <a:tr h="296246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chloroprene</a:t>
                      </a:r>
                      <a:endParaRPr lang="cs-CZ" sz="1400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CR</a:t>
                      </a:r>
                      <a:endParaRPr lang="cs-CZ" sz="1400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cs-CZ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oil</a:t>
                      </a:r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resistant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860672"/>
                  </a:ext>
                </a:extLst>
              </a:tr>
              <a:tr h="296246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butadiene akrylonitrile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NBR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312666"/>
                  </a:ext>
                </a:extLst>
              </a:tr>
              <a:tr h="296246">
                <a:tc>
                  <a:txBody>
                    <a:bodyPr/>
                    <a:lstStyle/>
                    <a:p>
                      <a:pPr algn="ctr"/>
                      <a:r>
                        <a:rPr lang="cs-CZ" sz="1400" kern="1200" dirty="0" err="1" smtClean="0"/>
                        <a:t>akrylic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kern="1200" dirty="0" err="1"/>
                        <a:t>ACM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0,5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010962"/>
                  </a:ext>
                </a:extLst>
              </a:tr>
              <a:tr h="296246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 smtClean="0"/>
                        <a:t>silicone</a:t>
                      </a:r>
                      <a:endParaRPr lang="cs-CZ" sz="1400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MQ</a:t>
                      </a:r>
                      <a:endParaRPr lang="cs-CZ" sz="1400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0,1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187159"/>
                  </a:ext>
                </a:extLst>
              </a:tr>
              <a:tr h="296246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polysulfide</a:t>
                      </a:r>
                      <a:endParaRPr lang="cs-CZ" sz="1400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OT</a:t>
                      </a:r>
                      <a:endParaRPr lang="cs-CZ" sz="1400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0,1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400" dirty="0" err="1" smtClean="0"/>
                        <a:t>heat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dirty="0" err="1" smtClean="0"/>
                        <a:t>resistant</a:t>
                      </a:r>
                      <a:endParaRPr lang="cs-CZ" sz="1400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41433466"/>
                  </a:ext>
                </a:extLst>
              </a:tr>
              <a:tr h="296246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 smtClean="0"/>
                        <a:t>fluorocarbon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FPM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0,1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462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02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14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a typeface="+mn-ea"/>
                <a:cs typeface="+mn-cs"/>
              </a:rPr>
              <a:t>Abbreviations for rubbers (in case it was unclear)</a:t>
            </a:r>
            <a:endParaRPr lang="cs-CZ" sz="3600" b="1" dirty="0">
              <a:ea typeface="+mn-ea"/>
              <a:cs typeface="+mn-cs"/>
            </a:endParaRPr>
          </a:p>
        </p:txBody>
      </p:sp>
      <p:pic>
        <p:nvPicPr>
          <p:cNvPr id="1026" name="Picture 2" descr="🐣 25+ Best Memes About Macgyver Confused | Macgyver Confused Mem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r="4745" b="25353"/>
          <a:stretch/>
        </p:blipFill>
        <p:spPr bwMode="auto">
          <a:xfrm>
            <a:off x="8688288" y="3284984"/>
            <a:ext cx="3131458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405507"/>
              </p:ext>
            </p:extLst>
          </p:nvPr>
        </p:nvGraphicFramePr>
        <p:xfrm>
          <a:off x="695400" y="2132856"/>
          <a:ext cx="7634064" cy="39514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80">
                  <a:extLst>
                    <a:ext uri="{9D8B030D-6E8A-4147-A177-3AD203B41FA5}">
                      <a16:colId xmlns:a16="http://schemas.microsoft.com/office/drawing/2014/main" val="539531265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2794236250"/>
                    </a:ext>
                  </a:extLst>
                </a:gridCol>
              </a:tblGrid>
              <a:tr h="439048">
                <a:tc>
                  <a:txBody>
                    <a:bodyPr/>
                    <a:lstStyle/>
                    <a:p>
                      <a:pPr algn="ctr"/>
                      <a:r>
                        <a:rPr lang="cs-CZ" i="1" dirty="0" err="1" smtClean="0"/>
                        <a:t>group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marking</a:t>
                      </a:r>
                      <a:endParaRPr lang="cs-CZ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err="1" smtClean="0"/>
                        <a:t>main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chain</a:t>
                      </a:r>
                      <a:r>
                        <a:rPr lang="cs-CZ" i="1" dirty="0" smtClean="0"/>
                        <a:t> </a:t>
                      </a:r>
                      <a:r>
                        <a:rPr lang="cs-CZ" i="1" dirty="0" err="1" smtClean="0"/>
                        <a:t>contains</a:t>
                      </a:r>
                      <a:r>
                        <a:rPr lang="cs-CZ" i="1" dirty="0" smtClean="0"/>
                        <a:t>:</a:t>
                      </a:r>
                      <a:endParaRPr lang="cs-CZ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912784"/>
                  </a:ext>
                </a:extLst>
              </a:tr>
              <a:tr h="43904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saturated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hydrocarbon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chain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only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49075408"/>
                  </a:ext>
                </a:extLst>
              </a:tr>
              <a:tr h="43904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unsaturated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hydrocarbon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chain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218096"/>
                  </a:ext>
                </a:extLst>
              </a:tr>
              <a:tr h="43904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nitrogen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819851"/>
                  </a:ext>
                </a:extLst>
              </a:tr>
              <a:tr h="43904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oxygen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819388"/>
                  </a:ext>
                </a:extLst>
              </a:tr>
              <a:tr h="43904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siloxane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groups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/>
                        <a:t>(-Si-O-)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15172"/>
                  </a:ext>
                </a:extLst>
              </a:tr>
              <a:tr h="43904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sulphur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685318"/>
                  </a:ext>
                </a:extLst>
              </a:tr>
              <a:tr h="43904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nitrogen</a:t>
                      </a:r>
                      <a:r>
                        <a:rPr lang="cs-CZ" dirty="0" smtClean="0"/>
                        <a:t> and oxygen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480354"/>
                  </a:ext>
                </a:extLst>
              </a:tr>
              <a:tr h="43904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phosphorus</a:t>
                      </a:r>
                      <a:r>
                        <a:rPr lang="cs-CZ" dirty="0" smtClean="0"/>
                        <a:t> and </a:t>
                      </a:r>
                      <a:r>
                        <a:rPr lang="cs-CZ" dirty="0" err="1" smtClean="0"/>
                        <a:t>nitrogen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76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16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15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a typeface="+mn-ea"/>
                <a:cs typeface="+mn-cs"/>
              </a:rPr>
              <a:t>Cross-linking of rubbers - the creation of rubber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rubbers themselves usually do not have very good properties</a:t>
            </a:r>
          </a:p>
          <a:p>
            <a:pPr lvl="1"/>
            <a:r>
              <a:rPr lang="en-US" dirty="0"/>
              <a:t>they tend to be sticky substances without an increased capacity for elastic deformation</a:t>
            </a:r>
          </a:p>
          <a:p>
            <a:pPr lvl="1"/>
            <a:r>
              <a:rPr lang="en-US" dirty="0"/>
              <a:t>therefore it must network</a:t>
            </a:r>
          </a:p>
          <a:p>
            <a:r>
              <a:rPr lang="en-US" dirty="0"/>
              <a:t>cross-linking bridges form knots that prevent the chains from flowing one after the other and force them to regain approximately their original conformation (secured precisely by cross-linking)</a:t>
            </a:r>
          </a:p>
          <a:p>
            <a:pPr lvl="1"/>
            <a:r>
              <a:rPr lang="en-US" dirty="0"/>
              <a:t>reactive chains (usually those with double bonds) are most often cross-linked by sulfur</a:t>
            </a:r>
          </a:p>
          <a:p>
            <a:pPr lvl="2"/>
            <a:r>
              <a:rPr lang="en-US" dirty="0"/>
              <a:t>NR, BR, CR, </a:t>
            </a:r>
            <a:r>
              <a:rPr lang="en-US" dirty="0" err="1"/>
              <a:t>SBR</a:t>
            </a:r>
            <a:endParaRPr lang="en-US" dirty="0"/>
          </a:p>
          <a:p>
            <a:r>
              <a:rPr lang="en-US" dirty="0"/>
              <a:t>chains with a saturated backbone can be cross-linked, for example, by peroxides (radically) or by incorporating three or more functional </a:t>
            </a:r>
            <a:r>
              <a:rPr lang="en-US" dirty="0" err="1"/>
              <a:t>comonomers</a:t>
            </a:r>
            <a:r>
              <a:rPr lang="en-US" dirty="0"/>
              <a:t> into their structure during production and subsequent appropriate reaction</a:t>
            </a:r>
          </a:p>
          <a:p>
            <a:pPr lvl="1"/>
            <a:r>
              <a:rPr lang="en-US" dirty="0"/>
              <a:t>ethylene-propylene rubber (peroxide cross-linking)</a:t>
            </a:r>
          </a:p>
          <a:p>
            <a:pPr lvl="1"/>
            <a:r>
              <a:rPr lang="en-US" dirty="0"/>
              <a:t>ethylene-propylene-diene rubber (suitable reaction on the double bond, which are here only in the side chains)</a:t>
            </a:r>
          </a:p>
          <a:p>
            <a:r>
              <a:rPr lang="en-US" dirty="0"/>
              <a:t>cross-linking will cause the impossibility of dissolving the given product</a:t>
            </a:r>
          </a:p>
          <a:p>
            <a:pPr lvl="1"/>
            <a:r>
              <a:rPr lang="en-US" dirty="0"/>
              <a:t>they can only swell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13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bg1">
                    <a:lumMod val="75000"/>
                  </a:schemeClr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Insula" panose="03060702030608030705" pitchFamily="66" charset="0"/>
              </a:rPr>
              <a:pPr algn="ctr"/>
              <a:t>16</a:t>
            </a:fld>
            <a:endParaRPr lang="cs-CZ" altLang="cs-CZ" sz="1400" dirty="0">
              <a:solidFill>
                <a:schemeClr val="bg1">
                  <a:lumMod val="75000"/>
                </a:schemeClr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i="1" dirty="0" err="1" smtClean="0">
                <a:ln w="0"/>
                <a:ea typeface="+mn-ea"/>
                <a:cs typeface="+mn-cs"/>
              </a:rPr>
              <a:t>Recap</a:t>
            </a:r>
            <a:r>
              <a:rPr lang="cs-CZ" sz="3600" b="1" i="1" dirty="0" smtClean="0">
                <a:ln w="0"/>
                <a:ea typeface="+mn-ea"/>
                <a:cs typeface="+mn-cs"/>
              </a:rPr>
              <a:t>.:</a:t>
            </a:r>
            <a:r>
              <a:rPr lang="cs-CZ" sz="3600" b="1" dirty="0" smtClean="0">
                <a:ln w="0"/>
                <a:ea typeface="+mn-ea"/>
                <a:cs typeface="+mn-cs"/>
              </a:rPr>
              <a:t> </a:t>
            </a:r>
            <a:r>
              <a:rPr lang="en-US" sz="3600" b="1" dirty="0" smtClean="0">
                <a:ln w="0"/>
                <a:ea typeface="+mn-ea"/>
                <a:cs typeface="+mn-cs"/>
              </a:rPr>
              <a:t>Sulfur </a:t>
            </a:r>
            <a:r>
              <a:rPr lang="en-US" sz="3600" b="1" dirty="0">
                <a:ln w="0"/>
                <a:ea typeface="+mn-ea"/>
                <a:cs typeface="+mn-cs"/>
              </a:rPr>
              <a:t>crosslinking of elastomers - vulcanization</a:t>
            </a:r>
            <a:endParaRPr lang="cs-CZ" sz="3600" b="1" dirty="0">
              <a:ln w="0"/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>
                <a:ln w="0"/>
              </a:rPr>
              <a:t>the most common cross-linking reaction</a:t>
            </a:r>
          </a:p>
          <a:p>
            <a:pPr lvl="1"/>
            <a:r>
              <a:rPr lang="en-US" dirty="0">
                <a:ln w="0"/>
              </a:rPr>
              <a:t>action of sulfur and heat (around 140 </a:t>
            </a:r>
            <a:r>
              <a:rPr lang="en-US" dirty="0" smtClean="0">
                <a:ln w="0"/>
              </a:rPr>
              <a:t>°C</a:t>
            </a:r>
            <a:r>
              <a:rPr lang="en-US" dirty="0">
                <a:ln w="0"/>
              </a:rPr>
              <a:t>)</a:t>
            </a:r>
          </a:p>
          <a:p>
            <a:r>
              <a:rPr lang="en-US" dirty="0">
                <a:ln w="0"/>
              </a:rPr>
              <a:t>can be used for practically all butadiene </a:t>
            </a:r>
            <a:r>
              <a:rPr lang="en-US" dirty="0" err="1">
                <a:ln w="0"/>
              </a:rPr>
              <a:t>homopolymers</a:t>
            </a:r>
            <a:r>
              <a:rPr lang="en-US" dirty="0">
                <a:ln w="0"/>
              </a:rPr>
              <a:t> and copolymers</a:t>
            </a:r>
          </a:p>
          <a:p>
            <a:r>
              <a:rPr lang="en-US" dirty="0">
                <a:ln w="0"/>
              </a:rPr>
              <a:t>the product of elastomer vulcanization is rubber</a:t>
            </a:r>
          </a:p>
          <a:p>
            <a:pPr lvl="1"/>
            <a:r>
              <a:rPr lang="en-US" dirty="0">
                <a:ln w="0"/>
              </a:rPr>
              <a:t>other additives are added to the final products (fillers, dyes, UV stabilizers, etc.)</a:t>
            </a:r>
          </a:p>
          <a:p>
            <a:r>
              <a:rPr lang="en-US" dirty="0">
                <a:ln w="0"/>
              </a:rPr>
              <a:t>resulting properties dependent on the amount of sulfur</a:t>
            </a:r>
          </a:p>
          <a:p>
            <a:pPr lvl="1"/>
            <a:r>
              <a:rPr lang="en-US" dirty="0">
                <a:ln w="0"/>
              </a:rPr>
              <a:t>is determined in parts by weight of sulfur per </a:t>
            </a:r>
            <a:r>
              <a:rPr lang="cs-CZ" dirty="0" err="1" smtClean="0">
                <a:ln w="0"/>
              </a:rPr>
              <a:t>hundred</a:t>
            </a:r>
            <a:r>
              <a:rPr lang="en-US" dirty="0" smtClean="0">
                <a:ln w="0"/>
              </a:rPr>
              <a:t> </a:t>
            </a:r>
            <a:r>
              <a:rPr lang="en-US" dirty="0">
                <a:ln w="0"/>
              </a:rPr>
              <a:t>wt. rubber parts </a:t>
            </a:r>
            <a:r>
              <a:rPr lang="en-US" dirty="0" smtClean="0">
                <a:ln w="0"/>
              </a:rPr>
              <a:t>(</a:t>
            </a:r>
            <a:r>
              <a:rPr lang="cs-CZ" dirty="0" err="1" smtClean="0">
                <a:ln w="0"/>
              </a:rPr>
              <a:t>phr</a:t>
            </a:r>
            <a:r>
              <a:rPr lang="en-US" dirty="0" smtClean="0">
                <a:ln w="0"/>
              </a:rPr>
              <a:t>)</a:t>
            </a:r>
            <a:endParaRPr lang="en-US" dirty="0">
              <a:ln w="0"/>
            </a:endParaRPr>
          </a:p>
          <a:p>
            <a:pPr lvl="2"/>
            <a:r>
              <a:rPr lang="en-US" dirty="0">
                <a:ln w="0"/>
              </a:rPr>
              <a:t>soft rubber - up to about 4 </a:t>
            </a:r>
            <a:r>
              <a:rPr lang="cs-CZ" dirty="0" err="1" smtClean="0">
                <a:ln w="0"/>
              </a:rPr>
              <a:t>phr</a:t>
            </a:r>
            <a:endParaRPr lang="en-US" dirty="0">
              <a:ln w="0"/>
            </a:endParaRPr>
          </a:p>
          <a:p>
            <a:pPr lvl="2"/>
            <a:r>
              <a:rPr lang="en-US" dirty="0">
                <a:ln w="0"/>
              </a:rPr>
              <a:t>semi-hard – usually 12 to 25 </a:t>
            </a:r>
            <a:r>
              <a:rPr lang="cs-CZ" dirty="0" err="1" smtClean="0">
                <a:ln w="0"/>
              </a:rPr>
              <a:t>phr</a:t>
            </a:r>
            <a:endParaRPr lang="en-US" dirty="0">
              <a:ln w="0"/>
            </a:endParaRPr>
          </a:p>
          <a:p>
            <a:pPr lvl="2"/>
            <a:r>
              <a:rPr lang="en-US" dirty="0">
                <a:ln w="0"/>
              </a:rPr>
              <a:t>hard (ebonite) – 25 to 50 </a:t>
            </a:r>
            <a:r>
              <a:rPr lang="cs-CZ" dirty="0" err="1" smtClean="0">
                <a:ln w="0"/>
              </a:rPr>
              <a:t>phr</a:t>
            </a:r>
            <a:endParaRPr lang="cs-CZ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5656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600">
                <a:solidFill>
                  <a:schemeClr val="bg1">
                    <a:lumMod val="75000"/>
                  </a:schemeClr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n-lt"/>
                <a:cs typeface="+mn-cs"/>
              </a:rPr>
              <a:pPr algn="ctr"/>
              <a:t>17</a:t>
            </a:fld>
            <a:endParaRPr lang="cs-CZ" altLang="cs-CZ" sz="2400" dirty="0">
              <a:solidFill>
                <a:schemeClr val="bg1">
                  <a:lumMod val="75000"/>
                </a:schemeClr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i="1" dirty="0" err="1">
                <a:ln w="0"/>
              </a:rPr>
              <a:t>Recap</a:t>
            </a:r>
            <a:r>
              <a:rPr lang="cs-CZ" sz="3600" b="1" i="1" dirty="0">
                <a:ln w="0"/>
              </a:rPr>
              <a:t>.: </a:t>
            </a:r>
            <a:r>
              <a:rPr lang="en-US" sz="3600" b="1" dirty="0" smtClean="0">
                <a:ln w="0"/>
              </a:rPr>
              <a:t>Sulfur </a:t>
            </a:r>
            <a:r>
              <a:rPr lang="en-US" sz="3600" b="1" dirty="0">
                <a:ln w="0"/>
              </a:rPr>
              <a:t>crosslinking of elastomers - vulcanization</a:t>
            </a:r>
            <a:endParaRPr lang="cs-CZ" sz="3600" dirty="0">
              <a:solidFill>
                <a:schemeClr val="bg1">
                  <a:lumMod val="75000"/>
                </a:schemeClr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>
                <a:ln w="0"/>
              </a:rPr>
              <a:t>it doesn't work very well without other substances</a:t>
            </a:r>
          </a:p>
          <a:p>
            <a:r>
              <a:rPr lang="en-US" dirty="0">
                <a:ln w="0"/>
              </a:rPr>
              <a:t>in this case, the sulfide bridges are quite long after vulcanization (40 to 50 sulfur atoms)</a:t>
            </a:r>
          </a:p>
          <a:p>
            <a:pPr lvl="1"/>
            <a:r>
              <a:rPr lang="en-US" dirty="0">
                <a:ln w="0"/>
              </a:rPr>
              <a:t>bridges on neighboring atoms and cyclic sulfide structures do not particularly help physically</a:t>
            </a:r>
          </a:p>
          <a:p>
            <a:pPr lvl="1"/>
            <a:r>
              <a:rPr lang="en-US" dirty="0">
                <a:ln w="0"/>
              </a:rPr>
              <a:t>therefore accelerators and activators are used</a:t>
            </a:r>
          </a:p>
          <a:p>
            <a:r>
              <a:rPr lang="en-US" dirty="0">
                <a:ln w="0"/>
              </a:rPr>
              <a:t>the average number of sulfur atoms is reduced to about 1.6</a:t>
            </a:r>
          </a:p>
          <a:p>
            <a:pPr lvl="1"/>
            <a:r>
              <a:rPr lang="en-US" dirty="0">
                <a:ln w="0"/>
              </a:rPr>
              <a:t>no cyclic structures or bridges are formed on neighboring atoms</a:t>
            </a:r>
          </a:p>
          <a:p>
            <a:r>
              <a:rPr lang="en-US" dirty="0">
                <a:ln w="0"/>
              </a:rPr>
              <a:t>activators</a:t>
            </a:r>
          </a:p>
          <a:p>
            <a:pPr lvl="1"/>
            <a:r>
              <a:rPr lang="en-US" dirty="0" err="1">
                <a:ln w="0"/>
              </a:rPr>
              <a:t>ZnO</a:t>
            </a:r>
            <a:r>
              <a:rPr lang="en-US" dirty="0">
                <a:ln w="0"/>
              </a:rPr>
              <a:t>, stearic acid</a:t>
            </a:r>
          </a:p>
          <a:p>
            <a:pPr lvl="1"/>
            <a:r>
              <a:rPr lang="en-US" dirty="0">
                <a:ln w="0"/>
              </a:rPr>
              <a:t>accelerators</a:t>
            </a:r>
          </a:p>
          <a:p>
            <a:pPr lvl="1"/>
            <a:r>
              <a:rPr lang="en-US" dirty="0">
                <a:ln w="0"/>
              </a:rPr>
              <a:t>2-</a:t>
            </a:r>
            <a:r>
              <a:rPr lang="en-US" dirty="0" err="1">
                <a:ln w="0"/>
              </a:rPr>
              <a:t>mercaptobenzthiazole</a:t>
            </a:r>
            <a:r>
              <a:rPr lang="en-US" dirty="0">
                <a:ln w="0"/>
              </a:rPr>
              <a:t>, </a:t>
            </a:r>
            <a:r>
              <a:rPr lang="en-US" dirty="0" err="1">
                <a:ln w="0"/>
              </a:rPr>
              <a:t>tetraalkylthiuram</a:t>
            </a:r>
            <a:r>
              <a:rPr lang="en-US" dirty="0">
                <a:ln w="0"/>
              </a:rPr>
              <a:t> disulfide, zinc salts of </a:t>
            </a:r>
            <a:r>
              <a:rPr lang="en-US" dirty="0" err="1">
                <a:ln w="0"/>
              </a:rPr>
              <a:t>dialkyldithiocarbamates</a:t>
            </a:r>
            <a:endParaRPr lang="cs-CZ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218659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600">
                <a:solidFill>
                  <a:schemeClr val="bg1">
                    <a:lumMod val="75000"/>
                  </a:schemeClr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+mn-lt"/>
                <a:cs typeface="+mn-cs"/>
              </a:rPr>
              <a:pPr algn="ctr"/>
              <a:t>18</a:t>
            </a:fld>
            <a:endParaRPr lang="cs-CZ" altLang="cs-CZ" sz="2400" dirty="0">
              <a:solidFill>
                <a:schemeClr val="bg1">
                  <a:lumMod val="75000"/>
                </a:schemeClr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i="1" dirty="0" err="1">
                <a:ln w="0"/>
              </a:rPr>
              <a:t>Recap</a:t>
            </a:r>
            <a:r>
              <a:rPr lang="cs-CZ" sz="3600" b="1" i="1" dirty="0">
                <a:ln w="0"/>
              </a:rPr>
              <a:t>.: </a:t>
            </a:r>
            <a:r>
              <a:rPr lang="en-US" sz="3600" b="1" dirty="0" smtClean="0">
                <a:ln w="0"/>
              </a:rPr>
              <a:t>Sulfur </a:t>
            </a:r>
            <a:r>
              <a:rPr lang="en-US" sz="3600" b="1" dirty="0">
                <a:ln w="0"/>
              </a:rPr>
              <a:t>crosslinking of elastomers - vulcanization</a:t>
            </a:r>
            <a:endParaRPr lang="cs-CZ" sz="3600" dirty="0">
              <a:solidFill>
                <a:schemeClr val="bg1">
                  <a:lumMod val="75000"/>
                </a:schemeClr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sz="2400" dirty="0">
                <a:ln w="0"/>
              </a:rPr>
              <a:t>probably takes place through an ionic mechanism</a:t>
            </a:r>
          </a:p>
          <a:p>
            <a:pPr lvl="1"/>
            <a:r>
              <a:rPr lang="en-US" sz="2000" dirty="0">
                <a:ln w="0"/>
              </a:rPr>
              <a:t>observe the positive charge to understand the reaction</a:t>
            </a:r>
          </a:p>
          <a:p>
            <a:pPr lvl="1"/>
            <a:r>
              <a:rPr lang="en-US" sz="2000" dirty="0">
                <a:ln w="0"/>
              </a:rPr>
              <a:t>the interesting thing is that both double elastomers do not participate in the cross-linking reaction, but only one - the other thus remains in the structure</a:t>
            </a:r>
            <a:endParaRPr lang="cs-CZ" sz="1600" dirty="0">
              <a:ln w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F28C2AA-3E59-96A0-C321-2FBC1E63A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823" y="3758538"/>
            <a:ext cx="7268354" cy="70160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9708CBC-5AA2-7F04-51A5-BF016AD2D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39" y="4536296"/>
            <a:ext cx="12016122" cy="1869415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4DB368F1-D07D-39ED-A97E-EAFB80A2FD98}"/>
              </a:ext>
            </a:extLst>
          </p:cNvPr>
          <p:cNvSpPr/>
          <p:nvPr/>
        </p:nvSpPr>
        <p:spPr>
          <a:xfrm>
            <a:off x="2999656" y="3747162"/>
            <a:ext cx="360040" cy="462416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378A3552-00FD-25FC-2804-BC3CCCBB6C14}"/>
              </a:ext>
            </a:extLst>
          </p:cNvPr>
          <p:cNvSpPr/>
          <p:nvPr/>
        </p:nvSpPr>
        <p:spPr>
          <a:xfrm>
            <a:off x="7104112" y="3941101"/>
            <a:ext cx="360040" cy="462416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FC7F2068-DABA-D6AC-D7ED-1E57BA0603D6}"/>
              </a:ext>
            </a:extLst>
          </p:cNvPr>
          <p:cNvSpPr/>
          <p:nvPr/>
        </p:nvSpPr>
        <p:spPr>
          <a:xfrm>
            <a:off x="8417144" y="3989746"/>
            <a:ext cx="360040" cy="462416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776AB588-EB70-8BD1-877D-8CDDB6BD6081}"/>
              </a:ext>
            </a:extLst>
          </p:cNvPr>
          <p:cNvSpPr/>
          <p:nvPr/>
        </p:nvSpPr>
        <p:spPr>
          <a:xfrm>
            <a:off x="744380" y="4797152"/>
            <a:ext cx="360040" cy="462416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35E3A090-99C7-F1D7-FBE8-91120DC2FC80}"/>
              </a:ext>
            </a:extLst>
          </p:cNvPr>
          <p:cNvSpPr/>
          <p:nvPr/>
        </p:nvSpPr>
        <p:spPr>
          <a:xfrm>
            <a:off x="5087888" y="4479417"/>
            <a:ext cx="360040" cy="462416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919E51F1-B8FF-7109-95B4-D4D1DC2D7B5C}"/>
              </a:ext>
            </a:extLst>
          </p:cNvPr>
          <p:cNvSpPr/>
          <p:nvPr/>
        </p:nvSpPr>
        <p:spPr>
          <a:xfrm>
            <a:off x="216533" y="5541615"/>
            <a:ext cx="360040" cy="462416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C7D5E28A-706B-6617-9FA9-097212D2B26D}"/>
              </a:ext>
            </a:extLst>
          </p:cNvPr>
          <p:cNvSpPr/>
          <p:nvPr/>
        </p:nvSpPr>
        <p:spPr>
          <a:xfrm>
            <a:off x="5863019" y="5854505"/>
            <a:ext cx="360040" cy="462416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33F250FD-593D-2541-AF4B-A4EC1813EF4D}"/>
              </a:ext>
            </a:extLst>
          </p:cNvPr>
          <p:cNvSpPr/>
          <p:nvPr/>
        </p:nvSpPr>
        <p:spPr>
          <a:xfrm>
            <a:off x="10416480" y="5625488"/>
            <a:ext cx="360040" cy="462416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C15C146E-3C18-2FB4-BC0D-39CD0608CBCB}"/>
              </a:ext>
            </a:extLst>
          </p:cNvPr>
          <p:cNvSpPr/>
          <p:nvPr/>
        </p:nvSpPr>
        <p:spPr>
          <a:xfrm>
            <a:off x="9331318" y="5291003"/>
            <a:ext cx="360040" cy="360000"/>
          </a:xfrm>
          <a:prstGeom prst="ellipse">
            <a:avLst/>
          </a:prstGeom>
          <a:solidFill>
            <a:srgbClr val="45821C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C00C678F-812A-C762-367F-04E17EC1EC4F}"/>
              </a:ext>
            </a:extLst>
          </p:cNvPr>
          <p:cNvSpPr/>
          <p:nvPr/>
        </p:nvSpPr>
        <p:spPr>
          <a:xfrm>
            <a:off x="6103270" y="5327132"/>
            <a:ext cx="360040" cy="360000"/>
          </a:xfrm>
          <a:prstGeom prst="ellipse">
            <a:avLst/>
          </a:prstGeom>
          <a:solidFill>
            <a:srgbClr val="45821C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48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19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General </a:t>
            </a:r>
            <a:r>
              <a:rPr lang="cs-CZ" sz="3600" b="1" dirty="0" err="1"/>
              <a:t>rubbers</a:t>
            </a:r>
            <a:r>
              <a:rPr lang="cs-CZ" sz="3600" b="1" dirty="0"/>
              <a:t> - natural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832320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cs-CZ" dirty="0"/>
              <a:t>natural </a:t>
            </a:r>
            <a:r>
              <a:rPr lang="cs-CZ" dirty="0" err="1"/>
              <a:t>almost</a:t>
            </a:r>
            <a:r>
              <a:rPr lang="cs-CZ" dirty="0"/>
              <a:t> </a:t>
            </a:r>
            <a:r>
              <a:rPr lang="cs-CZ" dirty="0" err="1"/>
              <a:t>pure</a:t>
            </a:r>
            <a:r>
              <a:rPr lang="cs-CZ" dirty="0"/>
              <a:t> </a:t>
            </a:r>
            <a:r>
              <a:rPr lang="cs-CZ" dirty="0" err="1"/>
              <a:t>poly</a:t>
            </a:r>
            <a:r>
              <a:rPr lang="cs-CZ" dirty="0"/>
              <a:t>(cis-isoprene)</a:t>
            </a:r>
          </a:p>
          <a:p>
            <a:pPr lvl="1"/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perhaps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Indian </a:t>
            </a:r>
            <a:r>
              <a:rPr lang="cs-CZ" dirty="0" err="1"/>
              <a:t>Kau-ču</a:t>
            </a:r>
            <a:r>
              <a:rPr lang="cs-CZ" dirty="0"/>
              <a:t> (</a:t>
            </a:r>
            <a:r>
              <a:rPr lang="cs-CZ" dirty="0" err="1"/>
              <a:t>weeping</a:t>
            </a:r>
            <a:r>
              <a:rPr lang="cs-CZ" dirty="0"/>
              <a:t> </a:t>
            </a:r>
            <a:r>
              <a:rPr lang="cs-CZ" dirty="0" err="1"/>
              <a:t>tree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obtained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latex</a:t>
            </a:r>
          </a:p>
          <a:p>
            <a:pPr lvl="2"/>
            <a:r>
              <a:rPr lang="cs-CZ" dirty="0" err="1"/>
              <a:t>aqueous</a:t>
            </a:r>
            <a:r>
              <a:rPr lang="cs-CZ" dirty="0"/>
              <a:t> </a:t>
            </a:r>
            <a:r>
              <a:rPr lang="cs-CZ" dirty="0" err="1"/>
              <a:t>dispersion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poly</a:t>
            </a:r>
            <a:r>
              <a:rPr lang="cs-CZ" dirty="0"/>
              <a:t>(cis-isoprene)</a:t>
            </a:r>
          </a:p>
          <a:p>
            <a:pPr lvl="3"/>
            <a:r>
              <a:rPr lang="cs-CZ" dirty="0" err="1"/>
              <a:t>occurs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lactiferous</a:t>
            </a:r>
            <a:r>
              <a:rPr lang="cs-CZ" dirty="0"/>
              <a:t> </a:t>
            </a:r>
            <a:r>
              <a:rPr lang="cs-CZ" dirty="0" err="1"/>
              <a:t>cells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plants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buttercup</a:t>
            </a:r>
            <a:r>
              <a:rPr lang="cs-CZ" dirty="0"/>
              <a:t>, </a:t>
            </a:r>
            <a:r>
              <a:rPr lang="cs-CZ" dirty="0" err="1"/>
              <a:t>swallowtail</a:t>
            </a:r>
            <a:r>
              <a:rPr lang="cs-CZ" dirty="0"/>
              <a:t>, </a:t>
            </a:r>
            <a:r>
              <a:rPr lang="cs-CZ" dirty="0" err="1"/>
              <a:t>poppy</a:t>
            </a:r>
            <a:r>
              <a:rPr lang="cs-CZ" dirty="0"/>
              <a:t>, </a:t>
            </a:r>
            <a:r>
              <a:rPr lang="cs-CZ" dirty="0" err="1"/>
              <a:t>maple</a:t>
            </a:r>
            <a:r>
              <a:rPr lang="cs-CZ" dirty="0"/>
              <a:t>, </a:t>
            </a:r>
            <a:r>
              <a:rPr lang="cs-CZ" dirty="0" err="1"/>
              <a:t>rubber</a:t>
            </a:r>
            <a:r>
              <a:rPr lang="cs-CZ" dirty="0"/>
              <a:t> </a:t>
            </a:r>
            <a:r>
              <a:rPr lang="cs-CZ" dirty="0" err="1"/>
              <a:t>tree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in </a:t>
            </a:r>
            <a:r>
              <a:rPr lang="cs-CZ" dirty="0" err="1"/>
              <a:t>large</a:t>
            </a:r>
            <a:r>
              <a:rPr lang="cs-CZ" dirty="0"/>
              <a:t> </a:t>
            </a:r>
            <a:r>
              <a:rPr lang="cs-CZ" dirty="0" err="1"/>
              <a:t>quantities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obtained</a:t>
            </a:r>
            <a:r>
              <a:rPr lang="cs-CZ" dirty="0"/>
              <a:t> by </a:t>
            </a:r>
            <a:r>
              <a:rPr lang="cs-CZ" dirty="0" err="1"/>
              <a:t>cutting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bark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Brazilian</a:t>
            </a:r>
            <a:r>
              <a:rPr lang="cs-CZ" dirty="0"/>
              <a:t> </a:t>
            </a:r>
            <a:r>
              <a:rPr lang="cs-CZ" dirty="0" err="1"/>
              <a:t>rubber</a:t>
            </a:r>
            <a:r>
              <a:rPr lang="cs-CZ" dirty="0"/>
              <a:t> </a:t>
            </a:r>
            <a:r>
              <a:rPr lang="cs-CZ" dirty="0" err="1"/>
              <a:t>tree</a:t>
            </a:r>
            <a:r>
              <a:rPr lang="cs-CZ" dirty="0"/>
              <a:t> (</a:t>
            </a:r>
            <a:r>
              <a:rPr lang="cs-CZ" dirty="0" err="1"/>
              <a:t>Hevea</a:t>
            </a:r>
            <a:r>
              <a:rPr lang="cs-CZ" dirty="0"/>
              <a:t> </a:t>
            </a:r>
            <a:r>
              <a:rPr lang="cs-CZ" dirty="0" err="1"/>
              <a:t>braziliensis</a:t>
            </a:r>
            <a:r>
              <a:rPr lang="cs-CZ" dirty="0"/>
              <a:t>)</a:t>
            </a:r>
          </a:p>
          <a:p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cross-linking</a:t>
            </a:r>
            <a:r>
              <a:rPr lang="cs-CZ" dirty="0"/>
              <a:t> </a:t>
            </a:r>
            <a:r>
              <a:rPr lang="cs-CZ" dirty="0" err="1"/>
              <a:t>creates</a:t>
            </a:r>
            <a:r>
              <a:rPr lang="cs-CZ" dirty="0"/>
              <a:t> natural </a:t>
            </a:r>
            <a:r>
              <a:rPr lang="cs-CZ" dirty="0" err="1"/>
              <a:t>rubber</a:t>
            </a:r>
            <a:r>
              <a:rPr lang="cs-CZ" dirty="0"/>
              <a:t> (gum)</a:t>
            </a:r>
          </a:p>
        </p:txBody>
      </p:sp>
      <p:pic>
        <p:nvPicPr>
          <p:cNvPr id="2054" name="Picture 6" descr="Doba kaučukové horečky přinesla velký průmyslový rozmach, ale také ničení  amazonských lesů. A vše začalo míčem | Zajímavosti | Lidovky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770" y="2204787"/>
            <a:ext cx="2749122" cy="4114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814" y="5445224"/>
            <a:ext cx="3544372" cy="10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0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67000" y="1122363"/>
            <a:ext cx="6858000" cy="2450653"/>
          </a:xfrm>
        </p:spPr>
        <p:txBody>
          <a:bodyPr>
            <a:noAutofit/>
          </a:bodyPr>
          <a:lstStyle/>
          <a:p>
            <a:r>
              <a:rPr lang="cs-CZ" sz="9600" b="1" dirty="0" err="1" smtClean="0">
                <a:ln>
                  <a:solidFill>
                    <a:schemeClr val="bg1"/>
                  </a:solidFill>
                </a:ln>
                <a:effectLst/>
              </a:rPr>
              <a:t>Elastomers</a:t>
            </a:r>
            <a:endParaRPr lang="cs-CZ" sz="9600" b="1" dirty="0">
              <a:ln>
                <a:solidFill>
                  <a:schemeClr val="bg1"/>
                </a:solidFill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774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244" y="4094330"/>
            <a:ext cx="3544372" cy="101198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244" y="2647221"/>
            <a:ext cx="4219234" cy="1090723"/>
          </a:xfrm>
          <a:prstGeom prst="rect">
            <a:avLst/>
          </a:prstGeom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20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General </a:t>
            </a:r>
            <a:r>
              <a:rPr lang="cs-CZ" sz="3600" b="1" dirty="0" err="1"/>
              <a:t>rubbers</a:t>
            </a:r>
            <a:r>
              <a:rPr lang="cs-CZ" sz="3600" b="1" dirty="0"/>
              <a:t> - natural</a:t>
            </a:r>
            <a:endParaRPr lang="cs-CZ" sz="3600" b="1" dirty="0">
              <a:ea typeface="+mn-ea"/>
              <a:cs typeface="+mn-cs"/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4316943" y="3414953"/>
            <a:ext cx="1872208" cy="1383281"/>
            <a:chOff x="4007768" y="4061943"/>
            <a:chExt cx="1872208" cy="1383281"/>
          </a:xfrm>
        </p:grpSpPr>
        <p:cxnSp>
          <p:nvCxnSpPr>
            <p:cNvPr id="6" name="Přímá spojnice se šipkou 5"/>
            <p:cNvCxnSpPr/>
            <p:nvPr/>
          </p:nvCxnSpPr>
          <p:spPr>
            <a:xfrm>
              <a:off x="4007768" y="4061943"/>
              <a:ext cx="187220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Přímá spojnice se šipkou 8"/>
            <p:cNvCxnSpPr/>
            <p:nvPr/>
          </p:nvCxnSpPr>
          <p:spPr>
            <a:xfrm>
              <a:off x="4943872" y="5435699"/>
              <a:ext cx="93610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flipV="1">
              <a:off x="4943872" y="4061943"/>
              <a:ext cx="0" cy="138328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Obdélník 17"/>
          <p:cNvSpPr/>
          <p:nvPr/>
        </p:nvSpPr>
        <p:spPr>
          <a:xfrm>
            <a:off x="7886077" y="2113953"/>
            <a:ext cx="2023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trans (</a:t>
            </a:r>
            <a:r>
              <a:rPr lang="cs-CZ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gutta-percha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7392144" y="5245855"/>
            <a:ext cx="2510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cis 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(natural </a:t>
            </a:r>
            <a:r>
              <a:rPr lang="cs-CZ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rubber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  <a:endParaRPr lang="cs-CZ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7077630" y="2590669"/>
            <a:ext cx="1737370" cy="1134316"/>
          </a:xfrm>
          <a:prstGeom prst="roundRect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Zaoblený obdélník 22"/>
          <p:cNvSpPr/>
          <p:nvPr/>
        </p:nvSpPr>
        <p:spPr>
          <a:xfrm>
            <a:off x="8887021" y="2569971"/>
            <a:ext cx="1737370" cy="1147275"/>
          </a:xfrm>
          <a:prstGeom prst="roundRect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aoblený obdélník 23"/>
          <p:cNvSpPr/>
          <p:nvPr/>
        </p:nvSpPr>
        <p:spPr>
          <a:xfrm>
            <a:off x="7094927" y="3972873"/>
            <a:ext cx="1445298" cy="1149829"/>
          </a:xfrm>
          <a:prstGeom prst="round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Zaoblený obdélník 24"/>
          <p:cNvSpPr/>
          <p:nvPr/>
        </p:nvSpPr>
        <p:spPr>
          <a:xfrm>
            <a:off x="8540225" y="3972873"/>
            <a:ext cx="1379675" cy="1153331"/>
          </a:xfrm>
          <a:prstGeom prst="round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7034" y="2857033"/>
            <a:ext cx="1997625" cy="11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5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21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 smtClean="0">
                <a:ea typeface="+mn-ea"/>
                <a:cs typeface="+mn-cs"/>
              </a:rPr>
              <a:t>Gutta-percha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8048742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natural poly(trans-isoprene)</a:t>
            </a:r>
          </a:p>
          <a:p>
            <a:pPr lvl="1"/>
            <a:r>
              <a:rPr lang="en-US" dirty="0"/>
              <a:t>obtained from the latex of the </a:t>
            </a:r>
            <a:r>
              <a:rPr lang="en-US" dirty="0" err="1"/>
              <a:t>Palaquium</a:t>
            </a:r>
            <a:r>
              <a:rPr lang="en-US" dirty="0"/>
              <a:t> </a:t>
            </a:r>
            <a:r>
              <a:rPr lang="en-US" dirty="0" err="1"/>
              <a:t>gutta</a:t>
            </a:r>
            <a:r>
              <a:rPr lang="en-US" dirty="0"/>
              <a:t> tree</a:t>
            </a:r>
          </a:p>
          <a:p>
            <a:pPr lvl="1"/>
            <a:r>
              <a:rPr lang="en-US" dirty="0"/>
              <a:t>its cross-linking creates gutta-percha</a:t>
            </a:r>
          </a:p>
          <a:p>
            <a:pPr lvl="2"/>
            <a:r>
              <a:rPr lang="en-US" dirty="0"/>
              <a:t>it is not an elastomer but a rigid semi-crystalline polymer</a:t>
            </a:r>
            <a:endParaRPr lang="cs-CZ" dirty="0"/>
          </a:p>
        </p:txBody>
      </p:sp>
      <p:pic>
        <p:nvPicPr>
          <p:cNvPr id="8194" name="Picture 2" descr="Palaquium gutta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864" y="2190067"/>
            <a:ext cx="3173028" cy="415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286" y="4709688"/>
            <a:ext cx="4219234" cy="109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7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22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049962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General </a:t>
            </a:r>
            <a:r>
              <a:rPr lang="cs-CZ" sz="3600" b="1" dirty="0" err="1"/>
              <a:t>rubbers</a:t>
            </a:r>
            <a:r>
              <a:rPr lang="cs-CZ" sz="3600" b="1" dirty="0"/>
              <a:t> - isoprene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7315094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it is basically a human attempt to copy natural rubber</a:t>
            </a:r>
          </a:p>
          <a:p>
            <a:pPr lvl="1"/>
            <a:r>
              <a:rPr lang="en-US" dirty="0"/>
              <a:t>we cannot synthetically prepare poly(cis-isoprene) as pure as plants</a:t>
            </a:r>
          </a:p>
          <a:p>
            <a:pPr lvl="2"/>
            <a:r>
              <a:rPr lang="en-US" dirty="0"/>
              <a:t>plants vs. human = 99.9% vs. 98%</a:t>
            </a:r>
          </a:p>
          <a:p>
            <a:pPr lvl="1"/>
            <a:r>
              <a:rPr lang="en-US" dirty="0"/>
              <a:t>it is produced from isoprene by </a:t>
            </a:r>
            <a:r>
              <a:rPr lang="en-US" dirty="0" err="1"/>
              <a:t>polyinsertion</a:t>
            </a:r>
            <a:endParaRPr lang="en-US" dirty="0"/>
          </a:p>
          <a:p>
            <a:pPr lvl="2"/>
            <a:r>
              <a:rPr lang="en-US" dirty="0"/>
              <a:t>industrial production is still more expensive than natural</a:t>
            </a:r>
          </a:p>
          <a:p>
            <a:pPr lvl="2"/>
            <a:r>
              <a:rPr lang="en-US" dirty="0"/>
              <a:t>depending on the purity, synthetic poly(cis-isoprene) can be mixed with natural (for a purity of around 92% from about 20%, for a purity of 96% about 50%, purer almost unlimited)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039" y="1110107"/>
            <a:ext cx="3231986" cy="922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Pampeliškové listy a květy je třeba použít co nejrychleji - Vitalia.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545764"/>
            <a:ext cx="2918335" cy="1643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nalytical Chemistr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t="-154" r="250" b="10154"/>
          <a:stretch/>
        </p:blipFill>
        <p:spPr bwMode="auto">
          <a:xfrm>
            <a:off x="8831039" y="2794004"/>
            <a:ext cx="2919600" cy="1751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Vs vs - Home | Facebook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2444" y1="79556" x2="87556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548" y="3950957"/>
            <a:ext cx="1189614" cy="118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57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23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General </a:t>
            </a:r>
            <a:r>
              <a:rPr lang="cs-CZ" sz="3600" b="1" dirty="0" err="1"/>
              <a:t>rubbers</a:t>
            </a:r>
            <a:r>
              <a:rPr lang="cs-CZ" sz="3600" b="1" dirty="0"/>
              <a:t> - butadiene</a:t>
            </a:r>
            <a:endParaRPr lang="cs-CZ" sz="3600" b="1" dirty="0"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51" y="5275707"/>
            <a:ext cx="2522036" cy="83389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16" y="5085184"/>
            <a:ext cx="4645323" cy="1024421"/>
          </a:xfrm>
          <a:prstGeom prst="rect">
            <a:avLst/>
          </a:prstGeom>
        </p:spPr>
      </p:pic>
      <p:cxnSp>
        <p:nvCxnSpPr>
          <p:cNvPr id="19" name="Přímá spojnice se šipkou 18"/>
          <p:cNvCxnSpPr/>
          <p:nvPr/>
        </p:nvCxnSpPr>
        <p:spPr>
          <a:xfrm>
            <a:off x="4188595" y="5591808"/>
            <a:ext cx="187220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Zástupný symbol pro obsah 2"/>
          <p:cNvSpPr txBox="1">
            <a:spLocks/>
          </p:cNvSpPr>
          <p:nvPr/>
        </p:nvSpPr>
        <p:spPr>
          <a:xfrm>
            <a:off x="725122" y="2073995"/>
            <a:ext cx="10712034" cy="344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abbreviation BR</a:t>
            </a:r>
          </a:p>
          <a:p>
            <a:r>
              <a:rPr lang="en-US" dirty="0"/>
              <a:t>solution Ziegler-Natta</a:t>
            </a:r>
          </a:p>
          <a:p>
            <a:r>
              <a:rPr lang="en-US" dirty="0"/>
              <a:t>three different ways of binding the new monomer</a:t>
            </a:r>
          </a:p>
          <a:p>
            <a:pPr lvl="1"/>
            <a:r>
              <a:rPr lang="en-US" dirty="0"/>
              <a:t>cis-1,4 (96 to 98%)</a:t>
            </a:r>
          </a:p>
          <a:p>
            <a:pPr lvl="1"/>
            <a:r>
              <a:rPr lang="en-US" dirty="0"/>
              <a:t>trans-1,4 (1 to 3%)</a:t>
            </a:r>
          </a:p>
          <a:p>
            <a:pPr lvl="1"/>
            <a:r>
              <a:rPr lang="en-US" dirty="0" smtClean="0"/>
              <a:t>1</a:t>
            </a:r>
            <a:r>
              <a:rPr lang="cs-CZ" dirty="0" smtClean="0"/>
              <a:t>,</a:t>
            </a:r>
            <a:r>
              <a:rPr lang="en-US" dirty="0" smtClean="0"/>
              <a:t>2 </a:t>
            </a:r>
            <a:r>
              <a:rPr lang="en-US" dirty="0"/>
              <a:t>additions (1 to 2%)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27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24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a typeface="+mn-ea"/>
                <a:cs typeface="+mn-cs"/>
              </a:rPr>
              <a:t>General </a:t>
            </a:r>
            <a:r>
              <a:rPr lang="cs-CZ" sz="3600" b="1" dirty="0" err="1">
                <a:ea typeface="+mn-ea"/>
                <a:cs typeface="+mn-cs"/>
              </a:rPr>
              <a:t>rubbers</a:t>
            </a:r>
            <a:r>
              <a:rPr lang="cs-CZ" sz="3600" b="1" dirty="0">
                <a:ea typeface="+mn-ea"/>
                <a:cs typeface="+mn-cs"/>
              </a:rPr>
              <a:t> - butadiene styrene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725122" y="2073995"/>
            <a:ext cx="7315094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cs-CZ" dirty="0" err="1"/>
              <a:t>abbreviation</a:t>
            </a:r>
            <a:r>
              <a:rPr lang="cs-CZ" dirty="0"/>
              <a:t> </a:t>
            </a:r>
            <a:r>
              <a:rPr lang="cs-CZ" dirty="0" err="1"/>
              <a:t>SBR</a:t>
            </a:r>
            <a:endParaRPr lang="cs-CZ" dirty="0"/>
          </a:p>
          <a:p>
            <a:r>
              <a:rPr lang="cs-CZ" dirty="0" err="1"/>
              <a:t>production</a:t>
            </a:r>
            <a:endParaRPr lang="cs-CZ" dirty="0"/>
          </a:p>
          <a:p>
            <a:pPr marL="803275" lvl="1" indent="-346075">
              <a:buFont typeface="+mj-lt"/>
              <a:buAutoNum type="arabicPeriod"/>
            </a:pPr>
            <a:r>
              <a:rPr lang="cs-CZ" dirty="0"/>
              <a:t>by </a:t>
            </a:r>
            <a:r>
              <a:rPr lang="cs-CZ" dirty="0" err="1"/>
              <a:t>radical</a:t>
            </a:r>
            <a:r>
              <a:rPr lang="cs-CZ" dirty="0"/>
              <a:t> </a:t>
            </a:r>
            <a:r>
              <a:rPr lang="cs-CZ" dirty="0" err="1"/>
              <a:t>emulsion</a:t>
            </a:r>
            <a:r>
              <a:rPr lang="cs-CZ" dirty="0"/>
              <a:t> </a:t>
            </a:r>
            <a:r>
              <a:rPr lang="cs-CZ" dirty="0" err="1"/>
              <a:t>copolymerization</a:t>
            </a:r>
            <a:r>
              <a:rPr lang="cs-CZ" dirty="0"/>
              <a:t> (</a:t>
            </a:r>
            <a:r>
              <a:rPr lang="cs-CZ" dirty="0" err="1"/>
              <a:t>decomposition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emulsifiers</a:t>
            </a:r>
            <a:r>
              <a:rPr lang="cs-CZ" dirty="0"/>
              <a:t> </a:t>
            </a:r>
            <a:r>
              <a:rPr lang="cs-CZ" dirty="0" err="1"/>
              <a:t>adds</a:t>
            </a:r>
            <a:r>
              <a:rPr lang="cs-CZ" dirty="0"/>
              <a:t> </a:t>
            </a:r>
            <a:r>
              <a:rPr lang="cs-CZ" dirty="0" err="1"/>
              <a:t>fatty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resinous</a:t>
            </a:r>
            <a:r>
              <a:rPr lang="cs-CZ" dirty="0"/>
              <a:t> </a:t>
            </a:r>
            <a:r>
              <a:rPr lang="cs-CZ" dirty="0" err="1"/>
              <a:t>acids</a:t>
            </a:r>
            <a:r>
              <a:rPr lang="cs-CZ" dirty="0"/>
              <a:t>) – </a:t>
            </a:r>
            <a:r>
              <a:rPr lang="cs-CZ" dirty="0" err="1"/>
              <a:t>statistical</a:t>
            </a:r>
            <a:r>
              <a:rPr lang="cs-CZ" dirty="0"/>
              <a:t> </a:t>
            </a:r>
            <a:r>
              <a:rPr lang="cs-CZ" dirty="0" err="1"/>
              <a:t>copolymer</a:t>
            </a:r>
            <a:r>
              <a:rPr lang="cs-CZ" dirty="0"/>
              <a:t> (</a:t>
            </a:r>
            <a:r>
              <a:rPr lang="cs-CZ" dirty="0" err="1"/>
              <a:t>rubber</a:t>
            </a:r>
            <a:r>
              <a:rPr lang="cs-CZ" dirty="0"/>
              <a:t>)</a:t>
            </a:r>
          </a:p>
          <a:p>
            <a:pPr lvl="2"/>
            <a:r>
              <a:rPr lang="cs-CZ" dirty="0" smtClean="0"/>
              <a:t>styrene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20 to 25%</a:t>
            </a:r>
          </a:p>
          <a:p>
            <a:pPr marL="803275" lvl="1" indent="-346075">
              <a:buFont typeface="+mj-lt"/>
              <a:buAutoNum type="arabicPeriod"/>
            </a:pPr>
            <a:r>
              <a:rPr lang="cs-CZ" dirty="0" err="1"/>
              <a:t>solution</a:t>
            </a:r>
            <a:r>
              <a:rPr lang="cs-CZ" dirty="0"/>
              <a:t> </a:t>
            </a:r>
            <a:r>
              <a:rPr lang="cs-CZ" dirty="0" err="1"/>
              <a:t>copolymerization</a:t>
            </a:r>
            <a:r>
              <a:rPr lang="cs-CZ" dirty="0"/>
              <a:t> – </a:t>
            </a:r>
            <a:r>
              <a:rPr lang="cs-CZ" dirty="0" err="1"/>
              <a:t>high</a:t>
            </a:r>
            <a:r>
              <a:rPr lang="cs-CZ" dirty="0"/>
              <a:t> styrene </a:t>
            </a:r>
            <a:r>
              <a:rPr lang="cs-CZ" dirty="0" err="1"/>
              <a:t>SBR</a:t>
            </a:r>
            <a:endParaRPr lang="cs-CZ" dirty="0"/>
          </a:p>
          <a:p>
            <a:pPr lvl="2"/>
            <a:r>
              <a:rPr lang="cs-CZ" dirty="0"/>
              <a:t>styrene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40 to 80%</a:t>
            </a:r>
          </a:p>
          <a:p>
            <a:pPr marL="803275" lvl="1" indent="-346075">
              <a:buFont typeface="+mj-lt"/>
              <a:buAutoNum type="arabicPeriod"/>
            </a:pPr>
            <a:r>
              <a:rPr lang="cs-CZ" dirty="0"/>
              <a:t>by </a:t>
            </a:r>
            <a:r>
              <a:rPr lang="cs-CZ" dirty="0" err="1"/>
              <a:t>ionic</a:t>
            </a:r>
            <a:r>
              <a:rPr lang="cs-CZ" dirty="0"/>
              <a:t> </a:t>
            </a:r>
            <a:r>
              <a:rPr lang="cs-CZ" dirty="0" err="1"/>
              <a:t>copolymerization</a:t>
            </a:r>
            <a:r>
              <a:rPr lang="cs-CZ" dirty="0"/>
              <a:t> - </a:t>
            </a:r>
            <a:r>
              <a:rPr lang="cs-CZ" dirty="0" err="1"/>
              <a:t>block</a:t>
            </a:r>
            <a:r>
              <a:rPr lang="cs-CZ" dirty="0"/>
              <a:t> </a:t>
            </a:r>
            <a:r>
              <a:rPr lang="cs-CZ" dirty="0" err="1"/>
              <a:t>copolymer</a:t>
            </a:r>
            <a:r>
              <a:rPr lang="cs-CZ" dirty="0"/>
              <a:t> (</a:t>
            </a:r>
            <a:r>
              <a:rPr lang="cs-CZ" dirty="0" err="1"/>
              <a:t>thermoplastic</a:t>
            </a:r>
            <a:r>
              <a:rPr lang="cs-CZ" dirty="0"/>
              <a:t> elastomer </a:t>
            </a:r>
            <a:r>
              <a:rPr lang="cs-CZ" dirty="0" err="1"/>
              <a:t>YSBR</a:t>
            </a:r>
            <a:r>
              <a:rPr lang="cs-CZ" dirty="0"/>
              <a:t>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574" y="3068960"/>
            <a:ext cx="36004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8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25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General </a:t>
            </a:r>
            <a:r>
              <a:rPr lang="cs-CZ" sz="3600" b="1" dirty="0" err="1"/>
              <a:t>rubbers</a:t>
            </a:r>
            <a:r>
              <a:rPr lang="cs-CZ" sz="3600" b="1" dirty="0"/>
              <a:t> - </a:t>
            </a:r>
            <a:r>
              <a:rPr lang="cs-CZ" sz="3600" b="1" dirty="0" err="1"/>
              <a:t>ethylene</a:t>
            </a:r>
            <a:r>
              <a:rPr lang="cs-CZ" sz="3600" b="1" dirty="0"/>
              <a:t> propylene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cs-CZ" dirty="0" err="1" smtClean="0"/>
              <a:t>abbreviation</a:t>
            </a:r>
            <a:r>
              <a:rPr lang="cs-CZ" dirty="0" smtClean="0"/>
              <a:t> </a:t>
            </a:r>
            <a:r>
              <a:rPr lang="cs-CZ" dirty="0" err="1" smtClean="0"/>
              <a:t>EPM</a:t>
            </a:r>
            <a:endParaRPr lang="cs-CZ" dirty="0"/>
          </a:p>
          <a:p>
            <a:r>
              <a:rPr lang="cs-CZ" dirty="0" err="1"/>
              <a:t>bipolymer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ethylene</a:t>
            </a:r>
            <a:r>
              <a:rPr lang="cs-CZ" dirty="0"/>
              <a:t> and propylene</a:t>
            </a:r>
          </a:p>
          <a:p>
            <a:r>
              <a:rPr lang="cs-CZ" dirty="0"/>
              <a:t>Ziegler-</a:t>
            </a:r>
            <a:r>
              <a:rPr lang="cs-CZ" dirty="0" err="1"/>
              <a:t>Nattou</a:t>
            </a:r>
            <a:r>
              <a:rPr lang="cs-CZ" dirty="0"/>
              <a:t> </a:t>
            </a:r>
            <a:r>
              <a:rPr lang="cs-CZ" dirty="0" err="1"/>
              <a:t>copolymerization</a:t>
            </a:r>
            <a:endParaRPr lang="cs-CZ" dirty="0"/>
          </a:p>
          <a:p>
            <a:r>
              <a:rPr lang="cs-CZ" dirty="0" err="1"/>
              <a:t>resistant</a:t>
            </a:r>
            <a:r>
              <a:rPr lang="cs-CZ" dirty="0"/>
              <a:t> to </a:t>
            </a:r>
            <a:r>
              <a:rPr lang="cs-CZ" dirty="0" err="1"/>
              <a:t>degradation</a:t>
            </a:r>
            <a:r>
              <a:rPr lang="cs-CZ" dirty="0"/>
              <a:t>, but </a:t>
            </a:r>
            <a:r>
              <a:rPr lang="cs-CZ" dirty="0" err="1"/>
              <a:t>they</a:t>
            </a:r>
            <a:r>
              <a:rPr lang="cs-CZ" dirty="0"/>
              <a:t> are </a:t>
            </a:r>
            <a:r>
              <a:rPr lang="cs-CZ" dirty="0" err="1"/>
              <a:t>saturated</a:t>
            </a:r>
            <a:endParaRPr lang="cs-CZ" dirty="0"/>
          </a:p>
          <a:p>
            <a:r>
              <a:rPr lang="cs-CZ" dirty="0" err="1"/>
              <a:t>ethylene:propylene</a:t>
            </a:r>
            <a:r>
              <a:rPr lang="cs-CZ" dirty="0"/>
              <a:t> ratio </a:t>
            </a:r>
            <a:r>
              <a:rPr lang="cs-CZ" dirty="0" err="1"/>
              <a:t>about</a:t>
            </a:r>
            <a:r>
              <a:rPr lang="cs-CZ" dirty="0"/>
              <a:t> 3:1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168" y="2708920"/>
            <a:ext cx="361872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2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26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General </a:t>
            </a:r>
            <a:r>
              <a:rPr lang="cs-CZ" sz="3600" b="1" dirty="0" err="1"/>
              <a:t>rubbers</a:t>
            </a:r>
            <a:r>
              <a:rPr lang="cs-CZ" sz="3600" b="1" dirty="0"/>
              <a:t> - </a:t>
            </a:r>
            <a:r>
              <a:rPr lang="cs-CZ" sz="3600" b="1" dirty="0" err="1"/>
              <a:t>ethylene</a:t>
            </a:r>
            <a:r>
              <a:rPr lang="cs-CZ" sz="3600" b="1" dirty="0"/>
              <a:t> propylene diene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7459110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cs-CZ" dirty="0"/>
              <a:t>a</a:t>
            </a:r>
            <a:r>
              <a:rPr lang="en-US" dirty="0" err="1" smtClean="0"/>
              <a:t>bbreviation</a:t>
            </a:r>
            <a:r>
              <a:rPr lang="en-US" dirty="0" smtClean="0"/>
              <a:t> </a:t>
            </a:r>
            <a:r>
              <a:rPr lang="en-US" dirty="0" err="1" smtClean="0"/>
              <a:t>EPDM</a:t>
            </a:r>
            <a:endParaRPr lang="en-US" dirty="0"/>
          </a:p>
          <a:p>
            <a:r>
              <a:rPr lang="en-US" dirty="0" err="1"/>
              <a:t>terpolymer</a:t>
            </a:r>
            <a:r>
              <a:rPr lang="en-US" dirty="0"/>
              <a:t> of ethylene, propylene and some diene (for example hexa-1,4-diene)</a:t>
            </a:r>
          </a:p>
          <a:p>
            <a:r>
              <a:rPr lang="en-US" dirty="0"/>
              <a:t>Ziegler-</a:t>
            </a:r>
            <a:r>
              <a:rPr lang="en-US" dirty="0" err="1"/>
              <a:t>Nattou</a:t>
            </a:r>
            <a:r>
              <a:rPr lang="en-US" dirty="0"/>
              <a:t> copolymerization</a:t>
            </a:r>
          </a:p>
          <a:p>
            <a:r>
              <a:rPr lang="en-US" dirty="0"/>
              <a:t>resistant to degradation unless the main chain is saturated</a:t>
            </a:r>
          </a:p>
          <a:p>
            <a:pPr lvl="1"/>
            <a:r>
              <a:rPr lang="en-US" dirty="0"/>
              <a:t>only the side chains are unsaturated and serve for cross-linking</a:t>
            </a:r>
          </a:p>
          <a:p>
            <a:r>
              <a:rPr lang="en-US" dirty="0"/>
              <a:t>content of diene </a:t>
            </a:r>
            <a:r>
              <a:rPr lang="en-US" dirty="0" err="1"/>
              <a:t>mer</a:t>
            </a:r>
            <a:r>
              <a:rPr lang="en-US" dirty="0"/>
              <a:t> around 5% (no more than 10%)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476" y="1978745"/>
            <a:ext cx="2109436" cy="108033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589" y="4984769"/>
            <a:ext cx="2521496" cy="15033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2AE8AA3-0B88-4D3B-8D04-99C136880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5476" y="3266327"/>
            <a:ext cx="2109436" cy="160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6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27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General </a:t>
            </a:r>
            <a:r>
              <a:rPr lang="cs-CZ" sz="3600" b="1" dirty="0" err="1"/>
              <a:t>rubbers</a:t>
            </a:r>
            <a:r>
              <a:rPr lang="cs-CZ" sz="3600" b="1" dirty="0"/>
              <a:t> - butyl </a:t>
            </a:r>
            <a:r>
              <a:rPr lang="cs-CZ" sz="3600" b="1" dirty="0" err="1"/>
              <a:t>rubber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7459110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sz="2400" dirty="0"/>
              <a:t>abbreviation </a:t>
            </a:r>
            <a:r>
              <a:rPr lang="en-US" sz="2400" dirty="0" err="1"/>
              <a:t>IIR</a:t>
            </a:r>
            <a:endParaRPr lang="en-US" sz="2400" dirty="0"/>
          </a:p>
          <a:p>
            <a:r>
              <a:rPr lang="en-US" sz="2400" dirty="0"/>
              <a:t>cationic copolymerization of isobutylene and isoprene</a:t>
            </a:r>
          </a:p>
          <a:p>
            <a:pPr lvl="1"/>
            <a:r>
              <a:rPr lang="en-US" sz="2000" dirty="0"/>
              <a:t>random copolymer</a:t>
            </a:r>
          </a:p>
          <a:p>
            <a:pPr lvl="1"/>
            <a:r>
              <a:rPr lang="en-US" sz="2000" dirty="0"/>
              <a:t>isoprene measures mainly in trans</a:t>
            </a:r>
          </a:p>
          <a:p>
            <a:r>
              <a:rPr lang="en-US" sz="2400" dirty="0"/>
              <a:t>it can be chlorinated (</a:t>
            </a:r>
            <a:r>
              <a:rPr lang="en-US" sz="2400" dirty="0" err="1"/>
              <a:t>CIIR</a:t>
            </a:r>
            <a:r>
              <a:rPr lang="en-US" sz="2400" dirty="0"/>
              <a:t>) or brominated (</a:t>
            </a:r>
            <a:r>
              <a:rPr lang="en-US" sz="2400" dirty="0" err="1"/>
              <a:t>BIIR</a:t>
            </a:r>
            <a:r>
              <a:rPr lang="en-US" sz="2400" dirty="0"/>
              <a:t>)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384" y="3789040"/>
            <a:ext cx="3686689" cy="192431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276" y="1790604"/>
            <a:ext cx="1512168" cy="1512168"/>
          </a:xfrm>
          <a:prstGeom prst="rect">
            <a:avLst/>
          </a:prstGeom>
        </p:spPr>
      </p:pic>
      <p:cxnSp>
        <p:nvCxnSpPr>
          <p:cNvPr id="11" name="Přímá spojnice se šipkou 10"/>
          <p:cNvCxnSpPr/>
          <p:nvPr/>
        </p:nvCxnSpPr>
        <p:spPr>
          <a:xfrm>
            <a:off x="9336360" y="3068960"/>
            <a:ext cx="0" cy="561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043" y="4555928"/>
            <a:ext cx="3383458" cy="1800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425" y="4555928"/>
            <a:ext cx="332666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1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28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/>
              <a:t>Oil-resistant</a:t>
            </a:r>
            <a:r>
              <a:rPr lang="cs-CZ" sz="3600" b="1" dirty="0"/>
              <a:t> </a:t>
            </a:r>
            <a:r>
              <a:rPr lang="cs-CZ" sz="3600" b="1" dirty="0" err="1"/>
              <a:t>rubbers</a:t>
            </a:r>
            <a:r>
              <a:rPr lang="cs-CZ" sz="3600" b="1" dirty="0"/>
              <a:t> - chloroprene</a:t>
            </a:r>
            <a:endParaRPr lang="cs-CZ" sz="3600" b="1" dirty="0">
              <a:ea typeface="+mn-ea"/>
              <a:cs typeface="+mn-c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272" y="1970195"/>
            <a:ext cx="2439436" cy="138384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593" y="4960494"/>
            <a:ext cx="5087491" cy="1369956"/>
          </a:xfrm>
          <a:prstGeom prst="rect">
            <a:avLst/>
          </a:prstGeom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725122" y="2073996"/>
            <a:ext cx="6667019" cy="4256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cs-CZ" dirty="0"/>
              <a:t>polychloroprene</a:t>
            </a:r>
          </a:p>
          <a:p>
            <a:pPr lvl="1"/>
            <a:r>
              <a:rPr lang="cs-CZ" dirty="0"/>
              <a:t>Neoprene (DuPont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err="1"/>
              <a:t>abbreviation</a:t>
            </a:r>
            <a:r>
              <a:rPr lang="cs-CZ" dirty="0"/>
              <a:t> </a:t>
            </a:r>
            <a:r>
              <a:rPr lang="cs-CZ" dirty="0" err="1"/>
              <a:t>CR</a:t>
            </a:r>
            <a:endParaRPr lang="cs-CZ" dirty="0"/>
          </a:p>
          <a:p>
            <a:pPr lvl="1"/>
            <a:r>
              <a:rPr lang="cs-CZ" dirty="0" err="1"/>
              <a:t>about</a:t>
            </a:r>
            <a:r>
              <a:rPr lang="cs-CZ" dirty="0"/>
              <a:t> 85% </a:t>
            </a:r>
            <a:r>
              <a:rPr lang="cs-CZ" dirty="0" err="1"/>
              <a:t>is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trans </a:t>
            </a:r>
            <a:r>
              <a:rPr lang="cs-CZ" dirty="0" err="1"/>
              <a:t>configuration</a:t>
            </a:r>
            <a:endParaRPr lang="cs-CZ" dirty="0"/>
          </a:p>
          <a:p>
            <a:pPr lvl="1"/>
            <a:r>
              <a:rPr lang="cs-CZ" dirty="0" err="1"/>
              <a:t>it</a:t>
            </a:r>
            <a:r>
              <a:rPr lang="cs-CZ" dirty="0"/>
              <a:t> has a </a:t>
            </a:r>
            <a:r>
              <a:rPr lang="cs-CZ" dirty="0" err="1"/>
              <a:t>tendency</a:t>
            </a:r>
            <a:r>
              <a:rPr lang="cs-CZ" dirty="0"/>
              <a:t> to </a:t>
            </a:r>
            <a:r>
              <a:rPr lang="cs-CZ" dirty="0" err="1"/>
              <a:t>crystallize</a:t>
            </a:r>
            <a:r>
              <a:rPr lang="cs-CZ" dirty="0"/>
              <a:t> as a </a:t>
            </a:r>
            <a:r>
              <a:rPr lang="cs-CZ" dirty="0" err="1"/>
              <a:t>result</a:t>
            </a:r>
            <a:endParaRPr lang="cs-CZ" dirty="0"/>
          </a:p>
          <a:p>
            <a:r>
              <a:rPr lang="cs-CZ" dirty="0" err="1"/>
              <a:t>resistant</a:t>
            </a:r>
            <a:r>
              <a:rPr lang="cs-CZ" dirty="0"/>
              <a:t> to </a:t>
            </a:r>
            <a:r>
              <a:rPr lang="cs-CZ" dirty="0" err="1"/>
              <a:t>elevated</a:t>
            </a:r>
            <a:r>
              <a:rPr lang="cs-CZ" dirty="0"/>
              <a:t> </a:t>
            </a:r>
            <a:r>
              <a:rPr lang="cs-CZ" dirty="0" err="1"/>
              <a:t>temperatures</a:t>
            </a:r>
            <a:r>
              <a:rPr lang="cs-CZ" dirty="0"/>
              <a:t>, </a:t>
            </a:r>
            <a:r>
              <a:rPr lang="cs-CZ" dirty="0" err="1"/>
              <a:t>weather</a:t>
            </a:r>
            <a:r>
              <a:rPr lang="cs-CZ" dirty="0"/>
              <a:t> and </a:t>
            </a:r>
            <a:r>
              <a:rPr lang="cs-CZ" dirty="0" err="1"/>
              <a:t>oils</a:t>
            </a:r>
            <a:endParaRPr lang="cs-CZ" dirty="0"/>
          </a:p>
          <a:p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temperature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synthesis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are </a:t>
            </a:r>
            <a:r>
              <a:rPr lang="cs-CZ" dirty="0" err="1" smtClean="0"/>
              <a:t>prepared</a:t>
            </a:r>
            <a:r>
              <a:rPr lang="cs-CZ" dirty="0" smtClean="0"/>
              <a:t>:</a:t>
            </a:r>
            <a:endParaRPr lang="cs-CZ" dirty="0"/>
          </a:p>
          <a:p>
            <a:pPr lvl="1"/>
            <a:r>
              <a:rPr lang="cs-CZ" dirty="0"/>
              <a:t>fast </a:t>
            </a:r>
            <a:r>
              <a:rPr lang="cs-CZ" dirty="0" err="1"/>
              <a:t>crystallizing</a:t>
            </a:r>
            <a:r>
              <a:rPr lang="cs-CZ" dirty="0"/>
              <a:t> </a:t>
            </a:r>
            <a:r>
              <a:rPr lang="cs-CZ" dirty="0" err="1"/>
              <a:t>CR</a:t>
            </a:r>
            <a:r>
              <a:rPr lang="cs-CZ" dirty="0"/>
              <a:t> (10 °C)</a:t>
            </a:r>
          </a:p>
          <a:p>
            <a:pPr lvl="2"/>
            <a:r>
              <a:rPr lang="cs-CZ" dirty="0" err="1"/>
              <a:t>little</a:t>
            </a:r>
            <a:r>
              <a:rPr lang="cs-CZ" dirty="0"/>
              <a:t> </a:t>
            </a:r>
            <a:r>
              <a:rPr lang="cs-CZ" dirty="0" err="1"/>
              <a:t>branched</a:t>
            </a:r>
            <a:r>
              <a:rPr lang="cs-CZ" dirty="0"/>
              <a:t>, solid 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vulcanization</a:t>
            </a:r>
            <a:endParaRPr lang="cs-CZ" dirty="0"/>
          </a:p>
          <a:p>
            <a:pPr lvl="1"/>
            <a:r>
              <a:rPr lang="cs-CZ" dirty="0"/>
              <a:t>medium fast </a:t>
            </a:r>
            <a:r>
              <a:rPr lang="cs-CZ" dirty="0" err="1"/>
              <a:t>crystallizing</a:t>
            </a:r>
            <a:r>
              <a:rPr lang="cs-CZ" dirty="0"/>
              <a:t> </a:t>
            </a:r>
            <a:r>
              <a:rPr lang="cs-CZ" dirty="0" err="1"/>
              <a:t>CR</a:t>
            </a:r>
            <a:endParaRPr lang="cs-CZ" dirty="0"/>
          </a:p>
          <a:p>
            <a:pPr lvl="1"/>
            <a:r>
              <a:rPr lang="cs-CZ" dirty="0" err="1"/>
              <a:t>slowly</a:t>
            </a:r>
            <a:r>
              <a:rPr lang="cs-CZ" dirty="0"/>
              <a:t> </a:t>
            </a:r>
            <a:r>
              <a:rPr lang="cs-CZ" dirty="0" err="1"/>
              <a:t>crystallizing</a:t>
            </a:r>
            <a:r>
              <a:rPr lang="cs-CZ" dirty="0"/>
              <a:t> (45 °C)</a:t>
            </a:r>
          </a:p>
          <a:p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tubes</a:t>
            </a:r>
            <a:r>
              <a:rPr lang="cs-CZ" dirty="0"/>
              <a:t>, </a:t>
            </a:r>
            <a:r>
              <a:rPr lang="cs-CZ" dirty="0" err="1"/>
              <a:t>cables</a:t>
            </a:r>
            <a:endParaRPr lang="cs-CZ" dirty="0"/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9552384" y="3354044"/>
            <a:ext cx="0" cy="1443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98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29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/>
              <a:t>Oil-resistant</a:t>
            </a:r>
            <a:r>
              <a:rPr lang="cs-CZ" sz="3600" b="1" dirty="0"/>
              <a:t> </a:t>
            </a:r>
            <a:r>
              <a:rPr lang="cs-CZ" sz="3600" b="1" dirty="0" err="1"/>
              <a:t>rubbers</a:t>
            </a:r>
            <a:r>
              <a:rPr lang="cs-CZ" sz="3600" b="1" dirty="0"/>
              <a:t> - butadiene </a:t>
            </a:r>
            <a:r>
              <a:rPr lang="cs-CZ" sz="3600" b="1" dirty="0" err="1"/>
              <a:t>acrylonitrile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725122" y="2073996"/>
            <a:ext cx="7412246" cy="4256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abbreviation </a:t>
            </a:r>
            <a:r>
              <a:rPr lang="en-US" dirty="0" err="1"/>
              <a:t>NBR</a:t>
            </a:r>
            <a:endParaRPr lang="en-US" dirty="0"/>
          </a:p>
          <a:p>
            <a:pPr lvl="1"/>
            <a:r>
              <a:rPr lang="en-US" dirty="0"/>
              <a:t>sometimes referred to as nitrile rubbers</a:t>
            </a:r>
          </a:p>
          <a:p>
            <a:r>
              <a:rPr lang="en-US" dirty="0"/>
              <a:t>statistical </a:t>
            </a:r>
            <a:r>
              <a:rPr lang="en-US" dirty="0" err="1"/>
              <a:t>bipolymer</a:t>
            </a:r>
            <a:endParaRPr lang="en-US" dirty="0"/>
          </a:p>
          <a:p>
            <a:r>
              <a:rPr lang="en-US" dirty="0"/>
              <a:t>according to the content of acrylonitrile </a:t>
            </a:r>
            <a:r>
              <a:rPr lang="en-US" dirty="0" err="1"/>
              <a:t>mers</a:t>
            </a:r>
            <a:endParaRPr lang="en-US" dirty="0"/>
          </a:p>
          <a:p>
            <a:pPr lvl="1"/>
            <a:r>
              <a:rPr lang="en-US" dirty="0"/>
              <a:t>with low content (18 to 26%)</a:t>
            </a:r>
          </a:p>
          <a:p>
            <a:pPr lvl="1"/>
            <a:r>
              <a:rPr lang="en-US" dirty="0"/>
              <a:t>with medium content (30 to 35%)</a:t>
            </a:r>
          </a:p>
          <a:p>
            <a:pPr lvl="1"/>
            <a:r>
              <a:rPr lang="en-US" dirty="0"/>
              <a:t>with a high content (40 to 50%)</a:t>
            </a:r>
          </a:p>
          <a:p>
            <a:r>
              <a:rPr lang="en-US" dirty="0"/>
              <a:t>oil resistant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168" y="2996952"/>
            <a:ext cx="4122700" cy="20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1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 smtClean="0">
                <a:ea typeface="+mn-ea"/>
                <a:cs typeface="+mn-cs"/>
              </a:rPr>
              <a:t>Elastomers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6618046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a material which, within its application temperature, is capable of quickly, mostly reversibly deforming with a small force by at least 100% of its original length</a:t>
            </a:r>
          </a:p>
          <a:p>
            <a:pPr lvl="2"/>
            <a:r>
              <a:rPr lang="en-US" dirty="0"/>
              <a:t>its elastic limit is low at a high rate of relative deformation</a:t>
            </a:r>
          </a:p>
          <a:p>
            <a:pPr lvl="1"/>
            <a:r>
              <a:rPr lang="en-US" dirty="0"/>
              <a:t>exhibits rubbery properties usually over a wide range of temperatures</a:t>
            </a:r>
          </a:p>
          <a:p>
            <a:r>
              <a:rPr lang="en-US" dirty="0"/>
              <a:t>can generally be divided into:</a:t>
            </a:r>
          </a:p>
          <a:p>
            <a:pPr lvl="1"/>
            <a:r>
              <a:rPr lang="en-US" dirty="0"/>
              <a:t>rubber</a:t>
            </a:r>
          </a:p>
          <a:p>
            <a:pPr lvl="2"/>
            <a:r>
              <a:rPr lang="en-US" dirty="0"/>
              <a:t>elasticity ensured mainly by chemical knots</a:t>
            </a:r>
          </a:p>
          <a:p>
            <a:pPr lvl="1"/>
            <a:r>
              <a:rPr lang="en-US" dirty="0"/>
              <a:t>thermoplastic elastomers</a:t>
            </a:r>
          </a:p>
          <a:p>
            <a:pPr lvl="2"/>
            <a:r>
              <a:rPr lang="en-US" dirty="0"/>
              <a:t>elasticity ensured mainly by physical knots</a:t>
            </a:r>
          </a:p>
          <a:p>
            <a:pPr lvl="2"/>
            <a:r>
              <a:rPr lang="en-US" dirty="0"/>
              <a:t>ionomers are a special kind</a:t>
            </a:r>
            <a:endParaRPr lang="cs-CZ" dirty="0"/>
          </a:p>
        </p:txBody>
      </p:sp>
      <p:pic>
        <p:nvPicPr>
          <p:cNvPr id="1026" name="Picture 2" descr="Rubber Band Pentagram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5" t="17137" r="31785" b="19864"/>
          <a:stretch/>
        </p:blipFill>
        <p:spPr bwMode="auto">
          <a:xfrm>
            <a:off x="7936260" y="2502517"/>
            <a:ext cx="4010632" cy="3759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4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30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/>
              <a:t>Oil-resistant</a:t>
            </a:r>
            <a:r>
              <a:rPr lang="cs-CZ" sz="3600" b="1" dirty="0"/>
              <a:t> </a:t>
            </a:r>
            <a:r>
              <a:rPr lang="cs-CZ" sz="3600" b="1" dirty="0" err="1"/>
              <a:t>rubbers</a:t>
            </a:r>
            <a:r>
              <a:rPr lang="cs-CZ" sz="3600" b="1" dirty="0"/>
              <a:t> - </a:t>
            </a:r>
            <a:r>
              <a:rPr lang="cs-CZ" sz="3600" b="1" dirty="0" err="1"/>
              <a:t>polysulphide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725122" y="2073996"/>
            <a:ext cx="10712034" cy="3294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many advantages</a:t>
            </a:r>
          </a:p>
          <a:p>
            <a:pPr lvl="1"/>
            <a:r>
              <a:rPr lang="en-US" dirty="0"/>
              <a:t>excellent oil resistance</a:t>
            </a:r>
          </a:p>
          <a:p>
            <a:pPr lvl="1"/>
            <a:r>
              <a:rPr lang="en-US" dirty="0"/>
              <a:t>partially resistant to even slightly polar solvents</a:t>
            </a:r>
          </a:p>
          <a:p>
            <a:pPr lvl="1"/>
            <a:r>
              <a:rPr lang="en-US" dirty="0"/>
              <a:t>they swell little</a:t>
            </a:r>
          </a:p>
          <a:p>
            <a:pPr lvl="1"/>
            <a:r>
              <a:rPr lang="en-US" dirty="0"/>
              <a:t>chemically resistant (do not contain double bonds) - weather resistance</a:t>
            </a:r>
          </a:p>
          <a:p>
            <a:pPr lvl="1"/>
            <a:r>
              <a:rPr lang="en-US" dirty="0"/>
              <a:t>low gas permeability</a:t>
            </a:r>
          </a:p>
          <a:p>
            <a:r>
              <a:rPr lang="en-US" dirty="0"/>
              <a:t>they have only a small drawback</a:t>
            </a:r>
          </a:p>
          <a:p>
            <a:pPr lvl="1"/>
            <a:r>
              <a:rPr lang="en-US" dirty="0"/>
              <a:t>when heated it bursts with </a:t>
            </a:r>
            <a:r>
              <a:rPr lang="en-US" dirty="0" err="1" smtClean="0"/>
              <a:t>sul</a:t>
            </a:r>
            <a:r>
              <a:rPr lang="cs-CZ" dirty="0" err="1" smtClean="0"/>
              <a:t>ph</a:t>
            </a:r>
            <a:r>
              <a:rPr lang="en-US" dirty="0" err="1" smtClean="0"/>
              <a:t>ur</a:t>
            </a:r>
            <a:endParaRPr lang="en-US" dirty="0"/>
          </a:p>
          <a:p>
            <a:pPr lvl="2"/>
            <a:r>
              <a:rPr lang="en-US" dirty="0"/>
              <a:t>if you want to play devils, definitely consider it an advantage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18" y="5419576"/>
            <a:ext cx="4290758" cy="787618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 flipV="1">
            <a:off x="5241459" y="5809855"/>
            <a:ext cx="973630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695" y="5419576"/>
            <a:ext cx="5107400" cy="944595"/>
          </a:xfrm>
          <a:prstGeom prst="rect">
            <a:avLst/>
          </a:prstGeom>
        </p:spPr>
      </p:pic>
      <p:sp>
        <p:nvSpPr>
          <p:cNvPr id="11" name="Kříž 10"/>
          <p:cNvSpPr/>
          <p:nvPr/>
        </p:nvSpPr>
        <p:spPr>
          <a:xfrm>
            <a:off x="10416938" y="5809855"/>
            <a:ext cx="226034" cy="226034"/>
          </a:xfrm>
          <a:prstGeom prst="plus">
            <a:avLst>
              <a:gd name="adj" fmla="val 4726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Kříž 11"/>
          <p:cNvSpPr/>
          <p:nvPr/>
        </p:nvSpPr>
        <p:spPr>
          <a:xfrm>
            <a:off x="2987006" y="5696838"/>
            <a:ext cx="226034" cy="226034"/>
          </a:xfrm>
          <a:prstGeom prst="plus">
            <a:avLst>
              <a:gd name="adj" fmla="val 4726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18C0A9C-E811-FC94-B28B-2C3BAEA992FE}"/>
              </a:ext>
            </a:extLst>
          </p:cNvPr>
          <p:cNvSpPr txBox="1"/>
          <p:nvPr/>
        </p:nvSpPr>
        <p:spPr>
          <a:xfrm>
            <a:off x="10671581" y="5774207"/>
            <a:ext cx="4320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dirty="0">
                <a:latin typeface="+mn-lt"/>
              </a:rPr>
              <a:t>y</a:t>
            </a:r>
            <a:endParaRPr lang="cs-CZ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058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31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Heat-</a:t>
            </a:r>
            <a:r>
              <a:rPr lang="cs-CZ" sz="3600" b="1" dirty="0" err="1"/>
              <a:t>resistant</a:t>
            </a:r>
            <a:r>
              <a:rPr lang="cs-CZ" sz="3600" b="1" dirty="0"/>
              <a:t> </a:t>
            </a:r>
            <a:r>
              <a:rPr lang="cs-CZ" sz="3600" b="1" dirty="0" err="1"/>
              <a:t>rubbers</a:t>
            </a:r>
            <a:r>
              <a:rPr lang="cs-CZ" sz="3600" b="1" dirty="0"/>
              <a:t> - </a:t>
            </a:r>
            <a:r>
              <a:rPr lang="cs-CZ" sz="3600" b="1" dirty="0" err="1"/>
              <a:t>silicone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725122" y="2073996"/>
            <a:ext cx="8467222" cy="41633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these are linear siloxanes</a:t>
            </a:r>
          </a:p>
          <a:p>
            <a:r>
              <a:rPr lang="en-US" dirty="0"/>
              <a:t>wide temperature range of the rubbery region</a:t>
            </a:r>
          </a:p>
          <a:p>
            <a:pPr lvl="1"/>
            <a:r>
              <a:rPr lang="en-US" dirty="0"/>
              <a:t>due to low chain cohesion</a:t>
            </a:r>
          </a:p>
          <a:p>
            <a:pPr lvl="2"/>
            <a:r>
              <a:rPr lang="en-US" dirty="0"/>
              <a:t>but also worse physical properties because of this</a:t>
            </a:r>
          </a:p>
          <a:p>
            <a:r>
              <a:rPr lang="en-US" dirty="0"/>
              <a:t>heat resistant</a:t>
            </a:r>
          </a:p>
          <a:p>
            <a:r>
              <a:rPr lang="en-US" dirty="0"/>
              <a:t>peroxides can be cross-linked, for example</a:t>
            </a:r>
          </a:p>
          <a:p>
            <a:r>
              <a:rPr lang="en-US" dirty="0"/>
              <a:t>adhesive materials (insulating tapes), mastics, glues, rubbers are made from them</a:t>
            </a:r>
          </a:p>
          <a:p>
            <a:pPr lvl="1"/>
            <a:r>
              <a:rPr lang="en-US" dirty="0"/>
              <a:t>in addition to silicone polymers, the tube also contains </a:t>
            </a:r>
            <a:r>
              <a:rPr lang="en-US" dirty="0" err="1"/>
              <a:t>methyltriacetosilane</a:t>
            </a:r>
            <a:r>
              <a:rPr lang="en-US" dirty="0"/>
              <a:t>, which functions as a </a:t>
            </a:r>
            <a:r>
              <a:rPr lang="en-US" dirty="0" err="1"/>
              <a:t>crosslinker</a:t>
            </a:r>
            <a:r>
              <a:rPr lang="en-US" dirty="0"/>
              <a:t> (anionic reaction initiated by air humidity)</a:t>
            </a:r>
            <a:endParaRPr lang="cs-CZ" dirty="0"/>
          </a:p>
        </p:txBody>
      </p:sp>
      <p:pic>
        <p:nvPicPr>
          <p:cNvPr id="3076" name="Picture 4" descr="Den Braven Univerzální silikon 280ml transp.RL - Silikon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7" r="37258"/>
          <a:stretch/>
        </p:blipFill>
        <p:spPr bwMode="auto">
          <a:xfrm>
            <a:off x="10295539" y="2291581"/>
            <a:ext cx="1058261" cy="388843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86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32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Heat-</a:t>
            </a:r>
            <a:r>
              <a:rPr lang="cs-CZ" sz="3600" b="1" dirty="0" err="1"/>
              <a:t>resistant</a:t>
            </a:r>
            <a:r>
              <a:rPr lang="cs-CZ" sz="3600" b="1" dirty="0"/>
              <a:t> </a:t>
            </a:r>
            <a:r>
              <a:rPr lang="cs-CZ" sz="3600" b="1" dirty="0" err="1"/>
              <a:t>rubbers</a:t>
            </a:r>
            <a:r>
              <a:rPr lang="cs-CZ" sz="3600" b="1" dirty="0"/>
              <a:t> - </a:t>
            </a:r>
            <a:r>
              <a:rPr lang="cs-CZ" sz="3600" b="1" dirty="0" err="1"/>
              <a:t>silicone</a:t>
            </a:r>
            <a:endParaRPr lang="cs-CZ" sz="3600" b="1" dirty="0"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04" y="1561394"/>
            <a:ext cx="1650290" cy="174787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51" y="3898998"/>
            <a:ext cx="2598179" cy="206283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784" y="2474112"/>
            <a:ext cx="4620216" cy="32403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8418" y="2764612"/>
            <a:ext cx="3944582" cy="246891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18C0A9C-E811-FC94-B28B-2C3BAEA992FE}"/>
              </a:ext>
            </a:extLst>
          </p:cNvPr>
          <p:cNvSpPr txBox="1"/>
          <p:nvPr/>
        </p:nvSpPr>
        <p:spPr>
          <a:xfrm>
            <a:off x="397215" y="3261604"/>
            <a:ext cx="30572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polydimethoxysiloxane</a:t>
            </a:r>
            <a:endParaRPr lang="cs-CZ" sz="2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cs-CZ" sz="20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cs-CZ" sz="20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MQ</a:t>
            </a:r>
            <a:r>
              <a:rPr lang="cs-CZ" sz="20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  <a:endParaRPr lang="cs-CZ" sz="32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18C0A9C-E811-FC94-B28B-2C3BAEA992FE}"/>
              </a:ext>
            </a:extLst>
          </p:cNvPr>
          <p:cNvSpPr txBox="1"/>
          <p:nvPr/>
        </p:nvSpPr>
        <p:spPr>
          <a:xfrm>
            <a:off x="191606" y="5843676"/>
            <a:ext cx="30572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methylvinylpolysiloxane</a:t>
            </a:r>
            <a:endParaRPr lang="cs-CZ" sz="2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cs-CZ" sz="20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cs-CZ" sz="20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MVQ</a:t>
            </a:r>
            <a:r>
              <a:rPr lang="cs-CZ" sz="20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  <a:endParaRPr lang="cs-CZ" sz="32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18C0A9C-E811-FC94-B28B-2C3BAEA992FE}"/>
              </a:ext>
            </a:extLst>
          </p:cNvPr>
          <p:cNvSpPr txBox="1"/>
          <p:nvPr/>
        </p:nvSpPr>
        <p:spPr>
          <a:xfrm>
            <a:off x="8150425" y="1928023"/>
            <a:ext cx="3293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methylfenylvinylpolysiloxane</a:t>
            </a:r>
            <a:endParaRPr lang="cs-CZ" sz="2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cs-CZ" sz="20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cs-CZ" sz="20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MPVQ</a:t>
            </a:r>
            <a:r>
              <a:rPr lang="cs-CZ" sz="20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  <a:endParaRPr lang="cs-CZ" sz="32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18C0A9C-E811-FC94-B28B-2C3BAEA992FE}"/>
              </a:ext>
            </a:extLst>
          </p:cNvPr>
          <p:cNvSpPr txBox="1"/>
          <p:nvPr/>
        </p:nvSpPr>
        <p:spPr>
          <a:xfrm>
            <a:off x="3425985" y="5217701"/>
            <a:ext cx="41080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i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methyltrifluorpropylvinylpolysiloxane</a:t>
            </a:r>
            <a:endParaRPr lang="cs-CZ" sz="20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cs-CZ" sz="20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cs-CZ" sz="20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MPQ</a:t>
            </a:r>
            <a:r>
              <a:rPr lang="cs-CZ" sz="20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  <a:endParaRPr lang="cs-CZ" sz="32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758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33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Heat-</a:t>
            </a:r>
            <a:r>
              <a:rPr lang="cs-CZ" sz="3600" b="1" dirty="0" err="1"/>
              <a:t>resistant</a:t>
            </a:r>
            <a:r>
              <a:rPr lang="cs-CZ" sz="3600" b="1" dirty="0"/>
              <a:t> </a:t>
            </a:r>
            <a:r>
              <a:rPr lang="cs-CZ" sz="3600" b="1" dirty="0" err="1"/>
              <a:t>rubbers</a:t>
            </a:r>
            <a:r>
              <a:rPr lang="cs-CZ" sz="3600" b="1" dirty="0"/>
              <a:t> - </a:t>
            </a:r>
            <a:r>
              <a:rPr lang="cs-CZ" sz="3600" b="1" dirty="0" err="1"/>
              <a:t>fluorocarbon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725122" y="2073996"/>
            <a:ext cx="10712034" cy="4163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Rambo among rubbers</a:t>
            </a:r>
          </a:p>
          <a:p>
            <a:pPr lvl="1"/>
            <a:r>
              <a:rPr lang="en-US" dirty="0"/>
              <a:t>withstands the highest temperatures among rubbers (over 200 °C)</a:t>
            </a:r>
          </a:p>
          <a:p>
            <a:pPr lvl="1"/>
            <a:r>
              <a:rPr lang="en-US" dirty="0"/>
              <a:t>rubbery area already from about -25 °C</a:t>
            </a:r>
          </a:p>
          <a:p>
            <a:pPr lvl="1"/>
            <a:r>
              <a:rPr lang="en-US" dirty="0"/>
              <a:t>resistant to oils</a:t>
            </a:r>
          </a:p>
          <a:p>
            <a:pPr lvl="1"/>
            <a:r>
              <a:rPr lang="en-US" dirty="0"/>
              <a:t>resistant to acids (concentrated sulfuric, nitric, etc.)</a:t>
            </a:r>
          </a:p>
          <a:p>
            <a:pPr lvl="1"/>
            <a:r>
              <a:rPr lang="en-US" dirty="0"/>
              <a:t>resistant vapors</a:t>
            </a:r>
          </a:p>
          <a:p>
            <a:pPr lvl="1"/>
            <a:r>
              <a:rPr lang="en-US" dirty="0"/>
              <a:t>resistant to oxidation (weathering)</a:t>
            </a:r>
          </a:p>
          <a:p>
            <a:r>
              <a:rPr lang="en-US" dirty="0"/>
              <a:t>this is why they are some of the most expensive</a:t>
            </a:r>
            <a:endParaRPr lang="cs-CZ" dirty="0"/>
          </a:p>
        </p:txBody>
      </p:sp>
      <p:pic>
        <p:nvPicPr>
          <p:cNvPr id="2050" name="Picture 2" descr="Meme Rambo - Gerar Memes - Gerador de Memes Engraçados">
            <a:extLst>
              <a:ext uri="{FF2B5EF4-FFF2-40B4-BE49-F238E27FC236}">
                <a16:creationId xmlns:a16="http://schemas.microsoft.com/office/drawing/2014/main" id="{841BBBCE-A450-41AD-9916-6D7DB928E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978708"/>
            <a:ext cx="3258604" cy="3258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7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34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Heat-</a:t>
            </a:r>
            <a:r>
              <a:rPr lang="cs-CZ" sz="3600" b="1" dirty="0" err="1"/>
              <a:t>resistant</a:t>
            </a:r>
            <a:r>
              <a:rPr lang="cs-CZ" sz="3600" b="1" dirty="0"/>
              <a:t> </a:t>
            </a:r>
            <a:r>
              <a:rPr lang="cs-CZ" sz="3600" b="1" dirty="0" err="1"/>
              <a:t>rubbers</a:t>
            </a:r>
            <a:r>
              <a:rPr lang="cs-CZ" sz="3600" b="1" dirty="0"/>
              <a:t> - </a:t>
            </a:r>
            <a:r>
              <a:rPr lang="cs-CZ" sz="3600" b="1" dirty="0" err="1"/>
              <a:t>fluorocarbon</a:t>
            </a:r>
            <a:endParaRPr lang="cs-CZ" sz="3600" b="1" dirty="0"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228" y="2152339"/>
            <a:ext cx="4896544" cy="4203589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6527304" y="1878732"/>
            <a:ext cx="2088232" cy="2088232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725122" y="2073996"/>
            <a:ext cx="5732134" cy="4163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cs-CZ" dirty="0" err="1"/>
              <a:t>they</a:t>
            </a:r>
            <a:r>
              <a:rPr lang="cs-CZ" dirty="0"/>
              <a:t> are </a:t>
            </a:r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/>
              <a:t>copolymers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vinylidene</a:t>
            </a:r>
            <a:r>
              <a:rPr lang="cs-CZ" dirty="0"/>
              <a:t> fluoride and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comonomers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tetrafluoroethylene</a:t>
            </a:r>
            <a:endParaRPr lang="cs-CZ" dirty="0"/>
          </a:p>
          <a:p>
            <a:pPr lvl="1"/>
            <a:r>
              <a:rPr lang="cs-CZ" dirty="0" err="1"/>
              <a:t>hexafluoropropylene</a:t>
            </a:r>
            <a:endParaRPr lang="cs-CZ" dirty="0"/>
          </a:p>
          <a:p>
            <a:pPr lvl="1"/>
            <a:r>
              <a:rPr lang="cs-CZ" dirty="0" err="1"/>
              <a:t>hydroxypentafluoropropylene</a:t>
            </a:r>
            <a:endParaRPr lang="cs-CZ" dirty="0"/>
          </a:p>
          <a:p>
            <a:pPr lvl="1"/>
            <a:r>
              <a:rPr lang="cs-CZ" dirty="0" err="1"/>
              <a:t>etc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305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35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Additives</a:t>
            </a:r>
            <a:r>
              <a:rPr lang="cs-CZ" sz="3600" b="1" dirty="0">
                <a:ea typeface="+mn-ea"/>
                <a:cs typeface="+mn-cs"/>
              </a:rPr>
              <a:t> in </a:t>
            </a:r>
            <a:r>
              <a:rPr lang="cs-CZ" sz="3600" b="1" dirty="0" err="1">
                <a:ea typeface="+mn-ea"/>
                <a:cs typeface="+mn-cs"/>
              </a:rPr>
              <a:t>rubbers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41756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most common isoprene or diene rubbers</a:t>
            </a:r>
          </a:p>
          <a:p>
            <a:pPr lvl="1"/>
            <a:r>
              <a:rPr lang="en-US" dirty="0"/>
              <a:t>therefore, they contain double bonds that are relatively reactive</a:t>
            </a:r>
          </a:p>
          <a:p>
            <a:pPr lvl="1"/>
            <a:r>
              <a:rPr lang="en-US" dirty="0"/>
              <a:t>are susceptible to degradation</a:t>
            </a:r>
          </a:p>
          <a:p>
            <a:pPr lvl="1"/>
            <a:r>
              <a:rPr lang="en-US" dirty="0"/>
              <a:t>it must be doped with anti-degradation substances</a:t>
            </a:r>
          </a:p>
          <a:p>
            <a:r>
              <a:rPr lang="en-US" dirty="0"/>
              <a:t>rubbers with a saturated chain are usually quite stable and thus do not need anti-degradation agents</a:t>
            </a:r>
          </a:p>
          <a:p>
            <a:pPr lvl="1"/>
            <a:r>
              <a:rPr lang="en-US" dirty="0"/>
              <a:t>e.g. ethylene-propylene rubbers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25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36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24928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/>
              <a:t>II. Termoplastické elastomery</a:t>
            </a:r>
            <a:endParaRPr lang="cs-CZ" sz="4800" b="1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9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37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ea typeface="+mn-ea"/>
                <a:cs typeface="+mn-cs"/>
              </a:rPr>
              <a:t>Termoplastické </a:t>
            </a:r>
            <a:r>
              <a:rPr lang="cs-CZ" sz="3600" b="1" dirty="0">
                <a:ea typeface="+mn-ea"/>
                <a:cs typeface="+mn-cs"/>
              </a:rPr>
              <a:t>elastomery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10712034" cy="44644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 err="1"/>
              <a:t>TPE</a:t>
            </a:r>
            <a:endParaRPr lang="en-US" dirty="0"/>
          </a:p>
          <a:p>
            <a:r>
              <a:rPr lang="en-US" dirty="0"/>
              <a:t>definition</a:t>
            </a:r>
          </a:p>
          <a:p>
            <a:pPr lvl="1"/>
            <a:r>
              <a:rPr lang="en-US" dirty="0"/>
              <a:t>general:</a:t>
            </a:r>
          </a:p>
          <a:p>
            <a:pPr lvl="2"/>
            <a:r>
              <a:rPr lang="en-US" dirty="0"/>
              <a:t>a group of chemically non-cross-linked heterogeneous substances capable of significant reversible deformation under the application of low voltage and an amorphous structure in the </a:t>
            </a:r>
            <a:r>
              <a:rPr lang="en-US" dirty="0" err="1"/>
              <a:t>undeformed</a:t>
            </a:r>
            <a:r>
              <a:rPr lang="en-US" dirty="0"/>
              <a:t> state</a:t>
            </a:r>
          </a:p>
          <a:p>
            <a:pPr lvl="1"/>
            <a:r>
              <a:rPr lang="en-US" dirty="0"/>
              <a:t>specific:</a:t>
            </a:r>
          </a:p>
          <a:p>
            <a:pPr lvl="2"/>
            <a:r>
              <a:rPr lang="en-US" dirty="0"/>
              <a:t>thermoplastic copolymers consisting of immiscible flexible (elastic) and rigid (rigid) segments resulting in an elastic material (like rubber) that can be recycled (like thermoplastics)</a:t>
            </a:r>
          </a:p>
          <a:p>
            <a:pPr lvl="2"/>
            <a:r>
              <a:rPr lang="en-US" dirty="0"/>
              <a:t>this is how thermoplastic elastomers are more often understood</a:t>
            </a:r>
          </a:p>
          <a:p>
            <a:r>
              <a:rPr lang="en-US" dirty="0"/>
              <a:t>elasticity given by physical </a:t>
            </a:r>
            <a:r>
              <a:rPr lang="cs-CZ" dirty="0" err="1" smtClean="0"/>
              <a:t>knots</a:t>
            </a:r>
            <a:r>
              <a:rPr lang="en-US" dirty="0" smtClean="0"/>
              <a:t> </a:t>
            </a:r>
            <a:r>
              <a:rPr lang="en-US" dirty="0"/>
              <a:t>(so they are not networked) and entropy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905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38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Thermoplastic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elastomers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6445314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segments</a:t>
            </a:r>
          </a:p>
          <a:p>
            <a:pPr lvl="1"/>
            <a:r>
              <a:rPr lang="en-US" dirty="0"/>
              <a:t>flexible</a:t>
            </a:r>
          </a:p>
          <a:p>
            <a:pPr lvl="2"/>
            <a:r>
              <a:rPr lang="en-US" dirty="0"/>
              <a:t>rubbery in a wide temperature range</a:t>
            </a:r>
          </a:p>
          <a:p>
            <a:pPr lvl="2"/>
            <a:r>
              <a:rPr lang="en-US" dirty="0"/>
              <a:t>they add flexibility to the material</a:t>
            </a:r>
          </a:p>
          <a:p>
            <a:pPr lvl="1"/>
            <a:r>
              <a:rPr lang="en-US" dirty="0"/>
              <a:t>stiff</a:t>
            </a:r>
          </a:p>
          <a:p>
            <a:pPr lvl="2"/>
            <a:r>
              <a:rPr lang="en-US" dirty="0"/>
              <a:t>glassy or highly crystalline at the temperature conditions of use</a:t>
            </a:r>
          </a:p>
          <a:p>
            <a:pPr lvl="2"/>
            <a:r>
              <a:rPr lang="en-US" dirty="0"/>
              <a:t>they limit the mutual mobility of the chains and fulfill the function of nodes</a:t>
            </a:r>
          </a:p>
          <a:p>
            <a:pPr lvl="2"/>
            <a:r>
              <a:rPr lang="en-US" dirty="0"/>
              <a:t>thanks to the absence of a chemical bond, they enable the material to be recycled</a:t>
            </a:r>
            <a:endParaRPr lang="cs-CZ" dirty="0"/>
          </a:p>
        </p:txBody>
      </p:sp>
      <p:pic>
        <p:nvPicPr>
          <p:cNvPr id="1026" name="Picture 2" descr="TPE Injection Mo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705" y="2348880"/>
            <a:ext cx="4663083" cy="34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815966" y="2186620"/>
            <a:ext cx="1242380" cy="12423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08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39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Types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of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thermoplastic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elastomers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5370878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cs-CZ" dirty="0" err="1"/>
              <a:t>blocky</a:t>
            </a:r>
            <a:endParaRPr lang="cs-CZ" dirty="0"/>
          </a:p>
          <a:p>
            <a:pPr lvl="1"/>
            <a:r>
              <a:rPr lang="cs-CZ" dirty="0" err="1"/>
              <a:t>usually</a:t>
            </a:r>
            <a:r>
              <a:rPr lang="cs-CZ" dirty="0"/>
              <a:t> by </a:t>
            </a:r>
            <a:r>
              <a:rPr lang="cs-CZ" dirty="0" err="1"/>
              <a:t>ionic</a:t>
            </a:r>
            <a:r>
              <a:rPr lang="cs-CZ" dirty="0"/>
              <a:t> (</a:t>
            </a:r>
            <a:r>
              <a:rPr lang="cs-CZ" dirty="0" err="1"/>
              <a:t>living</a:t>
            </a:r>
            <a:r>
              <a:rPr lang="cs-CZ" dirty="0"/>
              <a:t>) </a:t>
            </a:r>
            <a:r>
              <a:rPr lang="cs-CZ" dirty="0" err="1"/>
              <a:t>polymerization</a:t>
            </a:r>
            <a:endParaRPr lang="cs-CZ" dirty="0"/>
          </a:p>
          <a:p>
            <a:r>
              <a:rPr lang="cs-CZ" dirty="0" err="1"/>
              <a:t>polycondensation</a:t>
            </a:r>
            <a:endParaRPr lang="cs-CZ" dirty="0"/>
          </a:p>
          <a:p>
            <a:pPr lvl="1"/>
            <a:r>
              <a:rPr lang="cs-CZ" dirty="0" err="1"/>
              <a:t>polyurethanes</a:t>
            </a:r>
            <a:endParaRPr lang="cs-CZ" dirty="0"/>
          </a:p>
          <a:p>
            <a:pPr lvl="1"/>
            <a:r>
              <a:rPr lang="cs-CZ" dirty="0" err="1"/>
              <a:t>polyetheresters</a:t>
            </a:r>
            <a:endParaRPr lang="cs-CZ" dirty="0"/>
          </a:p>
          <a:p>
            <a:pPr lvl="1"/>
            <a:r>
              <a:rPr lang="cs-CZ" dirty="0" err="1"/>
              <a:t>polyetheramides</a:t>
            </a:r>
            <a:endParaRPr lang="cs-CZ" dirty="0"/>
          </a:p>
          <a:p>
            <a:r>
              <a:rPr lang="cs-CZ" dirty="0" err="1"/>
              <a:t>mixed</a:t>
            </a:r>
            <a:r>
              <a:rPr lang="cs-CZ" dirty="0"/>
              <a:t> </a:t>
            </a:r>
            <a:r>
              <a:rPr lang="cs-CZ" dirty="0" err="1"/>
              <a:t>polymers</a:t>
            </a:r>
            <a:endParaRPr lang="cs-CZ" dirty="0"/>
          </a:p>
          <a:p>
            <a:pPr lvl="1"/>
            <a:r>
              <a:rPr lang="cs-CZ" dirty="0" err="1"/>
              <a:t>mixing</a:t>
            </a:r>
            <a:r>
              <a:rPr lang="cs-CZ" dirty="0"/>
              <a:t> </a:t>
            </a:r>
            <a:r>
              <a:rPr lang="cs-CZ" dirty="0" err="1"/>
              <a:t>molten</a:t>
            </a:r>
            <a:r>
              <a:rPr lang="cs-CZ" dirty="0"/>
              <a:t> </a:t>
            </a:r>
            <a:r>
              <a:rPr lang="cs-CZ" dirty="0" err="1"/>
              <a:t>elastomers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thermoplastics</a:t>
            </a:r>
            <a:endParaRPr lang="cs-CZ" dirty="0"/>
          </a:p>
          <a:p>
            <a:pPr lvl="1"/>
            <a:r>
              <a:rPr lang="cs-CZ" dirty="0" err="1"/>
              <a:t>sometimes</a:t>
            </a:r>
            <a:r>
              <a:rPr lang="cs-CZ" dirty="0"/>
              <a:t> a </a:t>
            </a:r>
            <a:r>
              <a:rPr lang="cs-CZ" dirty="0" err="1"/>
              <a:t>sparse</a:t>
            </a:r>
            <a:r>
              <a:rPr lang="cs-CZ" dirty="0"/>
              <a:t> network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formed</a:t>
            </a:r>
            <a:r>
              <a:rPr lang="cs-CZ" dirty="0"/>
              <a:t> </a:t>
            </a:r>
            <a:r>
              <a:rPr lang="cs-CZ" dirty="0" err="1"/>
              <a:t>due</a:t>
            </a:r>
            <a:r>
              <a:rPr lang="cs-CZ" dirty="0"/>
              <a:t> to </a:t>
            </a:r>
            <a:r>
              <a:rPr lang="cs-CZ" dirty="0" err="1"/>
              <a:t>shear</a:t>
            </a:r>
            <a:r>
              <a:rPr lang="cs-CZ" dirty="0"/>
              <a:t> stress</a:t>
            </a:r>
          </a:p>
          <a:p>
            <a:pPr lvl="2"/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moment </a:t>
            </a:r>
            <a:r>
              <a:rPr lang="cs-CZ" dirty="0" err="1"/>
              <a:t>they</a:t>
            </a:r>
            <a:r>
              <a:rPr lang="cs-CZ" dirty="0"/>
              <a:t> are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borderline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thermoplastic</a:t>
            </a:r>
            <a:r>
              <a:rPr lang="cs-CZ" dirty="0"/>
              <a:t> elastomer and </a:t>
            </a:r>
            <a:r>
              <a:rPr lang="cs-CZ" dirty="0" err="1"/>
              <a:t>sparsely</a:t>
            </a:r>
            <a:r>
              <a:rPr lang="cs-CZ" dirty="0"/>
              <a:t> </a:t>
            </a:r>
            <a:r>
              <a:rPr lang="cs-CZ" dirty="0" err="1"/>
              <a:t>cross-linked</a:t>
            </a:r>
            <a:r>
              <a:rPr lang="cs-CZ" dirty="0"/>
              <a:t> </a:t>
            </a:r>
            <a:r>
              <a:rPr lang="cs-CZ" dirty="0" err="1"/>
              <a:t>rubber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447" y="2236565"/>
            <a:ext cx="4857353" cy="383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1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Rubbery</a:t>
            </a:r>
            <a:r>
              <a:rPr lang="cs-CZ" sz="3600" b="1" dirty="0">
                <a:ea typeface="+mn-ea"/>
                <a:cs typeface="+mn-cs"/>
              </a:rPr>
              <a:t> elasticity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5586902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entropy driven plot</a:t>
            </a:r>
          </a:p>
          <a:p>
            <a:pPr lvl="1"/>
            <a:r>
              <a:rPr lang="en-US" dirty="0"/>
              <a:t>between the nodes of the network (chemical or physical), the chains are coiled into the most energetically stable (poorest) form of the so-called statistical </a:t>
            </a:r>
            <a:r>
              <a:rPr lang="cs-CZ" dirty="0" err="1" smtClean="0"/>
              <a:t>coils</a:t>
            </a:r>
            <a:endParaRPr lang="en-US" dirty="0"/>
          </a:p>
          <a:p>
            <a:pPr lvl="1"/>
            <a:r>
              <a:rPr lang="en-US" dirty="0"/>
              <a:t>due to the mechanical force, the </a:t>
            </a:r>
            <a:r>
              <a:rPr lang="cs-CZ" dirty="0" err="1" smtClean="0"/>
              <a:t>coil</a:t>
            </a:r>
            <a:r>
              <a:rPr lang="en-US" dirty="0" smtClean="0"/>
              <a:t> </a:t>
            </a:r>
            <a:r>
              <a:rPr lang="en-US" dirty="0"/>
              <a:t>untangles and the chains are stretched - but this is not an energetically advantageous arrangement of the chains</a:t>
            </a:r>
          </a:p>
          <a:p>
            <a:pPr lvl="1"/>
            <a:r>
              <a:rPr lang="en-US" dirty="0"/>
              <a:t>after the end of the stress, the chains want to return to the energetically advantageous arrangement of the </a:t>
            </a:r>
            <a:r>
              <a:rPr lang="cs-CZ" dirty="0" err="1" smtClean="0"/>
              <a:t>coils</a:t>
            </a:r>
            <a:r>
              <a:rPr lang="en-US" dirty="0" smtClean="0"/>
              <a:t> </a:t>
            </a:r>
            <a:r>
              <a:rPr lang="en-US" dirty="0"/>
              <a:t>and thus tangle back to approximately their original form</a:t>
            </a:r>
          </a:p>
          <a:p>
            <a:pPr lvl="2"/>
            <a:r>
              <a:rPr lang="en-US" dirty="0"/>
              <a:t>the </a:t>
            </a:r>
            <a:r>
              <a:rPr lang="cs-CZ" dirty="0" err="1" smtClean="0"/>
              <a:t>coils</a:t>
            </a:r>
            <a:r>
              <a:rPr lang="en-US" dirty="0" smtClean="0"/>
              <a:t> </a:t>
            </a:r>
            <a:r>
              <a:rPr lang="en-US" dirty="0"/>
              <a:t>will certainly not be rolled in the same way, but their size (radius of gyration) will be the same as in the initial state</a:t>
            </a:r>
            <a:endParaRPr lang="cs-CZ" dirty="0"/>
          </a:p>
        </p:txBody>
      </p:sp>
      <p:sp>
        <p:nvSpPr>
          <p:cNvPr id="2" name="Ovál 1"/>
          <p:cNvSpPr/>
          <p:nvPr/>
        </p:nvSpPr>
        <p:spPr>
          <a:xfrm>
            <a:off x="6991413" y="2706817"/>
            <a:ext cx="216024" cy="2160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7803516" y="2568325"/>
            <a:ext cx="216024" cy="2160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Volný tvar 2"/>
          <p:cNvSpPr/>
          <p:nvPr/>
        </p:nvSpPr>
        <p:spPr>
          <a:xfrm>
            <a:off x="7109533" y="2506450"/>
            <a:ext cx="857250" cy="677538"/>
          </a:xfrm>
          <a:custGeom>
            <a:avLst/>
            <a:gdLst>
              <a:gd name="connsiteX0" fmla="*/ 0 w 857250"/>
              <a:gd name="connsiteY0" fmla="*/ 292556 h 677538"/>
              <a:gd name="connsiteX1" fmla="*/ 123825 w 857250"/>
              <a:gd name="connsiteY1" fmla="*/ 311606 h 677538"/>
              <a:gd name="connsiteX2" fmla="*/ 247650 w 857250"/>
              <a:gd name="connsiteY2" fmla="*/ 302081 h 677538"/>
              <a:gd name="connsiteX3" fmla="*/ 238125 w 857250"/>
              <a:gd name="connsiteY3" fmla="*/ 178256 h 677538"/>
              <a:gd name="connsiteX4" fmla="*/ 419100 w 857250"/>
              <a:gd name="connsiteY4" fmla="*/ 16331 h 677538"/>
              <a:gd name="connsiteX5" fmla="*/ 466725 w 857250"/>
              <a:gd name="connsiteY5" fmla="*/ 292556 h 677538"/>
              <a:gd name="connsiteX6" fmla="*/ 152400 w 857250"/>
              <a:gd name="connsiteY6" fmla="*/ 644981 h 677538"/>
              <a:gd name="connsiteX7" fmla="*/ 476250 w 857250"/>
              <a:gd name="connsiteY7" fmla="*/ 606881 h 677538"/>
              <a:gd name="connsiteX8" fmla="*/ 219075 w 857250"/>
              <a:gd name="connsiteY8" fmla="*/ 159206 h 677538"/>
              <a:gd name="connsiteX9" fmla="*/ 257175 w 857250"/>
              <a:gd name="connsiteY9" fmla="*/ 6806 h 677538"/>
              <a:gd name="connsiteX10" fmla="*/ 542925 w 857250"/>
              <a:gd name="connsiteY10" fmla="*/ 349706 h 677538"/>
              <a:gd name="connsiteX11" fmla="*/ 342900 w 857250"/>
              <a:gd name="connsiteY11" fmla="*/ 549731 h 677538"/>
              <a:gd name="connsiteX12" fmla="*/ 180975 w 857250"/>
              <a:gd name="connsiteY12" fmla="*/ 435431 h 677538"/>
              <a:gd name="connsiteX13" fmla="*/ 638175 w 857250"/>
              <a:gd name="connsiteY13" fmla="*/ 121106 h 677538"/>
              <a:gd name="connsiteX14" fmla="*/ 857250 w 857250"/>
              <a:gd name="connsiteY14" fmla="*/ 244931 h 67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7250" h="677538">
                <a:moveTo>
                  <a:pt x="0" y="292556"/>
                </a:moveTo>
                <a:cubicBezTo>
                  <a:pt x="41275" y="301287"/>
                  <a:pt x="82550" y="310019"/>
                  <a:pt x="123825" y="311606"/>
                </a:cubicBezTo>
                <a:cubicBezTo>
                  <a:pt x="165100" y="313193"/>
                  <a:pt x="228600" y="324306"/>
                  <a:pt x="247650" y="302081"/>
                </a:cubicBezTo>
                <a:cubicBezTo>
                  <a:pt x="266700" y="279856"/>
                  <a:pt x="209550" y="225881"/>
                  <a:pt x="238125" y="178256"/>
                </a:cubicBezTo>
                <a:cubicBezTo>
                  <a:pt x="266700" y="130631"/>
                  <a:pt x="381000" y="-2719"/>
                  <a:pt x="419100" y="16331"/>
                </a:cubicBezTo>
                <a:cubicBezTo>
                  <a:pt x="457200" y="35381"/>
                  <a:pt x="511175" y="187781"/>
                  <a:pt x="466725" y="292556"/>
                </a:cubicBezTo>
                <a:cubicBezTo>
                  <a:pt x="422275" y="397331"/>
                  <a:pt x="150813" y="592594"/>
                  <a:pt x="152400" y="644981"/>
                </a:cubicBezTo>
                <a:cubicBezTo>
                  <a:pt x="153987" y="697368"/>
                  <a:pt x="465138" y="687844"/>
                  <a:pt x="476250" y="606881"/>
                </a:cubicBezTo>
                <a:cubicBezTo>
                  <a:pt x="487363" y="525919"/>
                  <a:pt x="255587" y="259218"/>
                  <a:pt x="219075" y="159206"/>
                </a:cubicBezTo>
                <a:cubicBezTo>
                  <a:pt x="182563" y="59194"/>
                  <a:pt x="203200" y="-24944"/>
                  <a:pt x="257175" y="6806"/>
                </a:cubicBezTo>
                <a:cubicBezTo>
                  <a:pt x="311150" y="38556"/>
                  <a:pt x="528638" y="259219"/>
                  <a:pt x="542925" y="349706"/>
                </a:cubicBezTo>
                <a:cubicBezTo>
                  <a:pt x="557212" y="440193"/>
                  <a:pt x="403225" y="535444"/>
                  <a:pt x="342900" y="549731"/>
                </a:cubicBezTo>
                <a:cubicBezTo>
                  <a:pt x="282575" y="564018"/>
                  <a:pt x="131763" y="506869"/>
                  <a:pt x="180975" y="435431"/>
                </a:cubicBezTo>
                <a:cubicBezTo>
                  <a:pt x="230188" y="363994"/>
                  <a:pt x="525463" y="152856"/>
                  <a:pt x="638175" y="121106"/>
                </a:cubicBezTo>
                <a:cubicBezTo>
                  <a:pt x="750887" y="89356"/>
                  <a:pt x="804068" y="167143"/>
                  <a:pt x="857250" y="244931"/>
                </a:cubicBezTo>
              </a:path>
            </a:pathLst>
          </a:cu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7928100" y="2662754"/>
            <a:ext cx="704850" cy="489694"/>
          </a:xfrm>
          <a:custGeom>
            <a:avLst/>
            <a:gdLst>
              <a:gd name="connsiteX0" fmla="*/ 704850 w 704850"/>
              <a:gd name="connsiteY0" fmla="*/ 489694 h 489694"/>
              <a:gd name="connsiteX1" fmla="*/ 428625 w 704850"/>
              <a:gd name="connsiteY1" fmla="*/ 365869 h 489694"/>
              <a:gd name="connsiteX2" fmla="*/ 304800 w 704850"/>
              <a:gd name="connsiteY2" fmla="*/ 51544 h 489694"/>
              <a:gd name="connsiteX3" fmla="*/ 0 w 704850"/>
              <a:gd name="connsiteY3" fmla="*/ 3919 h 48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850" h="489694">
                <a:moveTo>
                  <a:pt x="704850" y="489694"/>
                </a:moveTo>
                <a:cubicBezTo>
                  <a:pt x="600075" y="464294"/>
                  <a:pt x="495300" y="438894"/>
                  <a:pt x="428625" y="365869"/>
                </a:cubicBezTo>
                <a:cubicBezTo>
                  <a:pt x="361950" y="292844"/>
                  <a:pt x="376237" y="111869"/>
                  <a:pt x="304800" y="51544"/>
                </a:cubicBezTo>
                <a:cubicBezTo>
                  <a:pt x="233363" y="-8781"/>
                  <a:pt x="116681" y="-2431"/>
                  <a:pt x="0" y="3919"/>
                </a:cubicBezTo>
              </a:path>
            </a:pathLst>
          </a:cu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 rot="17380740">
            <a:off x="6395771" y="2889272"/>
            <a:ext cx="704850" cy="489694"/>
          </a:xfrm>
          <a:custGeom>
            <a:avLst/>
            <a:gdLst>
              <a:gd name="connsiteX0" fmla="*/ 704850 w 704850"/>
              <a:gd name="connsiteY0" fmla="*/ 489694 h 489694"/>
              <a:gd name="connsiteX1" fmla="*/ 428625 w 704850"/>
              <a:gd name="connsiteY1" fmla="*/ 365869 h 489694"/>
              <a:gd name="connsiteX2" fmla="*/ 304800 w 704850"/>
              <a:gd name="connsiteY2" fmla="*/ 51544 h 489694"/>
              <a:gd name="connsiteX3" fmla="*/ 0 w 704850"/>
              <a:gd name="connsiteY3" fmla="*/ 3919 h 48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850" h="489694">
                <a:moveTo>
                  <a:pt x="704850" y="489694"/>
                </a:moveTo>
                <a:cubicBezTo>
                  <a:pt x="600075" y="464294"/>
                  <a:pt x="495300" y="438894"/>
                  <a:pt x="428625" y="365869"/>
                </a:cubicBezTo>
                <a:cubicBezTo>
                  <a:pt x="361950" y="292844"/>
                  <a:pt x="376237" y="111869"/>
                  <a:pt x="304800" y="51544"/>
                </a:cubicBezTo>
                <a:cubicBezTo>
                  <a:pt x="233363" y="-8781"/>
                  <a:pt x="116681" y="-2431"/>
                  <a:pt x="0" y="3919"/>
                </a:cubicBezTo>
              </a:path>
            </a:pathLst>
          </a:cu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 12"/>
          <p:cNvSpPr/>
          <p:nvPr/>
        </p:nvSpPr>
        <p:spPr>
          <a:xfrm>
            <a:off x="6468016" y="2309895"/>
            <a:ext cx="704850" cy="489694"/>
          </a:xfrm>
          <a:custGeom>
            <a:avLst/>
            <a:gdLst>
              <a:gd name="connsiteX0" fmla="*/ 704850 w 704850"/>
              <a:gd name="connsiteY0" fmla="*/ 489694 h 489694"/>
              <a:gd name="connsiteX1" fmla="*/ 428625 w 704850"/>
              <a:gd name="connsiteY1" fmla="*/ 365869 h 489694"/>
              <a:gd name="connsiteX2" fmla="*/ 304800 w 704850"/>
              <a:gd name="connsiteY2" fmla="*/ 51544 h 489694"/>
              <a:gd name="connsiteX3" fmla="*/ 0 w 704850"/>
              <a:gd name="connsiteY3" fmla="*/ 3919 h 48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850" h="489694">
                <a:moveTo>
                  <a:pt x="704850" y="489694"/>
                </a:moveTo>
                <a:cubicBezTo>
                  <a:pt x="600075" y="464294"/>
                  <a:pt x="495300" y="438894"/>
                  <a:pt x="428625" y="365869"/>
                </a:cubicBezTo>
                <a:cubicBezTo>
                  <a:pt x="361950" y="292844"/>
                  <a:pt x="376237" y="111869"/>
                  <a:pt x="304800" y="51544"/>
                </a:cubicBezTo>
                <a:cubicBezTo>
                  <a:pt x="233363" y="-8781"/>
                  <a:pt x="116681" y="-2431"/>
                  <a:pt x="0" y="3919"/>
                </a:cubicBezTo>
              </a:path>
            </a:pathLst>
          </a:cu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8022140" y="3324242"/>
            <a:ext cx="516769" cy="6059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9281919" y="3369408"/>
            <a:ext cx="325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</a:t>
            </a:r>
          </a:p>
        </p:txBody>
      </p:sp>
      <p:sp>
        <p:nvSpPr>
          <p:cNvPr id="17" name="Ovál 16"/>
          <p:cNvSpPr/>
          <p:nvPr/>
        </p:nvSpPr>
        <p:spPr>
          <a:xfrm>
            <a:off x="7977883" y="4057095"/>
            <a:ext cx="216024" cy="2160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10428584" y="3949083"/>
            <a:ext cx="216024" cy="2160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/>
          <p:cNvSpPr/>
          <p:nvPr/>
        </p:nvSpPr>
        <p:spPr>
          <a:xfrm>
            <a:off x="10568408" y="4028272"/>
            <a:ext cx="704850" cy="489694"/>
          </a:xfrm>
          <a:custGeom>
            <a:avLst/>
            <a:gdLst>
              <a:gd name="connsiteX0" fmla="*/ 704850 w 704850"/>
              <a:gd name="connsiteY0" fmla="*/ 489694 h 489694"/>
              <a:gd name="connsiteX1" fmla="*/ 428625 w 704850"/>
              <a:gd name="connsiteY1" fmla="*/ 365869 h 489694"/>
              <a:gd name="connsiteX2" fmla="*/ 304800 w 704850"/>
              <a:gd name="connsiteY2" fmla="*/ 51544 h 489694"/>
              <a:gd name="connsiteX3" fmla="*/ 0 w 704850"/>
              <a:gd name="connsiteY3" fmla="*/ 3919 h 48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850" h="489694">
                <a:moveTo>
                  <a:pt x="704850" y="489694"/>
                </a:moveTo>
                <a:cubicBezTo>
                  <a:pt x="600075" y="464294"/>
                  <a:pt x="495300" y="438894"/>
                  <a:pt x="428625" y="365869"/>
                </a:cubicBezTo>
                <a:cubicBezTo>
                  <a:pt x="361950" y="292844"/>
                  <a:pt x="376237" y="111869"/>
                  <a:pt x="304800" y="51544"/>
                </a:cubicBezTo>
                <a:cubicBezTo>
                  <a:pt x="233363" y="-8781"/>
                  <a:pt x="116681" y="-2431"/>
                  <a:pt x="0" y="3919"/>
                </a:cubicBezTo>
              </a:path>
            </a:pathLst>
          </a:cu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olný tvar 20"/>
          <p:cNvSpPr/>
          <p:nvPr/>
        </p:nvSpPr>
        <p:spPr>
          <a:xfrm rot="17380740">
            <a:off x="7381627" y="4273118"/>
            <a:ext cx="704850" cy="489694"/>
          </a:xfrm>
          <a:custGeom>
            <a:avLst/>
            <a:gdLst>
              <a:gd name="connsiteX0" fmla="*/ 704850 w 704850"/>
              <a:gd name="connsiteY0" fmla="*/ 489694 h 489694"/>
              <a:gd name="connsiteX1" fmla="*/ 428625 w 704850"/>
              <a:gd name="connsiteY1" fmla="*/ 365869 h 489694"/>
              <a:gd name="connsiteX2" fmla="*/ 304800 w 704850"/>
              <a:gd name="connsiteY2" fmla="*/ 51544 h 489694"/>
              <a:gd name="connsiteX3" fmla="*/ 0 w 704850"/>
              <a:gd name="connsiteY3" fmla="*/ 3919 h 48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850" h="489694">
                <a:moveTo>
                  <a:pt x="704850" y="489694"/>
                </a:moveTo>
                <a:cubicBezTo>
                  <a:pt x="600075" y="464294"/>
                  <a:pt x="495300" y="438894"/>
                  <a:pt x="428625" y="365869"/>
                </a:cubicBezTo>
                <a:cubicBezTo>
                  <a:pt x="361950" y="292844"/>
                  <a:pt x="376237" y="111869"/>
                  <a:pt x="304800" y="51544"/>
                </a:cubicBezTo>
                <a:cubicBezTo>
                  <a:pt x="233363" y="-8781"/>
                  <a:pt x="116681" y="-2431"/>
                  <a:pt x="0" y="3919"/>
                </a:cubicBezTo>
              </a:path>
            </a:pathLst>
          </a:cu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Volný tvar 21"/>
          <p:cNvSpPr/>
          <p:nvPr/>
        </p:nvSpPr>
        <p:spPr>
          <a:xfrm>
            <a:off x="7454486" y="3675413"/>
            <a:ext cx="704850" cy="489694"/>
          </a:xfrm>
          <a:custGeom>
            <a:avLst/>
            <a:gdLst>
              <a:gd name="connsiteX0" fmla="*/ 704850 w 704850"/>
              <a:gd name="connsiteY0" fmla="*/ 489694 h 489694"/>
              <a:gd name="connsiteX1" fmla="*/ 428625 w 704850"/>
              <a:gd name="connsiteY1" fmla="*/ 365869 h 489694"/>
              <a:gd name="connsiteX2" fmla="*/ 304800 w 704850"/>
              <a:gd name="connsiteY2" fmla="*/ 51544 h 489694"/>
              <a:gd name="connsiteX3" fmla="*/ 0 w 704850"/>
              <a:gd name="connsiteY3" fmla="*/ 3919 h 48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850" h="489694">
                <a:moveTo>
                  <a:pt x="704850" y="489694"/>
                </a:moveTo>
                <a:cubicBezTo>
                  <a:pt x="600075" y="464294"/>
                  <a:pt x="495300" y="438894"/>
                  <a:pt x="428625" y="365869"/>
                </a:cubicBezTo>
                <a:cubicBezTo>
                  <a:pt x="361950" y="292844"/>
                  <a:pt x="376237" y="111869"/>
                  <a:pt x="304800" y="51544"/>
                </a:cubicBezTo>
                <a:cubicBezTo>
                  <a:pt x="233363" y="-8781"/>
                  <a:pt x="116681" y="-2431"/>
                  <a:pt x="0" y="3919"/>
                </a:cubicBezTo>
              </a:path>
            </a:pathLst>
          </a:cu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olný tvar 22"/>
          <p:cNvSpPr/>
          <p:nvPr/>
        </p:nvSpPr>
        <p:spPr>
          <a:xfrm>
            <a:off x="8156376" y="3929102"/>
            <a:ext cx="2324100" cy="535359"/>
          </a:xfrm>
          <a:custGeom>
            <a:avLst/>
            <a:gdLst>
              <a:gd name="connsiteX0" fmla="*/ 0 w 2324100"/>
              <a:gd name="connsiteY0" fmla="*/ 264064 h 535359"/>
              <a:gd name="connsiteX1" fmla="*/ 295275 w 2324100"/>
              <a:gd name="connsiteY1" fmla="*/ 283114 h 535359"/>
              <a:gd name="connsiteX2" fmla="*/ 542925 w 2324100"/>
              <a:gd name="connsiteY2" fmla="*/ 111664 h 535359"/>
              <a:gd name="connsiteX3" fmla="*/ 885825 w 2324100"/>
              <a:gd name="connsiteY3" fmla="*/ 197389 h 535359"/>
              <a:gd name="connsiteX4" fmla="*/ 1257300 w 2324100"/>
              <a:gd name="connsiteY4" fmla="*/ 502189 h 535359"/>
              <a:gd name="connsiteX5" fmla="*/ 1714500 w 2324100"/>
              <a:gd name="connsiteY5" fmla="*/ 473614 h 535359"/>
              <a:gd name="connsiteX6" fmla="*/ 2038350 w 2324100"/>
              <a:gd name="connsiteY6" fmla="*/ 25939 h 535359"/>
              <a:gd name="connsiteX7" fmla="*/ 2324100 w 2324100"/>
              <a:gd name="connsiteY7" fmla="*/ 92614 h 53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4100" h="535359">
                <a:moveTo>
                  <a:pt x="0" y="264064"/>
                </a:moveTo>
                <a:cubicBezTo>
                  <a:pt x="102393" y="286289"/>
                  <a:pt x="204787" y="308514"/>
                  <a:pt x="295275" y="283114"/>
                </a:cubicBezTo>
                <a:cubicBezTo>
                  <a:pt x="385763" y="257714"/>
                  <a:pt x="444500" y="125951"/>
                  <a:pt x="542925" y="111664"/>
                </a:cubicBezTo>
                <a:cubicBezTo>
                  <a:pt x="641350" y="97377"/>
                  <a:pt x="766763" y="132302"/>
                  <a:pt x="885825" y="197389"/>
                </a:cubicBezTo>
                <a:cubicBezTo>
                  <a:pt x="1004887" y="262476"/>
                  <a:pt x="1119188" y="456152"/>
                  <a:pt x="1257300" y="502189"/>
                </a:cubicBezTo>
                <a:cubicBezTo>
                  <a:pt x="1395412" y="548226"/>
                  <a:pt x="1584325" y="552989"/>
                  <a:pt x="1714500" y="473614"/>
                </a:cubicBezTo>
                <a:cubicBezTo>
                  <a:pt x="1844675" y="394239"/>
                  <a:pt x="1936750" y="89439"/>
                  <a:pt x="2038350" y="25939"/>
                </a:cubicBezTo>
                <a:cubicBezTo>
                  <a:pt x="2139950" y="-37561"/>
                  <a:pt x="2232025" y="27526"/>
                  <a:pt x="2324100" y="92614"/>
                </a:cubicBezTo>
              </a:path>
            </a:pathLst>
          </a:cu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/>
          <p:cNvSpPr/>
          <p:nvPr/>
        </p:nvSpPr>
        <p:spPr>
          <a:xfrm>
            <a:off x="10182733" y="5663326"/>
            <a:ext cx="216024" cy="2160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10979596" y="5555314"/>
            <a:ext cx="216024" cy="2160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10300853" y="5478199"/>
            <a:ext cx="857250" cy="677538"/>
          </a:xfrm>
          <a:custGeom>
            <a:avLst/>
            <a:gdLst>
              <a:gd name="connsiteX0" fmla="*/ 0 w 857250"/>
              <a:gd name="connsiteY0" fmla="*/ 292556 h 677538"/>
              <a:gd name="connsiteX1" fmla="*/ 123825 w 857250"/>
              <a:gd name="connsiteY1" fmla="*/ 311606 h 677538"/>
              <a:gd name="connsiteX2" fmla="*/ 247650 w 857250"/>
              <a:gd name="connsiteY2" fmla="*/ 302081 h 677538"/>
              <a:gd name="connsiteX3" fmla="*/ 238125 w 857250"/>
              <a:gd name="connsiteY3" fmla="*/ 178256 h 677538"/>
              <a:gd name="connsiteX4" fmla="*/ 419100 w 857250"/>
              <a:gd name="connsiteY4" fmla="*/ 16331 h 677538"/>
              <a:gd name="connsiteX5" fmla="*/ 466725 w 857250"/>
              <a:gd name="connsiteY5" fmla="*/ 292556 h 677538"/>
              <a:gd name="connsiteX6" fmla="*/ 152400 w 857250"/>
              <a:gd name="connsiteY6" fmla="*/ 644981 h 677538"/>
              <a:gd name="connsiteX7" fmla="*/ 476250 w 857250"/>
              <a:gd name="connsiteY7" fmla="*/ 606881 h 677538"/>
              <a:gd name="connsiteX8" fmla="*/ 219075 w 857250"/>
              <a:gd name="connsiteY8" fmla="*/ 159206 h 677538"/>
              <a:gd name="connsiteX9" fmla="*/ 257175 w 857250"/>
              <a:gd name="connsiteY9" fmla="*/ 6806 h 677538"/>
              <a:gd name="connsiteX10" fmla="*/ 542925 w 857250"/>
              <a:gd name="connsiteY10" fmla="*/ 349706 h 677538"/>
              <a:gd name="connsiteX11" fmla="*/ 342900 w 857250"/>
              <a:gd name="connsiteY11" fmla="*/ 549731 h 677538"/>
              <a:gd name="connsiteX12" fmla="*/ 180975 w 857250"/>
              <a:gd name="connsiteY12" fmla="*/ 435431 h 677538"/>
              <a:gd name="connsiteX13" fmla="*/ 638175 w 857250"/>
              <a:gd name="connsiteY13" fmla="*/ 121106 h 677538"/>
              <a:gd name="connsiteX14" fmla="*/ 857250 w 857250"/>
              <a:gd name="connsiteY14" fmla="*/ 244931 h 67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7250" h="677538">
                <a:moveTo>
                  <a:pt x="0" y="292556"/>
                </a:moveTo>
                <a:cubicBezTo>
                  <a:pt x="41275" y="301287"/>
                  <a:pt x="82550" y="310019"/>
                  <a:pt x="123825" y="311606"/>
                </a:cubicBezTo>
                <a:cubicBezTo>
                  <a:pt x="165100" y="313193"/>
                  <a:pt x="228600" y="324306"/>
                  <a:pt x="247650" y="302081"/>
                </a:cubicBezTo>
                <a:cubicBezTo>
                  <a:pt x="266700" y="279856"/>
                  <a:pt x="209550" y="225881"/>
                  <a:pt x="238125" y="178256"/>
                </a:cubicBezTo>
                <a:cubicBezTo>
                  <a:pt x="266700" y="130631"/>
                  <a:pt x="381000" y="-2719"/>
                  <a:pt x="419100" y="16331"/>
                </a:cubicBezTo>
                <a:cubicBezTo>
                  <a:pt x="457200" y="35381"/>
                  <a:pt x="511175" y="187781"/>
                  <a:pt x="466725" y="292556"/>
                </a:cubicBezTo>
                <a:cubicBezTo>
                  <a:pt x="422275" y="397331"/>
                  <a:pt x="150813" y="592594"/>
                  <a:pt x="152400" y="644981"/>
                </a:cubicBezTo>
                <a:cubicBezTo>
                  <a:pt x="153987" y="697368"/>
                  <a:pt x="465138" y="687844"/>
                  <a:pt x="476250" y="606881"/>
                </a:cubicBezTo>
                <a:cubicBezTo>
                  <a:pt x="487363" y="525919"/>
                  <a:pt x="255587" y="259218"/>
                  <a:pt x="219075" y="159206"/>
                </a:cubicBezTo>
                <a:cubicBezTo>
                  <a:pt x="182563" y="59194"/>
                  <a:pt x="203200" y="-24944"/>
                  <a:pt x="257175" y="6806"/>
                </a:cubicBezTo>
                <a:cubicBezTo>
                  <a:pt x="311150" y="38556"/>
                  <a:pt x="528638" y="259219"/>
                  <a:pt x="542925" y="349706"/>
                </a:cubicBezTo>
                <a:cubicBezTo>
                  <a:pt x="557212" y="440193"/>
                  <a:pt x="403225" y="535444"/>
                  <a:pt x="342900" y="549731"/>
                </a:cubicBezTo>
                <a:cubicBezTo>
                  <a:pt x="282575" y="564018"/>
                  <a:pt x="131763" y="506869"/>
                  <a:pt x="180975" y="435431"/>
                </a:cubicBezTo>
                <a:cubicBezTo>
                  <a:pt x="230188" y="363994"/>
                  <a:pt x="525463" y="152856"/>
                  <a:pt x="638175" y="121106"/>
                </a:cubicBezTo>
                <a:cubicBezTo>
                  <a:pt x="750887" y="89356"/>
                  <a:pt x="804068" y="167143"/>
                  <a:pt x="857250" y="244931"/>
                </a:cubicBezTo>
              </a:path>
            </a:pathLst>
          </a:cu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Volný tvar 27"/>
          <p:cNvSpPr/>
          <p:nvPr/>
        </p:nvSpPr>
        <p:spPr>
          <a:xfrm>
            <a:off x="11119420" y="5634503"/>
            <a:ext cx="704850" cy="489694"/>
          </a:xfrm>
          <a:custGeom>
            <a:avLst/>
            <a:gdLst>
              <a:gd name="connsiteX0" fmla="*/ 704850 w 704850"/>
              <a:gd name="connsiteY0" fmla="*/ 489694 h 489694"/>
              <a:gd name="connsiteX1" fmla="*/ 428625 w 704850"/>
              <a:gd name="connsiteY1" fmla="*/ 365869 h 489694"/>
              <a:gd name="connsiteX2" fmla="*/ 304800 w 704850"/>
              <a:gd name="connsiteY2" fmla="*/ 51544 h 489694"/>
              <a:gd name="connsiteX3" fmla="*/ 0 w 704850"/>
              <a:gd name="connsiteY3" fmla="*/ 3919 h 48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850" h="489694">
                <a:moveTo>
                  <a:pt x="704850" y="489694"/>
                </a:moveTo>
                <a:cubicBezTo>
                  <a:pt x="600075" y="464294"/>
                  <a:pt x="495300" y="438894"/>
                  <a:pt x="428625" y="365869"/>
                </a:cubicBezTo>
                <a:cubicBezTo>
                  <a:pt x="361950" y="292844"/>
                  <a:pt x="376237" y="111869"/>
                  <a:pt x="304800" y="51544"/>
                </a:cubicBezTo>
                <a:cubicBezTo>
                  <a:pt x="233363" y="-8781"/>
                  <a:pt x="116681" y="-2431"/>
                  <a:pt x="0" y="3919"/>
                </a:cubicBezTo>
              </a:path>
            </a:pathLst>
          </a:cu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Volný tvar 28"/>
          <p:cNvSpPr/>
          <p:nvPr/>
        </p:nvSpPr>
        <p:spPr>
          <a:xfrm rot="17380740">
            <a:off x="9586477" y="5879349"/>
            <a:ext cx="704850" cy="489694"/>
          </a:xfrm>
          <a:custGeom>
            <a:avLst/>
            <a:gdLst>
              <a:gd name="connsiteX0" fmla="*/ 704850 w 704850"/>
              <a:gd name="connsiteY0" fmla="*/ 489694 h 489694"/>
              <a:gd name="connsiteX1" fmla="*/ 428625 w 704850"/>
              <a:gd name="connsiteY1" fmla="*/ 365869 h 489694"/>
              <a:gd name="connsiteX2" fmla="*/ 304800 w 704850"/>
              <a:gd name="connsiteY2" fmla="*/ 51544 h 489694"/>
              <a:gd name="connsiteX3" fmla="*/ 0 w 704850"/>
              <a:gd name="connsiteY3" fmla="*/ 3919 h 48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850" h="489694">
                <a:moveTo>
                  <a:pt x="704850" y="489694"/>
                </a:moveTo>
                <a:cubicBezTo>
                  <a:pt x="600075" y="464294"/>
                  <a:pt x="495300" y="438894"/>
                  <a:pt x="428625" y="365869"/>
                </a:cubicBezTo>
                <a:cubicBezTo>
                  <a:pt x="361950" y="292844"/>
                  <a:pt x="376237" y="111869"/>
                  <a:pt x="304800" y="51544"/>
                </a:cubicBezTo>
                <a:cubicBezTo>
                  <a:pt x="233363" y="-8781"/>
                  <a:pt x="116681" y="-2431"/>
                  <a:pt x="0" y="3919"/>
                </a:cubicBezTo>
              </a:path>
            </a:pathLst>
          </a:cu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Volný tvar 29"/>
          <p:cNvSpPr/>
          <p:nvPr/>
        </p:nvSpPr>
        <p:spPr>
          <a:xfrm>
            <a:off x="9659336" y="5281644"/>
            <a:ext cx="704850" cy="489694"/>
          </a:xfrm>
          <a:custGeom>
            <a:avLst/>
            <a:gdLst>
              <a:gd name="connsiteX0" fmla="*/ 704850 w 704850"/>
              <a:gd name="connsiteY0" fmla="*/ 489694 h 489694"/>
              <a:gd name="connsiteX1" fmla="*/ 428625 w 704850"/>
              <a:gd name="connsiteY1" fmla="*/ 365869 h 489694"/>
              <a:gd name="connsiteX2" fmla="*/ 304800 w 704850"/>
              <a:gd name="connsiteY2" fmla="*/ 51544 h 489694"/>
              <a:gd name="connsiteX3" fmla="*/ 0 w 704850"/>
              <a:gd name="connsiteY3" fmla="*/ 3919 h 48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850" h="489694">
                <a:moveTo>
                  <a:pt x="704850" y="489694"/>
                </a:moveTo>
                <a:cubicBezTo>
                  <a:pt x="600075" y="464294"/>
                  <a:pt x="495300" y="438894"/>
                  <a:pt x="428625" y="365869"/>
                </a:cubicBezTo>
                <a:cubicBezTo>
                  <a:pt x="361950" y="292844"/>
                  <a:pt x="376237" y="111869"/>
                  <a:pt x="304800" y="51544"/>
                </a:cubicBezTo>
                <a:cubicBezTo>
                  <a:pt x="233363" y="-8781"/>
                  <a:pt x="116681" y="-2431"/>
                  <a:pt x="0" y="3919"/>
                </a:cubicBezTo>
              </a:path>
            </a:pathLst>
          </a:cu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4" name="Skupina 33"/>
          <p:cNvGrpSpPr/>
          <p:nvPr/>
        </p:nvGrpSpPr>
        <p:grpSpPr>
          <a:xfrm>
            <a:off x="8917506" y="3764516"/>
            <a:ext cx="951946" cy="561"/>
            <a:chOff x="10078727" y="2948916"/>
            <a:chExt cx="401749" cy="83"/>
          </a:xfrm>
        </p:grpSpPr>
        <p:cxnSp>
          <p:nvCxnSpPr>
            <p:cNvPr id="31" name="Přímá spojnice se šipkou 30"/>
            <p:cNvCxnSpPr/>
            <p:nvPr/>
          </p:nvCxnSpPr>
          <p:spPr>
            <a:xfrm>
              <a:off x="10154927" y="2948916"/>
              <a:ext cx="325549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3" name="Přímá spojnice se šipkou 32"/>
            <p:cNvCxnSpPr/>
            <p:nvPr/>
          </p:nvCxnSpPr>
          <p:spPr>
            <a:xfrm flipH="1">
              <a:off x="10078727" y="2948999"/>
              <a:ext cx="325549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5" name="Ovál 34"/>
          <p:cNvSpPr/>
          <p:nvPr/>
        </p:nvSpPr>
        <p:spPr>
          <a:xfrm>
            <a:off x="7169844" y="2380210"/>
            <a:ext cx="596079" cy="948148"/>
          </a:xfrm>
          <a:prstGeom prst="ellipse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6602894" y="1890787"/>
            <a:ext cx="17299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statistical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coil</a:t>
            </a:r>
            <a:endParaRPr lang="cs-CZ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39" name="Přímá spojnice se šipkou 38"/>
          <p:cNvCxnSpPr/>
          <p:nvPr/>
        </p:nvCxnSpPr>
        <p:spPr>
          <a:xfrm>
            <a:off x="9929707" y="4683463"/>
            <a:ext cx="516769" cy="6059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ál 31"/>
          <p:cNvSpPr/>
          <p:nvPr/>
        </p:nvSpPr>
        <p:spPr>
          <a:xfrm>
            <a:off x="10350420" y="5335149"/>
            <a:ext cx="596079" cy="948148"/>
          </a:xfrm>
          <a:prstGeom prst="ellipse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4C09D5A4-ACFC-467B-8B4B-E93926CBAFD9}"/>
              </a:ext>
            </a:extLst>
          </p:cNvPr>
          <p:cNvSpPr/>
          <p:nvPr/>
        </p:nvSpPr>
        <p:spPr>
          <a:xfrm>
            <a:off x="10201321" y="4580181"/>
            <a:ext cx="325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405C0F2-3B45-4500-9973-963EE60A86F4}"/>
              </a:ext>
            </a:extLst>
          </p:cNvPr>
          <p:cNvCxnSpPr/>
          <p:nvPr/>
        </p:nvCxnSpPr>
        <p:spPr>
          <a:xfrm flipV="1">
            <a:off x="10242408" y="4680972"/>
            <a:ext cx="216024" cy="2455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5C8428F7-A844-4CD5-94D7-8D05B1F1F7D8}"/>
              </a:ext>
            </a:extLst>
          </p:cNvPr>
          <p:cNvCxnSpPr>
            <a:cxnSpLocks/>
          </p:cNvCxnSpPr>
          <p:nvPr/>
        </p:nvCxnSpPr>
        <p:spPr>
          <a:xfrm flipH="1" flipV="1">
            <a:off x="10242408" y="4672227"/>
            <a:ext cx="216024" cy="2455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7765923" y="4365104"/>
            <a:ext cx="1282405" cy="91654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8" name="Obdélník 37"/>
          <p:cNvSpPr/>
          <p:nvPr/>
        </p:nvSpPr>
        <p:spPr>
          <a:xfrm>
            <a:off x="6869062" y="5378051"/>
            <a:ext cx="19632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from the point of view of entropy too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ordered</a:t>
            </a:r>
            <a:r>
              <a:rPr lang="cs-CZ" sz="16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cs-CZ" sz="16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(so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disadvantageous)</a:t>
            </a:r>
            <a:endParaRPr lang="cs-CZ" sz="16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561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40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816697"/>
              </p:ext>
            </p:extLst>
          </p:nvPr>
        </p:nvGraphicFramePr>
        <p:xfrm>
          <a:off x="335361" y="1484784"/>
          <a:ext cx="11521278" cy="46506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365467313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0032396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910351156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910236654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261394672"/>
                    </a:ext>
                  </a:extLst>
                </a:gridCol>
                <a:gridCol w="1584174">
                  <a:extLst>
                    <a:ext uri="{9D8B030D-6E8A-4147-A177-3AD203B41FA5}">
                      <a16:colId xmlns:a16="http://schemas.microsoft.com/office/drawing/2014/main" val="1763783996"/>
                    </a:ext>
                  </a:extLst>
                </a:gridCol>
              </a:tblGrid>
              <a:tr h="535204"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err="1" smtClean="0"/>
                        <a:t>group</a:t>
                      </a:r>
                      <a:endParaRPr lang="cs-CZ" sz="1400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err="1" smtClean="0"/>
                        <a:t>subgroup</a:t>
                      </a:r>
                      <a:endParaRPr lang="cs-CZ" sz="1400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err="1" smtClean="0"/>
                        <a:t>flexible</a:t>
                      </a:r>
                      <a:r>
                        <a:rPr lang="cs-CZ" sz="1400" i="1" dirty="0" smtClean="0"/>
                        <a:t> (soft) segment</a:t>
                      </a:r>
                      <a:endParaRPr lang="cs-CZ" sz="1400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err="1" smtClean="0"/>
                        <a:t>rigid</a:t>
                      </a:r>
                      <a:r>
                        <a:rPr lang="cs-CZ" sz="1400" i="1" dirty="0" smtClean="0"/>
                        <a:t> (hard) segment</a:t>
                      </a:r>
                      <a:endParaRPr lang="cs-CZ" sz="1400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i="1" dirty="0" err="1" smtClean="0"/>
                        <a:t>structure</a:t>
                      </a:r>
                      <a:endParaRPr lang="cs-CZ" sz="1400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601271"/>
                  </a:ext>
                </a:extLst>
              </a:tr>
              <a:tr h="535204">
                <a:tc rowSpan="6" gridSpan="2">
                  <a:txBody>
                    <a:bodyPr/>
                    <a:lstStyle/>
                    <a:p>
                      <a:pPr algn="ctr"/>
                      <a:r>
                        <a:rPr lang="cs-CZ" sz="1400" dirty="0" err="1" smtClean="0"/>
                        <a:t>block</a:t>
                      </a:r>
                      <a:endParaRPr lang="cs-CZ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</a:t>
                      </a:r>
                      <a:r>
                        <a:rPr lang="cs-CZ" sz="1400" dirty="0" smtClean="0"/>
                        <a:t>butadiene-</a:t>
                      </a:r>
                      <a:endParaRPr lang="cs-CZ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-styrene-</a:t>
                      </a:r>
                      <a:endParaRPr lang="cs-CZ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</a:t>
                      </a:r>
                      <a:r>
                        <a:rPr lang="cs-CZ" sz="1400" dirty="0" smtClean="0"/>
                        <a:t>styrene-butadiene-styrene-</a:t>
                      </a:r>
                      <a:endParaRPr lang="cs-CZ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30082235"/>
                  </a:ext>
                </a:extLst>
              </a:tr>
              <a:tr h="535204">
                <a:tc gridSpan="2"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</a:t>
                      </a:r>
                      <a:r>
                        <a:rPr lang="cs-CZ" sz="1400" dirty="0" smtClean="0"/>
                        <a:t>isoprene-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styrene-</a:t>
                      </a:r>
                      <a:endParaRPr lang="cs-CZ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r>
                        <a:rPr kumimoji="0" lang="cs-CZ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styrene-isoprene-styrene-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8204249"/>
                  </a:ext>
                </a:extLst>
              </a:tr>
              <a:tr h="535204">
                <a:tc gridSpan="2"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</a:t>
                      </a:r>
                      <a:r>
                        <a:rPr lang="cs-CZ" sz="1400" dirty="0" err="1" smtClean="0"/>
                        <a:t>ethylene</a:t>
                      </a:r>
                      <a:r>
                        <a:rPr lang="cs-CZ" sz="1400" dirty="0" smtClean="0"/>
                        <a:t>-propylene-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styrene-</a:t>
                      </a:r>
                      <a:endParaRPr lang="cs-CZ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r>
                        <a:rPr kumimoji="0" lang="cs-CZ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styrene-</a:t>
                      </a:r>
                      <a:r>
                        <a:rPr kumimoji="0" lang="cs-CZ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ethylene</a:t>
                      </a:r>
                      <a:r>
                        <a:rPr kumimoji="0" lang="cs-CZ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-propylene-styrene-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2929033"/>
                  </a:ext>
                </a:extLst>
              </a:tr>
              <a:tr h="535204">
                <a:tc gridSpan="2"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</a:t>
                      </a:r>
                      <a:r>
                        <a:rPr lang="cs-CZ" sz="1400" dirty="0" err="1" smtClean="0"/>
                        <a:t>ethylene</a:t>
                      </a:r>
                      <a:r>
                        <a:rPr lang="cs-CZ" sz="1400" dirty="0" smtClean="0"/>
                        <a:t>-butylene-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styrene-</a:t>
                      </a:r>
                      <a:endParaRPr lang="cs-CZ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r>
                        <a:rPr kumimoji="0" lang="cs-CZ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styrene-</a:t>
                      </a:r>
                      <a:r>
                        <a:rPr kumimoji="0" lang="cs-CZ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ethylene</a:t>
                      </a:r>
                      <a:r>
                        <a:rPr kumimoji="0" lang="cs-CZ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-butylene-styrene-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5394106"/>
                  </a:ext>
                </a:extLst>
              </a:tr>
              <a:tr h="370129">
                <a:tc gridSpan="2"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-ester-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styrene-</a:t>
                      </a:r>
                      <a:endParaRPr lang="cs-CZ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r>
                        <a:rPr kumimoji="0" lang="cs-CZ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styrene-estere-styrene-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43376"/>
                  </a:ext>
                </a:extLst>
              </a:tr>
              <a:tr h="370129">
                <a:tc gridSpan="2"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</a:t>
                      </a:r>
                      <a:r>
                        <a:rPr lang="cs-CZ" sz="1400" dirty="0" smtClean="0"/>
                        <a:t>amide-</a:t>
                      </a:r>
                      <a:endParaRPr lang="cs-CZ" sz="1400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styrene-</a:t>
                      </a:r>
                      <a:endParaRPr lang="cs-CZ" sz="1400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r>
                        <a:rPr kumimoji="0" lang="cs-CZ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styrene-amide-styrene-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341821"/>
                  </a:ext>
                </a:extLst>
              </a:tr>
              <a:tr h="249961">
                <a:tc rowSpan="3">
                  <a:txBody>
                    <a:bodyPr/>
                    <a:lstStyle/>
                    <a:p>
                      <a:pPr algn="ctr"/>
                      <a:r>
                        <a:rPr lang="cs-CZ" sz="1400" dirty="0" err="1" smtClean="0"/>
                        <a:t>polycondensated</a:t>
                      </a:r>
                      <a:endParaRPr lang="cs-CZ" sz="1400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polyuretany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-ether- </a:t>
                      </a:r>
                      <a:r>
                        <a:rPr lang="cs-CZ" sz="1400" i="1" dirty="0" err="1" smtClean="0"/>
                        <a:t>or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dirty="0"/>
                        <a:t>-ester-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</a:t>
                      </a:r>
                      <a:r>
                        <a:rPr lang="cs-CZ" sz="1400" dirty="0" smtClean="0"/>
                        <a:t>uretane- </a:t>
                      </a:r>
                      <a:r>
                        <a:rPr lang="cs-CZ" sz="1400" i="1" dirty="0" err="1" smtClean="0"/>
                        <a:t>or</a:t>
                      </a:r>
                      <a:r>
                        <a:rPr lang="cs-CZ" sz="1400" dirty="0" smtClean="0"/>
                        <a:t> -urea-</a:t>
                      </a:r>
                      <a:endParaRPr lang="cs-CZ" sz="1400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</a:t>
                      </a:r>
                      <a:r>
                        <a:rPr lang="cs-CZ" sz="1400" dirty="0" smtClean="0"/>
                        <a:t>uretane-ether-uretane- </a:t>
                      </a:r>
                      <a:r>
                        <a:rPr lang="cs-CZ" sz="1400" i="1" dirty="0" err="1" smtClean="0"/>
                        <a:t>or</a:t>
                      </a:r>
                      <a:r>
                        <a:rPr lang="cs-CZ" sz="1400" dirty="0" smtClean="0"/>
                        <a:t> -urea-ester-urea-</a:t>
                      </a:r>
                      <a:endParaRPr lang="cs-CZ" sz="1400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88737134"/>
                  </a:ext>
                </a:extLst>
              </a:tr>
              <a:tr h="30985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polyetherestery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-ether-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-ester-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-ester-ether-ester-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0778083"/>
                  </a:ext>
                </a:extLst>
              </a:tr>
              <a:tr h="30985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polyetheramidy</a:t>
                      </a:r>
                      <a:endParaRPr lang="cs-CZ" sz="1400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-ether-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</a:t>
                      </a:r>
                      <a:r>
                        <a:rPr lang="cs-CZ" sz="1400" dirty="0" smtClean="0"/>
                        <a:t>amide-</a:t>
                      </a:r>
                      <a:endParaRPr lang="cs-CZ" sz="1400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</a:t>
                      </a:r>
                      <a:r>
                        <a:rPr lang="cs-CZ" sz="1400" dirty="0" smtClean="0"/>
                        <a:t>amide-ether-amide-</a:t>
                      </a:r>
                      <a:endParaRPr lang="cs-CZ" sz="1400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0145657"/>
                  </a:ext>
                </a:extLst>
              </a:tr>
              <a:tr h="309855"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dirty="0" err="1" smtClean="0"/>
                        <a:t>mixed</a:t>
                      </a:r>
                      <a:endParaRPr lang="cs-CZ" sz="1400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</a:t>
                      </a:r>
                      <a:r>
                        <a:rPr lang="cs-CZ" sz="1400" dirty="0" err="1" smtClean="0"/>
                        <a:t>elastomeric</a:t>
                      </a:r>
                      <a:r>
                        <a:rPr lang="cs-CZ" sz="1400" dirty="0" smtClean="0"/>
                        <a:t>-</a:t>
                      </a:r>
                      <a:endParaRPr lang="cs-CZ" sz="1400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</a:t>
                      </a:r>
                      <a:r>
                        <a:rPr lang="cs-CZ" sz="1400" dirty="0" err="1" smtClean="0"/>
                        <a:t>thermoplastic</a:t>
                      </a:r>
                      <a:r>
                        <a:rPr lang="cs-CZ" sz="1400" dirty="0" smtClean="0"/>
                        <a:t>-</a:t>
                      </a:r>
                      <a:endParaRPr lang="cs-CZ" sz="1400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59654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99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41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Ionomers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7315094" cy="446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crosslinking bonds are not covalent but ionic (or hydrogen)</a:t>
            </a:r>
          </a:p>
          <a:p>
            <a:pPr lvl="1"/>
            <a:r>
              <a:rPr lang="en-US" dirty="0"/>
              <a:t>it is thus in a way a rubber whose crosslinks can be relatively easily split and then restored again (something between rubber and thermoplastic rubber)</a:t>
            </a:r>
          </a:p>
          <a:p>
            <a:r>
              <a:rPr lang="en-US" dirty="0"/>
              <a:t>copolymer of </a:t>
            </a:r>
            <a:r>
              <a:rPr lang="en-US" dirty="0" err="1"/>
              <a:t>ethene</a:t>
            </a:r>
            <a:r>
              <a:rPr lang="en-US" dirty="0"/>
              <a:t> and 5-10% acrylic or </a:t>
            </a:r>
            <a:r>
              <a:rPr lang="en-US" dirty="0" err="1"/>
              <a:t>methacrylic</a:t>
            </a:r>
            <a:r>
              <a:rPr lang="en-US" dirty="0"/>
              <a:t> acid</a:t>
            </a:r>
          </a:p>
          <a:p>
            <a:pPr lvl="1"/>
            <a:r>
              <a:rPr lang="en-US" dirty="0"/>
              <a:t>carboxyl groups can be neutralized to form an acrylate or methacrylate salt (Na, Ca, Mg, Zn, Al, Ba)</a:t>
            </a:r>
          </a:p>
          <a:p>
            <a:pPr lvl="1"/>
            <a:r>
              <a:rPr lang="en-US" dirty="0"/>
              <a:t>it is not a static network and monovalent ions (Na) contribute to its strength</a:t>
            </a:r>
          </a:p>
          <a:p>
            <a:r>
              <a:rPr lang="en-US" dirty="0"/>
              <a:t>with enough temperature I can disrupt the network without degrading the macromolecules themselves</a:t>
            </a:r>
          </a:p>
          <a:p>
            <a:pPr lvl="1"/>
            <a:r>
              <a:rPr lang="en-US" dirty="0"/>
              <a:t>can be melted and after cooling I get the network again</a:t>
            </a:r>
          </a:p>
          <a:p>
            <a:r>
              <a:rPr lang="en-US" dirty="0"/>
              <a:t>physically they behave similarly to thermoplastic elastomers</a:t>
            </a:r>
            <a:endParaRPr lang="cs-CZ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1CC805BD-1C6B-7F9F-31DA-2060499A5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856" y="2708920"/>
            <a:ext cx="31623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5AB0C972-61BE-1A19-3CEE-FE24253C822D}"/>
              </a:ext>
            </a:extLst>
          </p:cNvPr>
          <p:cNvSpPr/>
          <p:nvPr/>
        </p:nvSpPr>
        <p:spPr>
          <a:xfrm>
            <a:off x="9984432" y="3519314"/>
            <a:ext cx="648072" cy="1008112"/>
          </a:xfrm>
          <a:prstGeom prst="ellipse">
            <a:avLst/>
          </a:prstGeom>
          <a:solidFill>
            <a:schemeClr val="accent6">
              <a:alpha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E2B838B-9A6B-D827-6493-5F4936D5B628}"/>
              </a:ext>
            </a:extLst>
          </p:cNvPr>
          <p:cNvCxnSpPr>
            <a:cxnSpLocks/>
          </p:cNvCxnSpPr>
          <p:nvPr/>
        </p:nvCxnSpPr>
        <p:spPr>
          <a:xfrm>
            <a:off x="10243889" y="3707507"/>
            <a:ext cx="0" cy="58558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60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42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431400" y="2766218"/>
            <a:ext cx="53292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Thank you for your attention</a:t>
            </a:r>
            <a:endParaRPr lang="cs-CZ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8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5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 smtClean="0"/>
              <a:t>Knots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5730918" cy="44644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a place in the structure of a macromolecule that firmly fixes two or more chains or parts thereof together</a:t>
            </a:r>
          </a:p>
          <a:p>
            <a:pPr lvl="1"/>
            <a:r>
              <a:rPr lang="en-US" dirty="0"/>
              <a:t>chemical knot</a:t>
            </a:r>
          </a:p>
          <a:p>
            <a:pPr lvl="2"/>
            <a:r>
              <a:rPr lang="en-US" dirty="0"/>
              <a:t>it can be a chemical bond or a binding side chain</a:t>
            </a:r>
          </a:p>
          <a:p>
            <a:pPr lvl="2"/>
            <a:r>
              <a:rPr lang="en-US" dirty="0"/>
              <a:t>the nature of cross-linking reactions</a:t>
            </a:r>
          </a:p>
          <a:p>
            <a:pPr lvl="1"/>
            <a:r>
              <a:rPr lang="en-US" dirty="0"/>
              <a:t>physical</a:t>
            </a:r>
          </a:p>
          <a:p>
            <a:pPr lvl="2"/>
            <a:r>
              <a:rPr lang="en-US" dirty="0"/>
              <a:t>really knotted strings</a:t>
            </a:r>
          </a:p>
          <a:p>
            <a:pPr lvl="2"/>
            <a:r>
              <a:rPr lang="en-US" dirty="0"/>
              <a:t>crystallites</a:t>
            </a:r>
          </a:p>
          <a:p>
            <a:r>
              <a:rPr lang="en-US" dirty="0"/>
              <a:t>they support elastic behavior</a:t>
            </a:r>
            <a:endParaRPr lang="cs-CZ" dirty="0"/>
          </a:p>
        </p:txBody>
      </p:sp>
      <p:pic>
        <p:nvPicPr>
          <p:cNvPr id="21506" name="Picture 2" descr="The Gordian Knot: Unravelling the Myth | ::: Chantal MAILLE :::  Psychanaly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68" y="2348880"/>
            <a:ext cx="4803936" cy="3114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70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6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 smtClean="0">
                <a:ea typeface="+mn-ea"/>
                <a:cs typeface="+mn-cs"/>
              </a:rPr>
              <a:t>Graph</a:t>
            </a:r>
            <a:r>
              <a:rPr lang="cs-CZ" sz="3600" b="1" dirty="0" smtClean="0">
                <a:ea typeface="+mn-ea"/>
                <a:cs typeface="+mn-cs"/>
              </a:rPr>
              <a:t> </a:t>
            </a:r>
            <a:r>
              <a:rPr lang="cs-CZ" sz="3600" b="1" dirty="0" err="1" smtClean="0">
                <a:ea typeface="+mn-ea"/>
                <a:cs typeface="+mn-cs"/>
              </a:rPr>
              <a:t>of</a:t>
            </a:r>
            <a:r>
              <a:rPr lang="cs-CZ" sz="3600" b="1" dirty="0" smtClean="0">
                <a:ea typeface="+mn-ea"/>
                <a:cs typeface="+mn-cs"/>
              </a:rPr>
              <a:t> </a:t>
            </a:r>
            <a:r>
              <a:rPr lang="cs-CZ" sz="3600" b="1" dirty="0" err="1" smtClean="0">
                <a:ea typeface="+mn-ea"/>
                <a:cs typeface="+mn-cs"/>
              </a:rPr>
              <a:t>deformation</a:t>
            </a:r>
            <a:endParaRPr lang="cs-CZ" sz="3600" b="1" dirty="0"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725122" y="2073995"/>
                <a:ext cx="5730918" cy="44644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defTabSz="91440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latin typeface="+mn-lt"/>
                    <a:cs typeface="+mn-cs"/>
                  </a:defRPr>
                </a:lvl1pPr>
                <a:lvl2pPr marL="6858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cs typeface="+mn-cs"/>
                  </a:defRPr>
                </a:lvl2pPr>
                <a:lvl3pPr marL="11430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cs typeface="+mn-cs"/>
                  </a:defRPr>
                </a:lvl3pPr>
                <a:lvl4pPr marL="16002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4pPr>
                <a:lvl5pPr marL="20574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cs typeface="+mn-cs"/>
                  </a:defRPr>
                </a:lvl9pPr>
              </a:lstStyle>
              <a:p>
                <a:r>
                  <a:rPr lang="en-US" dirty="0"/>
                  <a:t>dependence of stress on the elongation of the body</a:t>
                </a:r>
              </a:p>
              <a:p>
                <a:pPr lvl="1"/>
                <a:r>
                  <a:rPr lang="en-US" dirty="0"/>
                  <a:t>by tension we mean the force F on the cross-section of the body S</a:t>
                </a:r>
              </a:p>
              <a:p>
                <a:pPr lvl="2"/>
                <a:r>
                  <a:rPr lang="en-US" dirty="0"/>
                  <a:t>therefore it has a unit of pressure</a:t>
                </a:r>
              </a:p>
              <a:p>
                <a:pPr lvl="1"/>
                <a:r>
                  <a:rPr lang="en-US" dirty="0"/>
                  <a:t>first reversible (elastic) deformation</a:t>
                </a:r>
              </a:p>
              <a:p>
                <a:pPr lvl="1"/>
                <a:r>
                  <a:rPr lang="en-US" dirty="0"/>
                  <a:t>perfectly flexible to A</a:t>
                </a:r>
              </a:p>
              <a:p>
                <a:pPr lvl="1"/>
                <a:r>
                  <a:rPr lang="en-US" dirty="0"/>
                  <a:t>almost perfectly flexible to B</a:t>
                </a:r>
              </a:p>
              <a:p>
                <a:pPr lvl="2"/>
                <a:r>
                  <a:rPr lang="en-US" dirty="0"/>
                  <a:t>then irreversible (plastic) deformation</a:t>
                </a:r>
              </a:p>
              <a:p>
                <a:pPr lvl="1"/>
                <a:r>
                  <a:rPr lang="en-US" dirty="0"/>
                  <a:t>finally rupture (F)</a:t>
                </a:r>
              </a:p>
              <a:p>
                <a:r>
                  <a:rPr lang="en-US" dirty="0"/>
                  <a:t>Hooke's law</a:t>
                </a:r>
                <a:endParaRPr lang="cs-CZ" dirty="0"/>
              </a:p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cs-CZ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direct relationship between stress and strain</a:t>
                </a:r>
              </a:p>
              <a:p>
                <a:pPr lvl="1"/>
                <a:r>
                  <a:rPr lang="en-US" dirty="0"/>
                  <a:t>valid until A, usable until B</a:t>
                </a:r>
              </a:p>
              <a:p>
                <a:pPr lvl="2"/>
                <a:r>
                  <a:rPr lang="en-US" dirty="0"/>
                  <a:t>elastomers have a proportionality constant E (Young's modulus of elasticity) in the order of units to low tens</a:t>
                </a:r>
                <a:endParaRPr lang="cs-CZ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2" y="2073995"/>
                <a:ext cx="5730918" cy="4464495"/>
              </a:xfrm>
              <a:prstGeom prst="rect">
                <a:avLst/>
              </a:prstGeom>
              <a:blipFill>
                <a:blip r:embed="rId3"/>
                <a:stretch>
                  <a:fillRect l="-1277" t="-2865" r="-9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2" name="Tabulka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722087"/>
              </p:ext>
            </p:extLst>
          </p:nvPr>
        </p:nvGraphicFramePr>
        <p:xfrm>
          <a:off x="7027559" y="5504608"/>
          <a:ext cx="2825611" cy="915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713">
                  <a:extLst>
                    <a:ext uri="{9D8B030D-6E8A-4147-A177-3AD203B41FA5}">
                      <a16:colId xmlns:a16="http://schemas.microsoft.com/office/drawing/2014/main" val="298126693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102645133"/>
                    </a:ext>
                  </a:extLst>
                </a:gridCol>
                <a:gridCol w="1821818">
                  <a:extLst>
                    <a:ext uri="{9D8B030D-6E8A-4147-A177-3AD203B41FA5}">
                      <a16:colId xmlns:a16="http://schemas.microsoft.com/office/drawing/2014/main" val="2634650896"/>
                    </a:ext>
                  </a:extLst>
                </a:gridCol>
              </a:tblGrid>
              <a:tr h="305304">
                <a:tc>
                  <a:txBody>
                    <a:bodyPr/>
                    <a:lstStyle/>
                    <a:p>
                      <a:r>
                        <a:rPr lang="cs-CZ" sz="1400" i="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 dirty="0" smtClean="0"/>
                        <a:t>limit </a:t>
                      </a:r>
                      <a:r>
                        <a:rPr lang="cs-CZ" sz="1400" i="1" dirty="0" err="1" smtClean="0"/>
                        <a:t>of</a:t>
                      </a:r>
                      <a:r>
                        <a:rPr lang="cs-CZ" sz="1400" i="1" dirty="0" smtClean="0"/>
                        <a:t> </a:t>
                      </a:r>
                      <a:r>
                        <a:rPr lang="cs-CZ" sz="1400" i="1" dirty="0" err="1" smtClean="0"/>
                        <a:t>proportionality</a:t>
                      </a:r>
                      <a:endParaRPr lang="cs-CZ" sz="1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1445017"/>
                  </a:ext>
                </a:extLst>
              </a:tr>
              <a:tr h="305304">
                <a:tc>
                  <a:txBody>
                    <a:bodyPr/>
                    <a:lstStyle/>
                    <a:p>
                      <a:r>
                        <a:rPr lang="cs-CZ" sz="1400" i="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 dirty="0" err="1" smtClean="0"/>
                        <a:t>elastic</a:t>
                      </a:r>
                      <a:r>
                        <a:rPr lang="cs-CZ" sz="1400" i="1" dirty="0" smtClean="0"/>
                        <a:t> limit</a:t>
                      </a:r>
                      <a:endParaRPr lang="cs-CZ" sz="1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9175195"/>
                  </a:ext>
                </a:extLst>
              </a:tr>
              <a:tr h="305304">
                <a:tc>
                  <a:txBody>
                    <a:bodyPr/>
                    <a:lstStyle/>
                    <a:p>
                      <a:r>
                        <a:rPr lang="cs-CZ" sz="1400" i="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 dirty="0" err="1" smtClean="0"/>
                        <a:t>upper</a:t>
                      </a:r>
                      <a:r>
                        <a:rPr lang="cs-CZ" sz="1400" i="1" dirty="0" smtClean="0"/>
                        <a:t> </a:t>
                      </a:r>
                      <a:r>
                        <a:rPr lang="cs-CZ" sz="1400" i="1" dirty="0" err="1" smtClean="0"/>
                        <a:t>yield</a:t>
                      </a:r>
                      <a:r>
                        <a:rPr lang="cs-CZ" sz="1400" i="1" dirty="0" smtClean="0"/>
                        <a:t> limit</a:t>
                      </a:r>
                      <a:endParaRPr lang="cs-CZ" sz="1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7423576"/>
                  </a:ext>
                </a:extLst>
              </a:tr>
            </a:tbl>
          </a:graphicData>
        </a:graphic>
      </p:graphicFrame>
      <p:cxnSp>
        <p:nvCxnSpPr>
          <p:cNvPr id="25" name="Přímá spojnice 24"/>
          <p:cNvCxnSpPr/>
          <p:nvPr/>
        </p:nvCxnSpPr>
        <p:spPr>
          <a:xfrm>
            <a:off x="9030815" y="2848700"/>
            <a:ext cx="0" cy="2343128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8602346" y="3581296"/>
            <a:ext cx="0" cy="161707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Volný tvar 10"/>
          <p:cNvSpPr/>
          <p:nvPr/>
        </p:nvSpPr>
        <p:spPr>
          <a:xfrm>
            <a:off x="8055143" y="2176550"/>
            <a:ext cx="3561119" cy="3015278"/>
          </a:xfrm>
          <a:custGeom>
            <a:avLst/>
            <a:gdLst>
              <a:gd name="connsiteX0" fmla="*/ 0 w 2717800"/>
              <a:gd name="connsiteY0" fmla="*/ 1784890 h 1784890"/>
              <a:gd name="connsiteX1" fmla="*/ 692150 w 2717800"/>
              <a:gd name="connsiteY1" fmla="*/ 406940 h 1784890"/>
              <a:gd name="connsiteX2" fmla="*/ 1162050 w 2717800"/>
              <a:gd name="connsiteY2" fmla="*/ 800640 h 1784890"/>
              <a:gd name="connsiteX3" fmla="*/ 2000250 w 2717800"/>
              <a:gd name="connsiteY3" fmla="*/ 32290 h 1784890"/>
              <a:gd name="connsiteX4" fmla="*/ 2717800 w 2717800"/>
              <a:gd name="connsiteY4" fmla="*/ 216440 h 178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1784890">
                <a:moveTo>
                  <a:pt x="0" y="1784890"/>
                </a:moveTo>
                <a:cubicBezTo>
                  <a:pt x="249237" y="1177936"/>
                  <a:pt x="498475" y="570982"/>
                  <a:pt x="692150" y="406940"/>
                </a:cubicBezTo>
                <a:cubicBezTo>
                  <a:pt x="885825" y="242898"/>
                  <a:pt x="944034" y="863082"/>
                  <a:pt x="1162050" y="800640"/>
                </a:cubicBezTo>
                <a:cubicBezTo>
                  <a:pt x="1380066" y="738198"/>
                  <a:pt x="1740958" y="129657"/>
                  <a:pt x="2000250" y="32290"/>
                </a:cubicBezTo>
                <a:cubicBezTo>
                  <a:pt x="2259542" y="-65077"/>
                  <a:pt x="2488671" y="75681"/>
                  <a:pt x="2717800" y="216440"/>
                </a:cubicBezTo>
              </a:path>
            </a:pathLst>
          </a:cu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nice se šipkou 20"/>
          <p:cNvCxnSpPr/>
          <p:nvPr/>
        </p:nvCxnSpPr>
        <p:spPr>
          <a:xfrm>
            <a:off x="8042058" y="5198371"/>
            <a:ext cx="384484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9545132" y="3574753"/>
            <a:ext cx="0" cy="161707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10897529" y="2189638"/>
            <a:ext cx="0" cy="3015278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11590088" y="2611560"/>
            <a:ext cx="0" cy="2586812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ál 34"/>
          <p:cNvSpPr/>
          <p:nvPr/>
        </p:nvSpPr>
        <p:spPr>
          <a:xfrm>
            <a:off x="11527531" y="2453130"/>
            <a:ext cx="125114" cy="12511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vál 40"/>
          <p:cNvSpPr/>
          <p:nvPr/>
        </p:nvSpPr>
        <p:spPr>
          <a:xfrm>
            <a:off x="10834972" y="2127081"/>
            <a:ext cx="125114" cy="12511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vál 41"/>
          <p:cNvSpPr/>
          <p:nvPr/>
        </p:nvSpPr>
        <p:spPr>
          <a:xfrm>
            <a:off x="9481390" y="3484575"/>
            <a:ext cx="125114" cy="12511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vál 42"/>
          <p:cNvSpPr/>
          <p:nvPr/>
        </p:nvSpPr>
        <p:spPr>
          <a:xfrm>
            <a:off x="8968258" y="2775820"/>
            <a:ext cx="125114" cy="12511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9" name="Přímá spojnice 38"/>
          <p:cNvCxnSpPr/>
          <p:nvPr/>
        </p:nvCxnSpPr>
        <p:spPr>
          <a:xfrm flipV="1">
            <a:off x="8042058" y="2115172"/>
            <a:ext cx="1009886" cy="3068922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Ovál 43"/>
          <p:cNvSpPr/>
          <p:nvPr/>
        </p:nvSpPr>
        <p:spPr>
          <a:xfrm>
            <a:off x="8527758" y="3547248"/>
            <a:ext cx="125114" cy="12511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TextovéPole 46"/>
          <p:cNvSpPr txBox="1"/>
          <p:nvPr/>
        </p:nvSpPr>
        <p:spPr>
          <a:xfrm>
            <a:off x="8156973" y="3164910"/>
            <a:ext cx="456806" cy="50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n-lt"/>
              </a:rPr>
              <a:t>A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8806463" y="2357834"/>
            <a:ext cx="456806" cy="50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n-lt"/>
              </a:rPr>
              <a:t>C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9313984" y="3051743"/>
            <a:ext cx="456806" cy="50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n-lt"/>
              </a:rPr>
              <a:t>D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10664639" y="1735983"/>
            <a:ext cx="456806" cy="50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n-lt"/>
              </a:rPr>
              <a:t>E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11361684" y="2038384"/>
            <a:ext cx="456806" cy="50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n-lt"/>
              </a:rPr>
              <a:t>F</a:t>
            </a:r>
          </a:p>
        </p:txBody>
      </p:sp>
      <p:cxnSp>
        <p:nvCxnSpPr>
          <p:cNvPr id="53" name="Přímá spojnice 52"/>
          <p:cNvCxnSpPr/>
          <p:nvPr/>
        </p:nvCxnSpPr>
        <p:spPr>
          <a:xfrm>
            <a:off x="8808380" y="3120063"/>
            <a:ext cx="0" cy="2078308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Ovál 53"/>
          <p:cNvSpPr/>
          <p:nvPr/>
        </p:nvSpPr>
        <p:spPr>
          <a:xfrm>
            <a:off x="8745823" y="3053728"/>
            <a:ext cx="125114" cy="12511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TextovéPole 55"/>
          <p:cNvSpPr txBox="1"/>
          <p:nvPr/>
        </p:nvSpPr>
        <p:spPr>
          <a:xfrm>
            <a:off x="8426752" y="2668708"/>
            <a:ext cx="456806" cy="50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n-lt"/>
              </a:rPr>
              <a:t>B</a:t>
            </a:r>
          </a:p>
        </p:txBody>
      </p:sp>
      <p:grpSp>
        <p:nvGrpSpPr>
          <p:cNvPr id="19" name="Skupina 18"/>
          <p:cNvGrpSpPr/>
          <p:nvPr/>
        </p:nvGrpSpPr>
        <p:grpSpPr>
          <a:xfrm>
            <a:off x="7750218" y="1888317"/>
            <a:ext cx="307777" cy="3320378"/>
            <a:chOff x="7750218" y="1755585"/>
            <a:chExt cx="307777" cy="3320378"/>
          </a:xfrm>
        </p:grpSpPr>
        <p:cxnSp>
          <p:nvCxnSpPr>
            <p:cNvPr id="14" name="Přímá spojnice se šipkou 13"/>
            <p:cNvCxnSpPr/>
            <p:nvPr/>
          </p:nvCxnSpPr>
          <p:spPr>
            <a:xfrm flipV="1">
              <a:off x="8042058" y="1763874"/>
              <a:ext cx="0" cy="331208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ovéPole 56"/>
            <p:cNvSpPr txBox="1"/>
            <p:nvPr/>
          </p:nvSpPr>
          <p:spPr>
            <a:xfrm rot="16200000">
              <a:off x="6253226" y="3252577"/>
              <a:ext cx="33017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400" dirty="0" smtClean="0">
                  <a:latin typeface="+mn-lt"/>
                </a:rPr>
                <a:t>stress </a:t>
              </a:r>
              <a:r>
                <a:rPr lang="el-GR" sz="1400" dirty="0">
                  <a:latin typeface="+mn-lt"/>
                </a:rPr>
                <a:t>σ</a:t>
              </a:r>
              <a:r>
                <a:rPr lang="cs-CZ" sz="1400" dirty="0">
                  <a:latin typeface="+mn-lt"/>
                </a:rPr>
                <a:t> (</a:t>
              </a:r>
              <a:r>
                <a:rPr lang="cs-CZ" sz="1400" dirty="0" err="1">
                  <a:latin typeface="+mn-lt"/>
                </a:rPr>
                <a:t>MPa</a:t>
              </a:r>
              <a:r>
                <a:rPr lang="cs-CZ" sz="1400" dirty="0">
                  <a:latin typeface="+mn-lt"/>
                </a:rPr>
                <a:t>)</a:t>
              </a:r>
            </a:p>
          </p:txBody>
        </p:sp>
      </p:grpSp>
      <p:sp>
        <p:nvSpPr>
          <p:cNvPr id="59" name="TextovéPole 58"/>
          <p:cNvSpPr txBox="1"/>
          <p:nvPr/>
        </p:nvSpPr>
        <p:spPr>
          <a:xfrm>
            <a:off x="8042056" y="5201784"/>
            <a:ext cx="3831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err="1" smtClean="0">
                <a:latin typeface="+mn-lt"/>
              </a:rPr>
              <a:t>relative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deformation</a:t>
            </a:r>
            <a:r>
              <a:rPr lang="cs-CZ" sz="1400" dirty="0" smtClean="0">
                <a:latin typeface="+mn-lt"/>
              </a:rPr>
              <a:t> </a:t>
            </a:r>
            <a:r>
              <a:rPr lang="el-GR" sz="1400" dirty="0">
                <a:latin typeface="+mn-lt"/>
              </a:rPr>
              <a:t>ε</a:t>
            </a:r>
            <a:endParaRPr lang="cs-CZ" sz="1400" dirty="0">
              <a:latin typeface="+mn-lt"/>
            </a:endParaRPr>
          </a:p>
        </p:txBody>
      </p:sp>
      <p:graphicFrame>
        <p:nvGraphicFramePr>
          <p:cNvPr id="17" name="Tabul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311965"/>
              </p:ext>
            </p:extLst>
          </p:nvPr>
        </p:nvGraphicFramePr>
        <p:xfrm>
          <a:off x="9713071" y="5509371"/>
          <a:ext cx="2825611" cy="915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713">
                  <a:extLst>
                    <a:ext uri="{9D8B030D-6E8A-4147-A177-3AD203B41FA5}">
                      <a16:colId xmlns:a16="http://schemas.microsoft.com/office/drawing/2014/main" val="191292985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183465548"/>
                    </a:ext>
                  </a:extLst>
                </a:gridCol>
                <a:gridCol w="1821818">
                  <a:extLst>
                    <a:ext uri="{9D8B030D-6E8A-4147-A177-3AD203B41FA5}">
                      <a16:colId xmlns:a16="http://schemas.microsoft.com/office/drawing/2014/main" val="1415459569"/>
                    </a:ext>
                  </a:extLst>
                </a:gridCol>
              </a:tblGrid>
              <a:tr h="305304">
                <a:tc>
                  <a:txBody>
                    <a:bodyPr/>
                    <a:lstStyle/>
                    <a:p>
                      <a:r>
                        <a:rPr lang="cs-CZ" sz="1400" i="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 dirty="0" err="1" smtClean="0"/>
                        <a:t>lower</a:t>
                      </a:r>
                      <a:r>
                        <a:rPr lang="cs-CZ" sz="1400" i="1" dirty="0" smtClean="0"/>
                        <a:t> </a:t>
                      </a:r>
                      <a:r>
                        <a:rPr lang="cs-CZ" sz="1400" i="1" dirty="0" err="1" smtClean="0"/>
                        <a:t>yield</a:t>
                      </a:r>
                      <a:r>
                        <a:rPr lang="cs-CZ" sz="1400" i="1" dirty="0" smtClean="0"/>
                        <a:t> point</a:t>
                      </a:r>
                      <a:endParaRPr lang="cs-CZ" sz="1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3069442"/>
                  </a:ext>
                </a:extLst>
              </a:tr>
              <a:tr h="305304">
                <a:tc>
                  <a:txBody>
                    <a:bodyPr/>
                    <a:lstStyle/>
                    <a:p>
                      <a:r>
                        <a:rPr lang="cs-CZ" sz="1400" i="0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 dirty="0" err="1" smtClean="0"/>
                        <a:t>strength</a:t>
                      </a:r>
                      <a:r>
                        <a:rPr lang="cs-CZ" sz="1400" i="1" dirty="0" smtClean="0"/>
                        <a:t> limit</a:t>
                      </a:r>
                      <a:endParaRPr lang="cs-CZ" sz="1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9013996"/>
                  </a:ext>
                </a:extLst>
              </a:tr>
              <a:tr h="305304">
                <a:tc>
                  <a:txBody>
                    <a:bodyPr/>
                    <a:lstStyle/>
                    <a:p>
                      <a:r>
                        <a:rPr lang="cs-CZ" sz="1400" i="0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 dirty="0" err="1" smtClean="0"/>
                        <a:t>breaking</a:t>
                      </a:r>
                      <a:r>
                        <a:rPr lang="cs-CZ" sz="1400" i="1" dirty="0" smtClean="0"/>
                        <a:t> point</a:t>
                      </a:r>
                      <a:endParaRPr lang="cs-CZ" sz="1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5564517"/>
                  </a:ext>
                </a:extLst>
              </a:tr>
            </a:tbl>
          </a:graphicData>
        </a:graphic>
      </p:graphicFrame>
      <p:sp>
        <p:nvSpPr>
          <p:cNvPr id="33" name="TextovéPole 32">
            <a:extLst>
              <a:ext uri="{FF2B5EF4-FFF2-40B4-BE49-F238E27FC236}">
                <a16:creationId xmlns:a16="http://schemas.microsoft.com/office/drawing/2014/main" id="{3E1E711F-F11F-45EB-838E-2E40A4249718}"/>
              </a:ext>
            </a:extLst>
          </p:cNvPr>
          <p:cNvSpPr txBox="1"/>
          <p:nvPr/>
        </p:nvSpPr>
        <p:spPr>
          <a:xfrm>
            <a:off x="8107476" y="1841064"/>
            <a:ext cx="1678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err="1" smtClean="0">
                <a:latin typeface="+mn-lt"/>
              </a:rPr>
              <a:t>Hooke</a:t>
            </a:r>
            <a:r>
              <a:rPr lang="en-US" sz="1400" dirty="0"/>
              <a:t>'</a:t>
            </a:r>
            <a:r>
              <a:rPr lang="cs-CZ" sz="1400" dirty="0" smtClean="0">
                <a:latin typeface="+mn-lt"/>
              </a:rPr>
              <a:t>s </a:t>
            </a:r>
            <a:r>
              <a:rPr lang="cs-CZ" sz="1400" dirty="0" err="1" smtClean="0">
                <a:latin typeface="+mn-lt"/>
              </a:rPr>
              <a:t>law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041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1" grpId="0" animBg="1"/>
      <p:bldP spid="42" grpId="0" animBg="1"/>
      <p:bldP spid="43" grpId="0" animBg="1"/>
      <p:bldP spid="44" grpId="0" animBg="1"/>
      <p:bldP spid="47" grpId="0"/>
      <p:bldP spid="48" grpId="0"/>
      <p:bldP spid="49" grpId="0"/>
      <p:bldP spid="50" grpId="0"/>
      <p:bldP spid="51" grpId="0"/>
      <p:bldP spid="54" grpId="0" animBg="1"/>
      <p:bldP spid="56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7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Tensile</a:t>
            </a:r>
            <a:r>
              <a:rPr lang="cs-CZ" sz="3600" b="1" dirty="0">
                <a:ea typeface="+mn-ea"/>
                <a:cs typeface="+mn-cs"/>
              </a:rPr>
              <a:t> test </a:t>
            </a:r>
            <a:r>
              <a:rPr lang="cs-CZ" sz="3600" b="1" dirty="0" err="1">
                <a:ea typeface="+mn-ea"/>
                <a:cs typeface="+mn-cs"/>
              </a:rPr>
              <a:t>result</a:t>
            </a:r>
            <a:endParaRPr lang="cs-CZ" sz="3600" b="1" dirty="0">
              <a:ea typeface="+mn-ea"/>
              <a:cs typeface="+mn-cs"/>
            </a:endParaRPr>
          </a:p>
        </p:txBody>
      </p:sp>
      <p:pic>
        <p:nvPicPr>
          <p:cNvPr id="33" name="Picture 2" descr="Study on Modification of Polymer Properties by the Cold Drawing Proc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" r="5301"/>
          <a:stretch/>
        </p:blipFill>
        <p:spPr bwMode="auto">
          <a:xfrm rot="16200000">
            <a:off x="2280969" y="1767412"/>
            <a:ext cx="3215400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5" name="Tabulka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728603"/>
              </p:ext>
            </p:extLst>
          </p:nvPr>
        </p:nvGraphicFramePr>
        <p:xfrm>
          <a:off x="7027559" y="5504608"/>
          <a:ext cx="2825611" cy="915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713">
                  <a:extLst>
                    <a:ext uri="{9D8B030D-6E8A-4147-A177-3AD203B41FA5}">
                      <a16:colId xmlns:a16="http://schemas.microsoft.com/office/drawing/2014/main" val="298126693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102645133"/>
                    </a:ext>
                  </a:extLst>
                </a:gridCol>
                <a:gridCol w="1821818">
                  <a:extLst>
                    <a:ext uri="{9D8B030D-6E8A-4147-A177-3AD203B41FA5}">
                      <a16:colId xmlns:a16="http://schemas.microsoft.com/office/drawing/2014/main" val="2634650896"/>
                    </a:ext>
                  </a:extLst>
                </a:gridCol>
              </a:tblGrid>
              <a:tr h="305304">
                <a:tc>
                  <a:txBody>
                    <a:bodyPr/>
                    <a:lstStyle/>
                    <a:p>
                      <a:r>
                        <a:rPr lang="cs-CZ" sz="1400" i="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 dirty="0" smtClean="0"/>
                        <a:t>limit </a:t>
                      </a:r>
                      <a:r>
                        <a:rPr lang="cs-CZ" sz="1400" i="1" dirty="0" err="1" smtClean="0"/>
                        <a:t>of</a:t>
                      </a:r>
                      <a:r>
                        <a:rPr lang="cs-CZ" sz="1400" i="1" dirty="0" smtClean="0"/>
                        <a:t> </a:t>
                      </a:r>
                      <a:r>
                        <a:rPr lang="cs-CZ" sz="1400" i="1" dirty="0" err="1" smtClean="0"/>
                        <a:t>proportionality</a:t>
                      </a:r>
                      <a:endParaRPr lang="cs-CZ" sz="1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1445017"/>
                  </a:ext>
                </a:extLst>
              </a:tr>
              <a:tr h="305304">
                <a:tc>
                  <a:txBody>
                    <a:bodyPr/>
                    <a:lstStyle/>
                    <a:p>
                      <a:r>
                        <a:rPr lang="cs-CZ" sz="1400" i="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 dirty="0" err="1" smtClean="0"/>
                        <a:t>elastic</a:t>
                      </a:r>
                      <a:r>
                        <a:rPr lang="cs-CZ" sz="1400" i="1" dirty="0" smtClean="0"/>
                        <a:t> limit</a:t>
                      </a:r>
                      <a:endParaRPr lang="cs-CZ" sz="1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9175195"/>
                  </a:ext>
                </a:extLst>
              </a:tr>
              <a:tr h="305304">
                <a:tc>
                  <a:txBody>
                    <a:bodyPr/>
                    <a:lstStyle/>
                    <a:p>
                      <a:r>
                        <a:rPr lang="cs-CZ" sz="1400" i="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 dirty="0" err="1" smtClean="0"/>
                        <a:t>upper</a:t>
                      </a:r>
                      <a:r>
                        <a:rPr lang="cs-CZ" sz="1400" i="1" dirty="0" smtClean="0"/>
                        <a:t> </a:t>
                      </a:r>
                      <a:r>
                        <a:rPr lang="cs-CZ" sz="1400" i="1" dirty="0" err="1" smtClean="0"/>
                        <a:t>yield</a:t>
                      </a:r>
                      <a:r>
                        <a:rPr lang="cs-CZ" sz="1400" i="1" dirty="0" smtClean="0"/>
                        <a:t> limit</a:t>
                      </a:r>
                      <a:endParaRPr lang="cs-CZ" sz="1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7423576"/>
                  </a:ext>
                </a:extLst>
              </a:tr>
            </a:tbl>
          </a:graphicData>
        </a:graphic>
      </p:graphicFrame>
      <p:cxnSp>
        <p:nvCxnSpPr>
          <p:cNvPr id="39" name="Přímá spojnice 38"/>
          <p:cNvCxnSpPr/>
          <p:nvPr/>
        </p:nvCxnSpPr>
        <p:spPr>
          <a:xfrm>
            <a:off x="9030815" y="2848700"/>
            <a:ext cx="0" cy="2343128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>
            <a:off x="8602346" y="3581296"/>
            <a:ext cx="0" cy="161707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Volný tvar 41"/>
          <p:cNvSpPr/>
          <p:nvPr/>
        </p:nvSpPr>
        <p:spPr>
          <a:xfrm>
            <a:off x="8055143" y="2176550"/>
            <a:ext cx="3561119" cy="3015278"/>
          </a:xfrm>
          <a:custGeom>
            <a:avLst/>
            <a:gdLst>
              <a:gd name="connsiteX0" fmla="*/ 0 w 2717800"/>
              <a:gd name="connsiteY0" fmla="*/ 1784890 h 1784890"/>
              <a:gd name="connsiteX1" fmla="*/ 692150 w 2717800"/>
              <a:gd name="connsiteY1" fmla="*/ 406940 h 1784890"/>
              <a:gd name="connsiteX2" fmla="*/ 1162050 w 2717800"/>
              <a:gd name="connsiteY2" fmla="*/ 800640 h 1784890"/>
              <a:gd name="connsiteX3" fmla="*/ 2000250 w 2717800"/>
              <a:gd name="connsiteY3" fmla="*/ 32290 h 1784890"/>
              <a:gd name="connsiteX4" fmla="*/ 2717800 w 2717800"/>
              <a:gd name="connsiteY4" fmla="*/ 216440 h 178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1784890">
                <a:moveTo>
                  <a:pt x="0" y="1784890"/>
                </a:moveTo>
                <a:cubicBezTo>
                  <a:pt x="249237" y="1177936"/>
                  <a:pt x="498475" y="570982"/>
                  <a:pt x="692150" y="406940"/>
                </a:cubicBezTo>
                <a:cubicBezTo>
                  <a:pt x="885825" y="242898"/>
                  <a:pt x="944034" y="863082"/>
                  <a:pt x="1162050" y="800640"/>
                </a:cubicBezTo>
                <a:cubicBezTo>
                  <a:pt x="1380066" y="738198"/>
                  <a:pt x="1740958" y="129657"/>
                  <a:pt x="2000250" y="32290"/>
                </a:cubicBezTo>
                <a:cubicBezTo>
                  <a:pt x="2259542" y="-65077"/>
                  <a:pt x="2488671" y="75681"/>
                  <a:pt x="2717800" y="216440"/>
                </a:cubicBezTo>
              </a:path>
            </a:pathLst>
          </a:cu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3" name="Přímá spojnice se šipkou 42"/>
          <p:cNvCxnSpPr/>
          <p:nvPr/>
        </p:nvCxnSpPr>
        <p:spPr>
          <a:xfrm>
            <a:off x="8042058" y="5198371"/>
            <a:ext cx="384484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>
            <a:off x="9545132" y="3574753"/>
            <a:ext cx="0" cy="161707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>
            <a:off x="10897529" y="2189638"/>
            <a:ext cx="0" cy="3015278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Přímá spojnice 47"/>
          <p:cNvCxnSpPr/>
          <p:nvPr/>
        </p:nvCxnSpPr>
        <p:spPr>
          <a:xfrm>
            <a:off x="11590088" y="2611560"/>
            <a:ext cx="0" cy="2586812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Ovál 48"/>
          <p:cNvSpPr/>
          <p:nvPr/>
        </p:nvSpPr>
        <p:spPr>
          <a:xfrm>
            <a:off x="11527531" y="2453130"/>
            <a:ext cx="125114" cy="12511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vál 49"/>
          <p:cNvSpPr/>
          <p:nvPr/>
        </p:nvSpPr>
        <p:spPr>
          <a:xfrm>
            <a:off x="10834972" y="2127081"/>
            <a:ext cx="125114" cy="12511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vál 50"/>
          <p:cNvSpPr/>
          <p:nvPr/>
        </p:nvSpPr>
        <p:spPr>
          <a:xfrm>
            <a:off x="9481390" y="3484575"/>
            <a:ext cx="125114" cy="12511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vál 52"/>
          <p:cNvSpPr/>
          <p:nvPr/>
        </p:nvSpPr>
        <p:spPr>
          <a:xfrm>
            <a:off x="8968258" y="2775820"/>
            <a:ext cx="125114" cy="12511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4" name="Přímá spojnice 53"/>
          <p:cNvCxnSpPr/>
          <p:nvPr/>
        </p:nvCxnSpPr>
        <p:spPr>
          <a:xfrm flipV="1">
            <a:off x="8042058" y="2115172"/>
            <a:ext cx="1009886" cy="3068922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ál 55"/>
          <p:cNvSpPr/>
          <p:nvPr/>
        </p:nvSpPr>
        <p:spPr>
          <a:xfrm>
            <a:off x="8527758" y="3547248"/>
            <a:ext cx="125114" cy="12511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TextovéPole 56"/>
          <p:cNvSpPr txBox="1"/>
          <p:nvPr/>
        </p:nvSpPr>
        <p:spPr>
          <a:xfrm>
            <a:off x="8156973" y="3164910"/>
            <a:ext cx="456806" cy="50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n-lt"/>
              </a:rPr>
              <a:t>A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8806463" y="2357834"/>
            <a:ext cx="456806" cy="50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n-lt"/>
              </a:rPr>
              <a:t>C</a:t>
            </a:r>
          </a:p>
        </p:txBody>
      </p:sp>
      <p:sp>
        <p:nvSpPr>
          <p:cNvPr id="77" name="TextovéPole 76"/>
          <p:cNvSpPr txBox="1"/>
          <p:nvPr/>
        </p:nvSpPr>
        <p:spPr>
          <a:xfrm>
            <a:off x="9313984" y="3051743"/>
            <a:ext cx="456806" cy="50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n-lt"/>
              </a:rPr>
              <a:t>D</a:t>
            </a:r>
          </a:p>
        </p:txBody>
      </p:sp>
      <p:sp>
        <p:nvSpPr>
          <p:cNvPr id="78" name="TextovéPole 77"/>
          <p:cNvSpPr txBox="1"/>
          <p:nvPr/>
        </p:nvSpPr>
        <p:spPr>
          <a:xfrm>
            <a:off x="10664639" y="1735983"/>
            <a:ext cx="456806" cy="50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n-lt"/>
              </a:rPr>
              <a:t>E</a:t>
            </a:r>
          </a:p>
        </p:txBody>
      </p:sp>
      <p:sp>
        <p:nvSpPr>
          <p:cNvPr id="79" name="TextovéPole 78"/>
          <p:cNvSpPr txBox="1"/>
          <p:nvPr/>
        </p:nvSpPr>
        <p:spPr>
          <a:xfrm>
            <a:off x="11361684" y="2038384"/>
            <a:ext cx="456806" cy="50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n-lt"/>
              </a:rPr>
              <a:t>F</a:t>
            </a:r>
          </a:p>
        </p:txBody>
      </p:sp>
      <p:cxnSp>
        <p:nvCxnSpPr>
          <p:cNvPr id="80" name="Přímá spojnice 79"/>
          <p:cNvCxnSpPr/>
          <p:nvPr/>
        </p:nvCxnSpPr>
        <p:spPr>
          <a:xfrm>
            <a:off x="8808380" y="3120063"/>
            <a:ext cx="0" cy="2078308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Ovál 80"/>
          <p:cNvSpPr/>
          <p:nvPr/>
        </p:nvSpPr>
        <p:spPr>
          <a:xfrm>
            <a:off x="8745823" y="3053728"/>
            <a:ext cx="125114" cy="12511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TextovéPole 81"/>
          <p:cNvSpPr txBox="1"/>
          <p:nvPr/>
        </p:nvSpPr>
        <p:spPr>
          <a:xfrm>
            <a:off x="8426752" y="2668708"/>
            <a:ext cx="456806" cy="50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n-lt"/>
              </a:rPr>
              <a:t>B</a:t>
            </a:r>
          </a:p>
        </p:txBody>
      </p:sp>
      <p:grpSp>
        <p:nvGrpSpPr>
          <p:cNvPr id="83" name="Skupina 82"/>
          <p:cNvGrpSpPr/>
          <p:nvPr/>
        </p:nvGrpSpPr>
        <p:grpSpPr>
          <a:xfrm>
            <a:off x="7750218" y="1888317"/>
            <a:ext cx="307777" cy="3320378"/>
            <a:chOff x="7750218" y="1755585"/>
            <a:chExt cx="307777" cy="3320378"/>
          </a:xfrm>
        </p:grpSpPr>
        <p:cxnSp>
          <p:nvCxnSpPr>
            <p:cNvPr id="84" name="Přímá spojnice se šipkou 83"/>
            <p:cNvCxnSpPr/>
            <p:nvPr/>
          </p:nvCxnSpPr>
          <p:spPr>
            <a:xfrm flipV="1">
              <a:off x="8042058" y="1763874"/>
              <a:ext cx="0" cy="331208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TextovéPole 84"/>
            <p:cNvSpPr txBox="1"/>
            <p:nvPr/>
          </p:nvSpPr>
          <p:spPr>
            <a:xfrm rot="16200000">
              <a:off x="6253226" y="3252577"/>
              <a:ext cx="33017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400" dirty="0" smtClean="0">
                  <a:latin typeface="+mn-lt"/>
                </a:rPr>
                <a:t>stress </a:t>
              </a:r>
              <a:r>
                <a:rPr lang="el-GR" sz="1400" dirty="0">
                  <a:latin typeface="+mn-lt"/>
                </a:rPr>
                <a:t>σ</a:t>
              </a:r>
              <a:r>
                <a:rPr lang="cs-CZ" sz="1400" dirty="0">
                  <a:latin typeface="+mn-lt"/>
                </a:rPr>
                <a:t> (</a:t>
              </a:r>
              <a:r>
                <a:rPr lang="cs-CZ" sz="1400" dirty="0" err="1">
                  <a:latin typeface="+mn-lt"/>
                </a:rPr>
                <a:t>MPa</a:t>
              </a:r>
              <a:r>
                <a:rPr lang="cs-CZ" sz="1400" dirty="0">
                  <a:latin typeface="+mn-lt"/>
                </a:rPr>
                <a:t>)</a:t>
              </a:r>
            </a:p>
          </p:txBody>
        </p:sp>
      </p:grpSp>
      <p:sp>
        <p:nvSpPr>
          <p:cNvPr id="86" name="TextovéPole 85"/>
          <p:cNvSpPr txBox="1"/>
          <p:nvPr/>
        </p:nvSpPr>
        <p:spPr>
          <a:xfrm>
            <a:off x="8042056" y="5201784"/>
            <a:ext cx="3831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err="1" smtClean="0">
                <a:latin typeface="+mn-lt"/>
              </a:rPr>
              <a:t>relative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deformation</a:t>
            </a:r>
            <a:r>
              <a:rPr lang="cs-CZ" sz="1400" dirty="0" smtClean="0">
                <a:latin typeface="+mn-lt"/>
              </a:rPr>
              <a:t> </a:t>
            </a:r>
            <a:r>
              <a:rPr lang="el-GR" sz="1400" dirty="0">
                <a:latin typeface="+mn-lt"/>
              </a:rPr>
              <a:t>ε</a:t>
            </a:r>
            <a:endParaRPr lang="cs-CZ" sz="1400" dirty="0">
              <a:latin typeface="+mn-lt"/>
            </a:endParaRPr>
          </a:p>
        </p:txBody>
      </p:sp>
      <p:graphicFrame>
        <p:nvGraphicFramePr>
          <p:cNvPr id="87" name="Tabulka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407578"/>
              </p:ext>
            </p:extLst>
          </p:nvPr>
        </p:nvGraphicFramePr>
        <p:xfrm>
          <a:off x="9713071" y="5509371"/>
          <a:ext cx="2825611" cy="915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713">
                  <a:extLst>
                    <a:ext uri="{9D8B030D-6E8A-4147-A177-3AD203B41FA5}">
                      <a16:colId xmlns:a16="http://schemas.microsoft.com/office/drawing/2014/main" val="191292985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183465548"/>
                    </a:ext>
                  </a:extLst>
                </a:gridCol>
                <a:gridCol w="1821818">
                  <a:extLst>
                    <a:ext uri="{9D8B030D-6E8A-4147-A177-3AD203B41FA5}">
                      <a16:colId xmlns:a16="http://schemas.microsoft.com/office/drawing/2014/main" val="1415459569"/>
                    </a:ext>
                  </a:extLst>
                </a:gridCol>
              </a:tblGrid>
              <a:tr h="305304">
                <a:tc>
                  <a:txBody>
                    <a:bodyPr/>
                    <a:lstStyle/>
                    <a:p>
                      <a:r>
                        <a:rPr lang="cs-CZ" sz="1400" i="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 dirty="0" err="1" smtClean="0"/>
                        <a:t>lower</a:t>
                      </a:r>
                      <a:r>
                        <a:rPr lang="cs-CZ" sz="1400" i="1" dirty="0" smtClean="0"/>
                        <a:t> </a:t>
                      </a:r>
                      <a:r>
                        <a:rPr lang="cs-CZ" sz="1400" i="1" dirty="0" err="1" smtClean="0"/>
                        <a:t>yield</a:t>
                      </a:r>
                      <a:r>
                        <a:rPr lang="cs-CZ" sz="1400" i="1" dirty="0" smtClean="0"/>
                        <a:t> point</a:t>
                      </a:r>
                      <a:endParaRPr lang="cs-CZ" sz="1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3069442"/>
                  </a:ext>
                </a:extLst>
              </a:tr>
              <a:tr h="305304">
                <a:tc>
                  <a:txBody>
                    <a:bodyPr/>
                    <a:lstStyle/>
                    <a:p>
                      <a:r>
                        <a:rPr lang="cs-CZ" sz="1400" i="0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 dirty="0" err="1" smtClean="0"/>
                        <a:t>strength</a:t>
                      </a:r>
                      <a:r>
                        <a:rPr lang="cs-CZ" sz="1400" i="1" dirty="0" smtClean="0"/>
                        <a:t> limit</a:t>
                      </a:r>
                      <a:endParaRPr lang="cs-CZ" sz="1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9013996"/>
                  </a:ext>
                </a:extLst>
              </a:tr>
              <a:tr h="305304">
                <a:tc>
                  <a:txBody>
                    <a:bodyPr/>
                    <a:lstStyle/>
                    <a:p>
                      <a:r>
                        <a:rPr lang="cs-CZ" sz="1400" i="0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400" i="1" dirty="0" err="1" smtClean="0"/>
                        <a:t>breaking</a:t>
                      </a:r>
                      <a:r>
                        <a:rPr lang="cs-CZ" sz="1400" i="1" dirty="0" smtClean="0"/>
                        <a:t> point</a:t>
                      </a:r>
                      <a:endParaRPr lang="cs-CZ" sz="1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5564517"/>
                  </a:ext>
                </a:extLst>
              </a:tr>
            </a:tbl>
          </a:graphicData>
        </a:graphic>
      </p:graphicFrame>
      <p:sp>
        <p:nvSpPr>
          <p:cNvPr id="88" name="TextovéPole 87">
            <a:extLst>
              <a:ext uri="{FF2B5EF4-FFF2-40B4-BE49-F238E27FC236}">
                <a16:creationId xmlns:a16="http://schemas.microsoft.com/office/drawing/2014/main" id="{3E1E711F-F11F-45EB-838E-2E40A4249718}"/>
              </a:ext>
            </a:extLst>
          </p:cNvPr>
          <p:cNvSpPr txBox="1"/>
          <p:nvPr/>
        </p:nvSpPr>
        <p:spPr>
          <a:xfrm>
            <a:off x="8107476" y="1841064"/>
            <a:ext cx="1678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err="1" smtClean="0">
                <a:latin typeface="+mn-lt"/>
              </a:rPr>
              <a:t>Hooke</a:t>
            </a:r>
            <a:r>
              <a:rPr lang="en-US" sz="1400" dirty="0"/>
              <a:t>'</a:t>
            </a:r>
            <a:r>
              <a:rPr lang="cs-CZ" sz="1400" dirty="0" smtClean="0">
                <a:latin typeface="+mn-lt"/>
              </a:rPr>
              <a:t>s </a:t>
            </a:r>
            <a:r>
              <a:rPr lang="cs-CZ" sz="1400" dirty="0" err="1" smtClean="0">
                <a:latin typeface="+mn-lt"/>
              </a:rPr>
              <a:t>law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071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3" grpId="0" animBg="1"/>
      <p:bldP spid="56" grpId="0" animBg="1"/>
      <p:bldP spid="57" grpId="0"/>
      <p:bldP spid="59" grpId="0"/>
      <p:bldP spid="77" grpId="0"/>
      <p:bldP spid="78" grpId="0"/>
      <p:bldP spid="79" grpId="0"/>
      <p:bldP spid="81" grpId="0" animBg="1"/>
      <p:bldP spid="82" grpId="0"/>
      <p:bldP spid="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Volný tvar 24"/>
          <p:cNvSpPr/>
          <p:nvPr/>
        </p:nvSpPr>
        <p:spPr>
          <a:xfrm>
            <a:off x="662940" y="3147060"/>
            <a:ext cx="922020" cy="2743200"/>
          </a:xfrm>
          <a:custGeom>
            <a:avLst/>
            <a:gdLst>
              <a:gd name="connsiteX0" fmla="*/ 0 w 922020"/>
              <a:gd name="connsiteY0" fmla="*/ 2743200 h 2743200"/>
              <a:gd name="connsiteX1" fmla="*/ 571500 w 922020"/>
              <a:gd name="connsiteY1" fmla="*/ 510540 h 2743200"/>
              <a:gd name="connsiteX2" fmla="*/ 922020 w 922020"/>
              <a:gd name="connsiteY2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2020" h="2743200">
                <a:moveTo>
                  <a:pt x="0" y="2743200"/>
                </a:moveTo>
                <a:cubicBezTo>
                  <a:pt x="208915" y="1855470"/>
                  <a:pt x="417830" y="967740"/>
                  <a:pt x="571500" y="510540"/>
                </a:cubicBezTo>
                <a:cubicBezTo>
                  <a:pt x="725170" y="53340"/>
                  <a:pt x="823595" y="26670"/>
                  <a:pt x="922020" y="0"/>
                </a:cubicBezTo>
              </a:path>
            </a:pathLst>
          </a:cu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4594860" y="3692620"/>
            <a:ext cx="2095500" cy="2197640"/>
          </a:xfrm>
          <a:custGeom>
            <a:avLst/>
            <a:gdLst>
              <a:gd name="connsiteX0" fmla="*/ 0 w 2095500"/>
              <a:gd name="connsiteY0" fmla="*/ 2197640 h 2197640"/>
              <a:gd name="connsiteX1" fmla="*/ 685800 w 2095500"/>
              <a:gd name="connsiteY1" fmla="*/ 460280 h 2197640"/>
              <a:gd name="connsiteX2" fmla="*/ 1173480 w 2095500"/>
              <a:gd name="connsiteY2" fmla="*/ 658400 h 2197640"/>
              <a:gd name="connsiteX3" fmla="*/ 1889760 w 2095500"/>
              <a:gd name="connsiteY3" fmla="*/ 33560 h 2197640"/>
              <a:gd name="connsiteX4" fmla="*/ 2095500 w 2095500"/>
              <a:gd name="connsiteY4" fmla="*/ 140240 h 219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2197640">
                <a:moveTo>
                  <a:pt x="0" y="2197640"/>
                </a:moveTo>
                <a:cubicBezTo>
                  <a:pt x="245110" y="1457230"/>
                  <a:pt x="490220" y="716820"/>
                  <a:pt x="685800" y="460280"/>
                </a:cubicBezTo>
                <a:cubicBezTo>
                  <a:pt x="881380" y="203740"/>
                  <a:pt x="972820" y="729520"/>
                  <a:pt x="1173480" y="658400"/>
                </a:cubicBezTo>
                <a:cubicBezTo>
                  <a:pt x="1374140" y="587280"/>
                  <a:pt x="1736090" y="119920"/>
                  <a:pt x="1889760" y="33560"/>
                </a:cubicBezTo>
                <a:cubicBezTo>
                  <a:pt x="2043430" y="-52800"/>
                  <a:pt x="2069465" y="43720"/>
                  <a:pt x="2095500" y="140240"/>
                </a:cubicBezTo>
              </a:path>
            </a:pathLst>
          </a:cu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8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F3F91FED-1808-4297-8892-3DCB697B6E4C}"/>
              </a:ext>
            </a:extLst>
          </p:cNvPr>
          <p:cNvSpPr/>
          <p:nvPr/>
        </p:nvSpPr>
        <p:spPr>
          <a:xfrm>
            <a:off x="8517440" y="5095814"/>
            <a:ext cx="3097161" cy="781664"/>
          </a:xfrm>
          <a:custGeom>
            <a:avLst/>
            <a:gdLst>
              <a:gd name="connsiteX0" fmla="*/ 0 w 3097161"/>
              <a:gd name="connsiteY0" fmla="*/ 781664 h 781664"/>
              <a:gd name="connsiteX1" fmla="*/ 766916 w 3097161"/>
              <a:gd name="connsiteY1" fmla="*/ 412954 h 781664"/>
              <a:gd name="connsiteX2" fmla="*/ 2698955 w 3097161"/>
              <a:gd name="connsiteY2" fmla="*/ 250722 h 781664"/>
              <a:gd name="connsiteX3" fmla="*/ 3097161 w 3097161"/>
              <a:gd name="connsiteY3" fmla="*/ 0 h 78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7161" h="781664">
                <a:moveTo>
                  <a:pt x="0" y="781664"/>
                </a:moveTo>
                <a:cubicBezTo>
                  <a:pt x="158545" y="641554"/>
                  <a:pt x="317090" y="501444"/>
                  <a:pt x="766916" y="412954"/>
                </a:cubicBezTo>
                <a:cubicBezTo>
                  <a:pt x="1216742" y="324464"/>
                  <a:pt x="2310581" y="319548"/>
                  <a:pt x="2698955" y="250722"/>
                </a:cubicBezTo>
                <a:cubicBezTo>
                  <a:pt x="3087329" y="181896"/>
                  <a:pt x="3092245" y="90948"/>
                  <a:pt x="3097161" y="0"/>
                </a:cubicBezTo>
              </a:path>
            </a:pathLst>
          </a:cu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>
                <a:ea typeface="+mn-ea"/>
                <a:cs typeface="+mn-cs"/>
              </a:rPr>
              <a:t>Shapes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of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tensile</a:t>
            </a:r>
            <a:r>
              <a:rPr lang="cs-CZ" sz="3600" b="1" dirty="0">
                <a:ea typeface="+mn-ea"/>
                <a:cs typeface="+mn-cs"/>
              </a:rPr>
              <a:t> </a:t>
            </a:r>
            <a:r>
              <a:rPr lang="cs-CZ" sz="3600" b="1" dirty="0" err="1">
                <a:ea typeface="+mn-ea"/>
                <a:cs typeface="+mn-cs"/>
              </a:rPr>
              <a:t>curves</a:t>
            </a:r>
            <a:endParaRPr lang="cs-CZ" sz="3600" b="1" dirty="0">
              <a:ea typeface="+mn-ea"/>
              <a:cs typeface="+mn-cs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363816" y="2996948"/>
            <a:ext cx="3631050" cy="3200588"/>
            <a:chOff x="3477527" y="2542816"/>
            <a:chExt cx="4159058" cy="3666000"/>
          </a:xfrm>
        </p:grpSpPr>
        <p:cxnSp>
          <p:nvCxnSpPr>
            <p:cNvPr id="6" name="Přímá spojnice se šipkou 5"/>
            <p:cNvCxnSpPr/>
            <p:nvPr/>
          </p:nvCxnSpPr>
          <p:spPr>
            <a:xfrm>
              <a:off x="3791744" y="5852871"/>
              <a:ext cx="3844841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Skupina 6"/>
            <p:cNvGrpSpPr/>
            <p:nvPr/>
          </p:nvGrpSpPr>
          <p:grpSpPr>
            <a:xfrm>
              <a:off x="3477527" y="2542816"/>
              <a:ext cx="352532" cy="3320379"/>
              <a:chOff x="7727841" y="1755584"/>
              <a:chExt cx="352532" cy="3320379"/>
            </a:xfrm>
          </p:grpSpPr>
          <p:cxnSp>
            <p:nvCxnSpPr>
              <p:cNvPr id="9" name="Přímá spojnice se šipkou 8"/>
              <p:cNvCxnSpPr/>
              <p:nvPr/>
            </p:nvCxnSpPr>
            <p:spPr>
              <a:xfrm flipV="1">
                <a:off x="8042058" y="1763874"/>
                <a:ext cx="0" cy="3312089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ovéPole 9"/>
              <p:cNvSpPr txBox="1"/>
              <p:nvPr/>
            </p:nvSpPr>
            <p:spPr>
              <a:xfrm rot="16200000">
                <a:off x="6253226" y="3230199"/>
                <a:ext cx="3301762" cy="352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400" dirty="0" smtClean="0">
                    <a:latin typeface="+mn-lt"/>
                  </a:rPr>
                  <a:t>stress </a:t>
                </a:r>
                <a:r>
                  <a:rPr lang="el-GR" sz="1400" dirty="0">
                    <a:latin typeface="+mn-lt"/>
                  </a:rPr>
                  <a:t>σ</a:t>
                </a:r>
                <a:r>
                  <a:rPr lang="cs-CZ" sz="1400" dirty="0">
                    <a:latin typeface="+mn-lt"/>
                  </a:rPr>
                  <a:t> (</a:t>
                </a:r>
                <a:r>
                  <a:rPr lang="cs-CZ" sz="1400" dirty="0" err="1">
                    <a:latin typeface="+mn-lt"/>
                  </a:rPr>
                  <a:t>MPa</a:t>
                </a:r>
                <a:r>
                  <a:rPr lang="cs-CZ" sz="1400" dirty="0">
                    <a:latin typeface="+mn-lt"/>
                  </a:rPr>
                  <a:t>)</a:t>
                </a:r>
              </a:p>
            </p:txBody>
          </p:sp>
        </p:grpSp>
        <p:sp>
          <p:nvSpPr>
            <p:cNvPr id="11" name="TextovéPole 10"/>
            <p:cNvSpPr txBox="1"/>
            <p:nvPr/>
          </p:nvSpPr>
          <p:spPr>
            <a:xfrm>
              <a:off x="3791742" y="5856284"/>
              <a:ext cx="3831757" cy="352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400" dirty="0" err="1" smtClean="0">
                  <a:latin typeface="+mn-lt"/>
                </a:rPr>
                <a:t>relative</a:t>
              </a:r>
              <a:r>
                <a:rPr lang="cs-CZ" sz="1400" dirty="0" smtClean="0">
                  <a:latin typeface="+mn-lt"/>
                </a:rPr>
                <a:t> </a:t>
              </a:r>
              <a:r>
                <a:rPr lang="cs-CZ" sz="1400" dirty="0" err="1" smtClean="0">
                  <a:latin typeface="+mn-lt"/>
                </a:rPr>
                <a:t>deformation</a:t>
              </a:r>
              <a:r>
                <a:rPr lang="cs-CZ" sz="1400" dirty="0" smtClean="0">
                  <a:latin typeface="+mn-lt"/>
                </a:rPr>
                <a:t> </a:t>
              </a:r>
              <a:r>
                <a:rPr lang="el-GR" sz="1400" dirty="0">
                  <a:latin typeface="+mn-lt"/>
                </a:rPr>
                <a:t>ε</a:t>
              </a:r>
              <a:endParaRPr lang="cs-CZ" sz="1400" dirty="0">
                <a:latin typeface="+mn-lt"/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4570154" y="3004187"/>
            <a:ext cx="3356724" cy="2891606"/>
            <a:chOff x="3791744" y="2551106"/>
            <a:chExt cx="3844841" cy="3312088"/>
          </a:xfrm>
        </p:grpSpPr>
        <p:cxnSp>
          <p:nvCxnSpPr>
            <p:cNvPr id="13" name="Přímá spojnice se šipkou 12"/>
            <p:cNvCxnSpPr/>
            <p:nvPr/>
          </p:nvCxnSpPr>
          <p:spPr>
            <a:xfrm>
              <a:off x="3791744" y="5852871"/>
              <a:ext cx="3844841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/>
            <p:cNvCxnSpPr/>
            <p:nvPr/>
          </p:nvCxnSpPr>
          <p:spPr>
            <a:xfrm flipV="1">
              <a:off x="3791744" y="2551106"/>
              <a:ext cx="0" cy="331208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>
            <a:off x="8502165" y="3004186"/>
            <a:ext cx="3356724" cy="2891606"/>
            <a:chOff x="3791744" y="2551106"/>
            <a:chExt cx="3844841" cy="3312088"/>
          </a:xfrm>
        </p:grpSpPr>
        <p:cxnSp>
          <p:nvCxnSpPr>
            <p:cNvPr id="19" name="Přímá spojnice se šipkou 18"/>
            <p:cNvCxnSpPr/>
            <p:nvPr/>
          </p:nvCxnSpPr>
          <p:spPr>
            <a:xfrm>
              <a:off x="3791744" y="5852871"/>
              <a:ext cx="3844841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Přímá spojnice se šipkou 21"/>
            <p:cNvCxnSpPr/>
            <p:nvPr/>
          </p:nvCxnSpPr>
          <p:spPr>
            <a:xfrm flipV="1">
              <a:off x="3791744" y="2551106"/>
              <a:ext cx="0" cy="331208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ovéPole 29"/>
          <p:cNvSpPr txBox="1"/>
          <p:nvPr/>
        </p:nvSpPr>
        <p:spPr>
          <a:xfrm>
            <a:off x="871550" y="2382894"/>
            <a:ext cx="3111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+mn-lt"/>
              </a:rPr>
              <a:t>glass, ceramics, extremely </a:t>
            </a:r>
            <a:r>
              <a:rPr lang="en-US" sz="1600" i="1" dirty="0" err="1">
                <a:latin typeface="+mn-lt"/>
              </a:rPr>
              <a:t>crosslinked</a:t>
            </a:r>
            <a:r>
              <a:rPr lang="en-US" sz="1600" i="1" dirty="0">
                <a:latin typeface="+mn-lt"/>
              </a:rPr>
              <a:t> rubbers, polymers below </a:t>
            </a:r>
            <a:r>
              <a:rPr lang="en-US" sz="1600" i="1" dirty="0" err="1">
                <a:latin typeface="+mn-lt"/>
              </a:rPr>
              <a:t>T</a:t>
            </a:r>
            <a:r>
              <a:rPr lang="en-US" sz="1600" i="1" baseline="-25000" dirty="0" err="1">
                <a:latin typeface="+mn-lt"/>
              </a:rPr>
              <a:t>g</a:t>
            </a:r>
            <a:endParaRPr lang="cs-CZ" sz="1600" i="1" baseline="-25000" dirty="0">
              <a:latin typeface="+mn-lt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803563" y="2384395"/>
            <a:ext cx="2878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+mn-lt"/>
              </a:rPr>
              <a:t>metals, </a:t>
            </a:r>
            <a:r>
              <a:rPr lang="en-US" sz="1600" i="1" dirty="0" err="1" smtClean="0">
                <a:latin typeface="+mn-lt"/>
              </a:rPr>
              <a:t>plastomers</a:t>
            </a:r>
            <a:r>
              <a:rPr lang="cs-CZ" sz="1600" i="1" dirty="0" smtClean="0">
                <a:latin typeface="+mn-lt"/>
              </a:rPr>
              <a:t/>
            </a:r>
            <a:br>
              <a:rPr lang="cs-CZ" sz="1600" i="1" dirty="0" smtClean="0">
                <a:latin typeface="+mn-lt"/>
              </a:rPr>
            </a:br>
            <a:r>
              <a:rPr lang="en-US" sz="1600" i="1" dirty="0" smtClean="0">
                <a:latin typeface="+mn-lt"/>
              </a:rPr>
              <a:t>(in </a:t>
            </a:r>
            <a:r>
              <a:rPr lang="en-US" sz="1600" i="1" dirty="0">
                <a:latin typeface="+mn-lt"/>
              </a:rPr>
              <a:t>the rubbery region T)</a:t>
            </a:r>
            <a:endParaRPr lang="cs-CZ" sz="1600" i="1" dirty="0">
              <a:latin typeface="+mn-lt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8735574" y="2384395"/>
            <a:ext cx="2878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+mn-lt"/>
              </a:rPr>
              <a:t>elastomers</a:t>
            </a:r>
            <a:r>
              <a:rPr lang="cs-CZ" sz="1600" i="1" dirty="0" smtClean="0">
                <a:latin typeface="+mn-lt"/>
              </a:rPr>
              <a:t/>
            </a:r>
            <a:br>
              <a:rPr lang="cs-CZ" sz="1600" i="1" dirty="0" smtClean="0">
                <a:latin typeface="+mn-lt"/>
              </a:rPr>
            </a:br>
            <a:r>
              <a:rPr lang="en-US" sz="1600" i="1" dirty="0" smtClean="0">
                <a:latin typeface="+mn-lt"/>
              </a:rPr>
              <a:t>(in </a:t>
            </a:r>
            <a:r>
              <a:rPr lang="en-US" sz="1600" i="1" dirty="0">
                <a:latin typeface="+mn-lt"/>
              </a:rPr>
              <a:t>the rubbery region T)</a:t>
            </a:r>
            <a:endParaRPr lang="cs-CZ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095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11437156" y="6355928"/>
            <a:ext cx="509736" cy="365125"/>
          </a:xfrm>
        </p:spPr>
        <p:txBody>
          <a:bodyPr/>
          <a:lstStyle/>
          <a:p>
            <a:pPr algn="ctr"/>
            <a:fld id="{9AB16E5B-2A38-4E87-B666-09C0DAC24ABE}" type="slidenum">
              <a:rPr lang="cs-CZ" altLang="cs-CZ" sz="1400">
                <a:solidFill>
                  <a:schemeClr val="tx1"/>
                </a:solidFill>
                <a:latin typeface="Insula" panose="03060702030608030705" pitchFamily="66" charset="0"/>
              </a:rPr>
              <a:pPr algn="ctr"/>
              <a:t>9</a:t>
            </a:fld>
            <a:endParaRPr lang="cs-CZ" altLang="cs-CZ" sz="1400" dirty="0">
              <a:solidFill>
                <a:schemeClr val="tx1"/>
              </a:solidFill>
              <a:latin typeface="Insula" panose="03060702030608030705" pitchFamily="66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a typeface="+mn-ea"/>
                <a:cs typeface="+mn-cs"/>
              </a:rPr>
              <a:t>Conditions of reversible deformability of elastomers</a:t>
            </a:r>
            <a:endParaRPr lang="cs-CZ" sz="3600" b="1" dirty="0"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25122" y="2073995"/>
            <a:ext cx="7027062" cy="446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+mn-lt"/>
                <a:cs typeface="+mn-cs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cs typeface="+mn-cs"/>
              </a:defRPr>
            </a:lvl9pPr>
          </a:lstStyle>
          <a:p>
            <a:r>
              <a:rPr lang="en-US" dirty="0"/>
              <a:t>enough nodes</a:t>
            </a:r>
          </a:p>
          <a:p>
            <a:pPr lvl="1"/>
            <a:r>
              <a:rPr lang="en-US" dirty="0"/>
              <a:t>knots can be chemical (cross-linking) or physical (actual crumples or crystallites)</a:t>
            </a:r>
          </a:p>
          <a:p>
            <a:r>
              <a:rPr lang="en-US" dirty="0"/>
              <a:t>temperature in the rubbery region</a:t>
            </a:r>
          </a:p>
          <a:p>
            <a:pPr lvl="1"/>
            <a:r>
              <a:rPr lang="en-US" dirty="0"/>
              <a:t>below this temperature the elastomer behaves as a brittle material (glass region)</a:t>
            </a:r>
            <a:endParaRPr lang="cs-CZ" dirty="0"/>
          </a:p>
        </p:txBody>
      </p:sp>
      <p:pic>
        <p:nvPicPr>
          <p:cNvPr id="1026" name="Picture 2" descr="THE HEADPHONE KNOTS: | Funny, Workout memes, Funny pictures">
            <a:extLst>
              <a:ext uri="{FF2B5EF4-FFF2-40B4-BE49-F238E27FC236}">
                <a16:creationId xmlns:a16="http://schemas.microsoft.com/office/drawing/2014/main" id="{D848DE9C-E1B9-4F80-994A-BBC7CFDB3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2309416"/>
            <a:ext cx="3978684" cy="3899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35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14303</TotalTime>
  <Words>2591</Words>
  <Application>Microsoft Office PowerPoint</Application>
  <PresentationFormat>Širokoúhlá obrazovka</PresentationFormat>
  <Paragraphs>528</Paragraphs>
  <Slides>42</Slides>
  <Notes>40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Insula</vt:lpstr>
      <vt:lpstr>Times New Roman</vt:lpstr>
      <vt:lpstr>Verdana</vt:lpstr>
      <vt:lpstr>Motiv Office</vt:lpstr>
      <vt:lpstr>Prezentace aplikace PowerPoint</vt:lpstr>
      <vt:lpstr>Elastomers</vt:lpstr>
      <vt:lpstr>Elastomers</vt:lpstr>
      <vt:lpstr>Rubbery elasticity</vt:lpstr>
      <vt:lpstr>Knots</vt:lpstr>
      <vt:lpstr>Graph of deformation</vt:lpstr>
      <vt:lpstr>Tensile test result</vt:lpstr>
      <vt:lpstr>Shapes of tensile curves</vt:lpstr>
      <vt:lpstr>Conditions of reversible deformability of elastomers</vt:lpstr>
      <vt:lpstr>I. Rubbers</vt:lpstr>
      <vt:lpstr>I. Rubbers</vt:lpstr>
      <vt:lpstr>Rubbers</vt:lpstr>
      <vt:lpstr>Selected types of rubbers</vt:lpstr>
      <vt:lpstr>Abbreviations for rubbers (in case it was unclear)</vt:lpstr>
      <vt:lpstr>Cross-linking of rubbers - the creation of rubber</vt:lpstr>
      <vt:lpstr>Recap.: Sulfur crosslinking of elastomers - vulcanization</vt:lpstr>
      <vt:lpstr>Recap.: Sulfur crosslinking of elastomers - vulcanization</vt:lpstr>
      <vt:lpstr>Recap.: Sulfur crosslinking of elastomers - vulcanization</vt:lpstr>
      <vt:lpstr>General rubbers - natural</vt:lpstr>
      <vt:lpstr>General rubbers - natural</vt:lpstr>
      <vt:lpstr>Gutta-percha</vt:lpstr>
      <vt:lpstr>General rubbers - isoprene</vt:lpstr>
      <vt:lpstr>General rubbers - butadiene</vt:lpstr>
      <vt:lpstr>General rubbers - butadiene styrene</vt:lpstr>
      <vt:lpstr>General rubbers - ethylene propylene</vt:lpstr>
      <vt:lpstr>General rubbers - ethylene propylene diene</vt:lpstr>
      <vt:lpstr>General rubbers - butyl rubber</vt:lpstr>
      <vt:lpstr>Oil-resistant rubbers - chloroprene</vt:lpstr>
      <vt:lpstr>Oil-resistant rubbers - butadiene acrylonitrile</vt:lpstr>
      <vt:lpstr>Oil-resistant rubbers - polysulphide</vt:lpstr>
      <vt:lpstr>Heat-resistant rubbers - silicone</vt:lpstr>
      <vt:lpstr>Heat-resistant rubbers - silicone</vt:lpstr>
      <vt:lpstr>Heat-resistant rubbers - fluorocarbon</vt:lpstr>
      <vt:lpstr>Heat-resistant rubbers - fluorocarbon</vt:lpstr>
      <vt:lpstr>Additives in rubbers</vt:lpstr>
      <vt:lpstr>II. Termoplastické elastomery</vt:lpstr>
      <vt:lpstr>Termoplastické elastomery</vt:lpstr>
      <vt:lpstr>Thermoplastic elastomers</vt:lpstr>
      <vt:lpstr>Types of thermoplastic elastomers</vt:lpstr>
      <vt:lpstr>Prezentace aplikace PowerPoint</vt:lpstr>
      <vt:lpstr>Ionomers</vt:lpstr>
      <vt:lpstr>Thank you for your attention</vt:lpstr>
    </vt:vector>
  </TitlesOfParts>
  <Company>PEGAS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Vyšší výkon linek</dc:title>
  <dc:creator>Kadlc</dc:creator>
  <cp:lastModifiedBy>Pavel Holec</cp:lastModifiedBy>
  <cp:revision>1075</cp:revision>
  <cp:lastPrinted>2012-10-08T09:32:30Z</cp:lastPrinted>
  <dcterms:created xsi:type="dcterms:W3CDTF">2002-03-19T18:58:51Z</dcterms:created>
  <dcterms:modified xsi:type="dcterms:W3CDTF">2023-12-11T07:26:50Z</dcterms:modified>
</cp:coreProperties>
</file>