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0" r:id="rId1"/>
  </p:sldMasterIdLst>
  <p:notesMasterIdLst>
    <p:notesMasterId r:id="rId28"/>
  </p:notesMasterIdLst>
  <p:sldIdLst>
    <p:sldId id="256" r:id="rId2"/>
    <p:sldId id="284" r:id="rId3"/>
    <p:sldId id="257" r:id="rId4"/>
    <p:sldId id="275" r:id="rId5"/>
    <p:sldId id="273" r:id="rId6"/>
    <p:sldId id="288" r:id="rId7"/>
    <p:sldId id="272" r:id="rId8"/>
    <p:sldId id="277" r:id="rId9"/>
    <p:sldId id="278" r:id="rId10"/>
    <p:sldId id="264" r:id="rId11"/>
    <p:sldId id="270" r:id="rId12"/>
    <p:sldId id="269" r:id="rId13"/>
    <p:sldId id="271" r:id="rId14"/>
    <p:sldId id="276" r:id="rId15"/>
    <p:sldId id="258" r:id="rId16"/>
    <p:sldId id="261" r:id="rId17"/>
    <p:sldId id="259" r:id="rId18"/>
    <p:sldId id="285" r:id="rId19"/>
    <p:sldId id="267" r:id="rId20"/>
    <p:sldId id="260" r:id="rId21"/>
    <p:sldId id="287" r:id="rId22"/>
    <p:sldId id="262" r:id="rId23"/>
    <p:sldId id="263" r:id="rId24"/>
    <p:sldId id="274" r:id="rId25"/>
    <p:sldId id="268" r:id="rId26"/>
    <p:sldId id="279" r:id="rId27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4" autoAdjust="0"/>
    <p:restoredTop sz="94660"/>
  </p:normalViewPr>
  <p:slideViewPr>
    <p:cSldViewPr>
      <p:cViewPr varScale="1">
        <p:scale>
          <a:sx n="81" d="100"/>
          <a:sy n="81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369DCE8-37A0-4A78-8C20-DEB7D1084D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3506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051793-E918-474D-A103-D090625533C0}" type="slidenum">
              <a:rPr lang="cs-CZ" altLang="cs-CZ" smtClean="0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418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760CE9C-879C-4E99-A362-8B9BA6E8BA3D}" type="slidenum">
              <a:rPr lang="cs-CZ" altLang="cs-CZ" smtClean="0"/>
              <a:pPr>
                <a:spcBef>
                  <a:spcPct val="0"/>
                </a:spcBef>
              </a:pPr>
              <a:t>20</a:t>
            </a:fld>
            <a:endParaRPr lang="cs-CZ" altLang="cs-CZ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2711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9C178A-D1B2-41D8-B6F5-15CAE7BB1AA0}" type="slidenum">
              <a:rPr lang="cs-CZ" altLang="cs-CZ" smtClean="0"/>
              <a:pPr>
                <a:spcBef>
                  <a:spcPct val="0"/>
                </a:spcBef>
              </a:pPr>
              <a:t>21</a:t>
            </a:fld>
            <a:endParaRPr lang="cs-CZ" altLang="cs-CZ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809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9D40A5-CAB9-4232-BB89-19FDA0DACA2F}" type="slidenum">
              <a:rPr lang="cs-CZ" altLang="cs-CZ" smtClean="0"/>
              <a:pPr>
                <a:spcBef>
                  <a:spcPct val="0"/>
                </a:spcBef>
              </a:pPr>
              <a:t>22</a:t>
            </a:fld>
            <a:endParaRPr lang="cs-CZ" altLang="cs-CZ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77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A7ED0CD-3DB7-461C-ACC5-FF25B16FEAE5}" type="slidenum">
              <a:rPr lang="cs-CZ" altLang="cs-CZ" smtClean="0"/>
              <a:pPr>
                <a:spcBef>
                  <a:spcPct val="0"/>
                </a:spcBef>
              </a:pPr>
              <a:t>23</a:t>
            </a:fld>
            <a:endParaRPr lang="cs-CZ" altLang="cs-CZ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740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26D757-C59E-45C7-A8B9-5BEF3979182E}" type="slidenum">
              <a:rPr lang="cs-CZ" altLang="cs-CZ" smtClean="0"/>
              <a:pPr>
                <a:spcBef>
                  <a:spcPct val="0"/>
                </a:spcBef>
              </a:pPr>
              <a:t>24</a:t>
            </a:fld>
            <a:endParaRPr lang="cs-CZ" altLang="cs-CZ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266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FF0A3F-CBC9-4D04-A6EC-7EA914596D5B}" type="slidenum">
              <a:rPr lang="cs-CZ" altLang="cs-CZ" smtClean="0"/>
              <a:pPr>
                <a:spcBef>
                  <a:spcPct val="0"/>
                </a:spcBef>
              </a:pPr>
              <a:t>25</a:t>
            </a:fld>
            <a:endParaRPr lang="cs-CZ" altLang="cs-CZ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4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33DF71-F77D-4DFE-B5BF-438363302894}" type="slidenum">
              <a:rPr lang="cs-CZ" altLang="cs-CZ" smtClean="0"/>
              <a:pPr>
                <a:spcBef>
                  <a:spcPct val="0"/>
                </a:spcBef>
              </a:pPr>
              <a:t>26</a:t>
            </a:fld>
            <a:endParaRPr lang="cs-CZ" altLang="cs-CZ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322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141E35-6C16-488F-8D3C-8481D08AD995}" type="slidenum">
              <a:rPr lang="cs-CZ" altLang="cs-CZ" smtClean="0"/>
              <a:pPr>
                <a:spcBef>
                  <a:spcPct val="0"/>
                </a:spcBef>
              </a:pPr>
              <a:t>3</a:t>
            </a:fld>
            <a:endParaRPr lang="cs-CZ" altLang="cs-CZ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582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DDB2D12-B9DD-4553-98DE-D10ED6068009}" type="slidenum">
              <a:rPr lang="cs-CZ" altLang="cs-CZ" smtClean="0"/>
              <a:pPr>
                <a:spcBef>
                  <a:spcPct val="0"/>
                </a:spcBef>
              </a:pPr>
              <a:t>5</a:t>
            </a:fld>
            <a:endParaRPr lang="cs-CZ" altLang="cs-CZ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36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4C62E1-E6F1-49F6-97AC-F020B4F2DF03}" type="slidenum">
              <a:rPr lang="cs-CZ" altLang="cs-CZ" smtClean="0"/>
              <a:pPr>
                <a:spcBef>
                  <a:spcPct val="0"/>
                </a:spcBef>
              </a:pPr>
              <a:t>10</a:t>
            </a:fld>
            <a:endParaRPr lang="cs-CZ" altLang="cs-CZ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562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FA8B24-84E9-46A1-A63C-064D871BD08C}" type="slidenum">
              <a:rPr lang="cs-CZ" altLang="cs-CZ" smtClean="0"/>
              <a:pPr>
                <a:spcBef>
                  <a:spcPct val="0"/>
                </a:spcBef>
              </a:pPr>
              <a:t>11</a:t>
            </a:fld>
            <a:endParaRPr lang="cs-CZ" altLang="cs-CZ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184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F716BB-AEE9-46D0-B622-A8ADD202F530}" type="slidenum">
              <a:rPr lang="cs-CZ" altLang="cs-CZ" smtClean="0"/>
              <a:pPr>
                <a:spcBef>
                  <a:spcPct val="0"/>
                </a:spcBef>
              </a:pPr>
              <a:t>15</a:t>
            </a:fld>
            <a:endParaRPr lang="cs-CZ" altLang="cs-CZ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90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FCF1E6-9CC0-4B60-8554-367A0D1AC6DF}" type="slidenum">
              <a:rPr lang="cs-CZ" altLang="cs-CZ" smtClean="0"/>
              <a:pPr>
                <a:spcBef>
                  <a:spcPct val="0"/>
                </a:spcBef>
              </a:pPr>
              <a:t>16</a:t>
            </a:fld>
            <a:endParaRPr lang="cs-CZ" altLang="cs-CZ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089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8531D92-C489-4586-BA28-A1696DB521CF}" type="slidenum">
              <a:rPr lang="cs-CZ" altLang="cs-CZ" smtClean="0"/>
              <a:pPr>
                <a:spcBef>
                  <a:spcPct val="0"/>
                </a:spcBef>
              </a:pPr>
              <a:t>17</a:t>
            </a:fld>
            <a:endParaRPr lang="cs-CZ" altLang="cs-CZ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4424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BE71A3-8DD5-40F6-B4A4-38AF23B8B68F}" type="slidenum">
              <a:rPr lang="cs-CZ" altLang="cs-CZ" smtClean="0"/>
              <a:pPr>
                <a:spcBef>
                  <a:spcPct val="0"/>
                </a:spcBef>
              </a:pPr>
              <a:t>19</a:t>
            </a:fld>
            <a:endParaRPr lang="cs-CZ" altLang="cs-CZ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02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pPr>
              <a:defRPr/>
            </a:pPr>
            <a:fld id="{558356EF-A090-4E08-8A21-9AF04C2788DB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3920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7CFB5-39D2-4695-941C-00B85261E56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65725337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7CFB5-39D2-4695-941C-00B85261E56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1675836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7CFB5-39D2-4695-941C-00B85261E56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5929469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7CFB5-39D2-4695-941C-00B85261E56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0637916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7CFB5-39D2-4695-941C-00B85261E56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6325805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7CFB5-39D2-4695-941C-00B85261E56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0690555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1D7D56-30D5-4B2B-8A8E-FBFEDAFDF84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3986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217DD7-88A8-4D6E-8FB4-79002DC388B4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1871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7CFB5-39D2-4695-941C-00B85261E56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844460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BC91E-34DF-45FE-A0A5-1788E1A308E8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6205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B3D5E-10C0-449D-90E2-0C455EFE1EA7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1538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7545C-8C47-450C-B535-28F91A803AA1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739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CF7FF-8C7B-40A0-84BE-55E9D913514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83848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74D6D7-A188-4368-8BDE-99855C10F9CD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8342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84D628-A53F-4FDA-BE4E-8F9AD40E5F79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761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E9A74-B32F-43C9-8721-45B8F37257C5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8180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3564" y="925605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CF7CFB5-39D2-4695-941C-00B85261E562}" type="slidenum">
              <a:rPr lang="cs-CZ" altLang="cs-CZ" smtClean="0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9815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  <p:sldLayoutId id="2147483847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nky.rvp.cz/clanek/c/SK/15567/KURIKULUM---ZAKLADNI-PILIR-VZDELAVANI.html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enzomotorick%C3%A9_u%C4%8Den%C3%A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sofia.cz/wiki/14._Senzomotorick%C3%A9_u%C4%8Den%C3%AD_a_rozv%C3%ADjen%C3%AD_senzomotorick%C3%BDch_dovednost%C3%AD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ÚVOD DO DIDAKTIKY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cs-CZ" b="1" dirty="0"/>
              <a:t> Vymezení rozdílů mezi pedagogikou a didaktikou (stručně)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cs-CZ" sz="2400" b="1" dirty="0"/>
              <a:t> Základní historická data a vymezení didaktiky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cs-CZ" sz="2400" b="1" dirty="0"/>
              <a:t> Základní pojmy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endParaRPr lang="cs-CZ" b="1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endParaRPr lang="cs-CZ" b="1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l"/>
              <a:defRPr/>
            </a:pPr>
            <a:endParaRPr lang="cs-CZ" b="1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Paměťový proces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/>
              <a:t>Kolik si člověk zapamatuje když:</a:t>
            </a:r>
          </a:p>
          <a:p>
            <a:pPr eaLnBrk="1" hangingPunct="1"/>
            <a:r>
              <a:rPr lang="cs-CZ" altLang="cs-CZ" sz="2000"/>
              <a:t>Slyší</a:t>
            </a:r>
          </a:p>
          <a:p>
            <a:pPr eaLnBrk="1" hangingPunct="1"/>
            <a:r>
              <a:rPr lang="cs-CZ" altLang="cs-CZ" sz="2000"/>
              <a:t>Slyší a vidí (čte)</a:t>
            </a:r>
          </a:p>
          <a:p>
            <a:pPr eaLnBrk="1" hangingPunct="1"/>
            <a:r>
              <a:rPr lang="cs-CZ" altLang="cs-CZ" sz="2000"/>
              <a:t>Slyší, vidí a píše</a:t>
            </a:r>
          </a:p>
          <a:p>
            <a:pPr eaLnBrk="1" hangingPunct="1"/>
            <a:r>
              <a:rPr lang="cs-CZ" altLang="cs-CZ" sz="2000"/>
              <a:t>Slyší, vidí, píše a opakuje</a:t>
            </a:r>
          </a:p>
          <a:p>
            <a:pPr eaLnBrk="1" hangingPunct="1"/>
            <a:r>
              <a:rPr lang="cs-CZ" altLang="cs-CZ" sz="2000"/>
              <a:t>Slyší, vidí, píše, opakuje a aplikuje</a:t>
            </a:r>
          </a:p>
          <a:p>
            <a:pPr eaLnBrk="1" hangingPunct="1"/>
            <a:r>
              <a:rPr lang="cs-CZ" altLang="cs-CZ" sz="2000"/>
              <a:t>Praktikuje v reálné životní situaci</a:t>
            </a:r>
          </a:p>
          <a:p>
            <a:pPr eaLnBrk="1" hangingPunct="1"/>
            <a:r>
              <a:rPr lang="cs-CZ" altLang="cs-CZ" sz="2000"/>
              <a:t>Vyučuje druhé</a:t>
            </a:r>
          </a:p>
          <a:p>
            <a:pPr eaLnBrk="1" hangingPunct="1"/>
            <a:endParaRPr lang="cs-CZ" altLang="cs-CZ" sz="200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Paměťový proces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pic>
        <p:nvPicPr>
          <p:cNvPr id="22532" name="Picture 2" descr="Výsledek obrázku pro ebbinghausova křivka zapomínán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64" y="2489200"/>
            <a:ext cx="6894513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 err="1"/>
              <a:t>Ebbinghausova</a:t>
            </a:r>
            <a:r>
              <a:rPr lang="cs-CZ" sz="2800" dirty="0"/>
              <a:t> křivka zapomínání</a:t>
            </a:r>
          </a:p>
        </p:txBody>
      </p:sp>
      <p:pic>
        <p:nvPicPr>
          <p:cNvPr id="24579" name="Picture 2" descr="Výsledek obrázku pro ebbinghausova křivka zapomínání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867" y="2489200"/>
            <a:ext cx="4707466" cy="3530600"/>
          </a:xfrm>
          <a:noFill/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Praktické použití</a:t>
            </a:r>
          </a:p>
        </p:txBody>
      </p:sp>
      <p:pic>
        <p:nvPicPr>
          <p:cNvPr id="25603" name="Picture 2" descr="Výsledek obrázku pro ebbinghausova křivka zapomínání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4867" y="2489200"/>
            <a:ext cx="4707466" cy="3530600"/>
          </a:xfrm>
          <a:noFill/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/>
              <a:t>Didaktická transformace obsahu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cs-CZ" sz="2400" b="1" dirty="0">
                <a:solidFill>
                  <a:srgbClr val="FFC000"/>
                </a:solidFill>
              </a:rPr>
              <a:t>Transformace struktury oboru </a:t>
            </a:r>
            <a:r>
              <a:rPr lang="cs-CZ" sz="2400" dirty="0"/>
              <a:t>- globální, rekonstrukce oborových obsahů pro potřeby didaktiky (snížení obtížnosti, redukce obsahu oboru / zdrojového dokumentu) </a:t>
            </a:r>
          </a:p>
          <a:p>
            <a:pPr eaLnBrk="1" hangingPunct="1">
              <a:defRPr/>
            </a:pPr>
            <a:r>
              <a:rPr lang="cs-CZ" sz="2400" b="1" dirty="0">
                <a:solidFill>
                  <a:srgbClr val="FFC000"/>
                </a:solidFill>
              </a:rPr>
              <a:t>Styl vyučování</a:t>
            </a:r>
            <a:r>
              <a:rPr lang="cs-CZ" sz="2400" dirty="0"/>
              <a:t>, který si neklade za cíl pouze předat informace, ale rozvíjí poznávací kompetence žáků souborem otázek, problémů a jejich řešení (dílčí didaktická transformace)</a:t>
            </a:r>
          </a:p>
          <a:p>
            <a:pPr marL="82550" indent="0" eaLnBrk="1" hangingPunct="1">
              <a:buFont typeface="Wingdings 2" panose="05020102010507070707" pitchFamily="18" charset="2"/>
              <a:buNone/>
              <a:defRPr/>
            </a:pPr>
            <a:r>
              <a:rPr lang="cs-CZ" sz="1600" dirty="0"/>
              <a:t>Zdroj: http://pages.pedf.cuni.cz/pedagogika/files/2013/12/P_2009_3_07_Didaktick%C3%A1_298_308.pdf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/>
                </a:solidFill>
              </a:rPr>
              <a:t>Pedagogický a didaktický systém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cs-CZ" altLang="cs-CZ" sz="2400" b="1" dirty="0"/>
              <a:t>Cíle</a:t>
            </a:r>
          </a:p>
          <a:p>
            <a:pPr eaLnBrk="1" hangingPunct="1"/>
            <a:r>
              <a:rPr lang="cs-CZ" altLang="cs-CZ" sz="2400" b="1" dirty="0"/>
              <a:t>Kurikulum</a:t>
            </a:r>
            <a:r>
              <a:rPr lang="cs-CZ" altLang="cs-CZ" sz="2400" dirty="0"/>
              <a:t> (obsah vzdělávání)</a:t>
            </a:r>
          </a:p>
          <a:p>
            <a:pPr eaLnBrk="1" hangingPunct="1"/>
            <a:r>
              <a:rPr lang="cs-CZ" altLang="cs-CZ" sz="2400" b="1" dirty="0"/>
              <a:t>Vyučovací proces</a:t>
            </a:r>
          </a:p>
          <a:p>
            <a:pPr eaLnBrk="1" hangingPunct="1"/>
            <a:r>
              <a:rPr lang="cs-CZ" altLang="cs-CZ" sz="2400" b="1" dirty="0"/>
              <a:t>Podmínky procesu</a:t>
            </a:r>
          </a:p>
          <a:p>
            <a:pPr eaLnBrk="1" hangingPunct="1"/>
            <a:r>
              <a:rPr lang="cs-CZ" altLang="cs-CZ" sz="2400" b="1" dirty="0"/>
              <a:t>Činitelé – vychovatel a vychovávaný</a:t>
            </a:r>
          </a:p>
          <a:p>
            <a:pPr eaLnBrk="1" hangingPunct="1"/>
            <a:r>
              <a:rPr lang="cs-CZ" altLang="cs-CZ" sz="2400" b="1" dirty="0"/>
              <a:t>Didaktické prostředky </a:t>
            </a:r>
            <a:r>
              <a:rPr lang="cs-CZ" altLang="cs-CZ" sz="2400" dirty="0"/>
              <a:t>v procesu vyučování</a:t>
            </a:r>
          </a:p>
          <a:p>
            <a:pPr lvl="1" eaLnBrk="1" hangingPunct="1"/>
            <a:r>
              <a:rPr lang="cs-CZ" altLang="cs-CZ" sz="2000" dirty="0"/>
              <a:t>Vyučovací metody</a:t>
            </a:r>
          </a:p>
          <a:p>
            <a:pPr lvl="1" eaLnBrk="1" hangingPunct="1"/>
            <a:r>
              <a:rPr lang="cs-CZ" altLang="cs-CZ" sz="2000" dirty="0"/>
              <a:t>Organizační formy vyučování</a:t>
            </a:r>
          </a:p>
          <a:p>
            <a:pPr lvl="1" eaLnBrk="1" hangingPunct="1"/>
            <a:r>
              <a:rPr lang="cs-CZ" altLang="cs-CZ" sz="2000" dirty="0"/>
              <a:t>Hodnocení</a:t>
            </a:r>
          </a:p>
          <a:p>
            <a:pPr lvl="1" eaLnBrk="1" hangingPunct="1"/>
            <a:r>
              <a:rPr lang="cs-CZ" altLang="cs-CZ" sz="2000" dirty="0"/>
              <a:t>Motivace (</a:t>
            </a:r>
            <a:r>
              <a:rPr lang="cs-CZ" altLang="cs-CZ" sz="2000"/>
              <a:t>mnohé teorie) </a:t>
            </a:r>
            <a:endParaRPr lang="cs-CZ" altLang="cs-CZ" sz="2000" dirty="0"/>
          </a:p>
          <a:p>
            <a:pPr eaLnBrk="1" hangingPunct="1"/>
            <a:endParaRPr lang="cs-CZ" alt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Vyučovací proces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cs-CZ" altLang="cs-CZ" sz="2000" dirty="0"/>
              <a:t>Všechny uvedené systémové jednotky jsou v součinnosti – existují vzájemné vztahy mezi těmito komponentami: </a:t>
            </a:r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DYNAMIKA VYUČOVACÍHO PROCESU</a:t>
            </a:r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/>
              <a:t>Cíle vyučování – Co se má vychovávaný naučit?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/>
              <a:t>Obsahy (znalosti, dovednosti, hodnoty, postoje)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/>
              <a:t>Součinnost pedagoga a vychovávaného (přístup pedagoga a kázeň vychovávaného)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/>
              <a:t>Metody, organizační formy a další didaktické prostředky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dirty="0"/>
              <a:t>Podmínky procesu vyučování – vnitřní a vnější 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dirty="0"/>
          </a:p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cs-CZ" altLang="cs-CZ" sz="2000" b="1" dirty="0">
                <a:solidFill>
                  <a:srgbClr val="FF0000"/>
                </a:solidFill>
              </a:rPr>
              <a:t>Díky této dynamice nelze poskytnout jediný možný NÁVOD, jak dobře vyučovat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Výchovně vzdělávací cíle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altLang="cs-CZ" sz="2400" dirty="0"/>
              <a:t>OBECNÉ CÍLE vzdělání pro jednotlivce i společnost (historická podmíněnost)</a:t>
            </a:r>
          </a:p>
          <a:p>
            <a:pPr eaLnBrk="1" hangingPunct="1"/>
            <a:r>
              <a:rPr lang="cs-CZ" altLang="cs-CZ" sz="2400" dirty="0"/>
              <a:t>CÍLE kompetenční</a:t>
            </a:r>
          </a:p>
          <a:p>
            <a:pPr eaLnBrk="1" hangingPunct="1"/>
            <a:r>
              <a:rPr lang="cs-CZ" altLang="cs-CZ" sz="2400" dirty="0"/>
              <a:t>CÍLE specifické</a:t>
            </a:r>
          </a:p>
          <a:p>
            <a:pPr eaLnBrk="1" hangingPunct="1"/>
            <a:r>
              <a:rPr lang="cs-CZ" altLang="cs-CZ" sz="2400" dirty="0"/>
              <a:t>CÍLE krátkodobé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chemeClr val="accent2"/>
                </a:solidFill>
              </a:rPr>
              <a:t>	</a:t>
            </a:r>
            <a:r>
              <a:rPr lang="cs-CZ" altLang="cs-CZ" sz="2400" dirty="0">
                <a:solidFill>
                  <a:srgbClr val="C00000"/>
                </a:solidFill>
              </a:rPr>
              <a:t>Důležitost kategorie cílů: plánujeme-li svoji výuku, musíme vycházet z cílů, kterých chceme naším působením dosáhnout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400" dirty="0"/>
              <a:t>Taxonomie cílů dle domén učení – viz samostatné téma v </a:t>
            </a:r>
            <a:r>
              <a:rPr lang="cs-CZ" altLang="cs-CZ" sz="2400" dirty="0" err="1"/>
              <a:t>elearningu</a:t>
            </a:r>
            <a:endParaRPr lang="cs-CZ" altLang="cs-CZ" sz="2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Didaktické prostředky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400" dirty="0"/>
              <a:t>Kurikulum: obsahy, výstupy (cílové kategorie), procesy vzdělávání a výchovy</a:t>
            </a:r>
          </a:p>
          <a:p>
            <a:r>
              <a:rPr lang="cs-CZ" altLang="cs-CZ" sz="2400" dirty="0"/>
              <a:t>Materiální prostředky: pomůcky, multimédia, prostředí (je i podmínkou vnější), učebnice aj. </a:t>
            </a:r>
          </a:p>
          <a:p>
            <a:r>
              <a:rPr lang="cs-CZ" altLang="cs-CZ" sz="2400" dirty="0"/>
              <a:t>Nemateriální prostředky: instituce a organizace, formy výchovy, metody, organizační formy ve vyučování, vyučovací a výchovné styly, vztah a přístup </a:t>
            </a:r>
            <a:r>
              <a:rPr lang="cs-CZ" altLang="cs-CZ" sz="2400" dirty="0" err="1"/>
              <a:t>edukátora</a:t>
            </a:r>
            <a:r>
              <a:rPr lang="cs-CZ" altLang="cs-CZ" sz="2400" dirty="0"/>
              <a:t> aj.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Didaktické prostředky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eaLnBrk="1" hangingPunct="1"/>
            <a:r>
              <a:rPr lang="cs-CZ" altLang="cs-CZ" sz="2400"/>
              <a:t>Obsahy</a:t>
            </a:r>
          </a:p>
          <a:p>
            <a:pPr lvl="1" eaLnBrk="1" hangingPunct="1"/>
            <a:r>
              <a:rPr lang="cs-CZ" altLang="cs-CZ" sz="2400"/>
              <a:t>Vyučovací metody</a:t>
            </a:r>
          </a:p>
          <a:p>
            <a:pPr lvl="1" eaLnBrk="1" hangingPunct="1"/>
            <a:r>
              <a:rPr lang="cs-CZ" altLang="cs-CZ" sz="2400"/>
              <a:t>Organizační formy vyučování</a:t>
            </a:r>
          </a:p>
          <a:p>
            <a:pPr lvl="1" eaLnBrk="1" hangingPunct="1"/>
            <a:r>
              <a:rPr lang="cs-CZ" altLang="cs-CZ" sz="2400"/>
              <a:t>Hodnocení a zpětná vazba</a:t>
            </a:r>
          </a:p>
          <a:p>
            <a:pPr lvl="1" eaLnBrk="1" hangingPunct="1"/>
            <a:r>
              <a:rPr lang="cs-CZ" altLang="cs-CZ" sz="2400">
                <a:solidFill>
                  <a:srgbClr val="FF0000"/>
                </a:solidFill>
              </a:rPr>
              <a:t>Odměny a „tresty“ </a:t>
            </a:r>
            <a:r>
              <a:rPr lang="cs-CZ" altLang="cs-CZ" sz="2400"/>
              <a:t>- problematické využití </a:t>
            </a:r>
          </a:p>
          <a:p>
            <a:pPr lvl="1" eaLnBrk="1" hangingPunct="1"/>
            <a:r>
              <a:rPr lang="cs-CZ" altLang="cs-CZ" sz="2400">
                <a:solidFill>
                  <a:srgbClr val="FF0000"/>
                </a:solidFill>
              </a:rPr>
              <a:t>Motivace</a:t>
            </a:r>
          </a:p>
          <a:p>
            <a:pPr lvl="1" eaLnBrk="1" hangingPunct="1"/>
            <a:r>
              <a:rPr lang="cs-CZ" altLang="cs-CZ" sz="2400"/>
              <a:t>Pomůcky a materiální prostředky</a:t>
            </a:r>
          </a:p>
          <a:p>
            <a:pPr lvl="1" eaLnBrk="1" hangingPunct="1"/>
            <a:r>
              <a:rPr lang="cs-CZ" altLang="cs-CZ" sz="2400"/>
              <a:t>Výchovné prostředí (i podmínka)</a:t>
            </a:r>
          </a:p>
          <a:p>
            <a:pPr lvl="1" eaLnBrk="1" hangingPunct="1"/>
            <a:r>
              <a:rPr lang="cs-CZ" altLang="cs-CZ" sz="2400"/>
              <a:t>Pedagogické principy</a:t>
            </a:r>
          </a:p>
          <a:p>
            <a:pPr lvl="1" eaLnBrk="1" hangingPunct="1"/>
            <a:r>
              <a:rPr lang="cs-CZ" altLang="cs-CZ" sz="2400">
                <a:solidFill>
                  <a:srgbClr val="FF0000"/>
                </a:solidFill>
              </a:rPr>
              <a:t>Práce se skupinou – teorie skupinové dynamiky</a:t>
            </a:r>
          </a:p>
          <a:p>
            <a:pPr lvl="1" eaLnBrk="1" hangingPunct="1"/>
            <a:endParaRPr lang="cs-CZ" altLang="cs-CZ" sz="24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cs-CZ"/>
              <a:t>Vztah mezi pedagikou a didaktikou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cs-CZ" dirty="0"/>
              <a:t>PEDAGOGIKA</a:t>
            </a:r>
          </a:p>
          <a:p>
            <a:pPr>
              <a:defRPr/>
            </a:pPr>
            <a:r>
              <a:rPr lang="cs-CZ" dirty="0"/>
              <a:t>Věda o výchově; disciplína s akcentem na výzkumnou reflexi </a:t>
            </a:r>
          </a:p>
          <a:p>
            <a:pPr>
              <a:defRPr/>
            </a:pPr>
            <a:r>
              <a:rPr lang="cs-CZ" dirty="0"/>
              <a:t>Normativní, explorativní a </a:t>
            </a:r>
            <a:r>
              <a:rPr lang="cs-CZ" dirty="0" err="1"/>
              <a:t>explanativní</a:t>
            </a:r>
            <a:r>
              <a:rPr lang="cs-CZ" dirty="0"/>
              <a:t> roviny disciplíny	</a:t>
            </a:r>
          </a:p>
          <a:p>
            <a:pPr>
              <a:defRPr/>
            </a:pPr>
            <a:r>
              <a:rPr lang="cs-CZ" dirty="0"/>
              <a:t>Tvoří obecné pojmosloví a teorie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82550" indent="0">
              <a:buFont typeface="Wingdings 2" panose="05020102010507070707" pitchFamily="18" charset="2"/>
              <a:buNone/>
              <a:defRPr/>
            </a:pPr>
            <a:r>
              <a:rPr lang="cs-CZ" dirty="0"/>
              <a:t>DIDAKTIKA</a:t>
            </a:r>
          </a:p>
          <a:p>
            <a:pPr>
              <a:defRPr/>
            </a:pPr>
            <a:r>
              <a:rPr lang="cs-CZ" dirty="0"/>
              <a:t>Disciplína praktická; akcent na aplikaci pedagogických poznatků při edukaci; </a:t>
            </a:r>
          </a:p>
          <a:p>
            <a:pPr>
              <a:defRPr/>
            </a:pPr>
            <a:r>
              <a:rPr lang="cs-CZ" dirty="0"/>
              <a:t>Umění vyučovat, vést edukaci (systémové pojetí) </a:t>
            </a:r>
          </a:p>
          <a:p>
            <a:pPr>
              <a:defRPr/>
            </a:pPr>
            <a:r>
              <a:rPr lang="cs-CZ" dirty="0"/>
              <a:t>Systémový pohled na konkrétní oblasti vzdělávání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Kurikulum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Historická podmíněnost kurikula dle potřeb společnosti a jedince (dosahování společenských a individuálních cílů)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Starověk (starověké Řecko a Řím) – zaměření naturalistické; </a:t>
            </a:r>
            <a:r>
              <a:rPr lang="cs-CZ" altLang="cs-CZ" sz="2000" dirty="0" err="1"/>
              <a:t>kalokaghatia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Středověk (scholastické vzdělávání) – změření supranaturalistické; víra v Boha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Novověk (humanistické vzdělání, osvícenství) – zaměření na empirii a rozum; např. Descartes, Francis Bacon aj.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Reakce na průmyslové revoluce a rozvoj přírodovědného vzdělání (objevy) – rozvoj pozitivistické vědy; A. </a:t>
            </a:r>
            <a:r>
              <a:rPr lang="cs-CZ" altLang="cs-CZ" sz="2000" dirty="0" err="1"/>
              <a:t>Comte</a:t>
            </a:r>
            <a:endParaRPr lang="cs-CZ" altLang="cs-CZ" sz="2000" dirty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Teorie vzdělávacího realismu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Modernizace všeobecného i odborného vzdělávání v reakci na prudký rozvoj vědění – dnešní stav 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 dirty="0"/>
          </a:p>
          <a:p>
            <a:pPr lvl="1" eaLnBrk="1" hangingPunct="1">
              <a:lnSpc>
                <a:spcPct val="80000"/>
              </a:lnSpc>
            </a:pPr>
            <a:endParaRPr lang="cs-CZ" alt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Kurikulum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03225" lvl="1" indent="0" eaLnBrk="1" hangingPunct="1">
              <a:lnSpc>
                <a:spcPct val="80000"/>
              </a:lnSpc>
              <a:buFont typeface="Verdana" panose="020B0604030504040204" pitchFamily="34" charset="0"/>
              <a:buNone/>
            </a:pPr>
            <a:endParaRPr lang="cs-CZ" altLang="cs-CZ" sz="2000" dirty="0"/>
          </a:p>
          <a:p>
            <a:pPr marL="403225" lvl="1" indent="0" eaLnBrk="1" hangingPunct="1">
              <a:lnSpc>
                <a:spcPct val="80000"/>
              </a:lnSpc>
              <a:buFont typeface="Verdana" panose="020B0604030504040204" pitchFamily="34" charset="0"/>
              <a:buNone/>
            </a:pPr>
            <a:r>
              <a:rPr lang="cs-CZ" altLang="cs-CZ" sz="2000" dirty="0"/>
              <a:t>Bohaté vymezení pojmu Kurikulum naleznete na:</a:t>
            </a:r>
          </a:p>
          <a:p>
            <a:pPr marL="403225" lvl="1" indent="0" eaLnBrk="1" hangingPunct="1">
              <a:lnSpc>
                <a:spcPct val="80000"/>
              </a:lnSpc>
              <a:buFont typeface="Verdana" panose="020B0604030504040204" pitchFamily="34" charset="0"/>
              <a:buNone/>
            </a:pPr>
            <a:endParaRPr lang="cs-CZ" altLang="cs-CZ" sz="2000" dirty="0"/>
          </a:p>
          <a:p>
            <a:pPr marL="403225" lvl="1" indent="0" eaLnBrk="1" hangingPunct="1">
              <a:lnSpc>
                <a:spcPct val="80000"/>
              </a:lnSpc>
              <a:buFont typeface="Verdana" panose="020B0604030504040204" pitchFamily="34" charset="0"/>
              <a:buNone/>
            </a:pPr>
            <a:r>
              <a:rPr lang="cs-CZ" altLang="cs-CZ" sz="2000" dirty="0" err="1"/>
              <a:t>Mikesová</a:t>
            </a:r>
            <a:r>
              <a:rPr lang="cs-CZ" altLang="cs-CZ" sz="2000" dirty="0"/>
              <a:t>, Š. (2012). Kurikulum – základní pilíř vzdělávání. Metodický portál RVP.  Dostupné z </a:t>
            </a:r>
          </a:p>
          <a:p>
            <a:pPr marL="403225" lvl="1" indent="0" eaLnBrk="1" hangingPunct="1">
              <a:lnSpc>
                <a:spcPct val="80000"/>
              </a:lnSpc>
              <a:buFont typeface="Verdana" panose="020B0604030504040204" pitchFamily="34" charset="0"/>
              <a:buNone/>
            </a:pPr>
            <a:r>
              <a:rPr lang="cs-CZ" altLang="cs-CZ" sz="2000" dirty="0">
                <a:hlinkClick r:id="rId3"/>
              </a:rPr>
              <a:t>https://clanky.rvp.cz/clanek/c/SK/15567/KURIKULUM---ZAKLADNI-PILIR-VZDELAVANI.html/</a:t>
            </a:r>
            <a:endParaRPr lang="cs-CZ" alt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Vyučovací metody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SLOVNÍ – instruktáž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NÁZORNĚ DEMONSTRAČNÍ – video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PRAKTICKÉ – nácvik, kreativní ztvárnění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Jde o </a:t>
            </a:r>
            <a:r>
              <a:rPr lang="cs-CZ" altLang="cs-CZ" b="1">
                <a:solidFill>
                  <a:srgbClr val="FF0000"/>
                </a:solidFill>
              </a:rPr>
              <a:t>záměrné uspořádání činností </a:t>
            </a:r>
            <a:r>
              <a:rPr lang="cs-CZ" altLang="cs-CZ"/>
              <a:t>pedagoga a vychovávaných směřující k dosahování cílů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Jsou spjaté se specifikou vyučovacího předmětu (diferenciace výukových metod dle předmětu)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Organizační formy vyučování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82550" indent="0" eaLnBrk="1" hangingPunct="1">
              <a:lnSpc>
                <a:spcPct val="90000"/>
              </a:lnSpc>
              <a:buFont typeface="Wingdings 2" panose="05020102010507070707" pitchFamily="18" charset="2"/>
              <a:buNone/>
              <a:defRPr/>
            </a:pPr>
            <a:r>
              <a:rPr lang="cs-CZ" altLang="cs-CZ" sz="2400" b="1"/>
              <a:t>Podle počtu účastníků: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Frontální / hromadné vyučování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Skupinové a kooperativní vyučování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Individuální forma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/>
              <a:t>Individualizované a diferencované vyučování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400"/>
          </a:p>
        </p:txBody>
      </p:sp>
      <p:sp>
        <p:nvSpPr>
          <p:cNvPr id="40964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altLang="cs-CZ" sz="2400" b="1"/>
              <a:t>Podle formy edukace: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Exkurze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Výcvik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Trénink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Dílna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Ateliér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Projektové vyučování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Integrované učební celky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Domácí učební práce</a:t>
            </a:r>
          </a:p>
          <a:p>
            <a:r>
              <a:rPr lang="cs-CZ" altLang="cs-CZ" sz="2400"/>
              <a:t>Autodidakce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Didaktické principy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cs-CZ" altLang="cs-CZ" sz="2400" b="1"/>
              <a:t>Cílevědomost</a:t>
            </a:r>
            <a:r>
              <a:rPr lang="cs-CZ" altLang="cs-CZ" sz="2400"/>
              <a:t> – postoj „Já chci“ a vím, čeho chci dosáhnout</a:t>
            </a:r>
          </a:p>
          <a:p>
            <a:pPr eaLnBrk="1" hangingPunct="1"/>
            <a:r>
              <a:rPr lang="cs-CZ" altLang="cs-CZ" sz="2400" b="1"/>
              <a:t>Názornost</a:t>
            </a:r>
            <a:r>
              <a:rPr lang="cs-CZ" altLang="cs-CZ" sz="2400"/>
              <a:t> – vím, jak se co dělá, někdo mi ukázal </a:t>
            </a:r>
          </a:p>
          <a:p>
            <a:pPr eaLnBrk="1" hangingPunct="1"/>
            <a:r>
              <a:rPr lang="cs-CZ" altLang="cs-CZ" sz="2400" b="1"/>
              <a:t>Soustavnost </a:t>
            </a:r>
            <a:r>
              <a:rPr lang="cs-CZ" altLang="cs-CZ" sz="2400"/>
              <a:t>– stále usiluji o zdokonalení</a:t>
            </a:r>
          </a:p>
          <a:p>
            <a:pPr eaLnBrk="1" hangingPunct="1"/>
            <a:r>
              <a:rPr lang="cs-CZ" altLang="cs-CZ" sz="2400" b="1"/>
              <a:t>Systematičnost </a:t>
            </a:r>
            <a:r>
              <a:rPr lang="cs-CZ" altLang="cs-CZ" sz="2400"/>
              <a:t>– postupuji od jednoduchého ke složitému, kombinuji</a:t>
            </a:r>
          </a:p>
          <a:p>
            <a:pPr eaLnBrk="1" hangingPunct="1"/>
            <a:r>
              <a:rPr lang="cs-CZ" altLang="cs-CZ" sz="2400" b="1"/>
              <a:t>Aktivnost</a:t>
            </a:r>
            <a:r>
              <a:rPr lang="cs-CZ" altLang="cs-CZ" sz="2400"/>
              <a:t> – nacvičuji, trénuji</a:t>
            </a:r>
          </a:p>
          <a:p>
            <a:pPr eaLnBrk="1" hangingPunct="1"/>
            <a:r>
              <a:rPr lang="cs-CZ" altLang="cs-CZ" sz="2400" b="1"/>
              <a:t>Uvědomělost</a:t>
            </a:r>
            <a:r>
              <a:rPr lang="cs-CZ" altLang="cs-CZ" sz="2400"/>
              <a:t> – jsem tady, reflektuji </a:t>
            </a:r>
          </a:p>
          <a:p>
            <a:pPr eaLnBrk="1" hangingPunct="1"/>
            <a:r>
              <a:rPr lang="cs-CZ" altLang="cs-CZ" sz="2400" b="1"/>
              <a:t>Jednota výchovného působení </a:t>
            </a:r>
            <a:r>
              <a:rPr lang="cs-CZ" altLang="cs-CZ" sz="2400"/>
              <a:t>– stále konzistentní snaha, trenér zaměřen k cíli, který nemění příliš často, …</a:t>
            </a:r>
            <a:endParaRPr lang="cs-CZ" altLang="cs-CZ" sz="2400" b="1"/>
          </a:p>
          <a:p>
            <a:pPr eaLnBrk="1" hangingPunct="1"/>
            <a:r>
              <a:rPr lang="cs-CZ" altLang="cs-CZ" sz="2400" b="1"/>
              <a:t>Emocionálnost</a:t>
            </a:r>
            <a:r>
              <a:rPr lang="cs-CZ" altLang="cs-CZ" sz="2400"/>
              <a:t> – baví mě to, jsem nadšený/á, mám rád/a ostatní, …</a:t>
            </a:r>
          </a:p>
          <a:p>
            <a:pPr lvl="1" eaLnBrk="1" hangingPunct="1"/>
            <a:endParaRPr lang="cs-CZ" altLang="cs-CZ" sz="240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40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Komplexní metody práce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cs-CZ" altLang="cs-CZ" sz="2800" b="1"/>
              <a:t>Problémové vyučování </a:t>
            </a:r>
            <a:r>
              <a:rPr lang="cs-CZ" altLang="cs-CZ" sz="2800"/>
              <a:t>– hledání vhodnějších alternativ (pohybu, ztvárnění,…)</a:t>
            </a:r>
          </a:p>
          <a:p>
            <a:pPr eaLnBrk="1" hangingPunct="1"/>
            <a:r>
              <a:rPr lang="cs-CZ" altLang="cs-CZ" sz="2800" b="1"/>
              <a:t>Samostatná choreografie </a:t>
            </a:r>
            <a:r>
              <a:rPr lang="cs-CZ" altLang="cs-CZ" sz="2800"/>
              <a:t>(využití koučinku – GROW metoda)</a:t>
            </a:r>
          </a:p>
          <a:p>
            <a:pPr eaLnBrk="1" hangingPunct="1"/>
            <a:r>
              <a:rPr lang="cs-CZ" altLang="cs-CZ" sz="2800" b="1"/>
              <a:t>Kreativní ztvárnění </a:t>
            </a:r>
            <a:r>
              <a:rPr lang="cs-CZ" altLang="cs-CZ" sz="2800"/>
              <a:t>(po mistrovském zvládnutí dané činnosti)</a:t>
            </a:r>
          </a:p>
          <a:p>
            <a:pPr eaLnBrk="1" hangingPunct="1"/>
            <a:r>
              <a:rPr lang="cs-CZ" altLang="cs-CZ" sz="2800" b="1"/>
              <a:t>Organizace společenských událostí </a:t>
            </a:r>
            <a:r>
              <a:rPr lang="cs-CZ" altLang="cs-CZ" sz="2800"/>
              <a:t>– „trénink jako performance“</a:t>
            </a:r>
          </a:p>
          <a:p>
            <a:pPr eaLnBrk="1" hangingPunct="1"/>
            <a:r>
              <a:rPr lang="cs-CZ" altLang="cs-CZ" sz="2800" b="1"/>
              <a:t>Zakládání klubů a řízení jejich činnosti </a:t>
            </a:r>
            <a:r>
              <a:rPr lang="cs-CZ" altLang="cs-CZ" sz="2800"/>
              <a:t>– stávám se trenérem/instruktorem </a:t>
            </a:r>
          </a:p>
          <a:p>
            <a:pPr eaLnBrk="1" hangingPunct="1"/>
            <a:endParaRPr lang="cs-CZ" altLang="cs-CZ" sz="280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>
                <a:solidFill>
                  <a:schemeClr val="bg1"/>
                </a:solidFill>
              </a:rPr>
              <a:t>Komplexní metody práce – příklady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82550" indent="0" eaLnBrk="1" hangingPunct="1">
              <a:buFont typeface="Wingdings 2" panose="05020102010507070707" pitchFamily="18" charset="2"/>
              <a:buNone/>
            </a:pPr>
            <a:endParaRPr lang="cs-CZ" altLang="cs-CZ" sz="280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  <p:pic>
        <p:nvPicPr>
          <p:cNvPr id="49156" name="Picture 2" descr="Výsledek obrázku pro efektivní učení senzomotorické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1" y="1929796"/>
            <a:ext cx="5729188" cy="4297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Pojem didaktika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Umění vyučovat (W. </a:t>
            </a:r>
            <a:r>
              <a:rPr lang="cs-CZ" altLang="cs-CZ" sz="2400" dirty="0" err="1"/>
              <a:t>Ratke</a:t>
            </a:r>
            <a:r>
              <a:rPr lang="cs-CZ" altLang="cs-CZ" sz="2400" dirty="0"/>
              <a:t>, Komenský)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R: indukční metoda, tvůrce pojmu didaktika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dirty="0"/>
              <a:t>K: didaktické zásady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Teorie vyučování (Herbart) – jasnost, asociace, systém, metoda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Teorie vzdělání (O. </a:t>
            </a:r>
            <a:r>
              <a:rPr lang="cs-CZ" altLang="cs-CZ" sz="2400" dirty="0" err="1"/>
              <a:t>Willmann</a:t>
            </a:r>
            <a:r>
              <a:rPr lang="cs-CZ" altLang="cs-CZ" sz="2400" dirty="0"/>
              <a:t>) – vnímání, porozumění, aplikace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solidFill>
                  <a:srgbClr val="FF0000"/>
                </a:solidFill>
              </a:rPr>
              <a:t>Teorie učení a vyučování </a:t>
            </a:r>
            <a:r>
              <a:rPr lang="cs-CZ" altLang="cs-CZ" sz="2400" dirty="0"/>
              <a:t>(zhruba dnešní pojetí) – mnoho výchozích teorií (Soudobé teorie vzdělávání, Bertrand, 1993/1998)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Učení, vyučování, vzdělání a vzdělávání (vymezení pojmů, vztah k didaktice)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Základní pojmy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cs-CZ" altLang="cs-CZ" sz="2800" dirty="0"/>
              <a:t>Učení vs. vyučování </a:t>
            </a:r>
          </a:p>
          <a:p>
            <a:pPr eaLnBrk="1" hangingPunct="1"/>
            <a:r>
              <a:rPr lang="cs-CZ" altLang="cs-CZ" sz="2800" dirty="0"/>
              <a:t>Paměťový proces a role mozku při učení</a:t>
            </a:r>
          </a:p>
          <a:p>
            <a:pPr eaLnBrk="1" hangingPunct="1"/>
            <a:r>
              <a:rPr lang="cs-CZ" altLang="cs-CZ" sz="2800" dirty="0"/>
              <a:t>Vyučovací proces – systémové pojetí</a:t>
            </a:r>
          </a:p>
          <a:p>
            <a:pPr eaLnBrk="1" hangingPunct="1"/>
            <a:r>
              <a:rPr lang="cs-CZ" altLang="cs-CZ" sz="2800" dirty="0"/>
              <a:t>Didaktická analýza učiva a transformace obsahu </a:t>
            </a:r>
          </a:p>
          <a:p>
            <a:pPr eaLnBrk="1" hangingPunct="1"/>
            <a:r>
              <a:rPr lang="cs-CZ" altLang="cs-CZ" sz="2800" dirty="0"/>
              <a:t>Pedagogický a didaktický systém</a:t>
            </a:r>
          </a:p>
          <a:p>
            <a:pPr eaLnBrk="1" hangingPunct="1"/>
            <a:r>
              <a:rPr lang="cs-CZ" altLang="cs-CZ" sz="2800" dirty="0"/>
              <a:t>Příklady prostředků výchovy</a:t>
            </a:r>
          </a:p>
          <a:p>
            <a:pPr eaLnBrk="1" hangingPunct="1"/>
            <a:endParaRPr lang="cs-CZ" alt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>
                <a:solidFill>
                  <a:schemeClr val="bg1"/>
                </a:solidFill>
              </a:rPr>
              <a:t>Učení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Kognitivní učení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Sociální učení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Senzomotorické učení: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>
                <a:hlinkClick r:id="rId3"/>
              </a:rPr>
              <a:t>https://cs.wikipedia.org/wiki/Senzomotorick%C3%A9_u%C4%8Den%C3%AD</a:t>
            </a: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Psychologie uvádí ještě i jiná pojetí učení: habituační, observační, instrumentální podmiňování, řízené učení(formální, školní), </a:t>
            </a:r>
            <a:r>
              <a:rPr lang="cs-CZ" altLang="cs-CZ" dirty="0" err="1"/>
              <a:t>sebeřízené</a:t>
            </a:r>
            <a:r>
              <a:rPr lang="cs-CZ" altLang="cs-CZ" dirty="0"/>
              <a:t> učení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083F11-DE37-4526-9F56-AEC6D5B11B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Definice učení:</a:t>
            </a:r>
          </a:p>
          <a:p>
            <a:pPr lvl="1"/>
            <a:r>
              <a:rPr lang="cs-CZ" dirty="0"/>
              <a:t>aktivní proces, při kterém dochází k rozšíření vrozeného genetického programu a možností jedince, díky čemuž se jedinec přizpůsobuje novým situacím v prostředí (získání zkušenosti, adaptace na prostředí) (Hartl, Hartlová, 2010 – Velký psychologický slovník) 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D4AB1D36-094D-4CD0-8531-B47C18B45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učení – zdroj informací 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7DD46DEA-74C2-48E4-A0F4-F18766E0C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Podrobné informace k druhům učení naleznete např. v tomto zdroji: </a:t>
            </a:r>
          </a:p>
          <a:p>
            <a:pPr marL="0" indent="0">
              <a:buNone/>
            </a:pPr>
            <a:r>
              <a:rPr lang="cs-CZ" dirty="0"/>
              <a:t>Lidské učení, jeho znaky, druhy, výsledky; obecné zákony učení. </a:t>
            </a:r>
            <a:r>
              <a:rPr lang="cs-CZ" dirty="0" err="1"/>
              <a:t>Wikisofia</a:t>
            </a:r>
            <a:r>
              <a:rPr lang="cs-CZ" dirty="0"/>
              <a:t>. Dostupné z</a:t>
            </a:r>
          </a:p>
          <a:p>
            <a:pPr marL="0" indent="0">
              <a:buNone/>
            </a:pPr>
            <a:r>
              <a:rPr lang="cs-CZ" dirty="0"/>
              <a:t>https://wikisofia.cz/wiki/6._Lidsk%C3%A9_u%C4%8Den%C3%AD,_jeho_znaky,_druhy,_v%C3%BDsledky;_Obecn%C3%A9_z%C3%A1kony_u%C4%8Den%C3%AD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D1D45A-260E-47F1-90CA-7157AE3B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  <p:extLst>
      <p:ext uri="{BB962C8B-B14F-4D97-AF65-F5344CB8AC3E}">
        <p14:creationId xmlns:p14="http://schemas.microsoft.com/office/powerpoint/2010/main" val="3951911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/>
              <a:t>Senzomotorické učení </a:t>
            </a:r>
          </a:p>
        </p:txBody>
      </p:sp>
      <p:sp>
        <p:nvSpPr>
          <p:cNvPr id="17411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/>
            <a:r>
              <a:rPr lang="cs-CZ" altLang="cs-CZ" sz="2000" b="1"/>
              <a:t>Druhy senzomotorického učení:</a:t>
            </a:r>
          </a:p>
          <a:p>
            <a:pPr eaLnBrk="1" hangingPunct="1"/>
            <a:r>
              <a:rPr lang="cs-CZ" altLang="cs-CZ" sz="2000"/>
              <a:t>Imitační </a:t>
            </a:r>
          </a:p>
          <a:p>
            <a:pPr eaLnBrk="1" hangingPunct="1"/>
            <a:r>
              <a:rPr lang="cs-CZ" altLang="cs-CZ" sz="2000"/>
              <a:t>Instrukční </a:t>
            </a:r>
          </a:p>
          <a:p>
            <a:pPr eaLnBrk="1" hangingPunct="1"/>
            <a:r>
              <a:rPr lang="cs-CZ" altLang="cs-CZ" sz="2000"/>
              <a:t>Problémové</a:t>
            </a:r>
          </a:p>
          <a:p>
            <a:pPr eaLnBrk="1" hangingPunct="1"/>
            <a:r>
              <a:rPr lang="cs-CZ" altLang="cs-CZ" sz="2000"/>
              <a:t>Zpětnovazební</a:t>
            </a:r>
          </a:p>
          <a:p>
            <a:pPr eaLnBrk="1" hangingPunct="1"/>
            <a:r>
              <a:rPr lang="cs-CZ" altLang="cs-CZ" sz="2000"/>
              <a:t>Ideomotorické </a:t>
            </a:r>
          </a:p>
          <a:p>
            <a:pPr eaLnBrk="1" hangingPunct="1"/>
            <a:endParaRPr lang="cs-CZ" altLang="cs-CZ" sz="200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cs-CZ" sz="2000" b="1" dirty="0"/>
              <a:t>Fáze senzomotorického učení:</a:t>
            </a:r>
          </a:p>
          <a:p>
            <a:pPr eaLnBrk="1" hangingPunct="1">
              <a:defRPr/>
            </a:pPr>
            <a:r>
              <a:rPr lang="cs-CZ" sz="2000" dirty="0"/>
              <a:t>Generalizace</a:t>
            </a:r>
          </a:p>
          <a:p>
            <a:pPr eaLnBrk="1" hangingPunct="1">
              <a:defRPr/>
            </a:pPr>
            <a:r>
              <a:rPr lang="cs-CZ" sz="2000" dirty="0"/>
              <a:t>Diferenciace</a:t>
            </a:r>
          </a:p>
          <a:p>
            <a:pPr eaLnBrk="1" hangingPunct="1">
              <a:defRPr/>
            </a:pPr>
            <a:r>
              <a:rPr lang="cs-CZ" sz="2000" dirty="0"/>
              <a:t>Automatizace</a:t>
            </a:r>
          </a:p>
          <a:p>
            <a:pPr eaLnBrk="1" hangingPunct="1">
              <a:defRPr/>
            </a:pPr>
            <a:r>
              <a:rPr lang="cs-CZ" sz="2000" dirty="0"/>
              <a:t>Kreativní fáze</a:t>
            </a:r>
          </a:p>
          <a:p>
            <a:pPr eaLnBrk="1" hangingPunct="1">
              <a:defRPr/>
            </a:pPr>
            <a:endParaRPr lang="cs-CZ" sz="2000" dirty="0"/>
          </a:p>
          <a:p>
            <a:pPr marL="82550" indent="0">
              <a:buNone/>
              <a:defRPr/>
            </a:pPr>
            <a:r>
              <a:rPr lang="cs-CZ" sz="2000" dirty="0"/>
              <a:t>Zdroj:</a:t>
            </a:r>
          </a:p>
          <a:p>
            <a:pPr marL="82550" indent="0">
              <a:buNone/>
              <a:defRPr/>
            </a:pPr>
            <a:r>
              <a:rPr lang="cs-CZ" dirty="0"/>
              <a:t>Senzomotorické učení a rozvíjení senzomotorických dovedností. </a:t>
            </a:r>
            <a:r>
              <a:rPr lang="cs-CZ" dirty="0" err="1"/>
              <a:t>Wikisofia</a:t>
            </a:r>
            <a:r>
              <a:rPr lang="cs-CZ" dirty="0"/>
              <a:t>. Dostupné z</a:t>
            </a:r>
            <a:r>
              <a:rPr lang="cs-CZ" sz="2000" dirty="0"/>
              <a:t> </a:t>
            </a:r>
            <a:r>
              <a:rPr lang="cs-CZ" sz="2000" dirty="0">
                <a:hlinkClick r:id="rId2"/>
              </a:rPr>
              <a:t>https://wikisofia.cz/wiki/14._Senzomotorick%C3%A9_u%C4%8Den%C3%AD_a_rozv%C3%ADjen%C3%AD_senzomotorick%C3%BDch_dovednost%C3%AD</a:t>
            </a:r>
            <a:endParaRPr lang="cs-CZ" sz="2000" dirty="0"/>
          </a:p>
          <a:p>
            <a:pPr marL="82550" indent="0">
              <a:buNone/>
              <a:defRPr/>
            </a:pPr>
            <a:endParaRPr lang="cs-CZ" sz="200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/>
              <a:t>Senzomotorické učení </a:t>
            </a:r>
          </a:p>
        </p:txBody>
      </p:sp>
      <p:sp>
        <p:nvSpPr>
          <p:cNvPr id="18435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Klíčové postavení mají:</a:t>
            </a:r>
          </a:p>
          <a:p>
            <a:pPr lvl="1" eaLnBrk="1" hangingPunct="1"/>
            <a:r>
              <a:rPr lang="cs-CZ" altLang="cs-CZ" dirty="0"/>
              <a:t>Opakování</a:t>
            </a:r>
          </a:p>
          <a:p>
            <a:pPr lvl="1" eaLnBrk="1" hangingPunct="1"/>
            <a:r>
              <a:rPr lang="cs-CZ" altLang="cs-CZ" dirty="0"/>
              <a:t>Zpětná vazba </a:t>
            </a:r>
          </a:p>
          <a:p>
            <a:pPr lvl="1" eaLnBrk="1" hangingPunct="1"/>
            <a:r>
              <a:rPr lang="cs-CZ" altLang="cs-CZ" dirty="0"/>
              <a:t>Posilování spojů v neurální síti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/>
              <a:t>Senzomotorické učení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Transfer</a:t>
            </a:r>
            <a:r>
              <a:rPr lang="cs-CZ" dirty="0"/>
              <a:t> </a:t>
            </a:r>
          </a:p>
          <a:p>
            <a:pPr marL="82550" indent="0" eaLnBrk="1" hangingPunct="1">
              <a:buFont typeface="Wingdings 2" panose="05020102010507070707" pitchFamily="18" charset="2"/>
              <a:buNone/>
              <a:defRPr/>
            </a:pPr>
            <a:r>
              <a:rPr lang="cs-CZ" dirty="0"/>
              <a:t>Výhodou je předchozí zkušenost s podobnou pohybovou aktivitou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solidFill>
                  <a:srgbClr val="FF0000"/>
                </a:solidFill>
              </a:rPr>
              <a:t>Interference</a:t>
            </a:r>
          </a:p>
          <a:p>
            <a:pPr marL="82550" indent="0" eaLnBrk="1" hangingPunct="1">
              <a:buFont typeface="Wingdings 2" panose="05020102010507070707" pitchFamily="18" charset="2"/>
              <a:buNone/>
              <a:defRPr/>
            </a:pPr>
            <a:r>
              <a:rPr lang="cs-CZ" dirty="0"/>
              <a:t>Nevýhodou jsou zafixované chyby nebo podobné pohyby z předchozí zkušenosti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Andrea Rozkovcová, Ph.D., Katedra pedagogiky a psychologie, FP TUL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351</TotalTime>
  <Words>1654</Words>
  <Application>Microsoft Office PowerPoint</Application>
  <PresentationFormat>Předvádění na obrazovce (4:3)</PresentationFormat>
  <Paragraphs>222</Paragraphs>
  <Slides>26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Century Gothic</vt:lpstr>
      <vt:lpstr>Verdana</vt:lpstr>
      <vt:lpstr>Wingdings</vt:lpstr>
      <vt:lpstr>Wingdings 2</vt:lpstr>
      <vt:lpstr>Wingdings 3</vt:lpstr>
      <vt:lpstr>Iontový efekt</vt:lpstr>
      <vt:lpstr>ÚVOD DO DIDAKTIKY </vt:lpstr>
      <vt:lpstr>Vztah mezi pedagikou a didaktikou</vt:lpstr>
      <vt:lpstr>Pojem didaktika</vt:lpstr>
      <vt:lpstr>Základní pojmy</vt:lpstr>
      <vt:lpstr>Učení </vt:lpstr>
      <vt:lpstr>Pojem učení – zdroj informací </vt:lpstr>
      <vt:lpstr>Senzomotorické učení </vt:lpstr>
      <vt:lpstr>Senzomotorické učení </vt:lpstr>
      <vt:lpstr>Senzomotorické učení </vt:lpstr>
      <vt:lpstr>Paměťový proces</vt:lpstr>
      <vt:lpstr>Paměťový proces</vt:lpstr>
      <vt:lpstr>Ebbinghausova křivka zapomínání</vt:lpstr>
      <vt:lpstr>Praktické použití</vt:lpstr>
      <vt:lpstr>Didaktická transformace obsahu</vt:lpstr>
      <vt:lpstr>Pedagogický a didaktický systém</vt:lpstr>
      <vt:lpstr>Vyučovací proces</vt:lpstr>
      <vt:lpstr>Výchovně vzdělávací cíle</vt:lpstr>
      <vt:lpstr>Didaktické prostředky</vt:lpstr>
      <vt:lpstr>Didaktické prostředky</vt:lpstr>
      <vt:lpstr>Kurikulum</vt:lpstr>
      <vt:lpstr>Kurikulum</vt:lpstr>
      <vt:lpstr>Vyučovací metody</vt:lpstr>
      <vt:lpstr>Organizační formy vyučování</vt:lpstr>
      <vt:lpstr>Didaktické principy</vt:lpstr>
      <vt:lpstr>Komplexní metody práce</vt:lpstr>
      <vt:lpstr>Komplexní metody práce – příklady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DIDAKTIKY</dc:title>
  <dc:creator>TUL</dc:creator>
  <cp:lastModifiedBy>Andrea Rozkovcová</cp:lastModifiedBy>
  <cp:revision>46</cp:revision>
  <cp:lastPrinted>2022-03-31T09:37:24Z</cp:lastPrinted>
  <dcterms:created xsi:type="dcterms:W3CDTF">2012-09-06T08:33:13Z</dcterms:created>
  <dcterms:modified xsi:type="dcterms:W3CDTF">2022-03-31T10:12:05Z</dcterms:modified>
</cp:coreProperties>
</file>