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319" r:id="rId3"/>
    <p:sldId id="290" r:id="rId4"/>
    <p:sldId id="294" r:id="rId5"/>
    <p:sldId id="292" r:id="rId6"/>
    <p:sldId id="295" r:id="rId7"/>
    <p:sldId id="296" r:id="rId8"/>
    <p:sldId id="297" r:id="rId9"/>
    <p:sldId id="298" r:id="rId10"/>
    <p:sldId id="300" r:id="rId11"/>
    <p:sldId id="302" r:id="rId12"/>
    <p:sldId id="284" r:id="rId13"/>
    <p:sldId id="301" r:id="rId14"/>
    <p:sldId id="291" r:id="rId15"/>
    <p:sldId id="280" r:id="rId16"/>
    <p:sldId id="304" r:id="rId17"/>
    <p:sldId id="305" r:id="rId18"/>
    <p:sldId id="315" r:id="rId19"/>
    <p:sldId id="307" r:id="rId20"/>
    <p:sldId id="306" r:id="rId21"/>
    <p:sldId id="308" r:id="rId22"/>
    <p:sldId id="277" r:id="rId23"/>
    <p:sldId id="276" r:id="rId24"/>
    <p:sldId id="309" r:id="rId25"/>
    <p:sldId id="316" r:id="rId26"/>
    <p:sldId id="317" r:id="rId27"/>
    <p:sldId id="310" r:id="rId28"/>
    <p:sldId id="311" r:id="rId29"/>
    <p:sldId id="318" r:id="rId30"/>
    <p:sldId id="312" r:id="rId31"/>
    <p:sldId id="313" r:id="rId32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FFFF00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72" autoAdjust="0"/>
    <p:restoredTop sz="94746" autoAdjust="0"/>
  </p:normalViewPr>
  <p:slideViewPr>
    <p:cSldViewPr>
      <p:cViewPr varScale="1">
        <p:scale>
          <a:sx n="116" d="100"/>
          <a:sy n="116" d="100"/>
        </p:scale>
        <p:origin x="90" y="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A2E40A0-C64E-4073-9A27-8F8BB5A4432F}" type="doc">
      <dgm:prSet loTypeId="urn:microsoft.com/office/officeart/2005/8/layout/pyramid1" loCatId="pyramid" qsTypeId="urn:microsoft.com/office/officeart/2005/8/quickstyle/simple1" qsCatId="simple" csTypeId="urn:microsoft.com/office/officeart/2005/8/colors/accent0_2" csCatId="mainScheme" phldr="1"/>
      <dgm:spPr/>
    </dgm:pt>
    <dgm:pt modelId="{63F4AC10-D30A-426B-AA1C-E30216AE277A}">
      <dgm:prSet phldrT="[Text]" custT="1"/>
      <dgm:spPr/>
      <dgm:t>
        <a:bodyPr/>
        <a:lstStyle/>
        <a:p>
          <a:pPr>
            <a:spcAft>
              <a:spcPts val="600"/>
            </a:spcAft>
          </a:pPr>
          <a:r>
            <a:rPr lang="cs-CZ" sz="2400" dirty="0" smtClean="0"/>
            <a:t>Plánování výroby</a:t>
          </a:r>
        </a:p>
        <a:p>
          <a:pPr>
            <a:spcAft>
              <a:spcPts val="600"/>
            </a:spcAft>
          </a:pPr>
          <a:r>
            <a:rPr lang="cs-CZ" sz="1800" dirty="0" smtClean="0"/>
            <a:t>MPS, MRP</a:t>
          </a:r>
        </a:p>
      </dgm:t>
    </dgm:pt>
    <dgm:pt modelId="{B534D44E-AD88-4161-BCE8-E7BB97EFC4E0}" type="parTrans" cxnId="{171308D4-7A8E-4FB2-8829-151F1156E7A2}">
      <dgm:prSet/>
      <dgm:spPr/>
      <dgm:t>
        <a:bodyPr/>
        <a:lstStyle/>
        <a:p>
          <a:endParaRPr lang="cs-CZ"/>
        </a:p>
      </dgm:t>
    </dgm:pt>
    <dgm:pt modelId="{219A54CF-BC5E-4216-984C-CDA0E29853F4}" type="sibTrans" cxnId="{171308D4-7A8E-4FB2-8829-151F1156E7A2}">
      <dgm:prSet/>
      <dgm:spPr/>
      <dgm:t>
        <a:bodyPr/>
        <a:lstStyle/>
        <a:p>
          <a:endParaRPr lang="cs-CZ"/>
        </a:p>
      </dgm:t>
    </dgm:pt>
    <dgm:pt modelId="{0D9F5BD9-A78B-4B72-BC7D-FA58B22BF604}">
      <dgm:prSet phldrT="[Text]" custT="1"/>
      <dgm:spPr/>
      <dgm:t>
        <a:bodyPr/>
        <a:lstStyle/>
        <a:p>
          <a:pPr>
            <a:spcAft>
              <a:spcPts val="600"/>
            </a:spcAft>
          </a:pPr>
          <a:r>
            <a:rPr lang="cs-CZ" sz="2400" dirty="0" smtClean="0"/>
            <a:t>Operativní řízení výroby</a:t>
          </a:r>
        </a:p>
      </dgm:t>
    </dgm:pt>
    <dgm:pt modelId="{11C49E9A-FE5B-4A72-8F58-22E87D50C96E}" type="parTrans" cxnId="{9297280F-5D38-4E1D-8B27-8610CBD99F77}">
      <dgm:prSet/>
      <dgm:spPr/>
      <dgm:t>
        <a:bodyPr/>
        <a:lstStyle/>
        <a:p>
          <a:endParaRPr lang="cs-CZ"/>
        </a:p>
      </dgm:t>
    </dgm:pt>
    <dgm:pt modelId="{3E7D9282-A69B-40F7-86D2-99AA4C84F63A}" type="sibTrans" cxnId="{9297280F-5D38-4E1D-8B27-8610CBD99F77}">
      <dgm:prSet/>
      <dgm:spPr/>
      <dgm:t>
        <a:bodyPr/>
        <a:lstStyle/>
        <a:p>
          <a:endParaRPr lang="cs-CZ"/>
        </a:p>
      </dgm:t>
    </dgm:pt>
    <dgm:pt modelId="{4035D665-BFBD-43BD-9E32-4AC1CEE068FF}">
      <dgm:prSet phldrT="[Text]" custT="1"/>
      <dgm:spPr/>
      <dgm:t>
        <a:bodyPr/>
        <a:lstStyle/>
        <a:p>
          <a:pPr>
            <a:spcAft>
              <a:spcPts val="600"/>
            </a:spcAft>
          </a:pPr>
          <a:r>
            <a:rPr lang="cs-CZ" sz="2400" smtClean="0"/>
            <a:t>Rozvrhování výroby</a:t>
          </a:r>
          <a:endParaRPr lang="cs-CZ" sz="2400" dirty="0" smtClean="0"/>
        </a:p>
        <a:p>
          <a:pPr>
            <a:spcAft>
              <a:spcPct val="35000"/>
            </a:spcAft>
          </a:pPr>
          <a:r>
            <a:rPr lang="cs-CZ" sz="2000" smtClean="0"/>
            <a:t>APS</a:t>
          </a:r>
          <a:endParaRPr lang="cs-CZ" sz="2000" dirty="0" smtClean="0"/>
        </a:p>
      </dgm:t>
    </dgm:pt>
    <dgm:pt modelId="{7CE0DE7E-7AC2-42B4-A9CF-ACDEB29B7064}" type="sibTrans" cxnId="{B1006736-1ADA-4C57-9041-C3CA1D44F5B3}">
      <dgm:prSet/>
      <dgm:spPr/>
      <dgm:t>
        <a:bodyPr/>
        <a:lstStyle/>
        <a:p>
          <a:endParaRPr lang="cs-CZ"/>
        </a:p>
      </dgm:t>
    </dgm:pt>
    <dgm:pt modelId="{C697DF11-4790-4DE6-B12A-7920D946E05F}" type="parTrans" cxnId="{B1006736-1ADA-4C57-9041-C3CA1D44F5B3}">
      <dgm:prSet/>
      <dgm:spPr/>
      <dgm:t>
        <a:bodyPr/>
        <a:lstStyle/>
        <a:p>
          <a:endParaRPr lang="cs-CZ"/>
        </a:p>
      </dgm:t>
    </dgm:pt>
    <dgm:pt modelId="{3651FA87-BC1C-45B9-94A8-6F75BEAB2C8A}" type="pres">
      <dgm:prSet presAssocID="{3A2E40A0-C64E-4073-9A27-8F8BB5A4432F}" presName="Name0" presStyleCnt="0">
        <dgm:presLayoutVars>
          <dgm:dir/>
          <dgm:animLvl val="lvl"/>
          <dgm:resizeHandles val="exact"/>
        </dgm:presLayoutVars>
      </dgm:prSet>
      <dgm:spPr/>
    </dgm:pt>
    <dgm:pt modelId="{2A6BB00F-8ECD-4C89-9CB5-7D46108DFD89}" type="pres">
      <dgm:prSet presAssocID="{63F4AC10-D30A-426B-AA1C-E30216AE277A}" presName="Name8" presStyleCnt="0"/>
      <dgm:spPr/>
    </dgm:pt>
    <dgm:pt modelId="{ECA57DB6-CC47-4EFB-8F39-936983886672}" type="pres">
      <dgm:prSet presAssocID="{63F4AC10-D30A-426B-AA1C-E30216AE277A}" presName="level" presStyleLbl="node1" presStyleIdx="0" presStyleCnt="3" custScaleX="100314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4F94F842-0FD3-4AF9-8330-CA261ED95E50}" type="pres">
      <dgm:prSet presAssocID="{63F4AC10-D30A-426B-AA1C-E30216AE277A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608FD26A-CA2F-49A6-8571-418D1F6B4384}" type="pres">
      <dgm:prSet presAssocID="{4035D665-BFBD-43BD-9E32-4AC1CEE068FF}" presName="Name8" presStyleCnt="0"/>
      <dgm:spPr/>
    </dgm:pt>
    <dgm:pt modelId="{C85D9F75-8EE0-4FCD-AC3D-5FDFCA1C87B8}" type="pres">
      <dgm:prSet presAssocID="{4035D665-BFBD-43BD-9E32-4AC1CEE068FF}" presName="level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9DF1E9F6-2CC8-4BBD-B1BA-2E8F858B7B94}" type="pres">
      <dgm:prSet presAssocID="{4035D665-BFBD-43BD-9E32-4AC1CEE068FF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8F8BA596-E200-433F-9867-F1637EEAC001}" type="pres">
      <dgm:prSet presAssocID="{0D9F5BD9-A78B-4B72-BC7D-FA58B22BF604}" presName="Name8" presStyleCnt="0"/>
      <dgm:spPr/>
    </dgm:pt>
    <dgm:pt modelId="{97FD8DF5-3B94-4EE3-A789-00D0A203DA1B}" type="pres">
      <dgm:prSet presAssocID="{0D9F5BD9-A78B-4B72-BC7D-FA58B22BF604}" presName="level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BABEB622-D20F-471D-9183-4D7BA4E76137}" type="pres">
      <dgm:prSet presAssocID="{0D9F5BD9-A78B-4B72-BC7D-FA58B22BF604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171308D4-7A8E-4FB2-8829-151F1156E7A2}" srcId="{3A2E40A0-C64E-4073-9A27-8F8BB5A4432F}" destId="{63F4AC10-D30A-426B-AA1C-E30216AE277A}" srcOrd="0" destOrd="0" parTransId="{B534D44E-AD88-4161-BCE8-E7BB97EFC4E0}" sibTransId="{219A54CF-BC5E-4216-984C-CDA0E29853F4}"/>
    <dgm:cxn modelId="{B1006736-1ADA-4C57-9041-C3CA1D44F5B3}" srcId="{3A2E40A0-C64E-4073-9A27-8F8BB5A4432F}" destId="{4035D665-BFBD-43BD-9E32-4AC1CEE068FF}" srcOrd="1" destOrd="0" parTransId="{C697DF11-4790-4DE6-B12A-7920D946E05F}" sibTransId="{7CE0DE7E-7AC2-42B4-A9CF-ACDEB29B7064}"/>
    <dgm:cxn modelId="{688A2A6E-BED7-4A69-9CC3-AE5776066CB1}" type="presOf" srcId="{63F4AC10-D30A-426B-AA1C-E30216AE277A}" destId="{ECA57DB6-CC47-4EFB-8F39-936983886672}" srcOrd="0" destOrd="0" presId="urn:microsoft.com/office/officeart/2005/8/layout/pyramid1"/>
    <dgm:cxn modelId="{F9F99568-5096-4182-B915-F3E4CDE17717}" type="presOf" srcId="{4035D665-BFBD-43BD-9E32-4AC1CEE068FF}" destId="{C85D9F75-8EE0-4FCD-AC3D-5FDFCA1C87B8}" srcOrd="0" destOrd="0" presId="urn:microsoft.com/office/officeart/2005/8/layout/pyramid1"/>
    <dgm:cxn modelId="{35D86247-167B-4076-B442-F016BA0FF23D}" type="presOf" srcId="{0D9F5BD9-A78B-4B72-BC7D-FA58B22BF604}" destId="{BABEB622-D20F-471D-9183-4D7BA4E76137}" srcOrd="1" destOrd="0" presId="urn:microsoft.com/office/officeart/2005/8/layout/pyramid1"/>
    <dgm:cxn modelId="{8D6BE8A9-DD9D-41C4-B9DA-B0E1B243E296}" type="presOf" srcId="{3A2E40A0-C64E-4073-9A27-8F8BB5A4432F}" destId="{3651FA87-BC1C-45B9-94A8-6F75BEAB2C8A}" srcOrd="0" destOrd="0" presId="urn:microsoft.com/office/officeart/2005/8/layout/pyramid1"/>
    <dgm:cxn modelId="{9297280F-5D38-4E1D-8B27-8610CBD99F77}" srcId="{3A2E40A0-C64E-4073-9A27-8F8BB5A4432F}" destId="{0D9F5BD9-A78B-4B72-BC7D-FA58B22BF604}" srcOrd="2" destOrd="0" parTransId="{11C49E9A-FE5B-4A72-8F58-22E87D50C96E}" sibTransId="{3E7D9282-A69B-40F7-86D2-99AA4C84F63A}"/>
    <dgm:cxn modelId="{7A5E1C96-9BED-4325-8826-37244C646FC5}" type="presOf" srcId="{0D9F5BD9-A78B-4B72-BC7D-FA58B22BF604}" destId="{97FD8DF5-3B94-4EE3-A789-00D0A203DA1B}" srcOrd="0" destOrd="0" presId="urn:microsoft.com/office/officeart/2005/8/layout/pyramid1"/>
    <dgm:cxn modelId="{656B06FE-8838-46FB-BAC7-DD064FD5C394}" type="presOf" srcId="{4035D665-BFBD-43BD-9E32-4AC1CEE068FF}" destId="{9DF1E9F6-2CC8-4BBD-B1BA-2E8F858B7B94}" srcOrd="1" destOrd="0" presId="urn:microsoft.com/office/officeart/2005/8/layout/pyramid1"/>
    <dgm:cxn modelId="{906B5430-6B35-4B4C-A77A-A6395E4B9D60}" type="presOf" srcId="{63F4AC10-D30A-426B-AA1C-E30216AE277A}" destId="{4F94F842-0FD3-4AF9-8330-CA261ED95E50}" srcOrd="1" destOrd="0" presId="urn:microsoft.com/office/officeart/2005/8/layout/pyramid1"/>
    <dgm:cxn modelId="{830F57A0-A860-4AE1-A786-CE4574D5F780}" type="presParOf" srcId="{3651FA87-BC1C-45B9-94A8-6F75BEAB2C8A}" destId="{2A6BB00F-8ECD-4C89-9CB5-7D46108DFD89}" srcOrd="0" destOrd="0" presId="urn:microsoft.com/office/officeart/2005/8/layout/pyramid1"/>
    <dgm:cxn modelId="{60B5FE31-1250-4B52-877F-31A518677B31}" type="presParOf" srcId="{2A6BB00F-8ECD-4C89-9CB5-7D46108DFD89}" destId="{ECA57DB6-CC47-4EFB-8F39-936983886672}" srcOrd="0" destOrd="0" presId="urn:microsoft.com/office/officeart/2005/8/layout/pyramid1"/>
    <dgm:cxn modelId="{C089CB1F-34F9-4D53-B6ED-C5346ACDDABF}" type="presParOf" srcId="{2A6BB00F-8ECD-4C89-9CB5-7D46108DFD89}" destId="{4F94F842-0FD3-4AF9-8330-CA261ED95E50}" srcOrd="1" destOrd="0" presId="urn:microsoft.com/office/officeart/2005/8/layout/pyramid1"/>
    <dgm:cxn modelId="{94D7314B-A526-4DC3-98E2-92137C978C1E}" type="presParOf" srcId="{3651FA87-BC1C-45B9-94A8-6F75BEAB2C8A}" destId="{608FD26A-CA2F-49A6-8571-418D1F6B4384}" srcOrd="1" destOrd="0" presId="urn:microsoft.com/office/officeart/2005/8/layout/pyramid1"/>
    <dgm:cxn modelId="{DC07B1A5-5526-4599-B121-B0807A0A9320}" type="presParOf" srcId="{608FD26A-CA2F-49A6-8571-418D1F6B4384}" destId="{C85D9F75-8EE0-4FCD-AC3D-5FDFCA1C87B8}" srcOrd="0" destOrd="0" presId="urn:microsoft.com/office/officeart/2005/8/layout/pyramid1"/>
    <dgm:cxn modelId="{CBC587C5-96B1-4F03-BC77-D3D9E0CDF542}" type="presParOf" srcId="{608FD26A-CA2F-49A6-8571-418D1F6B4384}" destId="{9DF1E9F6-2CC8-4BBD-B1BA-2E8F858B7B94}" srcOrd="1" destOrd="0" presId="urn:microsoft.com/office/officeart/2005/8/layout/pyramid1"/>
    <dgm:cxn modelId="{5DAE1A2D-3814-4658-810A-F7EB51001E74}" type="presParOf" srcId="{3651FA87-BC1C-45B9-94A8-6F75BEAB2C8A}" destId="{8F8BA596-E200-433F-9867-F1637EEAC001}" srcOrd="2" destOrd="0" presId="urn:microsoft.com/office/officeart/2005/8/layout/pyramid1"/>
    <dgm:cxn modelId="{C94AAA69-1583-466E-AAB2-7457A0C0FC22}" type="presParOf" srcId="{8F8BA596-E200-433F-9867-F1637EEAC001}" destId="{97FD8DF5-3B94-4EE3-A789-00D0A203DA1B}" srcOrd="0" destOrd="0" presId="urn:microsoft.com/office/officeart/2005/8/layout/pyramid1"/>
    <dgm:cxn modelId="{0178FC7C-3F2B-4CBB-B6D6-E50F87F9DAA0}" type="presParOf" srcId="{8F8BA596-E200-433F-9867-F1637EEAC001}" destId="{BABEB622-D20F-471D-9183-4D7BA4E76137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A57DB6-CC47-4EFB-8F39-936983886672}">
      <dsp:nvSpPr>
        <dsp:cNvPr id="0" name=""/>
        <dsp:cNvSpPr/>
      </dsp:nvSpPr>
      <dsp:spPr>
        <a:xfrm>
          <a:off x="1970712" y="0"/>
          <a:ext cx="1980009" cy="1220611"/>
        </a:xfrm>
        <a:prstGeom prst="trapezoid">
          <a:avLst>
            <a:gd name="adj" fmla="val 80853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ts val="600"/>
            </a:spcAft>
          </a:pPr>
          <a:r>
            <a:rPr lang="cs-CZ" sz="2400" kern="1200" dirty="0" smtClean="0"/>
            <a:t>Plánování výroby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ts val="600"/>
            </a:spcAft>
          </a:pPr>
          <a:r>
            <a:rPr lang="cs-CZ" sz="1800" kern="1200" dirty="0" smtClean="0"/>
            <a:t>MPS, MRP</a:t>
          </a:r>
        </a:p>
      </dsp:txBody>
      <dsp:txXfrm>
        <a:off x="1970712" y="0"/>
        <a:ext cx="1980009" cy="1220611"/>
      </dsp:txXfrm>
    </dsp:sp>
    <dsp:sp modelId="{C85D9F75-8EE0-4FCD-AC3D-5FDFCA1C87B8}">
      <dsp:nvSpPr>
        <dsp:cNvPr id="0" name=""/>
        <dsp:cNvSpPr/>
      </dsp:nvSpPr>
      <dsp:spPr>
        <a:xfrm>
          <a:off x="986905" y="1220611"/>
          <a:ext cx="3947622" cy="1220611"/>
        </a:xfrm>
        <a:prstGeom prst="trapezoid">
          <a:avLst>
            <a:gd name="adj" fmla="val 80853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ts val="600"/>
            </a:spcAft>
          </a:pPr>
          <a:r>
            <a:rPr lang="cs-CZ" sz="2400" kern="1200" smtClean="0"/>
            <a:t>Rozvrhování výroby</a:t>
          </a:r>
          <a:endParaRPr lang="cs-CZ" sz="2400" kern="1200" dirty="0" smtClean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kern="1200" smtClean="0"/>
            <a:t>APS</a:t>
          </a:r>
          <a:endParaRPr lang="cs-CZ" sz="2000" kern="1200" dirty="0" smtClean="0"/>
        </a:p>
      </dsp:txBody>
      <dsp:txXfrm>
        <a:off x="1677739" y="1220611"/>
        <a:ext cx="2565954" cy="1220611"/>
      </dsp:txXfrm>
    </dsp:sp>
    <dsp:sp modelId="{97FD8DF5-3B94-4EE3-A789-00D0A203DA1B}">
      <dsp:nvSpPr>
        <dsp:cNvPr id="0" name=""/>
        <dsp:cNvSpPr/>
      </dsp:nvSpPr>
      <dsp:spPr>
        <a:xfrm>
          <a:off x="0" y="2441222"/>
          <a:ext cx="5921434" cy="1220611"/>
        </a:xfrm>
        <a:prstGeom prst="trapezoid">
          <a:avLst>
            <a:gd name="adj" fmla="val 80853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ts val="600"/>
            </a:spcAft>
          </a:pPr>
          <a:r>
            <a:rPr lang="cs-CZ" sz="2400" kern="1200" dirty="0" smtClean="0"/>
            <a:t>Operativní řízení výroby</a:t>
          </a:r>
        </a:p>
      </dsp:txBody>
      <dsp:txXfrm>
        <a:off x="1036250" y="2441222"/>
        <a:ext cx="3848932" cy="12206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58C9F3-F3F3-4B51-9C3B-07A1B7FE07D0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5863854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5430B9-2153-4432-A518-0F1827845FC1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1585653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3E2DA5B-A36E-4CD3-A185-E07FCCC819D9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2821362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8C9F3-F3F3-4B51-9C3B-07A1B7FE07D0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9907048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4D770-1711-440B-B5ED-E012DA7AE07E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6802725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836FA-CF78-483F-B04C-6C69F4BEB3F5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5652366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A35C0-A146-4929-940F-829394E6F5F1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9476194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435B5-A8EE-43D6-B4D3-38B6F6FAD2AD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4139950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262EC-033F-45FF-B2E5-E21F252522F5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3076801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71C9B-CAEE-42C4-BA77-1E46C0CACCCA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1516448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A0815-68B4-4C11-A1EC-399FEA94FCED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1200586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94D770-1711-440B-B5ED-E012DA7AE07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1411523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0014C-4B9B-4C52-9BD6-E96ED88C654C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718331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430B9-2153-4432-A518-0F1827845FC1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3087427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2DA5B-A36E-4CD3-A185-E07FCCC819D9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9896359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3E836FA-CF78-483F-B04C-6C69F4BEB3F5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0149965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6A35C0-A146-4929-940F-829394E6F5F1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6480917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C435B5-A8EE-43D6-B4D3-38B6F6FAD2A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2799212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9262EC-033F-45FF-B2E5-E21F252522F5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0858614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771C9B-CAEE-42C4-BA77-1E46C0CACCCA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6338668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2A0815-68B4-4C11-A1EC-399FEA94FCE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7458116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E0014C-4B9B-4C52-9BD6-E96ED88C654C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859449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en-US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en-US" smtClean="0"/>
              <a:t>Klepnutím lze upravit styly předlohy textu.</a:t>
            </a:r>
          </a:p>
          <a:p>
            <a:pPr lvl="1"/>
            <a:r>
              <a:rPr lang="cs-CZ" altLang="en-US" smtClean="0"/>
              <a:t>Druhá úroveň</a:t>
            </a:r>
          </a:p>
          <a:p>
            <a:pPr lvl="2"/>
            <a:r>
              <a:rPr lang="cs-CZ" altLang="en-US" smtClean="0"/>
              <a:t>Třetí úroveň</a:t>
            </a:r>
          </a:p>
          <a:p>
            <a:pPr lvl="3"/>
            <a:r>
              <a:rPr lang="cs-CZ" altLang="en-US" smtClean="0"/>
              <a:t>Čtvrtá úroveň</a:t>
            </a:r>
          </a:p>
          <a:p>
            <a:pPr lvl="4"/>
            <a:r>
              <a:rPr lang="cs-CZ" altLang="en-US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1B34772-7753-4F09-A8BF-8A3760FD01B7}" type="slidenum">
              <a:rPr lang="cs-CZ" altLang="cs-CZ"/>
              <a:pPr/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B34772-7753-4F09-A8BF-8A3760FD01B7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90314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415344" y="3234749"/>
            <a:ext cx="6400800" cy="746883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rgbClr val="7030A0"/>
                </a:solidFill>
              </a:rPr>
              <a:t>Logistické informační systémy</a:t>
            </a:r>
            <a:endParaRPr lang="cs-CZ" dirty="0">
              <a:solidFill>
                <a:srgbClr val="7030A0"/>
              </a:solidFill>
            </a:endParaRPr>
          </a:p>
        </p:txBody>
      </p:sp>
      <p:sp>
        <p:nvSpPr>
          <p:cNvPr id="6" name="Podnadpis 2"/>
          <p:cNvSpPr txBox="1">
            <a:spLocks/>
          </p:cNvSpPr>
          <p:nvPr/>
        </p:nvSpPr>
        <p:spPr>
          <a:xfrm>
            <a:off x="1415344" y="4480599"/>
            <a:ext cx="6400800" cy="4944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000" dirty="0">
                <a:solidFill>
                  <a:schemeClr val="tx1"/>
                </a:solidFill>
              </a:rPr>
              <a:t>d</a:t>
            </a:r>
            <a:r>
              <a:rPr lang="cs-CZ" sz="2000" dirty="0" smtClean="0">
                <a:solidFill>
                  <a:schemeClr val="tx1"/>
                </a:solidFill>
              </a:rPr>
              <a:t>oc. Ing. Jakub Dyntar, Ph.D.</a:t>
            </a:r>
            <a:endParaRPr lang="cs-CZ" sz="2000" dirty="0">
              <a:solidFill>
                <a:schemeClr val="tx1"/>
              </a:solidFill>
            </a:endParaRPr>
          </a:p>
        </p:txBody>
      </p:sp>
      <p:sp>
        <p:nvSpPr>
          <p:cNvPr id="2" name="AutoShape 2" descr="https://www.tul.cz/document/2325"/>
          <p:cNvSpPr>
            <a:spLocks noChangeAspect="1" noChangeArrowheads="1"/>
          </p:cNvSpPr>
          <p:nvPr/>
        </p:nvSpPr>
        <p:spPr bwMode="auto">
          <a:xfrm>
            <a:off x="155575" y="-776288"/>
            <a:ext cx="12534900" cy="16287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028" name="AutoShape 4" descr="https://www.tul.cz/document/2325"/>
          <p:cNvSpPr>
            <a:spLocks noChangeAspect="1" noChangeArrowheads="1"/>
          </p:cNvSpPr>
          <p:nvPr/>
        </p:nvSpPr>
        <p:spPr bwMode="auto">
          <a:xfrm>
            <a:off x="155575" y="-776288"/>
            <a:ext cx="12534900" cy="16287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8" name="AutoShape 2" descr="https://www.tul.cz/document/2325"/>
          <p:cNvSpPr>
            <a:spLocks noChangeAspect="1" noChangeArrowheads="1"/>
          </p:cNvSpPr>
          <p:nvPr/>
        </p:nvSpPr>
        <p:spPr bwMode="auto">
          <a:xfrm>
            <a:off x="155575" y="-776288"/>
            <a:ext cx="12534900" cy="16287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8424" y="2579064"/>
            <a:ext cx="838200" cy="295275"/>
          </a:xfrm>
          <a:prstGeom prst="rect">
            <a:avLst/>
          </a:prstGeom>
        </p:spPr>
      </p:pic>
      <p:pic>
        <p:nvPicPr>
          <p:cNvPr id="12" name="Picture 1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939" y="329297"/>
            <a:ext cx="6602095" cy="859790"/>
          </a:xfrm>
          <a:prstGeom prst="rect">
            <a:avLst/>
          </a:prstGeom>
        </p:spPr>
      </p:pic>
      <p:sp>
        <p:nvSpPr>
          <p:cNvPr id="13" name="TextovéPole 12"/>
          <p:cNvSpPr txBox="1"/>
          <p:nvPr/>
        </p:nvSpPr>
        <p:spPr>
          <a:xfrm>
            <a:off x="1636078" y="1515050"/>
            <a:ext cx="662707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b="1" dirty="0"/>
              <a:t>Nové možnosti rozvoje vzdělávání na Technické univerzitě v Liberci</a:t>
            </a:r>
          </a:p>
          <a:p>
            <a:pPr algn="ctr"/>
            <a:endParaRPr lang="cs-CZ" sz="800" dirty="0"/>
          </a:p>
          <a:p>
            <a:pPr algn="ctr"/>
            <a:r>
              <a:rPr lang="cs-CZ" sz="1400" b="1" u="sng" dirty="0"/>
              <a:t>Specifický cíl A3:Tvorba nových profesně zaměřených studijních programů</a:t>
            </a:r>
          </a:p>
          <a:p>
            <a:pPr algn="ctr"/>
            <a:endParaRPr lang="cs-CZ" sz="1400" b="1" u="sng" dirty="0"/>
          </a:p>
          <a:p>
            <a:pPr algn="ctr"/>
            <a:r>
              <a:rPr lang="cs-CZ" b="1" dirty="0"/>
              <a:t>NPO_TUL_MSMT-16598/2022</a:t>
            </a:r>
          </a:p>
          <a:p>
            <a:endParaRPr lang="cs-CZ" dirty="0"/>
          </a:p>
        </p:txBody>
      </p:sp>
      <p:graphicFrame>
        <p:nvGraphicFramePr>
          <p:cNvPr id="4" name="Tabulka 3"/>
          <p:cNvGraphicFramePr>
            <a:graphicFrameLocks noGrp="1"/>
          </p:cNvGraphicFramePr>
          <p:nvPr/>
        </p:nvGraphicFramePr>
        <p:xfrm>
          <a:off x="1709420" y="3771741"/>
          <a:ext cx="5725160" cy="1828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08175">
                  <a:extLst>
                    <a:ext uri="{9D8B030D-6E8A-4147-A177-3AD203B41FA5}">
                      <a16:colId xmlns:a16="http://schemas.microsoft.com/office/drawing/2014/main" val="222842396"/>
                    </a:ext>
                  </a:extLst>
                </a:gridCol>
                <a:gridCol w="1908175">
                  <a:extLst>
                    <a:ext uri="{9D8B030D-6E8A-4147-A177-3AD203B41FA5}">
                      <a16:colId xmlns:a16="http://schemas.microsoft.com/office/drawing/2014/main" val="4242503758"/>
                    </a:ext>
                  </a:extLst>
                </a:gridCol>
                <a:gridCol w="1908810">
                  <a:extLst>
                    <a:ext uri="{9D8B030D-6E8A-4147-A177-3AD203B41FA5}">
                      <a16:colId xmlns:a16="http://schemas.microsoft.com/office/drawing/2014/main" val="388310016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cs-CZ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cs-CZ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cs-CZ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43787227"/>
                  </a:ext>
                </a:extLst>
              </a:tr>
            </a:tbl>
          </a:graphicData>
        </a:graphic>
      </p:graphicFrame>
      <p:pic>
        <p:nvPicPr>
          <p:cNvPr id="1027" name="Obrázek 3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79" y="5817744"/>
            <a:ext cx="1619250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Obrázek 3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8600" y="5817744"/>
            <a:ext cx="962025" cy="42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Obrázek 33" descr="Foto / Photo: Logo MŠMT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5817744"/>
            <a:ext cx="866775" cy="42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64134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13"/>
          <p:cNvSpPr txBox="1">
            <a:spLocks noChangeArrowheads="1"/>
          </p:cNvSpPr>
          <p:nvPr/>
        </p:nvSpPr>
        <p:spPr bwMode="auto">
          <a:xfrm>
            <a:off x="395536" y="37073"/>
            <a:ext cx="8424936" cy="10156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cs-CZ" altLang="en-US" sz="3000" b="1" dirty="0" smtClean="0">
                <a:latin typeface="Calibri" panose="020F0502020204030204" pitchFamily="34" charset="0"/>
              </a:rPr>
              <a:t>Způsoby zrychlování toku informací v logistických systémech</a:t>
            </a:r>
            <a:endParaRPr lang="en-US" altLang="en-US" sz="3000" b="1" dirty="0">
              <a:latin typeface="Calibri" panose="020F0502020204030204" pitchFamily="34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395536" y="967436"/>
            <a:ext cx="7394717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cs-CZ" altLang="en-US" sz="2600" b="1" dirty="0">
                <a:solidFill>
                  <a:srgbClr val="FF0000"/>
                </a:solidFill>
                <a:latin typeface="Calibri" panose="020F0502020204030204" pitchFamily="34" charset="0"/>
              </a:rPr>
              <a:t>Eliminace papírových </a:t>
            </a:r>
            <a:r>
              <a:rPr lang="cs-CZ" altLang="en-US" sz="26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dokladů ve skladech, výrobě…</a:t>
            </a:r>
            <a:endParaRPr lang="en-US" altLang="en-US" sz="2600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880"/>
          <a:stretch/>
        </p:blipFill>
        <p:spPr>
          <a:xfrm>
            <a:off x="2524757" y="1374579"/>
            <a:ext cx="4567523" cy="5330774"/>
          </a:xfrm>
          <a:prstGeom prst="rect">
            <a:avLst/>
          </a:prstGeom>
        </p:spPr>
      </p:pic>
      <p:sp>
        <p:nvSpPr>
          <p:cNvPr id="18" name="Obdélník 17"/>
          <p:cNvSpPr/>
          <p:nvPr/>
        </p:nvSpPr>
        <p:spPr>
          <a:xfrm>
            <a:off x="4355976" y="1484784"/>
            <a:ext cx="2520280" cy="158417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9" name="Obdélník 18"/>
          <p:cNvSpPr/>
          <p:nvPr/>
        </p:nvSpPr>
        <p:spPr>
          <a:xfrm>
            <a:off x="2627784" y="4306852"/>
            <a:ext cx="4248472" cy="3103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0" name="Obdélník 19"/>
          <p:cNvSpPr/>
          <p:nvPr/>
        </p:nvSpPr>
        <p:spPr>
          <a:xfrm>
            <a:off x="2636240" y="5229219"/>
            <a:ext cx="4240015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92542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2949850"/>
            <a:ext cx="5112568" cy="754210"/>
          </a:xfrm>
          <a:prstGeom prst="rect">
            <a:avLst/>
          </a:prstGeom>
        </p:spPr>
      </p:pic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323528" y="2488184"/>
            <a:ext cx="1872208" cy="49244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en-US" sz="2600" b="1" dirty="0" smtClean="0">
                <a:latin typeface="Calibri" panose="020F0502020204030204" pitchFamily="34" charset="0"/>
              </a:rPr>
              <a:t>Čárové kódy</a:t>
            </a:r>
            <a:endParaRPr lang="en-US" altLang="en-US" sz="2600" b="1" dirty="0">
              <a:latin typeface="Calibri" panose="020F0502020204030204" pitchFamily="34" charset="0"/>
            </a:endParaRPr>
          </a:p>
        </p:txBody>
      </p:sp>
      <p:sp>
        <p:nvSpPr>
          <p:cNvPr id="9" name="Text Box 13"/>
          <p:cNvSpPr txBox="1">
            <a:spLocks noChangeArrowheads="1"/>
          </p:cNvSpPr>
          <p:nvPr/>
        </p:nvSpPr>
        <p:spPr bwMode="auto">
          <a:xfrm>
            <a:off x="323528" y="1681348"/>
            <a:ext cx="5256584" cy="55399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en-US" sz="30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Pokročilé systémy identifikace</a:t>
            </a:r>
            <a:endParaRPr lang="en-US" altLang="en-US" sz="3000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5" name="Text Box 13"/>
          <p:cNvSpPr txBox="1">
            <a:spLocks noChangeArrowheads="1"/>
          </p:cNvSpPr>
          <p:nvPr/>
        </p:nvSpPr>
        <p:spPr bwMode="auto">
          <a:xfrm>
            <a:off x="612080" y="140439"/>
            <a:ext cx="8280400" cy="120032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cs-CZ" altLang="en-US" sz="3600" b="1" dirty="0" smtClean="0">
                <a:latin typeface="Calibri" panose="020F0502020204030204" pitchFamily="34" charset="0"/>
              </a:rPr>
              <a:t>Způsoby zrychlování toku informací v logistických systémech</a:t>
            </a:r>
            <a:endParaRPr lang="en-US" altLang="en-US" sz="3600" b="1" dirty="0">
              <a:latin typeface="Calibri" panose="020F0502020204030204" pitchFamily="34" charset="0"/>
            </a:endParaRPr>
          </a:p>
        </p:txBody>
      </p:sp>
      <p:sp>
        <p:nvSpPr>
          <p:cNvPr id="6" name="Text Box 13"/>
          <p:cNvSpPr txBox="1">
            <a:spLocks noChangeArrowheads="1"/>
          </p:cNvSpPr>
          <p:nvPr/>
        </p:nvSpPr>
        <p:spPr bwMode="auto">
          <a:xfrm>
            <a:off x="323528" y="4125523"/>
            <a:ext cx="5688632" cy="49244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en-US" sz="2600" b="1" dirty="0" err="1">
                <a:latin typeface="Calibri" panose="020F0502020204030204" pitchFamily="34" charset="0"/>
              </a:rPr>
              <a:t>Radio</a:t>
            </a:r>
            <a:r>
              <a:rPr lang="cs-CZ" altLang="en-US" sz="2600" b="1" dirty="0">
                <a:latin typeface="Calibri" panose="020F0502020204030204" pitchFamily="34" charset="0"/>
              </a:rPr>
              <a:t> </a:t>
            </a:r>
            <a:r>
              <a:rPr lang="cs-CZ" altLang="en-US" sz="2600" b="1" dirty="0" err="1">
                <a:latin typeface="Calibri" panose="020F0502020204030204" pitchFamily="34" charset="0"/>
              </a:rPr>
              <a:t>Frequency</a:t>
            </a:r>
            <a:r>
              <a:rPr lang="cs-CZ" altLang="en-US" sz="2600" b="1" dirty="0">
                <a:latin typeface="Calibri" panose="020F0502020204030204" pitchFamily="34" charset="0"/>
              </a:rPr>
              <a:t> </a:t>
            </a:r>
            <a:r>
              <a:rPr lang="cs-CZ" altLang="en-US" sz="2600" b="1" dirty="0" err="1">
                <a:latin typeface="Calibri" panose="020F0502020204030204" pitchFamily="34" charset="0"/>
              </a:rPr>
              <a:t>Identification</a:t>
            </a:r>
            <a:r>
              <a:rPr lang="cs-CZ" altLang="en-US" sz="2600" b="1" dirty="0">
                <a:latin typeface="Calibri" panose="020F0502020204030204" pitchFamily="34" charset="0"/>
              </a:rPr>
              <a:t> (RFID)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9" y="4725144"/>
            <a:ext cx="1728192" cy="1152127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25" y="4704943"/>
            <a:ext cx="1788790" cy="1192527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4869160"/>
            <a:ext cx="1404154" cy="936103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4628151"/>
            <a:ext cx="2127180" cy="141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393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13"/>
          <p:cNvSpPr txBox="1">
            <a:spLocks noChangeArrowheads="1"/>
          </p:cNvSpPr>
          <p:nvPr/>
        </p:nvSpPr>
        <p:spPr bwMode="auto">
          <a:xfrm>
            <a:off x="647824" y="259812"/>
            <a:ext cx="8280400" cy="120032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cs-CZ" altLang="en-US" sz="3600" b="1" dirty="0" smtClean="0">
                <a:latin typeface="Calibri" panose="020F0502020204030204" pitchFamily="34" charset="0"/>
              </a:rPr>
              <a:t>Způsoby zrychlování toku informací v logistických systémech</a:t>
            </a:r>
            <a:endParaRPr lang="en-US" altLang="en-US" sz="3600" b="1" dirty="0">
              <a:latin typeface="Calibri" panose="020F0502020204030204" pitchFamily="34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611560" y="1691735"/>
            <a:ext cx="6983450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cs-CZ" altLang="en-US" sz="30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Technologie pro čtení čárových kódů, RFID </a:t>
            </a:r>
            <a:endParaRPr lang="en-US" altLang="en-US" sz="3000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76" t="35000" r="54619" b="45752"/>
          <a:stretch/>
        </p:blipFill>
        <p:spPr bwMode="auto">
          <a:xfrm>
            <a:off x="971600" y="2592705"/>
            <a:ext cx="1512168" cy="2272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3"/>
          <a:srcRect l="64968" t="17917" r="10751" b="24917"/>
          <a:stretch/>
        </p:blipFill>
        <p:spPr>
          <a:xfrm>
            <a:off x="3599057" y="2727602"/>
            <a:ext cx="1512168" cy="2002601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4"/>
          <a:srcRect l="59336" t="34637" r="4854" b="35333"/>
          <a:stretch/>
        </p:blipFill>
        <p:spPr>
          <a:xfrm>
            <a:off x="6012160" y="3188842"/>
            <a:ext cx="2340964" cy="1104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968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3"/>
          <p:cNvSpPr txBox="1">
            <a:spLocks noChangeArrowheads="1"/>
          </p:cNvSpPr>
          <p:nvPr/>
        </p:nvSpPr>
        <p:spPr bwMode="auto">
          <a:xfrm>
            <a:off x="359792" y="218704"/>
            <a:ext cx="8280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cs-CZ" altLang="en-US" sz="3600" b="1" dirty="0" smtClean="0">
                <a:latin typeface="Calibri" panose="020F0502020204030204" pitchFamily="34" charset="0"/>
              </a:rPr>
              <a:t>Logistický informační systém</a:t>
            </a:r>
            <a:endParaRPr lang="en-US" altLang="en-US" sz="3600" b="1" dirty="0">
              <a:latin typeface="Calibri" panose="020F0502020204030204" pitchFamily="34" charset="0"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1219227" y="4653136"/>
            <a:ext cx="4572000" cy="1354217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400" dirty="0">
                <a:latin typeface="Caibri"/>
              </a:rPr>
              <a:t>d</a:t>
            </a:r>
            <a:r>
              <a:rPr lang="cs-CZ" sz="2400" dirty="0" smtClean="0">
                <a:latin typeface="Caibri"/>
              </a:rPr>
              <a:t>ostupné,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400" dirty="0">
                <a:latin typeface="Caibri"/>
              </a:rPr>
              <a:t>p</a:t>
            </a:r>
            <a:r>
              <a:rPr lang="cs-CZ" sz="2400" dirty="0" smtClean="0">
                <a:latin typeface="Caibri"/>
              </a:rPr>
              <a:t>řesné,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400" dirty="0">
                <a:latin typeface="Caibri"/>
              </a:rPr>
              <a:t>e</a:t>
            </a:r>
            <a:r>
              <a:rPr lang="cs-CZ" sz="2400" dirty="0" smtClean="0">
                <a:latin typeface="Caibri"/>
              </a:rPr>
              <a:t>fektivně komunikovatelné.</a:t>
            </a:r>
            <a:endParaRPr lang="en-US" sz="2400" dirty="0">
              <a:latin typeface="Caibri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827584" y="1124744"/>
            <a:ext cx="7344816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3000" dirty="0" smtClean="0">
                <a:latin typeface="Caibri"/>
              </a:rPr>
              <a:t>„Vzájemně interagující struktura osob, vybavení a postupů, která vytváří relevantní informace pro účely plánování, řízení a realizaci toků v logistickém systému.“</a:t>
            </a:r>
            <a:endParaRPr lang="cs-CZ" sz="3000" dirty="0">
              <a:latin typeface="Caibri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1187624" y="4047455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600"/>
              </a:spcAft>
            </a:pPr>
            <a:r>
              <a:rPr lang="cs-CZ" sz="2400" b="1" dirty="0" smtClean="0">
                <a:latin typeface="Caibri"/>
              </a:rPr>
              <a:t>Informace musí být:</a:t>
            </a:r>
            <a:endParaRPr lang="en-US" sz="2400" b="1" dirty="0">
              <a:latin typeface="Caibri"/>
            </a:endParaRPr>
          </a:p>
        </p:txBody>
      </p:sp>
    </p:spTree>
    <p:extLst>
      <p:ext uri="{BB962C8B-B14F-4D97-AF65-F5344CB8AC3E}">
        <p14:creationId xmlns:p14="http://schemas.microsoft.com/office/powerpoint/2010/main" val="3775572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700122"/>
            <a:ext cx="7560840" cy="5669192"/>
          </a:xfrm>
          <a:prstGeom prst="rect">
            <a:avLst/>
          </a:prstGeom>
        </p:spPr>
      </p:pic>
      <p:sp>
        <p:nvSpPr>
          <p:cNvPr id="3" name="Obdélník 2"/>
          <p:cNvSpPr/>
          <p:nvPr/>
        </p:nvSpPr>
        <p:spPr>
          <a:xfrm>
            <a:off x="276486" y="6525344"/>
            <a:ext cx="504056" cy="216024"/>
          </a:xfrm>
          <a:prstGeom prst="rect">
            <a:avLst/>
          </a:prstGeom>
          <a:solidFill>
            <a:srgbClr val="92D050">
              <a:alpha val="3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smtClean="0">
                <a:solidFill>
                  <a:schemeClr val="tx1"/>
                </a:solidFill>
              </a:rPr>
              <a:t>EDI</a:t>
            </a:r>
            <a:endParaRPr lang="cs-CZ" sz="1400">
              <a:solidFill>
                <a:schemeClr val="tx1"/>
              </a:solidFill>
            </a:endParaRPr>
          </a:p>
        </p:txBody>
      </p:sp>
      <p:sp>
        <p:nvSpPr>
          <p:cNvPr id="12" name="Obdélník 11"/>
          <p:cNvSpPr/>
          <p:nvPr/>
        </p:nvSpPr>
        <p:spPr>
          <a:xfrm>
            <a:off x="905700" y="3211556"/>
            <a:ext cx="1292456" cy="1252574"/>
          </a:xfrm>
          <a:prstGeom prst="rect">
            <a:avLst/>
          </a:prstGeom>
          <a:solidFill>
            <a:srgbClr val="92D05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400">
              <a:solidFill>
                <a:schemeClr val="tx1"/>
              </a:solidFill>
            </a:endParaRPr>
          </a:p>
        </p:txBody>
      </p:sp>
      <p:sp>
        <p:nvSpPr>
          <p:cNvPr id="13" name="Obdélník 12"/>
          <p:cNvSpPr/>
          <p:nvPr/>
        </p:nvSpPr>
        <p:spPr>
          <a:xfrm>
            <a:off x="7105496" y="3212976"/>
            <a:ext cx="1000800" cy="432048"/>
          </a:xfrm>
          <a:prstGeom prst="rect">
            <a:avLst/>
          </a:prstGeom>
          <a:solidFill>
            <a:srgbClr val="92D05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400">
              <a:solidFill>
                <a:schemeClr val="tx1"/>
              </a:solidFill>
            </a:endParaRPr>
          </a:p>
        </p:txBody>
      </p:sp>
      <p:sp>
        <p:nvSpPr>
          <p:cNvPr id="14" name="Obdélník 13"/>
          <p:cNvSpPr/>
          <p:nvPr/>
        </p:nvSpPr>
        <p:spPr>
          <a:xfrm>
            <a:off x="1002239" y="6525344"/>
            <a:ext cx="1728000" cy="216024"/>
          </a:xfrm>
          <a:prstGeom prst="rect">
            <a:avLst/>
          </a:prstGeom>
          <a:solidFill>
            <a:srgbClr val="FFC000">
              <a:alpha val="3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 smtClean="0">
                <a:solidFill>
                  <a:schemeClr val="tx1"/>
                </a:solidFill>
              </a:rPr>
              <a:t>MPS, MRP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cs-CZ" sz="1400" dirty="0" smtClean="0">
                <a:solidFill>
                  <a:schemeClr val="tx1"/>
                </a:solidFill>
              </a:rPr>
              <a:t>I</a:t>
            </a:r>
            <a:r>
              <a:rPr lang="en-US" sz="1400" dirty="0" smtClean="0">
                <a:solidFill>
                  <a:schemeClr val="tx1"/>
                </a:solidFill>
              </a:rPr>
              <a:t>&amp;</a:t>
            </a:r>
            <a:r>
              <a:rPr lang="cs-CZ" sz="1400" dirty="0" smtClean="0">
                <a:solidFill>
                  <a:schemeClr val="tx1"/>
                </a:solidFill>
              </a:rPr>
              <a:t>II</a:t>
            </a:r>
            <a:endParaRPr lang="cs-CZ" sz="1400" dirty="0">
              <a:solidFill>
                <a:schemeClr val="tx1"/>
              </a:solidFill>
            </a:endParaRPr>
          </a:p>
        </p:txBody>
      </p:sp>
      <p:grpSp>
        <p:nvGrpSpPr>
          <p:cNvPr id="5" name="Skupina 4"/>
          <p:cNvGrpSpPr/>
          <p:nvPr/>
        </p:nvGrpSpPr>
        <p:grpSpPr>
          <a:xfrm>
            <a:off x="905700" y="692696"/>
            <a:ext cx="7056120" cy="2512494"/>
            <a:chOff x="1553772" y="973302"/>
            <a:chExt cx="7056120" cy="2512494"/>
          </a:xfrm>
        </p:grpSpPr>
        <p:sp>
          <p:nvSpPr>
            <p:cNvPr id="15" name="Obdélník 14"/>
            <p:cNvSpPr/>
            <p:nvPr/>
          </p:nvSpPr>
          <p:spPr>
            <a:xfrm>
              <a:off x="1553772" y="2405796"/>
              <a:ext cx="1080120" cy="1080000"/>
            </a:xfrm>
            <a:prstGeom prst="rect">
              <a:avLst/>
            </a:prstGeom>
            <a:solidFill>
              <a:srgbClr val="FFC000">
                <a:alpha val="3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1400">
                <a:solidFill>
                  <a:schemeClr val="tx1"/>
                </a:solidFill>
              </a:endParaRPr>
            </a:p>
          </p:txBody>
        </p:sp>
        <p:sp>
          <p:nvSpPr>
            <p:cNvPr id="16" name="Obdélník 15"/>
            <p:cNvSpPr/>
            <p:nvPr/>
          </p:nvSpPr>
          <p:spPr>
            <a:xfrm>
              <a:off x="2633892" y="973302"/>
              <a:ext cx="5976000" cy="1512000"/>
            </a:xfrm>
            <a:prstGeom prst="rect">
              <a:avLst/>
            </a:prstGeom>
            <a:solidFill>
              <a:srgbClr val="FFC000">
                <a:alpha val="3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1400">
                <a:solidFill>
                  <a:schemeClr val="tx1"/>
                </a:solidFill>
              </a:endParaRPr>
            </a:p>
          </p:txBody>
        </p:sp>
        <p:sp>
          <p:nvSpPr>
            <p:cNvPr id="18" name="Obdélník 17"/>
            <p:cNvSpPr/>
            <p:nvPr/>
          </p:nvSpPr>
          <p:spPr>
            <a:xfrm>
              <a:off x="2633892" y="2476736"/>
              <a:ext cx="2592000" cy="1008000"/>
            </a:xfrm>
            <a:prstGeom prst="rect">
              <a:avLst/>
            </a:prstGeom>
            <a:solidFill>
              <a:srgbClr val="FFC000">
                <a:alpha val="3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1400">
                <a:solidFill>
                  <a:schemeClr val="tx1"/>
                </a:solidFill>
              </a:endParaRPr>
            </a:p>
          </p:txBody>
        </p:sp>
      </p:grpSp>
      <p:sp>
        <p:nvSpPr>
          <p:cNvPr id="20" name="Obdélník 19"/>
          <p:cNvSpPr/>
          <p:nvPr/>
        </p:nvSpPr>
        <p:spPr>
          <a:xfrm>
            <a:off x="2951936" y="6525344"/>
            <a:ext cx="1044000" cy="216024"/>
          </a:xfrm>
          <a:prstGeom prst="rect">
            <a:avLst/>
          </a:prstGeom>
          <a:solidFill>
            <a:srgbClr val="0070C0">
              <a:alpha val="3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 smtClean="0">
                <a:solidFill>
                  <a:schemeClr val="tx1"/>
                </a:solidFill>
              </a:rPr>
              <a:t>MES, APS</a:t>
            </a:r>
            <a:endParaRPr lang="cs-CZ" sz="1400" dirty="0">
              <a:solidFill>
                <a:schemeClr val="tx1"/>
              </a:solidFill>
            </a:endParaRPr>
          </a:p>
        </p:txBody>
      </p:sp>
      <p:sp>
        <p:nvSpPr>
          <p:cNvPr id="22" name="Obdélník 21"/>
          <p:cNvSpPr/>
          <p:nvPr/>
        </p:nvSpPr>
        <p:spPr>
          <a:xfrm>
            <a:off x="4223512" y="6506779"/>
            <a:ext cx="750308" cy="253154"/>
          </a:xfrm>
          <a:prstGeom prst="rect">
            <a:avLst/>
          </a:prstGeom>
          <a:solidFill>
            <a:schemeClr val="bg1">
              <a:lumMod val="65000"/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smtClean="0">
                <a:solidFill>
                  <a:schemeClr val="tx1"/>
                </a:solidFill>
              </a:rPr>
              <a:t>WMS</a:t>
            </a:r>
            <a:endParaRPr lang="cs-CZ" sz="1400">
              <a:solidFill>
                <a:schemeClr val="tx1"/>
              </a:solidFill>
            </a:endParaRPr>
          </a:p>
        </p:txBody>
      </p:sp>
      <p:sp>
        <p:nvSpPr>
          <p:cNvPr id="23" name="Obdélník 22"/>
          <p:cNvSpPr/>
          <p:nvPr/>
        </p:nvSpPr>
        <p:spPr>
          <a:xfrm>
            <a:off x="3419872" y="4474844"/>
            <a:ext cx="3384376" cy="466324"/>
          </a:xfrm>
          <a:prstGeom prst="rect">
            <a:avLst/>
          </a:prstGeom>
          <a:solidFill>
            <a:schemeClr val="bg1">
              <a:lumMod val="65000"/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400">
              <a:solidFill>
                <a:schemeClr val="tx1"/>
              </a:solidFill>
            </a:endParaRPr>
          </a:p>
        </p:txBody>
      </p:sp>
      <p:sp>
        <p:nvSpPr>
          <p:cNvPr id="24" name="Obdélník 23"/>
          <p:cNvSpPr/>
          <p:nvPr/>
        </p:nvSpPr>
        <p:spPr>
          <a:xfrm>
            <a:off x="5201396" y="6521872"/>
            <a:ext cx="750308" cy="253154"/>
          </a:xfrm>
          <a:prstGeom prst="rect">
            <a:avLst/>
          </a:prstGeom>
          <a:solidFill>
            <a:schemeClr val="accent6">
              <a:lumMod val="60000"/>
              <a:lumOff val="40000"/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smtClean="0">
                <a:solidFill>
                  <a:schemeClr val="tx1"/>
                </a:solidFill>
              </a:rPr>
              <a:t>TMS</a:t>
            </a:r>
            <a:endParaRPr lang="cs-CZ" sz="1400">
              <a:solidFill>
                <a:schemeClr val="tx1"/>
              </a:solidFill>
            </a:endParaRPr>
          </a:p>
        </p:txBody>
      </p:sp>
      <p:sp>
        <p:nvSpPr>
          <p:cNvPr id="25" name="Obdélník 24"/>
          <p:cNvSpPr/>
          <p:nvPr/>
        </p:nvSpPr>
        <p:spPr>
          <a:xfrm>
            <a:off x="2198156" y="4509120"/>
            <a:ext cx="972000" cy="288000"/>
          </a:xfrm>
          <a:prstGeom prst="rect">
            <a:avLst/>
          </a:prstGeom>
          <a:solidFill>
            <a:schemeClr val="accent6">
              <a:lumMod val="60000"/>
              <a:lumOff val="40000"/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400">
              <a:solidFill>
                <a:schemeClr val="tx1"/>
              </a:solidFill>
            </a:endParaRPr>
          </a:p>
        </p:txBody>
      </p:sp>
      <p:sp>
        <p:nvSpPr>
          <p:cNvPr id="26" name="Obdélník 25"/>
          <p:cNvSpPr/>
          <p:nvPr/>
        </p:nvSpPr>
        <p:spPr>
          <a:xfrm>
            <a:off x="6173209" y="6506779"/>
            <a:ext cx="750308" cy="253154"/>
          </a:xfrm>
          <a:prstGeom prst="rect">
            <a:avLst/>
          </a:prstGeom>
          <a:solidFill>
            <a:srgbClr val="FF3300">
              <a:alpha val="3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smtClean="0">
                <a:solidFill>
                  <a:schemeClr val="tx1"/>
                </a:solidFill>
              </a:rPr>
              <a:t>CRM</a:t>
            </a:r>
            <a:endParaRPr lang="cs-CZ" sz="1400">
              <a:solidFill>
                <a:schemeClr val="tx1"/>
              </a:solidFill>
            </a:endParaRPr>
          </a:p>
        </p:txBody>
      </p:sp>
      <p:sp>
        <p:nvSpPr>
          <p:cNvPr id="27" name="Obdélník 26"/>
          <p:cNvSpPr/>
          <p:nvPr/>
        </p:nvSpPr>
        <p:spPr>
          <a:xfrm>
            <a:off x="995341" y="4509120"/>
            <a:ext cx="936000" cy="253154"/>
          </a:xfrm>
          <a:prstGeom prst="rect">
            <a:avLst/>
          </a:prstGeom>
          <a:solidFill>
            <a:srgbClr val="FF3300">
              <a:alpha val="3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400">
              <a:solidFill>
                <a:schemeClr val="tx1"/>
              </a:solidFill>
            </a:endParaRPr>
          </a:p>
        </p:txBody>
      </p:sp>
      <p:sp>
        <p:nvSpPr>
          <p:cNvPr id="28" name="Obdélník 27"/>
          <p:cNvSpPr/>
          <p:nvPr/>
        </p:nvSpPr>
        <p:spPr>
          <a:xfrm>
            <a:off x="7145022" y="6506779"/>
            <a:ext cx="750308" cy="253154"/>
          </a:xfrm>
          <a:prstGeom prst="rect">
            <a:avLst/>
          </a:prstGeom>
          <a:solidFill>
            <a:srgbClr val="FFFF00">
              <a:alpha val="3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</a:rPr>
              <a:t>S</a:t>
            </a:r>
            <a:r>
              <a:rPr lang="en-US" sz="1400" smtClean="0">
                <a:solidFill>
                  <a:schemeClr val="tx1"/>
                </a:solidFill>
              </a:rPr>
              <a:t>RM</a:t>
            </a:r>
            <a:endParaRPr lang="cs-CZ" sz="1400">
              <a:solidFill>
                <a:schemeClr val="tx1"/>
              </a:solidFill>
            </a:endParaRPr>
          </a:p>
        </p:txBody>
      </p:sp>
      <p:sp>
        <p:nvSpPr>
          <p:cNvPr id="29" name="Obdélník 28"/>
          <p:cNvSpPr/>
          <p:nvPr/>
        </p:nvSpPr>
        <p:spPr>
          <a:xfrm>
            <a:off x="7056384" y="4509120"/>
            <a:ext cx="972000" cy="253154"/>
          </a:xfrm>
          <a:prstGeom prst="rect">
            <a:avLst/>
          </a:prstGeom>
          <a:solidFill>
            <a:srgbClr val="FFFF00">
              <a:alpha val="3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400">
              <a:solidFill>
                <a:schemeClr val="tx1"/>
              </a:solidFill>
            </a:endParaRPr>
          </a:p>
        </p:txBody>
      </p:sp>
      <p:sp>
        <p:nvSpPr>
          <p:cNvPr id="30" name="Obdélník 29"/>
          <p:cNvSpPr/>
          <p:nvPr/>
        </p:nvSpPr>
        <p:spPr>
          <a:xfrm>
            <a:off x="8116835" y="6506779"/>
            <a:ext cx="750308" cy="25315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smtClean="0">
                <a:solidFill>
                  <a:schemeClr val="tx1"/>
                </a:solidFill>
              </a:rPr>
              <a:t>ERP</a:t>
            </a:r>
            <a:endParaRPr lang="cs-CZ" sz="1400">
              <a:solidFill>
                <a:schemeClr val="tx1"/>
              </a:solidFill>
            </a:endParaRPr>
          </a:p>
        </p:txBody>
      </p:sp>
      <p:sp>
        <p:nvSpPr>
          <p:cNvPr id="31" name="Obdélník 30"/>
          <p:cNvSpPr/>
          <p:nvPr/>
        </p:nvSpPr>
        <p:spPr>
          <a:xfrm>
            <a:off x="539552" y="691636"/>
            <a:ext cx="7992887" cy="5688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400">
              <a:solidFill>
                <a:schemeClr val="tx1"/>
              </a:solidFill>
            </a:endParaRPr>
          </a:p>
        </p:txBody>
      </p:sp>
      <p:sp>
        <p:nvSpPr>
          <p:cNvPr id="32" name="Text Box 13"/>
          <p:cNvSpPr txBox="1">
            <a:spLocks noChangeArrowheads="1"/>
          </p:cNvSpPr>
          <p:nvPr/>
        </p:nvSpPr>
        <p:spPr bwMode="auto">
          <a:xfrm>
            <a:off x="396056" y="44624"/>
            <a:ext cx="8280400" cy="61555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cs-CZ" altLang="en-US" sz="3400" b="1" dirty="0" smtClean="0">
                <a:latin typeface="Calibri" panose="020F0502020204030204" pitchFamily="34" charset="0"/>
              </a:rPr>
              <a:t>Logistický informační systém</a:t>
            </a:r>
            <a:endParaRPr lang="en-US" altLang="en-US" sz="3400" b="1" dirty="0">
              <a:latin typeface="Calibri" panose="020F0502020204030204" pitchFamily="34" charset="0"/>
            </a:endParaRPr>
          </a:p>
        </p:txBody>
      </p:sp>
      <p:sp>
        <p:nvSpPr>
          <p:cNvPr id="21" name="Obdélník 20"/>
          <p:cNvSpPr/>
          <p:nvPr/>
        </p:nvSpPr>
        <p:spPr>
          <a:xfrm>
            <a:off x="4585504" y="2196130"/>
            <a:ext cx="1241076" cy="2457006"/>
          </a:xfrm>
          <a:prstGeom prst="rect">
            <a:avLst/>
          </a:prstGeom>
          <a:solidFill>
            <a:srgbClr val="0070C0">
              <a:alpha val="3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4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6505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" grpId="0" animBg="1"/>
      <p:bldP spid="13" grpId="0" animBg="1"/>
      <p:bldP spid="14" grpId="0" animBg="1"/>
      <p:bldP spid="20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2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7" name="Text Box 57"/>
          <p:cNvSpPr txBox="1">
            <a:spLocks noChangeArrowheads="1"/>
          </p:cNvSpPr>
          <p:nvPr/>
        </p:nvSpPr>
        <p:spPr bwMode="auto">
          <a:xfrm>
            <a:off x="1078468" y="260648"/>
            <a:ext cx="6987064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Electronic </a:t>
            </a:r>
            <a:r>
              <a:rPr lang="cs-CZ" altLang="en-US" sz="3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n-US" altLang="en-US" sz="36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ata</a:t>
            </a:r>
            <a:r>
              <a:rPr lang="en-US" altLang="en-US" sz="3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en-US" sz="3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altLang="en-US" sz="36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nterchange</a:t>
            </a:r>
            <a:r>
              <a:rPr lang="cs-CZ" altLang="en-US" sz="3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(EDI)</a:t>
            </a:r>
            <a:endParaRPr lang="en-US" altLang="en-US" sz="3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 Box 16"/>
          <p:cNvSpPr txBox="1">
            <a:spLocks noChangeArrowheads="1"/>
          </p:cNvSpPr>
          <p:nvPr/>
        </p:nvSpPr>
        <p:spPr bwMode="auto">
          <a:xfrm>
            <a:off x="5363592" y="3326910"/>
            <a:ext cx="2016125" cy="255428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velký počet objednávek                                    značný rozptyl objednávaného           množství a počtu položek požadavek na rychlé potvrzení</a:t>
            </a:r>
          </a:p>
        </p:txBody>
      </p:sp>
      <p:sp>
        <p:nvSpPr>
          <p:cNvPr id="4" name="Text Box 17"/>
          <p:cNvSpPr txBox="1">
            <a:spLocks noChangeArrowheads="1"/>
          </p:cNvSpPr>
          <p:nvPr/>
        </p:nvSpPr>
        <p:spPr bwMode="auto">
          <a:xfrm>
            <a:off x="1907605" y="3398347"/>
            <a:ext cx="1871662" cy="22479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menší počet objednávek  relativně méně  dodavatelům,                     objednávání většího množství</a:t>
            </a:r>
          </a:p>
        </p:txBody>
      </p:sp>
      <p:sp>
        <p:nvSpPr>
          <p:cNvPr id="5" name="Text Box 61"/>
          <p:cNvSpPr txBox="1">
            <a:spLocks noChangeArrowheads="1"/>
          </p:cNvSpPr>
          <p:nvPr/>
        </p:nvSpPr>
        <p:spPr bwMode="auto">
          <a:xfrm>
            <a:off x="3852292" y="3758710"/>
            <a:ext cx="1366838" cy="4000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cs-CZ" alt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Podnik</a:t>
            </a:r>
            <a:endParaRPr lang="en-US" altLang="en-US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 Box 62"/>
          <p:cNvSpPr txBox="1">
            <a:spLocks noChangeArrowheads="1"/>
          </p:cNvSpPr>
          <p:nvPr/>
        </p:nvSpPr>
        <p:spPr bwMode="auto">
          <a:xfrm>
            <a:off x="7524180" y="3685685"/>
            <a:ext cx="1366837" cy="4000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cs-CZ" alt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Zákazníci</a:t>
            </a:r>
            <a:endParaRPr lang="en-US" alt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 Box 63"/>
          <p:cNvSpPr txBox="1">
            <a:spLocks noChangeArrowheads="1"/>
          </p:cNvSpPr>
          <p:nvPr/>
        </p:nvSpPr>
        <p:spPr bwMode="auto">
          <a:xfrm>
            <a:off x="178817" y="3758710"/>
            <a:ext cx="1584325" cy="4000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cs-CZ" alt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Dodavatelé</a:t>
            </a:r>
            <a:endParaRPr lang="en-US" altLang="en-US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ctangle 65"/>
          <p:cNvSpPr>
            <a:spLocks noChangeArrowheads="1"/>
          </p:cNvSpPr>
          <p:nvPr/>
        </p:nvSpPr>
        <p:spPr bwMode="auto">
          <a:xfrm>
            <a:off x="5435029" y="1340767"/>
            <a:ext cx="1944688" cy="120032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cs-CZ" alt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Objednávky přijímané od zákazníků</a:t>
            </a:r>
            <a:endParaRPr lang="cs-CZ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66"/>
          <p:cNvSpPr>
            <a:spLocks noChangeArrowheads="1"/>
          </p:cNvSpPr>
          <p:nvPr/>
        </p:nvSpPr>
        <p:spPr bwMode="auto">
          <a:xfrm>
            <a:off x="1547664" y="1340768"/>
            <a:ext cx="1873250" cy="120032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cs-CZ" alt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Objednávky vystavované dodavatelům</a:t>
            </a:r>
            <a:endParaRPr lang="cs-CZ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0" name="AutoShape 70"/>
          <p:cNvCxnSpPr>
            <a:cxnSpLocks noChangeShapeType="1"/>
          </p:cNvCxnSpPr>
          <p:nvPr/>
        </p:nvCxnSpPr>
        <p:spPr bwMode="auto">
          <a:xfrm rot="-5400000" flipH="1" flipV="1">
            <a:off x="6515323" y="1886254"/>
            <a:ext cx="73025" cy="3671888"/>
          </a:xfrm>
          <a:prstGeom prst="bentConnector3">
            <a:avLst>
              <a:gd name="adj1" fmla="val -1310870"/>
            </a:avLst>
          </a:prstGeom>
          <a:noFill/>
          <a:ln w="5715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AutoShape 71"/>
          <p:cNvCxnSpPr>
            <a:cxnSpLocks noChangeShapeType="1"/>
          </p:cNvCxnSpPr>
          <p:nvPr/>
        </p:nvCxnSpPr>
        <p:spPr bwMode="auto">
          <a:xfrm rot="-5400000" flipH="1" flipV="1">
            <a:off x="2626742" y="2031510"/>
            <a:ext cx="1587" cy="3455988"/>
          </a:xfrm>
          <a:prstGeom prst="bentConnector3">
            <a:avLst>
              <a:gd name="adj1" fmla="val -65500014"/>
            </a:avLst>
          </a:prstGeom>
          <a:noFill/>
          <a:ln w="5715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4280430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7" name="Text Box 57"/>
          <p:cNvSpPr txBox="1">
            <a:spLocks noChangeArrowheads="1"/>
          </p:cNvSpPr>
          <p:nvPr/>
        </p:nvSpPr>
        <p:spPr bwMode="auto">
          <a:xfrm>
            <a:off x="1115616" y="260648"/>
            <a:ext cx="6987064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Electronic Data Interchange</a:t>
            </a:r>
            <a:r>
              <a:rPr lang="cs-CZ" altLang="en-US" sz="3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(EDI)</a:t>
            </a:r>
            <a:endParaRPr lang="en-US" altLang="en-US" sz="3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441812" y="1124744"/>
            <a:ext cx="8334672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600" dirty="0" smtClean="0">
                <a:latin typeface="Caibri"/>
              </a:rPr>
              <a:t>EDI je </a:t>
            </a:r>
            <a:r>
              <a:rPr lang="cs-CZ" sz="2600" dirty="0">
                <a:latin typeface="Caibri"/>
              </a:rPr>
              <a:t>způsob komunikace mezi dvěma nezávislými </a:t>
            </a:r>
            <a:r>
              <a:rPr lang="cs-CZ" sz="2600" dirty="0" smtClean="0">
                <a:latin typeface="Caibri"/>
              </a:rPr>
              <a:t>subjekty, při </a:t>
            </a:r>
            <a:r>
              <a:rPr lang="cs-CZ" sz="2600" dirty="0">
                <a:latin typeface="Caibri"/>
              </a:rPr>
              <a:t>které dochází k výměně </a:t>
            </a:r>
            <a:r>
              <a:rPr lang="cs-CZ" sz="2600" dirty="0" smtClean="0">
                <a:latin typeface="Caibri"/>
              </a:rPr>
              <a:t>standardních strukturovaných obchodních a </a:t>
            </a:r>
            <a:r>
              <a:rPr lang="cs-CZ" sz="2600" dirty="0">
                <a:latin typeface="Caibri"/>
              </a:rPr>
              <a:t>jiných dokumentů elektronickou formou.</a:t>
            </a:r>
          </a:p>
        </p:txBody>
      </p:sp>
      <p:sp>
        <p:nvSpPr>
          <p:cNvPr id="3" name="Obdélník 2"/>
          <p:cNvSpPr/>
          <p:nvPr/>
        </p:nvSpPr>
        <p:spPr>
          <a:xfrm>
            <a:off x="611560" y="3068960"/>
            <a:ext cx="3744416" cy="32470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cs-CZ" sz="1500" b="1" dirty="0">
                <a:latin typeface="Caibri"/>
              </a:rPr>
              <a:t>Objednávka zboží tradičním </a:t>
            </a:r>
            <a:r>
              <a:rPr lang="cs-CZ" sz="1500" b="1" dirty="0" smtClean="0">
                <a:latin typeface="Caibri"/>
              </a:rPr>
              <a:t>způsobem </a:t>
            </a:r>
          </a:p>
          <a:p>
            <a:pPr marL="228600" indent="-228600">
              <a:spcAft>
                <a:spcPts val="1200"/>
              </a:spcAft>
              <a:buFont typeface="+mj-lt"/>
              <a:buAutoNum type="arabicPeriod"/>
            </a:pPr>
            <a:r>
              <a:rPr lang="cs-CZ" sz="1500" dirty="0" smtClean="0">
                <a:latin typeface="Caibri"/>
              </a:rPr>
              <a:t>Zákazník </a:t>
            </a:r>
            <a:r>
              <a:rPr lang="cs-CZ" sz="1500" dirty="0">
                <a:latin typeface="Caibri"/>
              </a:rPr>
              <a:t>si ve svém informačním systému vytvoří </a:t>
            </a:r>
            <a:r>
              <a:rPr lang="cs-CZ" sz="1500" dirty="0" smtClean="0">
                <a:latin typeface="Caibri"/>
              </a:rPr>
              <a:t>objednávku a odešle ji dodavateli emailem.</a:t>
            </a:r>
            <a:endParaRPr lang="cs-CZ" sz="1500" dirty="0">
              <a:latin typeface="Caibri"/>
            </a:endParaRPr>
          </a:p>
          <a:p>
            <a:pPr marL="228600" indent="-228600">
              <a:spcAft>
                <a:spcPts val="1200"/>
              </a:spcAft>
              <a:buFont typeface="+mj-lt"/>
              <a:buAutoNum type="arabicPeriod"/>
            </a:pPr>
            <a:r>
              <a:rPr lang="cs-CZ" sz="1500" dirty="0" smtClean="0">
                <a:latin typeface="Caibri"/>
              </a:rPr>
              <a:t>Dodavatel potvrdí přijetí objednávky emailem </a:t>
            </a:r>
            <a:r>
              <a:rPr lang="cs-CZ" sz="1500" dirty="0">
                <a:latin typeface="Caibri"/>
              </a:rPr>
              <a:t>a </a:t>
            </a:r>
            <a:r>
              <a:rPr lang="cs-CZ" sz="1500" dirty="0" smtClean="0">
                <a:latin typeface="Caibri"/>
              </a:rPr>
              <a:t>objednávku </a:t>
            </a:r>
            <a:r>
              <a:rPr lang="cs-CZ" sz="1500" dirty="0">
                <a:latin typeface="Caibri"/>
              </a:rPr>
              <a:t>vytiskne</a:t>
            </a:r>
            <a:r>
              <a:rPr lang="cs-CZ" sz="1500" dirty="0" smtClean="0">
                <a:latin typeface="Caibri"/>
              </a:rPr>
              <a:t>.</a:t>
            </a:r>
          </a:p>
          <a:p>
            <a:pPr marL="228600" indent="-228600">
              <a:spcAft>
                <a:spcPts val="1200"/>
              </a:spcAft>
              <a:buFont typeface="+mj-lt"/>
              <a:buAutoNum type="arabicPeriod"/>
            </a:pPr>
            <a:r>
              <a:rPr lang="cs-CZ" sz="1500" dirty="0" smtClean="0">
                <a:latin typeface="Caibri"/>
              </a:rPr>
              <a:t>Dodavatel přepíše objednávku do svého informačního systému.</a:t>
            </a:r>
          </a:p>
          <a:p>
            <a:pPr marL="228600" indent="-228600">
              <a:spcAft>
                <a:spcPts val="1200"/>
              </a:spcAft>
              <a:buFont typeface="+mj-lt"/>
              <a:buAutoNum type="arabicPeriod"/>
            </a:pPr>
            <a:r>
              <a:rPr lang="cs-CZ" sz="1500" dirty="0" smtClean="0">
                <a:latin typeface="Caibri"/>
              </a:rPr>
              <a:t>Vytištěné objednávky „někdo“ odnese do skladu dodavatele a proběhne jejich kompletace.</a:t>
            </a:r>
          </a:p>
        </p:txBody>
      </p:sp>
      <p:sp>
        <p:nvSpPr>
          <p:cNvPr id="5" name="Obdélník 4"/>
          <p:cNvSpPr/>
          <p:nvPr/>
        </p:nvSpPr>
        <p:spPr>
          <a:xfrm>
            <a:off x="5078932" y="3068959"/>
            <a:ext cx="374441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cs-CZ" sz="1500" b="1" dirty="0">
                <a:latin typeface="Caibri"/>
              </a:rPr>
              <a:t>Objednávka </a:t>
            </a:r>
            <a:r>
              <a:rPr lang="cs-CZ" sz="1500" b="1" dirty="0" smtClean="0">
                <a:latin typeface="Caibri"/>
              </a:rPr>
              <a:t>zboží s použitím EDI</a:t>
            </a:r>
          </a:p>
          <a:p>
            <a:pPr marL="228600" indent="-228600">
              <a:spcAft>
                <a:spcPts val="1200"/>
              </a:spcAft>
              <a:buFont typeface="+mj-lt"/>
              <a:buAutoNum type="arabicPeriod"/>
            </a:pPr>
            <a:r>
              <a:rPr lang="cs-CZ" sz="1500" dirty="0" smtClean="0">
                <a:latin typeface="Caibri"/>
              </a:rPr>
              <a:t>Zákazník </a:t>
            </a:r>
            <a:r>
              <a:rPr lang="cs-CZ" sz="1500" dirty="0">
                <a:latin typeface="Caibri"/>
              </a:rPr>
              <a:t>si ve svém informačním systému vytvoří </a:t>
            </a:r>
            <a:r>
              <a:rPr lang="cs-CZ" sz="1500" dirty="0" smtClean="0">
                <a:latin typeface="Caibri"/>
              </a:rPr>
              <a:t>objednávku, která se odešle dodavateli automaticky.</a:t>
            </a:r>
            <a:endParaRPr lang="cs-CZ" sz="1500" dirty="0">
              <a:latin typeface="Caibri"/>
            </a:endParaRPr>
          </a:p>
          <a:p>
            <a:pPr marL="228600" indent="-228600">
              <a:spcAft>
                <a:spcPts val="1200"/>
              </a:spcAft>
              <a:buFont typeface="+mj-lt"/>
              <a:buAutoNum type="arabicPeriod"/>
            </a:pPr>
            <a:r>
              <a:rPr lang="cs-CZ" sz="1500" dirty="0" smtClean="0">
                <a:latin typeface="Caibri"/>
              </a:rPr>
              <a:t>Dodavatel automaticky přijme objednávku do svého informačního systému, který ji zpracuje.</a:t>
            </a:r>
          </a:p>
          <a:p>
            <a:pPr marL="228600" indent="-228600">
              <a:spcAft>
                <a:spcPts val="1200"/>
              </a:spcAft>
              <a:buFont typeface="+mj-lt"/>
              <a:buAutoNum type="arabicPeriod"/>
            </a:pPr>
            <a:r>
              <a:rPr lang="cs-CZ" sz="1500" dirty="0" smtClean="0">
                <a:latin typeface="Caibri"/>
              </a:rPr>
              <a:t>Informační systém dodavatele automaticky pošle pokyn ke kompletaci objednávky do skladu.</a:t>
            </a:r>
          </a:p>
        </p:txBody>
      </p:sp>
      <p:cxnSp>
        <p:nvCxnSpPr>
          <p:cNvPr id="6" name="Přímá spojnice se šipkou 5"/>
          <p:cNvCxnSpPr/>
          <p:nvPr/>
        </p:nvCxnSpPr>
        <p:spPr>
          <a:xfrm>
            <a:off x="467544" y="3062278"/>
            <a:ext cx="0" cy="331905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Přímá spojnice se šipkou 7"/>
          <p:cNvCxnSpPr/>
          <p:nvPr/>
        </p:nvCxnSpPr>
        <p:spPr>
          <a:xfrm>
            <a:off x="5004048" y="3062278"/>
            <a:ext cx="0" cy="331905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2348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7" name="Text Box 57"/>
          <p:cNvSpPr txBox="1">
            <a:spLocks noChangeArrowheads="1"/>
          </p:cNvSpPr>
          <p:nvPr/>
        </p:nvSpPr>
        <p:spPr bwMode="auto">
          <a:xfrm>
            <a:off x="395536" y="188640"/>
            <a:ext cx="8496944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Electronic Data Interchange</a:t>
            </a:r>
            <a:r>
              <a:rPr lang="cs-CZ" altLang="en-US" sz="3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(EDI) - přínosy</a:t>
            </a:r>
            <a:endParaRPr lang="en-US" altLang="en-US" sz="3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angle 66"/>
          <p:cNvSpPr>
            <a:spLocks noChangeArrowheads="1"/>
          </p:cNvSpPr>
          <p:nvPr/>
        </p:nvSpPr>
        <p:spPr bwMode="auto">
          <a:xfrm>
            <a:off x="786464" y="1052736"/>
            <a:ext cx="8136904" cy="520142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ts val="2400"/>
              </a:spcBef>
              <a:buFontTx/>
              <a:buNone/>
            </a:pPr>
            <a:r>
              <a:rPr lang="cs-CZ" alt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• </a:t>
            </a:r>
            <a:r>
              <a:rPr lang="cs-CZ" altLang="en-US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Zvýšení </a:t>
            </a:r>
            <a:r>
              <a:rPr lang="cs-CZ" alt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produktivity </a:t>
            </a:r>
            <a:r>
              <a:rPr lang="cs-CZ" altLang="en-US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zaměstnanců.</a:t>
            </a:r>
            <a:endParaRPr lang="cs-CZ" alt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2400"/>
              </a:spcBef>
              <a:buFontTx/>
              <a:buNone/>
            </a:pPr>
            <a:r>
              <a:rPr lang="cs-CZ" alt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• </a:t>
            </a:r>
            <a:r>
              <a:rPr lang="cs-CZ" altLang="en-US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Snížení </a:t>
            </a:r>
            <a:r>
              <a:rPr lang="cs-CZ" alt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nákladů na poštovné, tisk, </a:t>
            </a:r>
            <a:r>
              <a:rPr lang="cs-CZ" altLang="en-US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evidenci.</a:t>
            </a:r>
            <a:endParaRPr lang="cs-CZ" alt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2400"/>
              </a:spcBef>
              <a:buFontTx/>
              <a:buNone/>
            </a:pPr>
            <a:r>
              <a:rPr lang="cs-CZ" alt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• </a:t>
            </a:r>
            <a:r>
              <a:rPr lang="cs-CZ" altLang="en-US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Snížení </a:t>
            </a:r>
            <a:r>
              <a:rPr lang="cs-CZ" alt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nákladů na </a:t>
            </a:r>
            <a:r>
              <a:rPr lang="cs-CZ" altLang="en-US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administrativu.</a:t>
            </a:r>
          </a:p>
          <a:p>
            <a:pPr>
              <a:spcBef>
                <a:spcPts val="2400"/>
              </a:spcBef>
              <a:buFontTx/>
              <a:buNone/>
            </a:pPr>
            <a:r>
              <a:rPr lang="cs-CZ" altLang="en-US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• Zrychlení </a:t>
            </a:r>
            <a:r>
              <a:rPr lang="cs-CZ" alt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toku </a:t>
            </a:r>
            <a:r>
              <a:rPr lang="cs-CZ" altLang="en-US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informací.</a:t>
            </a:r>
            <a:endParaRPr lang="cs-CZ" alt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2400"/>
              </a:spcBef>
              <a:buFontTx/>
              <a:buNone/>
            </a:pPr>
            <a:r>
              <a:rPr lang="cs-CZ" altLang="en-US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• Omezení </a:t>
            </a:r>
            <a:r>
              <a:rPr lang="cs-CZ" alt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chybovosti při ručním zadávání </a:t>
            </a:r>
            <a:r>
              <a:rPr lang="cs-CZ" altLang="en-US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dat.</a:t>
            </a:r>
            <a:endParaRPr lang="cs-CZ" alt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2400"/>
              </a:spcBef>
              <a:buFontTx/>
              <a:buNone/>
            </a:pPr>
            <a:r>
              <a:rPr lang="cs-CZ" alt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• </a:t>
            </a:r>
            <a:r>
              <a:rPr lang="cs-CZ" altLang="en-US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Zvýšení </a:t>
            </a:r>
            <a:r>
              <a:rPr lang="cs-CZ" alt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bezpečnosti </a:t>
            </a:r>
            <a:r>
              <a:rPr lang="cs-CZ" altLang="en-US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předávání dokumentů.</a:t>
            </a:r>
            <a:endParaRPr lang="cs-CZ" alt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2400"/>
              </a:spcBef>
              <a:buFontTx/>
              <a:buNone/>
            </a:pPr>
            <a:r>
              <a:rPr lang="cs-CZ" altLang="en-US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• Jednotná </a:t>
            </a:r>
            <a:r>
              <a:rPr lang="cs-CZ" alt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komunikace rozdílných systémů a </a:t>
            </a:r>
            <a:r>
              <a:rPr lang="cs-CZ" altLang="en-US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subjektů.</a:t>
            </a:r>
            <a:endParaRPr lang="cs-CZ" alt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2400"/>
              </a:spcBef>
              <a:buFontTx/>
              <a:buNone/>
            </a:pPr>
            <a:r>
              <a:rPr lang="cs-CZ" alt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• </a:t>
            </a:r>
            <a:r>
              <a:rPr lang="cs-CZ" altLang="en-US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Efektivnější </a:t>
            </a:r>
            <a:r>
              <a:rPr lang="cs-CZ" alt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plánování a řízení výroby, obchodu a </a:t>
            </a:r>
            <a:r>
              <a:rPr lang="en-US" altLang="en-US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cash flow</a:t>
            </a:r>
            <a:r>
              <a:rPr lang="cs-CZ" altLang="en-US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cs-CZ" alt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7158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7" name="Text Box 57"/>
          <p:cNvSpPr txBox="1">
            <a:spLocks noChangeArrowheads="1"/>
          </p:cNvSpPr>
          <p:nvPr/>
        </p:nvSpPr>
        <p:spPr bwMode="auto">
          <a:xfrm>
            <a:off x="467544" y="332656"/>
            <a:ext cx="8352928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Ma</a:t>
            </a:r>
            <a:r>
              <a:rPr lang="cs-CZ" altLang="en-US" sz="3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ster</a:t>
            </a:r>
            <a:r>
              <a:rPr lang="en-US" altLang="en-US" sz="3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en-US" sz="36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Production</a:t>
            </a:r>
            <a:r>
              <a:rPr lang="cs-CZ" altLang="en-US" sz="3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en-US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cs-CZ" altLang="en-US" sz="36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cheduling</a:t>
            </a:r>
            <a:r>
              <a:rPr lang="en-US" altLang="en-US" sz="3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altLang="en-US" sz="3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cs-CZ" altLang="en-US" sz="3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PS)</a:t>
            </a:r>
            <a:endParaRPr lang="en-US" altLang="en-US" sz="3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827584" y="1196752"/>
            <a:ext cx="5362558" cy="169277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1200"/>
              </a:spcAft>
            </a:pPr>
            <a:r>
              <a:rPr lang="cs-CZ" sz="2000" b="1" dirty="0" smtClean="0">
                <a:latin typeface="Caibri"/>
              </a:rPr>
              <a:t>MPS je hlavní plán výroby, který obsahuje: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dirty="0">
                <a:latin typeface="Caibri"/>
              </a:rPr>
              <a:t>konkrétní výrobky, které se </a:t>
            </a:r>
            <a:r>
              <a:rPr lang="cs-CZ" dirty="0" smtClean="0">
                <a:latin typeface="Caibri"/>
              </a:rPr>
              <a:t>vyrobí,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dirty="0" smtClean="0">
                <a:latin typeface="Caibri"/>
              </a:rPr>
              <a:t>termíny</a:t>
            </a:r>
            <a:r>
              <a:rPr lang="cs-CZ" dirty="0">
                <a:latin typeface="Caibri"/>
              </a:rPr>
              <a:t>, kdy </a:t>
            </a:r>
            <a:r>
              <a:rPr lang="cs-CZ" dirty="0" smtClean="0">
                <a:latin typeface="Caibri"/>
              </a:rPr>
              <a:t>se výrobky vyrobí,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dirty="0">
                <a:latin typeface="Caibri"/>
              </a:rPr>
              <a:t>množství, v jakých </a:t>
            </a:r>
            <a:r>
              <a:rPr lang="cs-CZ" dirty="0" smtClean="0">
                <a:latin typeface="Caibri"/>
              </a:rPr>
              <a:t>se výrobky vyrobí.</a:t>
            </a:r>
            <a:endParaRPr lang="cs-CZ" dirty="0">
              <a:latin typeface="Caibri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832192" y="3114760"/>
            <a:ext cx="7585731" cy="169277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1200"/>
              </a:spcAft>
            </a:pPr>
            <a:r>
              <a:rPr lang="cs-CZ" sz="2000" b="1" dirty="0" smtClean="0">
                <a:latin typeface="Caibri"/>
              </a:rPr>
              <a:t>MPS musí respektovat: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dirty="0">
                <a:latin typeface="Caibri"/>
              </a:rPr>
              <a:t>p</a:t>
            </a:r>
            <a:r>
              <a:rPr lang="cs-CZ" dirty="0" smtClean="0">
                <a:latin typeface="Caibri"/>
              </a:rPr>
              <a:t>ožadavky zákazníků (potvrzené objednávky + předpověď poptávky),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dirty="0">
                <a:latin typeface="Caibri"/>
              </a:rPr>
              <a:t>kapacitní omezení,</a:t>
            </a:r>
            <a:endParaRPr lang="cs-CZ" dirty="0" smtClean="0">
              <a:latin typeface="Caibri"/>
            </a:endParaRP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dirty="0">
                <a:latin typeface="Caibri"/>
              </a:rPr>
              <a:t>p</a:t>
            </a:r>
            <a:r>
              <a:rPr lang="cs-CZ" dirty="0" smtClean="0">
                <a:latin typeface="Caibri"/>
              </a:rPr>
              <a:t>ožadovanou úroveň výrobních nákladů.</a:t>
            </a:r>
            <a:endParaRPr lang="cs-CZ" dirty="0">
              <a:latin typeface="Caibri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1368569" y="5588369"/>
            <a:ext cx="671003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cs-CZ" sz="2400" b="1" dirty="0" smtClean="0">
                <a:solidFill>
                  <a:srgbClr val="FF0000"/>
                </a:solidFill>
                <a:latin typeface="Caibri"/>
              </a:rPr>
              <a:t>MPS je východiskem pro plánování potřeby materiálu (MRP).</a:t>
            </a:r>
            <a:endParaRPr lang="cs-CZ" sz="2400" dirty="0">
              <a:solidFill>
                <a:srgbClr val="FF0000"/>
              </a:solidFill>
              <a:latin typeface="Caibri"/>
            </a:endParaRPr>
          </a:p>
        </p:txBody>
      </p:sp>
      <p:sp>
        <p:nvSpPr>
          <p:cNvPr id="3" name="Šipka dolů 2"/>
          <p:cNvSpPr/>
          <p:nvPr/>
        </p:nvSpPr>
        <p:spPr>
          <a:xfrm>
            <a:off x="4363548" y="5024425"/>
            <a:ext cx="720080" cy="563944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39608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7" name="Text Box 57"/>
          <p:cNvSpPr txBox="1">
            <a:spLocks noChangeArrowheads="1"/>
          </p:cNvSpPr>
          <p:nvPr/>
        </p:nvSpPr>
        <p:spPr bwMode="auto">
          <a:xfrm>
            <a:off x="467544" y="260648"/>
            <a:ext cx="8496944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Material </a:t>
            </a:r>
            <a:r>
              <a:rPr lang="cs-CZ" altLang="en-US" sz="3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US" altLang="en-US" sz="36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equirements</a:t>
            </a:r>
            <a:r>
              <a:rPr lang="en-US" altLang="en-US" sz="3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en-US" sz="3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altLang="en-US" sz="36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lanning</a:t>
            </a:r>
            <a:r>
              <a:rPr lang="en-US" altLang="en-US" sz="3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altLang="en-US" sz="3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MRP</a:t>
            </a:r>
            <a:r>
              <a:rPr lang="cs-CZ" altLang="en-US" sz="3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I&amp;II)</a:t>
            </a:r>
            <a:endParaRPr lang="en-US" altLang="en-US" sz="3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2" t="8731" r="4082" b="8671"/>
          <a:stretch/>
        </p:blipFill>
        <p:spPr>
          <a:xfrm>
            <a:off x="2151520" y="906979"/>
            <a:ext cx="5128991" cy="3654406"/>
          </a:xfrm>
          <a:prstGeom prst="rect">
            <a:avLst/>
          </a:prstGeom>
        </p:spPr>
      </p:pic>
      <p:sp>
        <p:nvSpPr>
          <p:cNvPr id="3" name="Ovál 2"/>
          <p:cNvSpPr/>
          <p:nvPr/>
        </p:nvSpPr>
        <p:spPr>
          <a:xfrm>
            <a:off x="4283968" y="3442894"/>
            <a:ext cx="3194813" cy="123146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bdélník 4"/>
          <p:cNvSpPr/>
          <p:nvPr/>
        </p:nvSpPr>
        <p:spPr>
          <a:xfrm>
            <a:off x="1360996" y="5517232"/>
            <a:ext cx="671003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2200" b="1" dirty="0" smtClean="0">
                <a:solidFill>
                  <a:srgbClr val="FF0000"/>
                </a:solidFill>
                <a:latin typeface="Caibri"/>
              </a:rPr>
              <a:t>Manufacturing Execution System (MES) </a:t>
            </a:r>
          </a:p>
          <a:p>
            <a:pPr algn="ctr">
              <a:spcAft>
                <a:spcPts val="1200"/>
              </a:spcAft>
            </a:pPr>
            <a:r>
              <a:rPr lang="en-US" sz="2200" b="1" dirty="0" smtClean="0">
                <a:solidFill>
                  <a:srgbClr val="FF0000"/>
                </a:solidFill>
                <a:latin typeface="Caibri"/>
              </a:rPr>
              <a:t>Advanced Planning and Scheduling (APS)</a:t>
            </a:r>
            <a:endParaRPr lang="en-US" sz="2200" dirty="0">
              <a:solidFill>
                <a:srgbClr val="FF0000"/>
              </a:solidFill>
              <a:latin typeface="Caibri"/>
            </a:endParaRPr>
          </a:p>
        </p:txBody>
      </p:sp>
      <p:sp>
        <p:nvSpPr>
          <p:cNvPr id="6" name="Šipka dolů 5"/>
          <p:cNvSpPr/>
          <p:nvPr/>
        </p:nvSpPr>
        <p:spPr>
          <a:xfrm>
            <a:off x="5521334" y="4768517"/>
            <a:ext cx="720080" cy="563944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69223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3"/>
          <p:cNvSpPr txBox="1">
            <a:spLocks noChangeArrowheads="1"/>
          </p:cNvSpPr>
          <p:nvPr/>
        </p:nvSpPr>
        <p:spPr bwMode="auto">
          <a:xfrm>
            <a:off x="468064" y="188640"/>
            <a:ext cx="8280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cs-CZ" altLang="en-US" sz="3600" b="1" dirty="0" smtClean="0">
                <a:latin typeface="Calibri" panose="020F0502020204030204" pitchFamily="34" charset="0"/>
              </a:rPr>
              <a:t>Tok informací v logistickém systému</a:t>
            </a:r>
            <a:endParaRPr lang="en-US" altLang="en-US" sz="3600" b="1" dirty="0">
              <a:latin typeface="Calibri" panose="020F0502020204030204" pitchFamily="34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396" y="1196752"/>
            <a:ext cx="8114655" cy="468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485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57"/>
          <p:cNvSpPr txBox="1">
            <a:spLocks noChangeArrowheads="1"/>
          </p:cNvSpPr>
          <p:nvPr/>
        </p:nvSpPr>
        <p:spPr bwMode="auto">
          <a:xfrm>
            <a:off x="791072" y="116632"/>
            <a:ext cx="8352928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en-US" sz="36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Manufacturing</a:t>
            </a:r>
            <a:r>
              <a:rPr lang="cs-CZ" altLang="en-US" sz="3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en-US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cs-CZ" altLang="en-US" sz="36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xecution</a:t>
            </a:r>
            <a:r>
              <a:rPr lang="cs-CZ" altLang="en-US" sz="3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en-US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cs-CZ" altLang="en-US" sz="36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ystem</a:t>
            </a:r>
            <a:r>
              <a:rPr lang="cs-CZ" altLang="en-US" sz="3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cs-CZ" altLang="en-US" sz="3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MES)</a:t>
            </a:r>
            <a:endParaRPr lang="en-US" altLang="en-US" sz="3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539552" y="762963"/>
            <a:ext cx="8432570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dirty="0" smtClean="0">
                <a:latin typeface="Caibri"/>
              </a:rPr>
              <a:t>MES je systém pro podporu operativního </a:t>
            </a:r>
            <a:r>
              <a:rPr lang="cs-CZ" sz="2400" dirty="0">
                <a:latin typeface="Caibri"/>
              </a:rPr>
              <a:t>řízení výroby</a:t>
            </a:r>
            <a:r>
              <a:rPr lang="cs-CZ" sz="2400" dirty="0" smtClean="0">
                <a:latin typeface="Caibri"/>
              </a:rPr>
              <a:t>, který:</a:t>
            </a:r>
            <a:endParaRPr lang="cs-CZ" sz="2400" dirty="0">
              <a:latin typeface="Caibri"/>
            </a:endParaRPr>
          </a:p>
          <a:p>
            <a:pPr marL="285750" indent="-28575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cs-CZ" sz="2000" dirty="0" smtClean="0">
                <a:latin typeface="Caibri"/>
              </a:rPr>
              <a:t>umožňuje </a:t>
            </a:r>
            <a:r>
              <a:rPr lang="cs-CZ" sz="2000" dirty="0">
                <a:latin typeface="Caibri"/>
              </a:rPr>
              <a:t>transparentnost a řiditelnost výrobních procesů,</a:t>
            </a:r>
          </a:p>
          <a:p>
            <a:pPr marL="285750" indent="-28575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cs-CZ" sz="2000" dirty="0" smtClean="0">
                <a:latin typeface="Caibri"/>
              </a:rPr>
              <a:t>garantuje </a:t>
            </a:r>
            <a:r>
              <a:rPr lang="cs-CZ" sz="2000" dirty="0">
                <a:latin typeface="Caibri"/>
              </a:rPr>
              <a:t>plnění termínů zakázek,</a:t>
            </a:r>
          </a:p>
          <a:p>
            <a:pPr marL="285750" indent="-28575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cs-CZ" sz="2000" dirty="0" smtClean="0">
                <a:latin typeface="Caibri"/>
              </a:rPr>
              <a:t>optimalizuje </a:t>
            </a:r>
            <a:r>
              <a:rPr lang="cs-CZ" sz="2000" dirty="0">
                <a:latin typeface="Caibri"/>
              </a:rPr>
              <a:t>stav rozpracované výroby a veškerých skladů,</a:t>
            </a:r>
          </a:p>
          <a:p>
            <a:pPr marL="285750" indent="-28575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cs-CZ" sz="2000" dirty="0" smtClean="0">
                <a:latin typeface="Caibri"/>
              </a:rPr>
              <a:t>podporuje </a:t>
            </a:r>
            <a:r>
              <a:rPr lang="cs-CZ" sz="2000" dirty="0">
                <a:latin typeface="Caibri"/>
              </a:rPr>
              <a:t>dosažení a udržení potřebné produktivity práce,</a:t>
            </a:r>
          </a:p>
          <a:p>
            <a:pPr marL="285750" indent="-28575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cs-CZ" sz="2000" dirty="0" smtClean="0">
                <a:latin typeface="Caibri"/>
              </a:rPr>
              <a:t>zkracuje </a:t>
            </a:r>
            <a:r>
              <a:rPr lang="cs-CZ" sz="2000" dirty="0">
                <a:latin typeface="Caibri"/>
              </a:rPr>
              <a:t>dobu průchodu výrobku výrobou na nezbytné minimum,</a:t>
            </a:r>
          </a:p>
          <a:p>
            <a:pPr marL="285750" indent="-28575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cs-CZ" sz="2000" dirty="0" smtClean="0">
                <a:latin typeface="Caibri"/>
              </a:rPr>
              <a:t>poskytuje </a:t>
            </a:r>
            <a:r>
              <a:rPr lang="cs-CZ" sz="2000" dirty="0">
                <a:latin typeface="Caibri"/>
              </a:rPr>
              <a:t>prostředky pro rychlou reakci na okamžitou situaci,</a:t>
            </a:r>
          </a:p>
          <a:p>
            <a:pPr marL="285750" indent="-28575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cs-CZ" sz="2000" dirty="0" smtClean="0">
                <a:latin typeface="Caibri"/>
              </a:rPr>
              <a:t>zajišťuje </a:t>
            </a:r>
            <a:r>
              <a:rPr lang="cs-CZ" sz="2000" dirty="0">
                <a:latin typeface="Caibri"/>
              </a:rPr>
              <a:t>sledování </a:t>
            </a:r>
            <a:r>
              <a:rPr lang="cs-CZ" sz="2000" dirty="0" smtClean="0">
                <a:latin typeface="Caibri"/>
              </a:rPr>
              <a:t>kvality,</a:t>
            </a:r>
          </a:p>
          <a:p>
            <a:pPr marL="285750" indent="-28575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cs-CZ" sz="2000" dirty="0">
                <a:latin typeface="Caibri"/>
              </a:rPr>
              <a:t>z</a:t>
            </a:r>
            <a:r>
              <a:rPr lang="cs-CZ" sz="2000" dirty="0" smtClean="0">
                <a:latin typeface="Caibri"/>
              </a:rPr>
              <a:t>ajišťuje archivaci </a:t>
            </a:r>
            <a:r>
              <a:rPr lang="cs-CZ" sz="2000" dirty="0">
                <a:latin typeface="Caibri"/>
              </a:rPr>
              <a:t>významných </a:t>
            </a:r>
            <a:r>
              <a:rPr lang="cs-CZ" sz="2000" dirty="0" smtClean="0">
                <a:latin typeface="Caibri"/>
              </a:rPr>
              <a:t>dat z výrobního </a:t>
            </a:r>
            <a:r>
              <a:rPr lang="cs-CZ" sz="2000" dirty="0">
                <a:latin typeface="Caibri"/>
              </a:rPr>
              <a:t>procesu,</a:t>
            </a:r>
          </a:p>
          <a:p>
            <a:pPr marL="285750" indent="-28575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cs-CZ" sz="2000" dirty="0" smtClean="0">
                <a:latin typeface="Caibri"/>
              </a:rPr>
              <a:t>snižuje </a:t>
            </a:r>
            <a:r>
              <a:rPr lang="cs-CZ" sz="2000" dirty="0">
                <a:latin typeface="Caibri"/>
              </a:rPr>
              <a:t>náklady na manipulaci s materiálem ve výrobě,</a:t>
            </a:r>
          </a:p>
          <a:p>
            <a:pPr marL="285750" indent="-28575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cs-CZ" sz="2000" dirty="0" smtClean="0">
                <a:latin typeface="Caibri"/>
              </a:rPr>
              <a:t>automatizuje </a:t>
            </a:r>
            <a:r>
              <a:rPr lang="cs-CZ" sz="2000" dirty="0">
                <a:latin typeface="Caibri"/>
              </a:rPr>
              <a:t>administrativní činnosti.</a:t>
            </a:r>
          </a:p>
        </p:txBody>
      </p:sp>
    </p:spTree>
    <p:extLst>
      <p:ext uri="{BB962C8B-B14F-4D97-AF65-F5344CB8AC3E}">
        <p14:creationId xmlns:p14="http://schemas.microsoft.com/office/powerpoint/2010/main" val="3227279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7"/>
          <p:cNvSpPr txBox="1">
            <a:spLocks noChangeArrowheads="1"/>
          </p:cNvSpPr>
          <p:nvPr/>
        </p:nvSpPr>
        <p:spPr bwMode="auto">
          <a:xfrm>
            <a:off x="539552" y="188640"/>
            <a:ext cx="8352928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cs-CZ" altLang="en-US" sz="36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Manufacturing</a:t>
            </a:r>
            <a:r>
              <a:rPr lang="cs-CZ" altLang="en-US" sz="3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en-US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cs-CZ" altLang="en-US" sz="36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xecution</a:t>
            </a:r>
            <a:r>
              <a:rPr lang="cs-CZ" altLang="en-US" sz="3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en-US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cs-CZ" altLang="en-US" sz="36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ystem</a:t>
            </a:r>
            <a:r>
              <a:rPr lang="cs-CZ" altLang="en-US" sz="3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cs-CZ" altLang="en-US" sz="3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MES)</a:t>
            </a:r>
            <a:endParaRPr lang="en-US" altLang="en-US" sz="3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827584" y="834971"/>
            <a:ext cx="7776864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dirty="0" smtClean="0">
                <a:latin typeface="Caibri"/>
              </a:rPr>
              <a:t>Konkrétní MES řešení pokrývá až 11 funkčních oblastí:</a:t>
            </a:r>
            <a:endParaRPr lang="cs-CZ" sz="2400" dirty="0">
              <a:latin typeface="Caibri"/>
            </a:endParaRPr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cs-CZ" sz="2000" dirty="0" smtClean="0">
                <a:latin typeface="Caibri"/>
              </a:rPr>
              <a:t>krátkodobé </a:t>
            </a:r>
            <a:r>
              <a:rPr lang="cs-CZ" sz="2000" dirty="0">
                <a:latin typeface="Caibri"/>
              </a:rPr>
              <a:t>plánování/rozvrhování výroby,</a:t>
            </a:r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cs-CZ" sz="2000" dirty="0" smtClean="0">
                <a:latin typeface="Caibri"/>
              </a:rPr>
              <a:t>přidělování </a:t>
            </a:r>
            <a:r>
              <a:rPr lang="cs-CZ" sz="2000" dirty="0">
                <a:latin typeface="Caibri"/>
              </a:rPr>
              <a:t>zdrojů,</a:t>
            </a:r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cs-CZ" sz="2000" dirty="0" smtClean="0">
                <a:latin typeface="Caibri"/>
              </a:rPr>
              <a:t>dispečerské </a:t>
            </a:r>
            <a:r>
              <a:rPr lang="cs-CZ" sz="2000" dirty="0">
                <a:latin typeface="Caibri"/>
              </a:rPr>
              <a:t>řízení,</a:t>
            </a:r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cs-CZ" sz="2000" dirty="0" smtClean="0">
                <a:latin typeface="Caibri"/>
              </a:rPr>
              <a:t>správa </a:t>
            </a:r>
            <a:r>
              <a:rPr lang="cs-CZ" sz="2000" dirty="0">
                <a:latin typeface="Caibri"/>
              </a:rPr>
              <a:t>dokumentace,</a:t>
            </a:r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cs-CZ" sz="2000" dirty="0" smtClean="0">
                <a:latin typeface="Caibri"/>
              </a:rPr>
              <a:t>sledování </a:t>
            </a:r>
            <a:r>
              <a:rPr lang="cs-CZ" sz="2000" dirty="0">
                <a:latin typeface="Caibri"/>
              </a:rPr>
              <a:t>toku materiálu,</a:t>
            </a:r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cs-CZ" sz="2000" dirty="0" smtClean="0">
                <a:latin typeface="Caibri"/>
              </a:rPr>
              <a:t>analýza </a:t>
            </a:r>
            <a:r>
              <a:rPr lang="cs-CZ" sz="2000" dirty="0">
                <a:latin typeface="Caibri"/>
              </a:rPr>
              <a:t>výkonnosti,</a:t>
            </a:r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cs-CZ" sz="2000" dirty="0" smtClean="0">
                <a:latin typeface="Caibri"/>
              </a:rPr>
              <a:t>sledování </a:t>
            </a:r>
            <a:r>
              <a:rPr lang="cs-CZ" sz="2000" dirty="0">
                <a:latin typeface="Caibri"/>
              </a:rPr>
              <a:t>pracovníků,</a:t>
            </a:r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cs-CZ" sz="2000" dirty="0" smtClean="0">
                <a:latin typeface="Caibri"/>
              </a:rPr>
              <a:t>řízení </a:t>
            </a:r>
            <a:r>
              <a:rPr lang="cs-CZ" sz="2000" dirty="0">
                <a:latin typeface="Caibri"/>
              </a:rPr>
              <a:t>údržby,</a:t>
            </a:r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cs-CZ" sz="2000" dirty="0" smtClean="0">
                <a:latin typeface="Caibri"/>
              </a:rPr>
              <a:t>ovládání </a:t>
            </a:r>
            <a:r>
              <a:rPr lang="cs-CZ" sz="2000" dirty="0">
                <a:latin typeface="Caibri"/>
              </a:rPr>
              <a:t>výrobního procesu,</a:t>
            </a:r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cs-CZ" sz="2000" dirty="0" smtClean="0">
                <a:latin typeface="Caibri"/>
              </a:rPr>
              <a:t>sledování </a:t>
            </a:r>
            <a:r>
              <a:rPr lang="cs-CZ" sz="2000" dirty="0">
                <a:latin typeface="Caibri"/>
              </a:rPr>
              <a:t>a řízení kvality,</a:t>
            </a:r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cs-CZ" sz="2000" dirty="0" smtClean="0">
                <a:latin typeface="Caibri"/>
              </a:rPr>
              <a:t>sběr </a:t>
            </a:r>
            <a:r>
              <a:rPr lang="cs-CZ" sz="2000" dirty="0">
                <a:latin typeface="Caibri"/>
              </a:rPr>
              <a:t>dat z výroby.</a:t>
            </a:r>
          </a:p>
        </p:txBody>
      </p:sp>
    </p:spTree>
    <p:extLst>
      <p:ext uri="{BB962C8B-B14F-4D97-AF65-F5344CB8AC3E}">
        <p14:creationId xmlns:p14="http://schemas.microsoft.com/office/powerpoint/2010/main" val="1340837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9" name="Diagram 108"/>
          <p:cNvGraphicFramePr/>
          <p:nvPr>
            <p:extLst>
              <p:ext uri="{D42A27DB-BD31-4B8C-83A1-F6EECF244321}">
                <p14:modId xmlns:p14="http://schemas.microsoft.com/office/powerpoint/2010/main" val="2912236515"/>
              </p:ext>
            </p:extLst>
          </p:nvPr>
        </p:nvGraphicFramePr>
        <p:xfrm>
          <a:off x="1322884" y="1484784"/>
          <a:ext cx="5921434" cy="36618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0" name="TextovéPole 109"/>
          <p:cNvSpPr txBox="1"/>
          <p:nvPr/>
        </p:nvSpPr>
        <p:spPr>
          <a:xfrm>
            <a:off x="1557789" y="1736658"/>
            <a:ext cx="14089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>
                <a:latin typeface="Caibri"/>
              </a:rPr>
              <a:t>měsíce, roky</a:t>
            </a:r>
            <a:endParaRPr lang="cs-CZ" dirty="0">
              <a:latin typeface="Caibri"/>
            </a:endParaRPr>
          </a:p>
        </p:txBody>
      </p:sp>
      <p:sp>
        <p:nvSpPr>
          <p:cNvPr id="111" name="TextovéPole 110"/>
          <p:cNvSpPr txBox="1"/>
          <p:nvPr/>
        </p:nvSpPr>
        <p:spPr>
          <a:xfrm>
            <a:off x="1133821" y="2865013"/>
            <a:ext cx="14164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>
                <a:latin typeface="Caibri"/>
              </a:rPr>
              <a:t>dny, týdny</a:t>
            </a:r>
            <a:endParaRPr lang="cs-CZ" dirty="0">
              <a:latin typeface="Caibri"/>
            </a:endParaRPr>
          </a:p>
        </p:txBody>
      </p:sp>
      <p:sp>
        <p:nvSpPr>
          <p:cNvPr id="112" name="TextovéPole 111"/>
          <p:cNvSpPr txBox="1"/>
          <p:nvPr/>
        </p:nvSpPr>
        <p:spPr>
          <a:xfrm>
            <a:off x="827584" y="4055410"/>
            <a:ext cx="11083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>
                <a:latin typeface="Caibri"/>
              </a:rPr>
              <a:t>min, sec</a:t>
            </a:r>
            <a:endParaRPr lang="cs-CZ" dirty="0">
              <a:latin typeface="Caibri"/>
            </a:endParaRPr>
          </a:p>
        </p:txBody>
      </p:sp>
      <p:cxnSp>
        <p:nvCxnSpPr>
          <p:cNvPr id="113" name="Přímá spojnice se šipkou 112"/>
          <p:cNvCxnSpPr/>
          <p:nvPr/>
        </p:nvCxnSpPr>
        <p:spPr>
          <a:xfrm>
            <a:off x="894258" y="2105990"/>
            <a:ext cx="2736000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Přímá spojnice se šipkou 113"/>
          <p:cNvCxnSpPr/>
          <p:nvPr/>
        </p:nvCxnSpPr>
        <p:spPr>
          <a:xfrm>
            <a:off x="894259" y="3265366"/>
            <a:ext cx="1656000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Přímá spojnice se šipkou 114"/>
          <p:cNvCxnSpPr/>
          <p:nvPr/>
        </p:nvCxnSpPr>
        <p:spPr>
          <a:xfrm>
            <a:off x="894259" y="4507388"/>
            <a:ext cx="714375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TextovéPole 115"/>
          <p:cNvSpPr txBox="1"/>
          <p:nvPr/>
        </p:nvSpPr>
        <p:spPr>
          <a:xfrm>
            <a:off x="5720805" y="1921324"/>
            <a:ext cx="32360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dirty="0" smtClean="0">
                <a:latin typeface="Caibri"/>
              </a:rPr>
              <a:t>Ekonomika, požadavky na vstupy </a:t>
            </a:r>
            <a:endParaRPr lang="cs-CZ" dirty="0">
              <a:latin typeface="Caibri"/>
            </a:endParaRPr>
          </a:p>
        </p:txBody>
      </p:sp>
      <p:sp>
        <p:nvSpPr>
          <p:cNvPr id="117" name="TextovéPole 116"/>
          <p:cNvSpPr txBox="1"/>
          <p:nvPr/>
        </p:nvSpPr>
        <p:spPr>
          <a:xfrm>
            <a:off x="6929391" y="4322722"/>
            <a:ext cx="225112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700" smtClean="0">
                <a:latin typeface="Caibri"/>
              </a:rPr>
              <a:t>Sběr dat z výroby</a:t>
            </a:r>
          </a:p>
          <a:p>
            <a:pPr algn="ctr"/>
            <a:r>
              <a:rPr lang="cs-CZ" sz="1700" smtClean="0">
                <a:latin typeface="Caibri"/>
              </a:rPr>
              <a:t>Disponibilita zdrojů</a:t>
            </a:r>
            <a:endParaRPr lang="cs-CZ" sz="1700" dirty="0">
              <a:latin typeface="Caibri"/>
            </a:endParaRPr>
          </a:p>
        </p:txBody>
      </p:sp>
      <p:sp>
        <p:nvSpPr>
          <p:cNvPr id="119" name="TextovéPole 118"/>
          <p:cNvSpPr txBox="1"/>
          <p:nvPr/>
        </p:nvSpPr>
        <p:spPr>
          <a:xfrm>
            <a:off x="6705733" y="3080700"/>
            <a:ext cx="22511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dirty="0" smtClean="0">
                <a:latin typeface="Caibri"/>
              </a:rPr>
              <a:t>Proveditelnost plánu</a:t>
            </a:r>
            <a:endParaRPr lang="cs-CZ" dirty="0">
              <a:latin typeface="Caibri"/>
            </a:endParaRPr>
          </a:p>
        </p:txBody>
      </p:sp>
      <p:cxnSp>
        <p:nvCxnSpPr>
          <p:cNvPr id="120" name="Pravoúhlá spojnice 119"/>
          <p:cNvCxnSpPr/>
          <p:nvPr/>
        </p:nvCxnSpPr>
        <p:spPr>
          <a:xfrm rot="16200000" flipV="1">
            <a:off x="6783124" y="3005454"/>
            <a:ext cx="690536" cy="1944000"/>
          </a:xfrm>
          <a:prstGeom prst="bent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Přímá spojnice se šipkou 120"/>
          <p:cNvCxnSpPr/>
          <p:nvPr/>
        </p:nvCxnSpPr>
        <p:spPr>
          <a:xfrm>
            <a:off x="5856784" y="3265366"/>
            <a:ext cx="100800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Pravoúhlá spojnice 121"/>
          <p:cNvCxnSpPr/>
          <p:nvPr/>
        </p:nvCxnSpPr>
        <p:spPr>
          <a:xfrm rot="5400000">
            <a:off x="6385503" y="1507283"/>
            <a:ext cx="665255" cy="2232000"/>
          </a:xfrm>
          <a:prstGeom prst="bent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bdélník 1"/>
          <p:cNvSpPr/>
          <p:nvPr/>
        </p:nvSpPr>
        <p:spPr>
          <a:xfrm>
            <a:off x="251520" y="2780928"/>
            <a:ext cx="8784976" cy="309634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Caibri"/>
              </a:rPr>
              <a:t>Manufacturing Execution System </a:t>
            </a:r>
            <a:r>
              <a:rPr lang="cs-CZ" sz="2400" dirty="0" smtClean="0">
                <a:solidFill>
                  <a:srgbClr val="FF0000"/>
                </a:solidFill>
                <a:latin typeface="Caibri"/>
              </a:rPr>
              <a:t>(MES)</a:t>
            </a:r>
            <a:endParaRPr lang="cs-CZ" sz="2400" dirty="0">
              <a:solidFill>
                <a:srgbClr val="FF0000"/>
              </a:solidFill>
              <a:latin typeface="Caibri"/>
            </a:endParaRPr>
          </a:p>
        </p:txBody>
      </p:sp>
      <p:sp>
        <p:nvSpPr>
          <p:cNvPr id="18" name="Text Box 57"/>
          <p:cNvSpPr txBox="1">
            <a:spLocks noChangeArrowheads="1"/>
          </p:cNvSpPr>
          <p:nvPr/>
        </p:nvSpPr>
        <p:spPr bwMode="auto">
          <a:xfrm>
            <a:off x="467544" y="250224"/>
            <a:ext cx="8352928" cy="120032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en-US" sz="3600" b="1" dirty="0" err="1" smtClean="0">
                <a:latin typeface="Caibri"/>
                <a:cs typeface="Calibri" panose="020F0502020204030204" pitchFamily="34" charset="0"/>
              </a:rPr>
              <a:t>Advanced</a:t>
            </a:r>
            <a:r>
              <a:rPr lang="en-US" altLang="en-US" sz="3600" b="1" dirty="0" smtClean="0">
                <a:latin typeface="Caibri"/>
                <a:cs typeface="Calibri" panose="020F0502020204030204" pitchFamily="34" charset="0"/>
              </a:rPr>
              <a:t> </a:t>
            </a:r>
            <a:r>
              <a:rPr lang="cs-CZ" altLang="en-US" sz="3600" b="1" dirty="0" smtClean="0">
                <a:latin typeface="Caibri"/>
                <a:cs typeface="Calibri" panose="020F0502020204030204" pitchFamily="34" charset="0"/>
              </a:rPr>
              <a:t>P</a:t>
            </a:r>
            <a:r>
              <a:rPr lang="en-US" altLang="en-US" sz="3600" b="1" dirty="0" err="1" smtClean="0">
                <a:latin typeface="Caibri"/>
                <a:cs typeface="Calibri" panose="020F0502020204030204" pitchFamily="34" charset="0"/>
              </a:rPr>
              <a:t>lanning</a:t>
            </a:r>
            <a:r>
              <a:rPr lang="cs-CZ" altLang="en-US" sz="3600" b="1" dirty="0" smtClean="0">
                <a:latin typeface="Caibri"/>
                <a:cs typeface="Calibri" panose="020F0502020204030204" pitchFamily="34" charset="0"/>
              </a:rPr>
              <a:t> and </a:t>
            </a:r>
            <a:r>
              <a:rPr lang="cs-CZ" altLang="en-US" sz="3600" b="1" dirty="0" err="1">
                <a:latin typeface="Caibri"/>
                <a:cs typeface="Calibri" panose="020F0502020204030204" pitchFamily="34" charset="0"/>
              </a:rPr>
              <a:t>S</a:t>
            </a:r>
            <a:r>
              <a:rPr lang="cs-CZ" altLang="en-US" sz="3600" b="1" dirty="0" err="1" smtClean="0">
                <a:latin typeface="Caibri"/>
                <a:cs typeface="Calibri" panose="020F0502020204030204" pitchFamily="34" charset="0"/>
              </a:rPr>
              <a:t>cheduling</a:t>
            </a:r>
            <a:r>
              <a:rPr lang="en-US" altLang="en-US" sz="3600" b="1" dirty="0" smtClean="0">
                <a:latin typeface="Caibri"/>
                <a:cs typeface="Calibri" panose="020F0502020204030204" pitchFamily="34" charset="0"/>
              </a:rPr>
              <a:t> (</a:t>
            </a:r>
            <a:r>
              <a:rPr lang="cs-CZ" altLang="en-US" sz="3600" b="1" dirty="0" smtClean="0">
                <a:latin typeface="Caibri"/>
                <a:cs typeface="Calibri" panose="020F0502020204030204" pitchFamily="34" charset="0"/>
              </a:rPr>
              <a:t>APS)</a:t>
            </a:r>
            <a:endParaRPr lang="en-US" altLang="en-US" sz="3600" b="1" dirty="0">
              <a:latin typeface="Caibri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7" name="Text Box 57"/>
          <p:cNvSpPr txBox="1">
            <a:spLocks noChangeArrowheads="1"/>
          </p:cNvSpPr>
          <p:nvPr/>
        </p:nvSpPr>
        <p:spPr bwMode="auto">
          <a:xfrm>
            <a:off x="561296" y="188640"/>
            <a:ext cx="8352928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en-US" sz="36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Warehouse</a:t>
            </a:r>
            <a:r>
              <a:rPr lang="cs-CZ" altLang="en-US" sz="3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Management </a:t>
            </a:r>
            <a:r>
              <a:rPr lang="cs-CZ" altLang="en-US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cs-CZ" altLang="en-US" sz="36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ystem</a:t>
            </a:r>
            <a:r>
              <a:rPr lang="en-US" altLang="en-US" sz="3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cs-CZ" altLang="en-US" sz="3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WMS)</a:t>
            </a:r>
            <a:endParaRPr lang="en-US" altLang="en-US" sz="3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561296" y="908720"/>
            <a:ext cx="8282024" cy="5724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cs-CZ" sz="2000" dirty="0">
                <a:latin typeface="Caibri"/>
              </a:rPr>
              <a:t>WMS je systém pro efektivní řízení skladů, který umožňuje/poskytuje:</a:t>
            </a:r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cs-CZ" dirty="0">
                <a:latin typeface="Caibri"/>
              </a:rPr>
              <a:t>Efektivní organizaci práce ve skladu, automatické generování úkolů skladníkům s možností jejich prioritizace.</a:t>
            </a:r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cs-CZ" dirty="0">
                <a:latin typeface="Caibri"/>
              </a:rPr>
              <a:t>Zrychlení skladových operací.</a:t>
            </a:r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cs-CZ" dirty="0">
                <a:latin typeface="Caibri"/>
              </a:rPr>
              <a:t>Snadné nalezení hledaného zboží.</a:t>
            </a:r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cs-CZ" dirty="0">
                <a:latin typeface="Caibri"/>
              </a:rPr>
              <a:t>Přehledné informace o zboží ve skladu, grafické zobrazení skladových prostor k rychlému monitorování a optimalizování využití skladových prostor.</a:t>
            </a:r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cs-CZ" dirty="0">
                <a:latin typeface="Caibri"/>
              </a:rPr>
              <a:t>Vždy aktuální informace o množství na skladě.</a:t>
            </a:r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cs-CZ" dirty="0">
                <a:latin typeface="Caibri"/>
              </a:rPr>
              <a:t>Odstranění papírových dokladů ze skladu.</a:t>
            </a:r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cs-CZ" dirty="0">
                <a:latin typeface="Caibri"/>
              </a:rPr>
              <a:t>Detailní přehled o činnostech probíhajících ve skladu.</a:t>
            </a:r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cs-CZ" dirty="0">
                <a:latin typeface="Caibri"/>
              </a:rPr>
              <a:t>Přehledná správa katalogu zboží, produktové informace, výrobní čísla, šarže, exspirace.</a:t>
            </a:r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cs-CZ" dirty="0">
                <a:latin typeface="Caibri"/>
              </a:rPr>
              <a:t>Snížení chybovosti při provádění skladových činností.</a:t>
            </a:r>
          </a:p>
        </p:txBody>
      </p:sp>
    </p:spTree>
    <p:extLst>
      <p:ext uri="{BB962C8B-B14F-4D97-AF65-F5344CB8AC3E}">
        <p14:creationId xmlns:p14="http://schemas.microsoft.com/office/powerpoint/2010/main" val="3917547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7" name="Text Box 57"/>
          <p:cNvSpPr txBox="1">
            <a:spLocks noChangeArrowheads="1"/>
          </p:cNvSpPr>
          <p:nvPr/>
        </p:nvSpPr>
        <p:spPr bwMode="auto">
          <a:xfrm>
            <a:off x="107504" y="188640"/>
            <a:ext cx="8946232" cy="52322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cs-CZ" altLang="en-US" sz="28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Warehouse</a:t>
            </a:r>
            <a:r>
              <a:rPr lang="cs-CZ" altLang="en-US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Management </a:t>
            </a:r>
            <a:r>
              <a:rPr lang="cs-CZ" alt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cs-CZ" altLang="en-US" sz="28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ystem</a:t>
            </a:r>
            <a:r>
              <a:rPr lang="en-US" altLang="en-US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cs-CZ" altLang="en-US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WMS) - funkcionality</a:t>
            </a:r>
            <a:endParaRPr lang="en-US" alt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755576" y="836712"/>
            <a:ext cx="7128792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0"/>
              </a:spcAft>
            </a:pPr>
            <a:r>
              <a:rPr lang="cs-CZ" b="1" dirty="0" smtClean="0">
                <a:latin typeface="Caibri"/>
              </a:rPr>
              <a:t>Rozložení a značení skladů</a:t>
            </a:r>
          </a:p>
          <a:p>
            <a:pPr marL="171450" indent="-17145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dirty="0">
                <a:latin typeface="Caibri"/>
              </a:rPr>
              <a:t>Správa a evidence skladových pozic, grafická mapa skladu.</a:t>
            </a:r>
          </a:p>
          <a:p>
            <a:pPr marL="171450" indent="-17145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dirty="0">
                <a:latin typeface="Caibri"/>
              </a:rPr>
              <a:t>Generování etiket pro tisk.</a:t>
            </a:r>
          </a:p>
          <a:p>
            <a:pPr>
              <a:spcBef>
                <a:spcPts val="1200"/>
              </a:spcBef>
              <a:spcAft>
                <a:spcPts val="0"/>
              </a:spcAft>
            </a:pPr>
            <a:r>
              <a:rPr lang="cs-CZ" b="1" dirty="0">
                <a:latin typeface="Caibri"/>
              </a:rPr>
              <a:t>Zboží</a:t>
            </a:r>
          </a:p>
          <a:p>
            <a:pPr marL="171450" indent="-17145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dirty="0">
                <a:latin typeface="Caibri"/>
              </a:rPr>
              <a:t>Správa a evidence katalogu zboží.</a:t>
            </a:r>
          </a:p>
          <a:p>
            <a:pPr marL="171450" indent="-17145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dirty="0">
                <a:latin typeface="Caibri"/>
              </a:rPr>
              <a:t>Rozdělení zboží do kategorií.</a:t>
            </a:r>
          </a:p>
          <a:p>
            <a:pPr marL="171450" indent="-17145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dirty="0">
                <a:latin typeface="Caibri"/>
              </a:rPr>
              <a:t>Přiřazení měrných jednotek ke zboží.</a:t>
            </a:r>
          </a:p>
          <a:p>
            <a:pPr marL="171450" indent="-17145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dirty="0">
                <a:latin typeface="Caibri"/>
              </a:rPr>
              <a:t>Správa a evidence čárových kódů.</a:t>
            </a:r>
          </a:p>
          <a:p>
            <a:pPr>
              <a:spcBef>
                <a:spcPts val="1200"/>
              </a:spcBef>
              <a:spcAft>
                <a:spcPts val="0"/>
              </a:spcAft>
            </a:pPr>
            <a:r>
              <a:rPr lang="cs-CZ" b="1" dirty="0" smtClean="0">
                <a:latin typeface="Caibri"/>
              </a:rPr>
              <a:t>Proces </a:t>
            </a:r>
            <a:r>
              <a:rPr lang="cs-CZ" b="1" dirty="0">
                <a:latin typeface="Caibri"/>
              </a:rPr>
              <a:t>příjmu</a:t>
            </a:r>
          </a:p>
          <a:p>
            <a:pPr marL="171450" indent="-17145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dirty="0">
                <a:latin typeface="Caibri"/>
              </a:rPr>
              <a:t>Evidence příjmových </a:t>
            </a:r>
            <a:r>
              <a:rPr lang="cs-CZ" dirty="0" smtClean="0">
                <a:latin typeface="Caibri"/>
              </a:rPr>
              <a:t>dokladů.</a:t>
            </a:r>
          </a:p>
          <a:p>
            <a:pPr marL="171450" indent="-17145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dirty="0" smtClean="0">
                <a:latin typeface="Caibri"/>
              </a:rPr>
              <a:t>Zaskladnění </a:t>
            </a:r>
            <a:r>
              <a:rPr lang="cs-CZ" dirty="0">
                <a:latin typeface="Caibri"/>
              </a:rPr>
              <a:t>přijatého množství zboží na určitou skladovou </a:t>
            </a:r>
            <a:r>
              <a:rPr lang="cs-CZ" dirty="0" smtClean="0">
                <a:latin typeface="Caibri"/>
              </a:rPr>
              <a:t>pozici.</a:t>
            </a:r>
          </a:p>
          <a:p>
            <a:pPr>
              <a:spcBef>
                <a:spcPts val="1200"/>
              </a:spcBef>
              <a:spcAft>
                <a:spcPts val="0"/>
              </a:spcAft>
            </a:pPr>
            <a:r>
              <a:rPr lang="cs-CZ" b="1" dirty="0">
                <a:latin typeface="Caibri"/>
              </a:rPr>
              <a:t>Volba pozice uložení do skladu</a:t>
            </a:r>
          </a:p>
          <a:p>
            <a:pPr marL="171450" indent="-17145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dirty="0">
                <a:latin typeface="Caibri"/>
              </a:rPr>
              <a:t>Automatický výběr nejvhodnější skladové pozice pro uložení daného zboží na základě nastavených parametrů.</a:t>
            </a:r>
          </a:p>
          <a:p>
            <a:pPr marL="171450" indent="-17145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dirty="0">
                <a:latin typeface="Caibri"/>
              </a:rPr>
              <a:t>Řízená operace zaskladnění</a:t>
            </a:r>
            <a:r>
              <a:rPr lang="cs-CZ" dirty="0" smtClean="0">
                <a:latin typeface="Caibri"/>
              </a:rPr>
              <a:t>.</a:t>
            </a:r>
            <a:endParaRPr lang="cs-CZ" dirty="0">
              <a:latin typeface="Caibri"/>
            </a:endParaRPr>
          </a:p>
        </p:txBody>
      </p:sp>
    </p:spTree>
    <p:extLst>
      <p:ext uri="{BB962C8B-B14F-4D97-AF65-F5344CB8AC3E}">
        <p14:creationId xmlns:p14="http://schemas.microsoft.com/office/powerpoint/2010/main" val="3196476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57"/>
          <p:cNvSpPr txBox="1">
            <a:spLocks noChangeArrowheads="1"/>
          </p:cNvSpPr>
          <p:nvPr/>
        </p:nvSpPr>
        <p:spPr bwMode="auto">
          <a:xfrm>
            <a:off x="107504" y="188640"/>
            <a:ext cx="8946232" cy="52322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cs-CZ" altLang="en-US" sz="28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Warehouse</a:t>
            </a:r>
            <a:r>
              <a:rPr lang="cs-CZ" altLang="en-US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Management </a:t>
            </a:r>
            <a:r>
              <a:rPr lang="cs-CZ" alt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cs-CZ" altLang="en-US" sz="28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ystem</a:t>
            </a:r>
            <a:r>
              <a:rPr lang="en-US" altLang="en-US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cs-CZ" altLang="en-US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WMS) - funkcionality</a:t>
            </a:r>
            <a:endParaRPr lang="en-US" alt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665312" y="821025"/>
            <a:ext cx="599492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0"/>
              </a:spcAft>
            </a:pPr>
            <a:r>
              <a:rPr lang="cs-CZ" sz="1900" b="1" dirty="0" smtClean="0">
                <a:latin typeface="Caibri"/>
              </a:rPr>
              <a:t>Přeskladnění </a:t>
            </a:r>
            <a:r>
              <a:rPr lang="cs-CZ" sz="1900" b="1" dirty="0">
                <a:latin typeface="Caibri"/>
              </a:rPr>
              <a:t>zboží mezi skladovými </a:t>
            </a:r>
            <a:r>
              <a:rPr lang="cs-CZ" sz="1900" b="1" dirty="0" smtClean="0">
                <a:latin typeface="Caibri"/>
              </a:rPr>
              <a:t>pozicemi</a:t>
            </a:r>
          </a:p>
          <a:p>
            <a:pPr>
              <a:spcBef>
                <a:spcPts val="1200"/>
              </a:spcBef>
              <a:spcAft>
                <a:spcPts val="0"/>
              </a:spcAft>
            </a:pPr>
            <a:r>
              <a:rPr lang="cs-CZ" sz="1900" b="1" dirty="0" smtClean="0">
                <a:latin typeface="Caibri"/>
              </a:rPr>
              <a:t>Proces </a:t>
            </a:r>
            <a:r>
              <a:rPr lang="cs-CZ" sz="1900" b="1" dirty="0">
                <a:latin typeface="Caibri"/>
              </a:rPr>
              <a:t>výdeje</a:t>
            </a:r>
          </a:p>
          <a:p>
            <a:pPr marL="171450" indent="-17145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1900" dirty="0">
                <a:latin typeface="Caibri"/>
              </a:rPr>
              <a:t>Evidence výdejových dokladů.</a:t>
            </a:r>
          </a:p>
          <a:p>
            <a:pPr marL="171450" indent="-17145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1900" dirty="0">
                <a:latin typeface="Caibri"/>
              </a:rPr>
              <a:t>Rezervace zboží pro konkrétní objednávky.</a:t>
            </a:r>
          </a:p>
          <a:p>
            <a:pPr marL="171450" indent="-17145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1900" dirty="0">
                <a:latin typeface="Caibri"/>
              </a:rPr>
              <a:t>Vyskladnění požadovaného zboží ze skladových pozic</a:t>
            </a:r>
            <a:r>
              <a:rPr lang="cs-CZ" sz="1900" dirty="0" smtClean="0">
                <a:latin typeface="Caibri"/>
              </a:rPr>
              <a:t>.</a:t>
            </a:r>
            <a:endParaRPr lang="cs-CZ" sz="1900" b="1" dirty="0" smtClean="0">
              <a:latin typeface="Caibri"/>
            </a:endParaRPr>
          </a:p>
          <a:p>
            <a:pPr>
              <a:spcBef>
                <a:spcPts val="1200"/>
              </a:spcBef>
              <a:spcAft>
                <a:spcPts val="0"/>
              </a:spcAft>
            </a:pPr>
            <a:r>
              <a:rPr lang="cs-CZ" sz="1900" b="1" dirty="0" smtClean="0">
                <a:latin typeface="Caibri"/>
              </a:rPr>
              <a:t>Optimalizace </a:t>
            </a:r>
            <a:r>
              <a:rPr lang="cs-CZ" sz="1900" b="1" dirty="0">
                <a:latin typeface="Caibri"/>
              </a:rPr>
              <a:t>tras</a:t>
            </a:r>
          </a:p>
          <a:p>
            <a:pPr marL="171450" indent="-17145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1900" dirty="0">
                <a:latin typeface="Caibri"/>
              </a:rPr>
              <a:t>Navigace skladníka s ohledem na minimalizaci vzdáleností vychystávacích </a:t>
            </a:r>
            <a:r>
              <a:rPr lang="cs-CZ" sz="1900" dirty="0" smtClean="0">
                <a:latin typeface="Caibri"/>
              </a:rPr>
              <a:t>tras.</a:t>
            </a:r>
          </a:p>
          <a:p>
            <a:pPr>
              <a:spcBef>
                <a:spcPts val="1200"/>
              </a:spcBef>
              <a:spcAft>
                <a:spcPts val="0"/>
              </a:spcAft>
            </a:pPr>
            <a:r>
              <a:rPr lang="cs-CZ" sz="1900" b="1" dirty="0" smtClean="0">
                <a:latin typeface="Caibri"/>
              </a:rPr>
              <a:t>Řízení </a:t>
            </a:r>
            <a:r>
              <a:rPr lang="cs-CZ" sz="1900" b="1" dirty="0">
                <a:latin typeface="Caibri"/>
              </a:rPr>
              <a:t>skladníků a prioritizace úkolů</a:t>
            </a:r>
          </a:p>
          <a:p>
            <a:pPr marL="171450" indent="-17145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1900" dirty="0">
                <a:latin typeface="Caibri"/>
              </a:rPr>
              <a:t>Řazení úkolů pro skladníky do </a:t>
            </a:r>
            <a:r>
              <a:rPr lang="cs-CZ" sz="1900" dirty="0" smtClean="0">
                <a:latin typeface="Caibri"/>
              </a:rPr>
              <a:t>fronty.</a:t>
            </a:r>
            <a:endParaRPr lang="cs-CZ" sz="1900" dirty="0">
              <a:latin typeface="Caibri"/>
            </a:endParaRPr>
          </a:p>
          <a:p>
            <a:pPr marL="171450" indent="-17145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1900" dirty="0" smtClean="0">
                <a:latin typeface="Caibri"/>
              </a:rPr>
              <a:t>Možnost </a:t>
            </a:r>
            <a:r>
              <a:rPr lang="cs-CZ" sz="1900" dirty="0">
                <a:latin typeface="Caibri"/>
              </a:rPr>
              <a:t>v reálném čase ručně upravovat frontu </a:t>
            </a:r>
            <a:r>
              <a:rPr lang="cs-CZ" sz="1900" dirty="0" smtClean="0">
                <a:latin typeface="Caibri"/>
              </a:rPr>
              <a:t>úkolů.</a:t>
            </a:r>
            <a:endParaRPr lang="cs-CZ" sz="1900" dirty="0">
              <a:latin typeface="Caibri"/>
            </a:endParaRPr>
          </a:p>
          <a:p>
            <a:pPr marL="171450" indent="-17145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1900" dirty="0">
                <a:latin typeface="Caibri"/>
              </a:rPr>
              <a:t>Možnost přiřazovat úkoly konkrétním </a:t>
            </a:r>
            <a:r>
              <a:rPr lang="cs-CZ" sz="1900" dirty="0" smtClean="0">
                <a:latin typeface="Caibri"/>
              </a:rPr>
              <a:t>skladníkům.</a:t>
            </a:r>
          </a:p>
          <a:p>
            <a:pPr>
              <a:spcBef>
                <a:spcPts val="1200"/>
              </a:spcBef>
              <a:spcAft>
                <a:spcPts val="0"/>
              </a:spcAft>
            </a:pPr>
            <a:r>
              <a:rPr lang="cs-CZ" sz="1900" b="1" dirty="0" smtClean="0">
                <a:latin typeface="Caibri"/>
              </a:rPr>
              <a:t>Inventura</a:t>
            </a:r>
            <a:endParaRPr lang="cs-CZ" sz="1900" dirty="0">
              <a:latin typeface="Caibri"/>
            </a:endParaRPr>
          </a:p>
        </p:txBody>
      </p:sp>
    </p:spTree>
    <p:extLst>
      <p:ext uri="{BB962C8B-B14F-4D97-AF65-F5344CB8AC3E}">
        <p14:creationId xmlns:p14="http://schemas.microsoft.com/office/powerpoint/2010/main" val="3216970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7" name="Text Box 57"/>
          <p:cNvSpPr txBox="1">
            <a:spLocks noChangeArrowheads="1"/>
          </p:cNvSpPr>
          <p:nvPr/>
        </p:nvSpPr>
        <p:spPr bwMode="auto">
          <a:xfrm>
            <a:off x="467544" y="334397"/>
            <a:ext cx="8352928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en-US" sz="36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Transportation</a:t>
            </a:r>
            <a:r>
              <a:rPr lang="cs-CZ" altLang="en-US" sz="3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Management </a:t>
            </a:r>
            <a:r>
              <a:rPr lang="cs-CZ" altLang="en-US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cs-CZ" altLang="en-US" sz="36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ystem</a:t>
            </a:r>
            <a:r>
              <a:rPr lang="en-US" altLang="en-US" sz="3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cs-CZ" alt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cs-CZ" altLang="en-US" sz="3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MS)</a:t>
            </a:r>
            <a:endParaRPr lang="en-US" altLang="en-US" sz="3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323528" y="1124744"/>
            <a:ext cx="8568952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dirty="0">
                <a:latin typeface="Caibri"/>
              </a:rPr>
              <a:t>TMS je systém pro plánování a řízení dopravy, který zajišťuje:</a:t>
            </a:r>
          </a:p>
          <a:p>
            <a:pPr marL="285750" indent="-28575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cs-CZ" sz="2000" dirty="0" smtClean="0">
                <a:latin typeface="Caibri"/>
              </a:rPr>
              <a:t>Výběr vhodného typu dopravy. </a:t>
            </a:r>
          </a:p>
          <a:p>
            <a:pPr marL="285750" indent="-28575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cs-CZ" sz="2000" dirty="0" smtClean="0">
                <a:latin typeface="Caibri"/>
              </a:rPr>
              <a:t>Výběr vhodného poskytovatele přepravních služeb.</a:t>
            </a:r>
          </a:p>
          <a:p>
            <a:pPr marL="285750" indent="-28575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cs-CZ" sz="2000" dirty="0" smtClean="0">
                <a:latin typeface="Caibri"/>
              </a:rPr>
              <a:t>Podklady pro vyjednávání o přepravních sazbách.</a:t>
            </a:r>
          </a:p>
          <a:p>
            <a:pPr marL="285750" indent="-28575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cs-CZ" sz="2000" dirty="0" smtClean="0">
                <a:latin typeface="Caibri"/>
              </a:rPr>
              <a:t>Kontrolu správnosti účtování přepravních sazeb.</a:t>
            </a:r>
          </a:p>
          <a:p>
            <a:pPr marL="285750" indent="-28575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cs-CZ" sz="2000" dirty="0" smtClean="0">
                <a:latin typeface="Caibri"/>
              </a:rPr>
              <a:t>Sledování průběhu dopravy v reálném čase. </a:t>
            </a:r>
          </a:p>
          <a:p>
            <a:pPr marL="285750" indent="-28575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cs-CZ" sz="2000" dirty="0" smtClean="0">
                <a:latin typeface="Caibri"/>
              </a:rPr>
              <a:t>Optimalizaci využití kapacity vozidla.</a:t>
            </a:r>
          </a:p>
          <a:p>
            <a:pPr marL="285750" indent="-28575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cs-CZ" sz="2000" dirty="0" smtClean="0">
                <a:latin typeface="Caibri"/>
              </a:rPr>
              <a:t>Optimalizaci délky dopravní trasy.</a:t>
            </a:r>
          </a:p>
          <a:p>
            <a:pPr marL="285750" indent="-28575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cs-CZ" sz="2000" dirty="0" smtClean="0">
                <a:latin typeface="Caibri"/>
              </a:rPr>
              <a:t>Sledování nákladů na dopravu.</a:t>
            </a:r>
            <a:endParaRPr lang="cs-CZ" sz="2000" dirty="0">
              <a:latin typeface="Caibri"/>
            </a:endParaRPr>
          </a:p>
        </p:txBody>
      </p:sp>
    </p:spTree>
    <p:extLst>
      <p:ext uri="{BB962C8B-B14F-4D97-AF65-F5344CB8AC3E}">
        <p14:creationId xmlns:p14="http://schemas.microsoft.com/office/powerpoint/2010/main" val="2481095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7" name="Text Box 57"/>
          <p:cNvSpPr txBox="1">
            <a:spLocks noChangeArrowheads="1"/>
          </p:cNvSpPr>
          <p:nvPr/>
        </p:nvSpPr>
        <p:spPr bwMode="auto">
          <a:xfrm>
            <a:off x="467544" y="260648"/>
            <a:ext cx="8568952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en-US" sz="36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Customer</a:t>
            </a:r>
            <a:r>
              <a:rPr lang="cs-CZ" altLang="en-US" sz="3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en-US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cs-CZ" altLang="en-US" sz="36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elationship</a:t>
            </a:r>
            <a:r>
              <a:rPr lang="cs-CZ" altLang="en-US" sz="3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Management </a:t>
            </a:r>
            <a:r>
              <a:rPr lang="en-US" altLang="en-US" sz="3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cs-CZ" altLang="en-US" sz="3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CRM)</a:t>
            </a:r>
            <a:endParaRPr lang="en-US" altLang="en-US" sz="3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971600" y="1215042"/>
            <a:ext cx="711053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800" dirty="0" smtClean="0">
                <a:latin typeface="Caibri"/>
              </a:rPr>
              <a:t>„CRM systém je zaměřený na aktivní tvorbu </a:t>
            </a:r>
            <a:r>
              <a:rPr lang="cs-CZ" sz="2800" dirty="0">
                <a:latin typeface="Caibri"/>
              </a:rPr>
              <a:t>a </a:t>
            </a:r>
            <a:r>
              <a:rPr lang="cs-CZ" sz="2800" dirty="0" smtClean="0">
                <a:latin typeface="Caibri"/>
              </a:rPr>
              <a:t>udržování </a:t>
            </a:r>
            <a:r>
              <a:rPr lang="cs-CZ" sz="2800" dirty="0">
                <a:latin typeface="Caibri"/>
              </a:rPr>
              <a:t>dlouhodobě prospěšných vztahů se zákazníky</a:t>
            </a:r>
            <a:r>
              <a:rPr lang="cs-CZ" sz="2800" dirty="0" smtClean="0">
                <a:latin typeface="Caibri"/>
              </a:rPr>
              <a:t>.“</a:t>
            </a:r>
            <a:endParaRPr lang="cs-CZ" sz="2800" dirty="0">
              <a:latin typeface="Caibri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899592" y="3717032"/>
            <a:ext cx="7510389" cy="20774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dirty="0">
                <a:latin typeface="Caibri"/>
              </a:rPr>
              <a:t>Operativní CRM pokrývá </a:t>
            </a:r>
            <a:r>
              <a:rPr lang="cs-CZ" sz="2400" dirty="0" smtClean="0">
                <a:latin typeface="Caibri"/>
              </a:rPr>
              <a:t>business procesy spojené s:</a:t>
            </a: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cs-CZ" sz="2000" dirty="0" smtClean="0">
                <a:latin typeface="Caibri"/>
              </a:rPr>
              <a:t>Tvorbou </a:t>
            </a:r>
            <a:r>
              <a:rPr lang="cs-CZ" sz="2000" dirty="0">
                <a:latin typeface="Caibri"/>
              </a:rPr>
              <a:t>marketingových </a:t>
            </a:r>
            <a:r>
              <a:rPr lang="cs-CZ" sz="2000" dirty="0" smtClean="0">
                <a:latin typeface="Caibri"/>
              </a:rPr>
              <a:t>kampaní.</a:t>
            </a:r>
            <a:endParaRPr lang="cs-CZ" sz="2000" dirty="0">
              <a:latin typeface="Caibri"/>
            </a:endParaRP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cs-CZ" sz="2000" dirty="0" smtClean="0">
                <a:latin typeface="Caibri"/>
              </a:rPr>
              <a:t>Automatizací </a:t>
            </a:r>
            <a:r>
              <a:rPr lang="cs-CZ" sz="2000" dirty="0">
                <a:latin typeface="Caibri"/>
              </a:rPr>
              <a:t>prodejního </a:t>
            </a:r>
            <a:r>
              <a:rPr lang="cs-CZ" sz="2000" dirty="0" smtClean="0">
                <a:latin typeface="Caibri"/>
              </a:rPr>
              <a:t>procesu.</a:t>
            </a:r>
            <a:endParaRPr lang="cs-CZ" sz="2000" dirty="0">
              <a:latin typeface="Caibri"/>
            </a:endParaRP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cs-CZ" sz="2000" dirty="0" smtClean="0">
                <a:latin typeface="Caibri"/>
              </a:rPr>
              <a:t>Správou </a:t>
            </a:r>
            <a:r>
              <a:rPr lang="cs-CZ" sz="2000" dirty="0">
                <a:latin typeface="Caibri"/>
              </a:rPr>
              <a:t>a </a:t>
            </a:r>
            <a:r>
              <a:rPr lang="cs-CZ" sz="2000" dirty="0" smtClean="0">
                <a:latin typeface="Caibri"/>
              </a:rPr>
              <a:t>řízením </a:t>
            </a:r>
            <a:r>
              <a:rPr lang="cs-CZ" sz="2000" dirty="0">
                <a:latin typeface="Caibri"/>
              </a:rPr>
              <a:t>klientů, kontaktů a </a:t>
            </a:r>
            <a:r>
              <a:rPr lang="cs-CZ" sz="2000" dirty="0" smtClean="0">
                <a:latin typeface="Caibri"/>
              </a:rPr>
              <a:t>projektů.</a:t>
            </a:r>
            <a:endParaRPr lang="cs-CZ" sz="2000" dirty="0">
              <a:latin typeface="Caibri"/>
            </a:endParaRPr>
          </a:p>
        </p:txBody>
      </p:sp>
      <p:sp>
        <p:nvSpPr>
          <p:cNvPr id="6" name="Šipka dolů 5"/>
          <p:cNvSpPr/>
          <p:nvPr/>
        </p:nvSpPr>
        <p:spPr>
          <a:xfrm>
            <a:off x="4072254" y="2780928"/>
            <a:ext cx="909228" cy="834410"/>
          </a:xfrm>
          <a:prstGeom prst="downArrow">
            <a:avLst>
              <a:gd name="adj1" fmla="val 50000"/>
              <a:gd name="adj2" fmla="val 5127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46064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7" name="Text Box 57"/>
          <p:cNvSpPr txBox="1">
            <a:spLocks noChangeArrowheads="1"/>
          </p:cNvSpPr>
          <p:nvPr/>
        </p:nvSpPr>
        <p:spPr bwMode="auto">
          <a:xfrm>
            <a:off x="467544" y="260648"/>
            <a:ext cx="8568952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en-US" sz="36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Customer</a:t>
            </a:r>
            <a:r>
              <a:rPr lang="cs-CZ" altLang="en-US" sz="3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en-US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cs-CZ" altLang="en-US" sz="36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elationship</a:t>
            </a:r>
            <a:r>
              <a:rPr lang="cs-CZ" altLang="en-US" sz="3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Management </a:t>
            </a:r>
            <a:r>
              <a:rPr lang="en-US" altLang="en-US" sz="3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cs-CZ" altLang="en-US" sz="3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CRM)</a:t>
            </a:r>
            <a:endParaRPr lang="en-US" altLang="en-US" sz="3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395536" y="1052736"/>
            <a:ext cx="8542723" cy="2554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dirty="0" smtClean="0">
                <a:latin typeface="Caibri"/>
              </a:rPr>
              <a:t>Analytický </a:t>
            </a:r>
            <a:r>
              <a:rPr lang="cs-CZ" sz="2400" dirty="0">
                <a:latin typeface="Caibri"/>
              </a:rPr>
              <a:t>CRM </a:t>
            </a:r>
            <a:r>
              <a:rPr lang="cs-CZ" sz="2400" dirty="0" smtClean="0">
                <a:latin typeface="Caibri"/>
              </a:rPr>
              <a:t>slouží k:</a:t>
            </a: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cs-CZ" sz="1900" dirty="0" smtClean="0">
                <a:latin typeface="Caibri"/>
              </a:rPr>
              <a:t>Optimalizaci </a:t>
            </a:r>
            <a:r>
              <a:rPr lang="cs-CZ" sz="1900" dirty="0">
                <a:latin typeface="Caibri"/>
              </a:rPr>
              <a:t>efektivnosti marketingových kampaní a </a:t>
            </a:r>
            <a:r>
              <a:rPr lang="cs-CZ" sz="1900" dirty="0" smtClean="0">
                <a:latin typeface="Caibri"/>
              </a:rPr>
              <a:t>jejich vyhodnocování.</a:t>
            </a:r>
            <a:endParaRPr lang="cs-CZ" sz="1900" dirty="0">
              <a:latin typeface="Caibri"/>
            </a:endParaRP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cs-CZ" sz="1900" dirty="0">
                <a:latin typeface="Caibri"/>
              </a:rPr>
              <a:t>Hledání potenciálních prodejních </a:t>
            </a:r>
            <a:r>
              <a:rPr lang="cs-CZ" sz="1900" dirty="0" smtClean="0">
                <a:latin typeface="Caibri"/>
              </a:rPr>
              <a:t>kanálů.</a:t>
            </a:r>
            <a:endParaRPr lang="cs-CZ" sz="1900" dirty="0">
              <a:latin typeface="Caibri"/>
            </a:endParaRP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cs-CZ" sz="1900" dirty="0" smtClean="0">
                <a:latin typeface="Caibri"/>
              </a:rPr>
              <a:t>Analýze </a:t>
            </a:r>
            <a:r>
              <a:rPr lang="cs-CZ" sz="1900" dirty="0">
                <a:latin typeface="Caibri"/>
              </a:rPr>
              <a:t>chování </a:t>
            </a:r>
            <a:r>
              <a:rPr lang="cs-CZ" sz="1900" dirty="0" smtClean="0">
                <a:latin typeface="Caibri"/>
              </a:rPr>
              <a:t>zákazníků, vývoji nových výrobků.</a:t>
            </a:r>
            <a:endParaRPr lang="cs-CZ" sz="1900" dirty="0">
              <a:latin typeface="Caibri"/>
            </a:endParaRP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cs-CZ" sz="1900" dirty="0" smtClean="0">
                <a:latin typeface="Caibri"/>
              </a:rPr>
              <a:t>Předpovídání </a:t>
            </a:r>
            <a:r>
              <a:rPr lang="cs-CZ" sz="1900" dirty="0">
                <a:latin typeface="Caibri"/>
              </a:rPr>
              <a:t>a analyzování zákaznické </a:t>
            </a:r>
            <a:r>
              <a:rPr lang="cs-CZ" sz="1900" dirty="0" smtClean="0">
                <a:latin typeface="Caibri"/>
              </a:rPr>
              <a:t>rentability.</a:t>
            </a:r>
            <a:endParaRPr lang="cs-CZ" sz="1900" dirty="0">
              <a:latin typeface="Caibri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395536" y="3861048"/>
            <a:ext cx="8352928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dirty="0" smtClean="0">
                <a:latin typeface="Caibri"/>
              </a:rPr>
              <a:t>Kolaborativní CRM umožňuje:</a:t>
            </a: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cs-CZ" sz="1900" dirty="0">
                <a:latin typeface="Caibri"/>
              </a:rPr>
              <a:t>K</a:t>
            </a:r>
            <a:r>
              <a:rPr lang="cs-CZ" sz="1900" dirty="0" smtClean="0">
                <a:latin typeface="Caibri"/>
              </a:rPr>
              <a:t>omunikaci prostřednictvím </a:t>
            </a:r>
            <a:r>
              <a:rPr lang="cs-CZ" sz="1900" dirty="0">
                <a:latin typeface="Caibri"/>
              </a:rPr>
              <a:t>různorodých kanálů za účelem dosažení vyšší kvality interakce se zákazníky.</a:t>
            </a: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cs-CZ" sz="1900" dirty="0">
                <a:latin typeface="Caibri"/>
              </a:rPr>
              <a:t>Z</a:t>
            </a:r>
            <a:r>
              <a:rPr lang="cs-CZ" sz="1900" dirty="0" smtClean="0">
                <a:latin typeface="Caibri"/>
              </a:rPr>
              <a:t>ískat informace </a:t>
            </a:r>
            <a:r>
              <a:rPr lang="cs-CZ" sz="1900" dirty="0">
                <a:latin typeface="Caibri"/>
              </a:rPr>
              <a:t>o specifických zákaznických požadavcích či </a:t>
            </a:r>
            <a:r>
              <a:rPr lang="cs-CZ" sz="1900" dirty="0" smtClean="0">
                <a:latin typeface="Caibri"/>
              </a:rPr>
              <a:t>požadavcích </a:t>
            </a:r>
            <a:r>
              <a:rPr lang="cs-CZ" sz="1900" dirty="0">
                <a:latin typeface="Caibri"/>
              </a:rPr>
              <a:t>na nové služby.</a:t>
            </a:r>
          </a:p>
        </p:txBody>
      </p:sp>
    </p:spTree>
    <p:extLst>
      <p:ext uri="{BB962C8B-B14F-4D97-AF65-F5344CB8AC3E}">
        <p14:creationId xmlns:p14="http://schemas.microsoft.com/office/powerpoint/2010/main" val="2190827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7" name="Text Box 57"/>
          <p:cNvSpPr txBox="1">
            <a:spLocks noChangeArrowheads="1"/>
          </p:cNvSpPr>
          <p:nvPr/>
        </p:nvSpPr>
        <p:spPr bwMode="auto">
          <a:xfrm>
            <a:off x="467544" y="260648"/>
            <a:ext cx="8352928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en-US" sz="36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Supplier</a:t>
            </a:r>
            <a:r>
              <a:rPr lang="cs-CZ" altLang="en-US" sz="3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en-US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cs-CZ" altLang="en-US" sz="36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elationship</a:t>
            </a:r>
            <a:r>
              <a:rPr lang="cs-CZ" altLang="en-US" sz="3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Management </a:t>
            </a:r>
            <a:r>
              <a:rPr lang="en-US" altLang="en-US" sz="3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cs-CZ" alt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cs-CZ" altLang="en-US" sz="3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RM)</a:t>
            </a:r>
            <a:endParaRPr lang="en-US" altLang="en-US" sz="3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755576" y="1452266"/>
            <a:ext cx="763284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3200" dirty="0" smtClean="0">
                <a:latin typeface="Caibri"/>
              </a:rPr>
              <a:t>„SRM systém je zaměřený na budování dlouhodobě prospěšných vztahů s dodavateli.“</a:t>
            </a:r>
            <a:endParaRPr lang="cs-CZ" sz="3200" dirty="0">
              <a:latin typeface="Caibri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755576" y="3731548"/>
            <a:ext cx="763284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3200" dirty="0" smtClean="0">
                <a:latin typeface="Caibri"/>
              </a:rPr>
              <a:t>„Součástí SRM systému je dlouhodobé permanentní hodnocení dodavatelů na základě celé řady kritérií.“</a:t>
            </a:r>
            <a:endParaRPr lang="cs-CZ" sz="3200" dirty="0">
              <a:latin typeface="Caibri"/>
            </a:endParaRPr>
          </a:p>
        </p:txBody>
      </p:sp>
    </p:spTree>
    <p:extLst>
      <p:ext uri="{BB962C8B-B14F-4D97-AF65-F5344CB8AC3E}">
        <p14:creationId xmlns:p14="http://schemas.microsoft.com/office/powerpoint/2010/main" val="321185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3"/>
          <p:cNvSpPr txBox="1">
            <a:spLocks noChangeArrowheads="1"/>
          </p:cNvSpPr>
          <p:nvPr/>
        </p:nvSpPr>
        <p:spPr bwMode="auto">
          <a:xfrm>
            <a:off x="323788" y="118373"/>
            <a:ext cx="8280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cs-CZ" altLang="en-US" sz="3600" b="1" dirty="0" smtClean="0">
                <a:latin typeface="Calibri" panose="020F0502020204030204" pitchFamily="34" charset="0"/>
              </a:rPr>
              <a:t>Tok informací v logistickém systému</a:t>
            </a:r>
            <a:endParaRPr lang="en-US" altLang="en-US" sz="3600" b="1" dirty="0">
              <a:latin typeface="Calibri" panose="020F0502020204030204" pitchFamily="34" charset="0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836712"/>
            <a:ext cx="7704856" cy="5777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634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2"/>
          <a:srcRect l="59051" t="19600" r="8663" b="27201"/>
          <a:stretch/>
        </p:blipFill>
        <p:spPr>
          <a:xfrm>
            <a:off x="1907293" y="1052736"/>
            <a:ext cx="5141762" cy="4765536"/>
          </a:xfrm>
          <a:prstGeom prst="rect">
            <a:avLst/>
          </a:prstGeom>
        </p:spPr>
      </p:pic>
      <p:sp>
        <p:nvSpPr>
          <p:cNvPr id="5177" name="Text Box 57"/>
          <p:cNvSpPr txBox="1">
            <a:spLocks noChangeArrowheads="1"/>
          </p:cNvSpPr>
          <p:nvPr/>
        </p:nvSpPr>
        <p:spPr bwMode="auto">
          <a:xfrm>
            <a:off x="395536" y="260648"/>
            <a:ext cx="8352928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cs-CZ" altLang="en-US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Enterprise</a:t>
            </a:r>
            <a:r>
              <a:rPr lang="cs-CZ" alt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en-US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Resource</a:t>
            </a:r>
            <a:r>
              <a:rPr lang="cs-CZ" alt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en-US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Planning</a:t>
            </a:r>
            <a:r>
              <a:rPr lang="cs-CZ" alt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cs-CZ" altLang="en-US" sz="3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ERP)</a:t>
            </a:r>
            <a:endParaRPr lang="en-US" altLang="en-US" sz="3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Šipka dolů 3"/>
          <p:cNvSpPr/>
          <p:nvPr/>
        </p:nvSpPr>
        <p:spPr>
          <a:xfrm rot="7626560">
            <a:off x="1865382" y="2661114"/>
            <a:ext cx="432048" cy="494561"/>
          </a:xfrm>
          <a:prstGeom prst="downArrow">
            <a:avLst>
              <a:gd name="adj1" fmla="val 50000"/>
              <a:gd name="adj2" fmla="val 5127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899592" y="2488713"/>
            <a:ext cx="902182" cy="46166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2400" dirty="0" smtClean="0">
                <a:solidFill>
                  <a:srgbClr val="FF0000"/>
                </a:solidFill>
                <a:latin typeface="Caibri"/>
              </a:rPr>
              <a:t>SRM</a:t>
            </a:r>
            <a:endParaRPr lang="cs-CZ" sz="2400" dirty="0">
              <a:solidFill>
                <a:srgbClr val="FF0000"/>
              </a:solidFill>
              <a:latin typeface="Caibri"/>
            </a:endParaRPr>
          </a:p>
        </p:txBody>
      </p:sp>
      <p:sp>
        <p:nvSpPr>
          <p:cNvPr id="6" name="Šipka dolů 5"/>
          <p:cNvSpPr/>
          <p:nvPr/>
        </p:nvSpPr>
        <p:spPr>
          <a:xfrm rot="17517317">
            <a:off x="6358090" y="4656173"/>
            <a:ext cx="432048" cy="494561"/>
          </a:xfrm>
          <a:prstGeom prst="downArrow">
            <a:avLst>
              <a:gd name="adj1" fmla="val 50000"/>
              <a:gd name="adj2" fmla="val 5127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TextovéPole 7"/>
          <p:cNvSpPr txBox="1"/>
          <p:nvPr/>
        </p:nvSpPr>
        <p:spPr>
          <a:xfrm>
            <a:off x="6861333" y="3723536"/>
            <a:ext cx="1406238" cy="193899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2400" dirty="0">
                <a:solidFill>
                  <a:srgbClr val="FF0000"/>
                </a:solidFill>
                <a:latin typeface="Caibri"/>
              </a:rPr>
              <a:t>MPS</a:t>
            </a:r>
          </a:p>
          <a:p>
            <a:pPr algn="ctr"/>
            <a:r>
              <a:rPr lang="cs-CZ" sz="2400" dirty="0">
                <a:solidFill>
                  <a:srgbClr val="FF0000"/>
                </a:solidFill>
                <a:latin typeface="Caibri"/>
              </a:rPr>
              <a:t>MRP I&amp;II</a:t>
            </a:r>
          </a:p>
          <a:p>
            <a:pPr algn="ctr"/>
            <a:r>
              <a:rPr lang="cs-CZ" sz="2400" dirty="0">
                <a:solidFill>
                  <a:srgbClr val="FF0000"/>
                </a:solidFill>
                <a:latin typeface="Caibri"/>
              </a:rPr>
              <a:t>MES</a:t>
            </a:r>
          </a:p>
          <a:p>
            <a:pPr algn="ctr"/>
            <a:r>
              <a:rPr lang="cs-CZ" sz="2400" dirty="0" smtClean="0">
                <a:solidFill>
                  <a:srgbClr val="FF0000"/>
                </a:solidFill>
                <a:latin typeface="Caibri"/>
              </a:rPr>
              <a:t>APS</a:t>
            </a:r>
          </a:p>
          <a:p>
            <a:pPr algn="ctr"/>
            <a:r>
              <a:rPr lang="cs-CZ" sz="2400" dirty="0" smtClean="0">
                <a:solidFill>
                  <a:srgbClr val="FF0000"/>
                </a:solidFill>
                <a:latin typeface="Caibri"/>
              </a:rPr>
              <a:t>WMS</a:t>
            </a:r>
            <a:endParaRPr lang="cs-CZ" sz="2400" dirty="0">
              <a:solidFill>
                <a:srgbClr val="FF0000"/>
              </a:solidFill>
              <a:latin typeface="Caibri"/>
            </a:endParaRPr>
          </a:p>
        </p:txBody>
      </p:sp>
      <p:sp>
        <p:nvSpPr>
          <p:cNvPr id="9" name="Šipka dolů 8"/>
          <p:cNvSpPr/>
          <p:nvPr/>
        </p:nvSpPr>
        <p:spPr>
          <a:xfrm rot="2945551">
            <a:off x="2428447" y="4953577"/>
            <a:ext cx="432048" cy="494561"/>
          </a:xfrm>
          <a:prstGeom prst="downArrow">
            <a:avLst>
              <a:gd name="adj1" fmla="val 50000"/>
              <a:gd name="adj2" fmla="val 5127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TextovéPole 9"/>
          <p:cNvSpPr txBox="1"/>
          <p:nvPr/>
        </p:nvSpPr>
        <p:spPr>
          <a:xfrm>
            <a:off x="1381789" y="4987275"/>
            <a:ext cx="1027155" cy="83099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2400" dirty="0" smtClean="0">
                <a:solidFill>
                  <a:srgbClr val="FF0000"/>
                </a:solidFill>
                <a:latin typeface="Caibri"/>
              </a:rPr>
              <a:t>WMS</a:t>
            </a:r>
          </a:p>
          <a:p>
            <a:pPr algn="ctr"/>
            <a:r>
              <a:rPr lang="cs-CZ" sz="2400" dirty="0" smtClean="0">
                <a:solidFill>
                  <a:srgbClr val="FF0000"/>
                </a:solidFill>
                <a:latin typeface="Caibri"/>
              </a:rPr>
              <a:t>TMS</a:t>
            </a:r>
            <a:endParaRPr lang="cs-CZ" sz="2400" dirty="0">
              <a:solidFill>
                <a:srgbClr val="FF0000"/>
              </a:solidFill>
              <a:latin typeface="Caibri"/>
            </a:endParaRPr>
          </a:p>
        </p:txBody>
      </p:sp>
    </p:spTree>
    <p:extLst>
      <p:ext uri="{BB962C8B-B14F-4D97-AF65-F5344CB8AC3E}">
        <p14:creationId xmlns:p14="http://schemas.microsoft.com/office/powerpoint/2010/main" val="3204235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204" name="Group 8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8837164"/>
              </p:ext>
            </p:extLst>
          </p:nvPr>
        </p:nvGraphicFramePr>
        <p:xfrm>
          <a:off x="539552" y="1988840"/>
          <a:ext cx="7985264" cy="3200610"/>
        </p:xfrm>
        <a:graphic>
          <a:graphicData uri="http://schemas.openxmlformats.org/drawingml/2006/table">
            <a:tbl>
              <a:tblPr/>
              <a:tblGrid>
                <a:gridCol w="2187639">
                  <a:extLst>
                    <a:ext uri="{9D8B030D-6E8A-4147-A177-3AD203B41FA5}">
                      <a16:colId xmlns:a16="http://schemas.microsoft.com/office/drawing/2014/main" val="4149867564"/>
                    </a:ext>
                  </a:extLst>
                </a:gridCol>
                <a:gridCol w="1903730">
                  <a:extLst>
                    <a:ext uri="{9D8B030D-6E8A-4147-A177-3AD203B41FA5}">
                      <a16:colId xmlns:a16="http://schemas.microsoft.com/office/drawing/2014/main" val="2161018553"/>
                    </a:ext>
                  </a:extLst>
                </a:gridCol>
                <a:gridCol w="1794256">
                  <a:extLst>
                    <a:ext uri="{9D8B030D-6E8A-4147-A177-3AD203B41FA5}">
                      <a16:colId xmlns:a16="http://schemas.microsoft.com/office/drawing/2014/main" val="1588559545"/>
                    </a:ext>
                  </a:extLst>
                </a:gridCol>
                <a:gridCol w="2099639">
                  <a:extLst>
                    <a:ext uri="{9D8B030D-6E8A-4147-A177-3AD203B41FA5}">
                      <a16:colId xmlns:a16="http://schemas.microsoft.com/office/drawing/2014/main" val="300631008"/>
                    </a:ext>
                  </a:extLst>
                </a:gridCol>
              </a:tblGrid>
              <a:tr h="244475"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Forma přenosu</a:t>
                      </a:r>
                      <a:endParaRPr kumimoji="0" lang="cs-CZ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35" marB="4573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Kritéria hodnocení</a:t>
                      </a:r>
                      <a:endParaRPr kumimoji="0" lang="cs-CZ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35" marB="4573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2587889"/>
                  </a:ext>
                </a:extLst>
              </a:tr>
              <a:tr h="244475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Rychlost</a:t>
                      </a:r>
                      <a:endParaRPr kumimoji="0" lang="cs-CZ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35" marB="4573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Spolehlivost</a:t>
                      </a:r>
                      <a:endParaRPr kumimoji="0" lang="cs-CZ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35" marB="4573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Přesnost</a:t>
                      </a:r>
                      <a:endParaRPr kumimoji="0" lang="cs-CZ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35" marB="4573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7404743"/>
                  </a:ext>
                </a:extLst>
              </a:tr>
              <a:tr h="2444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Osobní předání</a:t>
                      </a:r>
                      <a:endParaRPr kumimoji="0" lang="cs-CZ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35" marB="4573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Nevelká</a:t>
                      </a:r>
                      <a:endParaRPr kumimoji="0" lang="cs-CZ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35" marB="4573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Vysoká</a:t>
                      </a:r>
                      <a:endParaRPr kumimoji="0" lang="cs-CZ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35" marB="4573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Vysoká</a:t>
                      </a:r>
                    </a:p>
                  </a:txBody>
                  <a:tcPr marT="45735" marB="4573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1831790"/>
                  </a:ext>
                </a:extLst>
              </a:tr>
              <a:tr h="23132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Telefon</a:t>
                      </a:r>
                      <a:endParaRPr kumimoji="0" lang="cs-CZ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35" marB="4573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Rychlá</a:t>
                      </a:r>
                      <a:endParaRPr kumimoji="0" lang="cs-CZ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35" marB="4573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Dobrá</a:t>
                      </a:r>
                      <a:endParaRPr kumimoji="0" lang="cs-CZ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35" marB="4573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Možnost chyb</a:t>
                      </a:r>
                      <a:endParaRPr kumimoji="0" lang="cs-CZ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35" marB="4573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8390862"/>
                  </a:ext>
                </a:extLst>
              </a:tr>
              <a:tr h="2444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Fax</a:t>
                      </a:r>
                      <a:endParaRPr kumimoji="0" lang="cs-CZ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35" marB="4573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Rychlá</a:t>
                      </a:r>
                      <a:endParaRPr kumimoji="0" lang="cs-CZ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35" marB="4573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Vysoká</a:t>
                      </a:r>
                    </a:p>
                  </a:txBody>
                  <a:tcPr marT="45735" marB="4573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Vysoká</a:t>
                      </a:r>
                    </a:p>
                  </a:txBody>
                  <a:tcPr marT="45735" marB="4573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2605773"/>
                  </a:ext>
                </a:extLst>
              </a:tr>
              <a:tr h="2444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Pošta</a:t>
                      </a:r>
                      <a:endParaRPr kumimoji="0" lang="cs-CZ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35" marB="4573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Pomalá</a:t>
                      </a:r>
                      <a:endParaRPr kumimoji="0" lang="cs-CZ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35" marB="4573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Nízká</a:t>
                      </a:r>
                      <a:endParaRPr kumimoji="0" lang="cs-CZ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35" marB="4573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Vysoká</a:t>
                      </a:r>
                    </a:p>
                  </a:txBody>
                  <a:tcPr marT="45735" marB="4573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2486017"/>
                  </a:ext>
                </a:extLst>
              </a:tr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2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Elektronicky</a:t>
                      </a:r>
                    </a:p>
                  </a:txBody>
                  <a:tcPr marT="45735" marB="4573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Velmi vysoká</a:t>
                      </a:r>
                      <a:endParaRPr kumimoji="0" lang="cs-CZ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35" marB="4573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Vysoká</a:t>
                      </a:r>
                    </a:p>
                  </a:txBody>
                  <a:tcPr marT="45735" marB="4573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Vysoká</a:t>
                      </a:r>
                    </a:p>
                  </a:txBody>
                  <a:tcPr marT="45735" marB="4573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2084126"/>
                  </a:ext>
                </a:extLst>
              </a:tr>
            </a:tbl>
          </a:graphicData>
        </a:graphic>
      </p:graphicFrame>
      <p:sp>
        <p:nvSpPr>
          <p:cNvPr id="7227" name="Text Box 13"/>
          <p:cNvSpPr txBox="1">
            <a:spLocks noChangeArrowheads="1"/>
          </p:cNvSpPr>
          <p:nvPr/>
        </p:nvSpPr>
        <p:spPr bwMode="auto">
          <a:xfrm>
            <a:off x="211704" y="404664"/>
            <a:ext cx="8640960" cy="120032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cs-CZ" alt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en-US" sz="3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Formy přenosu informací v logistickém systému</a:t>
            </a:r>
            <a:endParaRPr lang="en-US" altLang="en-US" sz="3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4230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13"/>
          <p:cNvSpPr txBox="1">
            <a:spLocks noChangeArrowheads="1"/>
          </p:cNvSpPr>
          <p:nvPr/>
        </p:nvSpPr>
        <p:spPr bwMode="auto">
          <a:xfrm>
            <a:off x="251520" y="140439"/>
            <a:ext cx="8581330" cy="120032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cs-CZ" altLang="en-US" sz="3600" b="1" dirty="0" smtClean="0">
                <a:latin typeface="Calibri" panose="020F0502020204030204" pitchFamily="34" charset="0"/>
              </a:rPr>
              <a:t>Elektronický přenos informací v logistickém systému</a:t>
            </a:r>
            <a:endParaRPr lang="en-US" altLang="en-US" sz="3600" b="1" dirty="0">
              <a:latin typeface="Calibri" panose="020F0502020204030204" pitchFamily="34" charset="0"/>
            </a:endParaRPr>
          </a:p>
        </p:txBody>
      </p:sp>
      <p:grpSp>
        <p:nvGrpSpPr>
          <p:cNvPr id="5" name="Skupina 4"/>
          <p:cNvGrpSpPr/>
          <p:nvPr/>
        </p:nvGrpSpPr>
        <p:grpSpPr>
          <a:xfrm>
            <a:off x="1259632" y="1412776"/>
            <a:ext cx="6743656" cy="4968552"/>
            <a:chOff x="1320822" y="908720"/>
            <a:chExt cx="6743656" cy="4968552"/>
          </a:xfrm>
        </p:grpSpPr>
        <p:pic>
          <p:nvPicPr>
            <p:cNvPr id="2" name="Obrázek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0822" y="908720"/>
              <a:ext cx="6743656" cy="4968552"/>
            </a:xfrm>
            <a:prstGeom prst="rect">
              <a:avLst/>
            </a:prstGeom>
          </p:spPr>
        </p:pic>
        <p:sp>
          <p:nvSpPr>
            <p:cNvPr id="7" name="Obdélník 6"/>
            <p:cNvSpPr/>
            <p:nvPr/>
          </p:nvSpPr>
          <p:spPr>
            <a:xfrm>
              <a:off x="6300192" y="2060848"/>
              <a:ext cx="1584176" cy="2880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8" name="Obdélník 7"/>
            <p:cNvSpPr/>
            <p:nvPr/>
          </p:nvSpPr>
          <p:spPr>
            <a:xfrm>
              <a:off x="6372200" y="3573016"/>
              <a:ext cx="1584176" cy="2880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9" name="Obdélník 8"/>
            <p:cNvSpPr/>
            <p:nvPr/>
          </p:nvSpPr>
          <p:spPr>
            <a:xfrm>
              <a:off x="6372200" y="5024354"/>
              <a:ext cx="1584176" cy="2880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</p:grpSp>
    </p:spTree>
    <p:extLst>
      <p:ext uri="{BB962C8B-B14F-4D97-AF65-F5344CB8AC3E}">
        <p14:creationId xmlns:p14="http://schemas.microsoft.com/office/powerpoint/2010/main" val="1690782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11" b="10141"/>
          <a:stretch/>
        </p:blipFill>
        <p:spPr>
          <a:xfrm>
            <a:off x="738904" y="1412776"/>
            <a:ext cx="7793536" cy="4896544"/>
          </a:xfrm>
          <a:prstGeom prst="rect">
            <a:avLst/>
          </a:prstGeom>
        </p:spPr>
      </p:pic>
      <p:sp>
        <p:nvSpPr>
          <p:cNvPr id="6" name="Text Box 13"/>
          <p:cNvSpPr txBox="1">
            <a:spLocks noChangeArrowheads="1"/>
          </p:cNvSpPr>
          <p:nvPr/>
        </p:nvSpPr>
        <p:spPr bwMode="auto">
          <a:xfrm>
            <a:off x="273820" y="188640"/>
            <a:ext cx="8613032" cy="120032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cs-CZ" altLang="en-US" sz="3600" b="1" dirty="0" smtClean="0">
                <a:latin typeface="Calibri" panose="020F0502020204030204" pitchFamily="34" charset="0"/>
              </a:rPr>
              <a:t>Elektronický přenos informací v logistickém systému</a:t>
            </a:r>
            <a:endParaRPr lang="en-US" altLang="en-US" sz="3600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8529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13"/>
          <p:cNvSpPr txBox="1">
            <a:spLocks noChangeArrowheads="1"/>
          </p:cNvSpPr>
          <p:nvPr/>
        </p:nvSpPr>
        <p:spPr bwMode="auto">
          <a:xfrm>
            <a:off x="659915" y="188640"/>
            <a:ext cx="8280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cs-CZ" altLang="en-US" sz="3600" b="1" dirty="0" smtClean="0">
                <a:latin typeface="Calibri" panose="020F0502020204030204" pitchFamily="34" charset="0"/>
              </a:rPr>
              <a:t>Základní prvky počítačových sítí</a:t>
            </a:r>
            <a:endParaRPr lang="en-US" altLang="en-US" sz="3600" b="1" dirty="0">
              <a:latin typeface="Calibri" panose="020F0502020204030204" pitchFamily="34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027" y="1196752"/>
            <a:ext cx="7938177" cy="5095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409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13"/>
          <p:cNvSpPr txBox="1">
            <a:spLocks noChangeArrowheads="1"/>
          </p:cNvSpPr>
          <p:nvPr/>
        </p:nvSpPr>
        <p:spPr bwMode="auto">
          <a:xfrm>
            <a:off x="323528" y="260648"/>
            <a:ext cx="8280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cs-CZ" altLang="en-US" sz="3600" b="1" dirty="0" smtClean="0">
                <a:latin typeface="Calibri" panose="020F0502020204030204" pitchFamily="34" charset="0"/>
              </a:rPr>
              <a:t>Příklad lokální počítačové sítě - sklad </a:t>
            </a:r>
            <a:endParaRPr lang="en-US" altLang="en-US" sz="3600" b="1" dirty="0">
              <a:latin typeface="Calibri" panose="020F0502020204030204" pitchFamily="34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052736"/>
            <a:ext cx="7299720" cy="5010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201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13"/>
          <p:cNvSpPr txBox="1">
            <a:spLocks noChangeArrowheads="1"/>
          </p:cNvSpPr>
          <p:nvPr/>
        </p:nvSpPr>
        <p:spPr bwMode="auto">
          <a:xfrm>
            <a:off x="395536" y="37073"/>
            <a:ext cx="8424936" cy="10156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cs-CZ" altLang="en-US" sz="3000" b="1" dirty="0" smtClean="0">
                <a:latin typeface="Calibri" panose="020F0502020204030204" pitchFamily="34" charset="0"/>
              </a:rPr>
              <a:t>Způsoby zrychlování toku informací v logistických systémech</a:t>
            </a:r>
            <a:endParaRPr lang="en-US" altLang="en-US" sz="3000" b="1" dirty="0">
              <a:latin typeface="Calibri" panose="020F0502020204030204" pitchFamily="34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827584" y="1124744"/>
            <a:ext cx="7394717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cs-CZ" altLang="en-US" sz="2600" b="1" dirty="0">
                <a:solidFill>
                  <a:srgbClr val="FF0000"/>
                </a:solidFill>
                <a:latin typeface="Calibri" panose="020F0502020204030204" pitchFamily="34" charset="0"/>
              </a:rPr>
              <a:t>Eliminace papírových </a:t>
            </a:r>
            <a:r>
              <a:rPr lang="cs-CZ" altLang="en-US" sz="26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dokladů ve skladech, výrobě…</a:t>
            </a:r>
            <a:endParaRPr lang="en-US" altLang="en-US" sz="2600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pic>
        <p:nvPicPr>
          <p:cNvPr id="7" name="Picture 116" descr="objednávk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762873"/>
            <a:ext cx="4248472" cy="4838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Přímá spojnice 7"/>
          <p:cNvCxnSpPr/>
          <p:nvPr/>
        </p:nvCxnSpPr>
        <p:spPr>
          <a:xfrm>
            <a:off x="2483768" y="1692535"/>
            <a:ext cx="4320480" cy="4906487"/>
          </a:xfrm>
          <a:prstGeom prst="line">
            <a:avLst/>
          </a:prstGeom>
          <a:ln w="793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8"/>
          <p:cNvCxnSpPr/>
          <p:nvPr/>
        </p:nvCxnSpPr>
        <p:spPr>
          <a:xfrm flipV="1">
            <a:off x="2483768" y="1762874"/>
            <a:ext cx="4248472" cy="4906486"/>
          </a:xfrm>
          <a:prstGeom prst="line">
            <a:avLst/>
          </a:prstGeom>
          <a:ln w="793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1758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1822</TotalTime>
  <Words>1228</Words>
  <Application>Microsoft Office PowerPoint</Application>
  <PresentationFormat>Předvádění na obrazovce (4:3)</PresentationFormat>
  <Paragraphs>220</Paragraphs>
  <Slides>30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30</vt:i4>
      </vt:variant>
    </vt:vector>
  </HeadingPairs>
  <TitlesOfParts>
    <vt:vector size="36" baseType="lpstr">
      <vt:lpstr>Arial</vt:lpstr>
      <vt:lpstr>Caibri</vt:lpstr>
      <vt:lpstr>Calibri</vt:lpstr>
      <vt:lpstr>Times New Roman</vt:lpstr>
      <vt:lpstr>Výchozí návrh</vt:lpstr>
      <vt:lpstr>Motiv systému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cp:lastModifiedBy>jakub.dyntar</cp:lastModifiedBy>
  <cp:revision>2</cp:revision>
  <dcterms:created xsi:type="dcterms:W3CDTF">2007-03-21T17:45:15Z</dcterms:created>
  <dcterms:modified xsi:type="dcterms:W3CDTF">2024-04-17T08:46:19Z</dcterms:modified>
</cp:coreProperties>
</file>