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9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0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7" autoAdjust="0"/>
    <p:restoredTop sz="95616" autoAdjust="0"/>
  </p:normalViewPr>
  <p:slideViewPr>
    <p:cSldViewPr snapToGrid="0" snapToObjects="1">
      <p:cViewPr>
        <p:scale>
          <a:sx n="136" d="100"/>
          <a:sy n="136" d="100"/>
        </p:scale>
        <p:origin x="-462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30.06.2023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5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=""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=""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=""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570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1" r:id="rId2"/>
    <p:sldLayoutId id="2147483671" r:id="rId3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=""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Cvičení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č.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7: Svařování kovů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Ing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Martin Švec,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Ph.D.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=""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19830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=""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=""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=""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=""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=""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=""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241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Spojení je realizováno díky vysokým  tlakům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100 – 1000 </a:t>
            </a:r>
            <a:r>
              <a:rPr lang="cs-CZ" altLang="cs-CZ" dirty="0" err="1" smtClean="0">
                <a:latin typeface="Calibri" pitchFamily="34" charset="0"/>
                <a:cs typeface="Calibri" pitchFamily="34" charset="0"/>
              </a:rPr>
              <a:t>MPa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Deformace v místě svařování závisí na použité metodě svařování a pohybují se od 30 do 80%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Vhodné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pro tvárné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materiály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(Al,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Cu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Ni,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Pb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Au,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Ag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Pt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Pd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, oceli)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Výhoda: není tu TOO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Svařování s využitím tlaku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5553"/>
          <a:stretch/>
        </p:blipFill>
        <p:spPr>
          <a:xfrm>
            <a:off x="5043522" y="2273322"/>
            <a:ext cx="1814261" cy="249707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85" y="3761144"/>
            <a:ext cx="2140295" cy="100786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5959"/>
          <a:stretch/>
        </p:blipFill>
        <p:spPr bwMode="auto">
          <a:xfrm>
            <a:off x="252000" y="2276634"/>
            <a:ext cx="3902972" cy="111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t="23676" r="17509"/>
          <a:stretch/>
        </p:blipFill>
        <p:spPr>
          <a:xfrm>
            <a:off x="2276669" y="3391529"/>
            <a:ext cx="1878303" cy="1339623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391531"/>
            <a:ext cx="2024669" cy="133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1882117" y="3176087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Výbuchem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907526" y="3521858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Tlakem za studena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744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Základní pojmy a názvosloví svarového spoje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80" y="990978"/>
            <a:ext cx="6235332" cy="415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17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Základní pojmy a názvosloví svarového spoje</a:t>
            </a:r>
          </a:p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Tupý svar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3036" y="875976"/>
            <a:ext cx="1833284" cy="20019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00" y="3123720"/>
            <a:ext cx="2585100" cy="20197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 b="6051"/>
          <a:stretch/>
        </p:blipFill>
        <p:spPr bwMode="auto">
          <a:xfrm>
            <a:off x="774398" y="1747634"/>
            <a:ext cx="5760320" cy="213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946472" y="630000"/>
            <a:ext cx="106913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 - svar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90699" y="3048405"/>
            <a:ext cx="131154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U - svar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16516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Základní pojmy a názvosloví svarového spoje</a:t>
            </a:r>
          </a:p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Koutový svar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7"/>
          <a:stretch/>
        </p:blipFill>
        <p:spPr bwMode="auto">
          <a:xfrm>
            <a:off x="199715" y="1706271"/>
            <a:ext cx="6431814" cy="210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72" y="937809"/>
            <a:ext cx="2306947" cy="210397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58" y="3154678"/>
            <a:ext cx="2522137" cy="198882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693993" y="448854"/>
            <a:ext cx="145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Koutový svar</a:t>
            </a:r>
          </a:p>
          <a:p>
            <a:r>
              <a:rPr lang="cs-CZ" b="1" dirty="0" smtClean="0"/>
              <a:t>T - spoj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09132" y="2830607"/>
            <a:ext cx="1800077" cy="55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Oboustranný</a:t>
            </a:r>
          </a:p>
          <a:p>
            <a:r>
              <a:rPr lang="cs-CZ" b="1" dirty="0" smtClean="0"/>
              <a:t>     ½ V - svar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5517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Základní pojmy a názvosloví svarového spoje</a:t>
            </a:r>
          </a:p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Lemový svar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4" y="3296264"/>
            <a:ext cx="7688424" cy="163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21" y="867197"/>
            <a:ext cx="3254158" cy="24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2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Základní pojmy a názvosloví svarového spoje</a:t>
            </a:r>
          </a:p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Tavné svary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2" y="3518653"/>
            <a:ext cx="5430445" cy="17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9159" r="9345" b="8484"/>
          <a:stretch/>
        </p:blipFill>
        <p:spPr>
          <a:xfrm>
            <a:off x="4934571" y="930864"/>
            <a:ext cx="3035232" cy="24185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6732" r="13011" b="9746"/>
          <a:stretch/>
        </p:blipFill>
        <p:spPr>
          <a:xfrm>
            <a:off x="2475572" y="990978"/>
            <a:ext cx="2357685" cy="23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0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Základní pojmy a názvosloví svarového spoje</a:t>
            </a:r>
          </a:p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Vícevrstvé svary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b="9522"/>
          <a:stretch/>
        </p:blipFill>
        <p:spPr bwMode="auto">
          <a:xfrm>
            <a:off x="2254032" y="3422869"/>
            <a:ext cx="6889968" cy="156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0" t="34926" r="62729" b="10638"/>
          <a:stretch/>
        </p:blipFill>
        <p:spPr bwMode="auto">
          <a:xfrm>
            <a:off x="5433662" y="1605956"/>
            <a:ext cx="2547903" cy="167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4994" r="3769" b="10638"/>
          <a:stretch>
            <a:fillRect/>
          </a:stretch>
        </p:blipFill>
        <p:spPr bwMode="auto">
          <a:xfrm>
            <a:off x="2895534" y="900000"/>
            <a:ext cx="2442497" cy="24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66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Základní pojmy a názvosloví svarového spoje</a:t>
            </a:r>
          </a:p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Polohy svařování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54" y="990978"/>
            <a:ext cx="5290457" cy="39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89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1298889"/>
            <a:ext cx="8733380" cy="151331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STRMÁ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při velké změně napětí (délky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oblouku) dojde k malé změně proudu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vhodné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pro ruční svařování (svařování obalenou elektrodou, TIG)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PLOCHÁ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při malé změně napětí (délky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oblouku) dojde k velké změně proudu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vhodné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pro automatizované svařování, roboty (MIG, MAG)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Zdroj svařovacího proudu</a:t>
            </a:r>
          </a:p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Statická charakteristika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 b="1907"/>
          <a:stretch>
            <a:fillRect/>
          </a:stretch>
        </p:blipFill>
        <p:spPr bwMode="auto">
          <a:xfrm>
            <a:off x="2463281" y="2642345"/>
            <a:ext cx="3793759" cy="24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11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48113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640480" cy="1513313"/>
          </a:xfrm>
        </p:spPr>
        <p:txBody>
          <a:bodyPr>
            <a:noAutofit/>
          </a:bodyPr>
          <a:lstStyle/>
          <a:p>
            <a:pPr marL="114300" indent="0" eaLnBrk="1" hangingPunct="1">
              <a:buNone/>
            </a:pPr>
            <a:r>
              <a:rPr lang="cs-CZ" altLang="cs-CZ" sz="3600" b="1" dirty="0" smtClean="0">
                <a:latin typeface="Calibri" pitchFamily="34" charset="0"/>
                <a:cs typeface="Calibri" pitchFamily="34" charset="0"/>
              </a:rPr>
              <a:t>Úvod do svařování kovů</a:t>
            </a:r>
          </a:p>
          <a:p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cs-CZ" sz="3600" dirty="0" smtClean="0">
                <a:latin typeface="Calibri" pitchFamily="34" charset="0"/>
                <a:cs typeface="Calibri" pitchFamily="34" charset="0"/>
              </a:rPr>
              <a:t>základní pojmy</a:t>
            </a:r>
          </a:p>
          <a:p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cs-CZ" sz="3600" dirty="0" smtClean="0">
                <a:latin typeface="Calibri" pitchFamily="34" charset="0"/>
                <a:cs typeface="Calibri" pitchFamily="34" charset="0"/>
              </a:rPr>
              <a:t>názvosloví svarového spoje</a:t>
            </a:r>
          </a:p>
          <a:p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cs-CZ" sz="3600" dirty="0" smtClean="0">
                <a:latin typeface="Calibri" pitchFamily="34" charset="0"/>
                <a:cs typeface="Calibri" pitchFamily="34" charset="0"/>
              </a:rPr>
              <a:t>rozdělení metod svařování</a:t>
            </a:r>
          </a:p>
          <a:p>
            <a:r>
              <a:rPr lang="cs-CZ" altLang="cs-CZ" sz="3600" dirty="0">
                <a:latin typeface="Calibri" pitchFamily="34" charset="0"/>
                <a:cs typeface="Calibri" pitchFamily="34" charset="0"/>
              </a:rPr>
              <a:t>	</a:t>
            </a:r>
            <a:r>
              <a:rPr lang="cs-CZ" altLang="cs-CZ" sz="3600" dirty="0" smtClean="0">
                <a:latin typeface="Calibri" pitchFamily="34" charset="0"/>
                <a:cs typeface="Calibri" pitchFamily="34" charset="0"/>
              </a:rPr>
              <a:t>svařitelnost kovů</a:t>
            </a:r>
            <a:endParaRPr lang="cs-CZ" altLang="cs-CZ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Svařování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38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Rozebíratelné </a:t>
            </a: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spoje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 – vytvořené pomocí spojovacího materiálu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Není teplotně ovlivněná oblast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! Pozor na vznik korozních článků !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Nerozebíratelné spoje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– vytvořené svařováním, nýtováním, lepením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Pro díly s předepsanou těsností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Pro díly, u nichž by mohla být narušena rozměrová stabilita dílů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Pro díly, u nichž by mohla být narušena kompaktnost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Typy spojů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Zástupný symbol pro obsah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1999711"/>
            <a:ext cx="2948474" cy="15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8" y="1466239"/>
            <a:ext cx="2473468" cy="21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6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Automobilový průmysl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Stavební konstrukce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Energetika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Potravinářský průmysl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Letecký průmysl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Jedna z nejstarších technologií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Svařovat lze za použití většiny fyzikálních principů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Světlo, zvuk, síla, termická reakce, výbuch, </a:t>
            </a:r>
            <a:br>
              <a:rPr lang="cs-CZ" altLang="cs-CZ" dirty="0" smtClean="0">
                <a:latin typeface="Calibri" pitchFamily="34" charset="0"/>
                <a:cs typeface="Calibri" pitchFamily="34" charset="0"/>
              </a:rPr>
            </a:b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elektrický proud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Dle ISO 4063 je definováno 93 různých metod svařování,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cs-CZ" altLang="cs-CZ" dirty="0" smtClean="0">
                <a:latin typeface="Calibri" pitchFamily="34" charset="0"/>
                <a:cs typeface="Calibri" pitchFamily="34" charset="0"/>
              </a:rPr>
            </a:b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nichž 31 je hlavních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Aplikovatelné téměř ve všech prostředích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Využití svařování</a:t>
            </a:r>
            <a:endParaRPr lang="x-none" dirty="0">
              <a:solidFill>
                <a:schemeClr val="accent1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041780" y="458856"/>
            <a:ext cx="5943600" cy="2452295"/>
            <a:chOff x="198844" y="3069160"/>
            <a:chExt cx="8341412" cy="3676174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182" y="4945334"/>
              <a:ext cx="2379311" cy="18000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6"/>
            <a:stretch/>
          </p:blipFill>
          <p:spPr>
            <a:xfrm>
              <a:off x="198844" y="3069160"/>
              <a:ext cx="1996892" cy="180000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3073290"/>
              <a:ext cx="2888136" cy="180000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76" y="4945334"/>
              <a:ext cx="2774586" cy="1800000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272" y="3073290"/>
              <a:ext cx="3327273" cy="180000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4"/>
            <a:stretch/>
          </p:blipFill>
          <p:spPr>
            <a:xfrm>
              <a:off x="5521752" y="4945334"/>
              <a:ext cx="3009605" cy="1800000"/>
            </a:xfrm>
            <a:prstGeom prst="rect">
              <a:avLst/>
            </a:prstGeom>
          </p:spPr>
        </p:pic>
      </p:grpSp>
      <p:pic>
        <p:nvPicPr>
          <p:cNvPr id="23" name="Obráze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08" y="2959211"/>
            <a:ext cx="1569431" cy="111826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80" y="2959211"/>
            <a:ext cx="1301988" cy="1118946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2"/>
          <a:stretch/>
        </p:blipFill>
        <p:spPr>
          <a:xfrm>
            <a:off x="6619174" y="4125538"/>
            <a:ext cx="1544925" cy="9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77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u="sng" dirty="0">
                <a:latin typeface="Calibri" pitchFamily="34" charset="0"/>
                <a:cs typeface="Calibri" pitchFamily="34" charset="0"/>
              </a:rPr>
              <a:t>Definice svařování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: </a:t>
            </a:r>
            <a:r>
              <a:rPr lang="cs-CZ" altLang="cs-CZ" b="1" i="1" dirty="0">
                <a:latin typeface="Calibri" pitchFamily="34" charset="0"/>
                <a:cs typeface="Calibri" pitchFamily="34" charset="0"/>
              </a:rPr>
              <a:t>Metalurgický proces, při kterém se vytvářejí nerozebíratelná spojení prostřednictvím meziatomových vazeb mezi svařovanými částmi přímo, nebo prostřednictvím přídavného materiálu při jejich ohřevu nebo plastické deformaci.</a:t>
            </a:r>
            <a:endParaRPr lang="cs-CZ" altLang="cs-CZ" b="1" i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 s využitím tepla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 s využitím tlaku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 s využitím tepla a tlaku</a:t>
            </a:r>
          </a:p>
          <a:p>
            <a:pPr eaLnBrk="1" hangingPunct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Dělení metod svařování podle ČSN EN ISO 4063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Rozdělení metod svařování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79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260" y="990978"/>
            <a:ext cx="7595119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>
                <a:latin typeface="Calibri" pitchFamily="34" charset="0"/>
                <a:cs typeface="Calibri" pitchFamily="34" charset="0"/>
              </a:rPr>
              <a:t>Skupina 1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obloukové metody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Ruční obloukové svařování obalenou elektrodou, MIG / MAG, TIG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Skupina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odporové metody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Odporové svařování bodové, švové, výstupkové, stykové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Skupina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plamenové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 </a:t>
            </a:r>
            <a:r>
              <a:rPr lang="cs-CZ" altLang="cs-CZ" dirty="0" err="1" smtClean="0">
                <a:latin typeface="Calibri" pitchFamily="34" charset="0"/>
                <a:cs typeface="Calibri" pitchFamily="34" charset="0"/>
              </a:rPr>
              <a:t>kyslíko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 – acetylénovým plamenem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Skupina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4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tlakové metody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 ultrazvukem, difúzní, třecí (FSW), tlakem za studena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Skupina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5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svařování svazkem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paprsků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 laserem, elektronovým paprskem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Skupina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7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– ostatní způsoby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Svařování </a:t>
            </a:r>
            <a:r>
              <a:rPr lang="cs-CZ" altLang="cs-CZ" dirty="0" err="1" smtClean="0">
                <a:latin typeface="Calibri" pitchFamily="34" charset="0"/>
                <a:cs typeface="Calibri" pitchFamily="34" charset="0"/>
              </a:rPr>
              <a:t>aluminotermické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, elektrostruskové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Skupina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8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řezání a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drážkování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Skupina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9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– pájení tvrdé, měkké a do úkosu</a:t>
            </a: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Rozdělení metod svařování ČSN EN ISO 4063</a:t>
            </a:r>
            <a:endParaRPr lang="x-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3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Ke spojení dochází bez působení vnějších sil, pouze místním natavením základního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materiálu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Meziatomové vzdálenosti je dosaženo dostatečnou tekutostí roztaveného kovu a </a:t>
            </a:r>
            <a:r>
              <a:rPr lang="cs-CZ" altLang="cs-CZ" dirty="0" err="1">
                <a:latin typeface="Calibri" pitchFamily="34" charset="0"/>
                <a:cs typeface="Calibri" pitchFamily="34" charset="0"/>
              </a:rPr>
              <a:t>smáčivostí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spojovaných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hran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Svar 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vzniká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krystalizací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Strukturní heterogenita, rozdílné mechanické vlastnosti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svaru, </a:t>
            </a: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vznik teplotně ovlivněné oblasti</a:t>
            </a:r>
            <a:endParaRPr lang="cs-CZ" altLang="cs-CZ" b="1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Svařování s využitím tepla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5"/>
          <a:stretch/>
        </p:blipFill>
        <p:spPr>
          <a:xfrm>
            <a:off x="761285" y="2520266"/>
            <a:ext cx="1987347" cy="11459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8721" b="8167"/>
          <a:stretch/>
        </p:blipFill>
        <p:spPr>
          <a:xfrm>
            <a:off x="761285" y="3745563"/>
            <a:ext cx="1987347" cy="13271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b="10100"/>
          <a:stretch/>
        </p:blipFill>
        <p:spPr>
          <a:xfrm>
            <a:off x="2824174" y="2520267"/>
            <a:ext cx="2005185" cy="11489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2403" r="15672"/>
          <a:stretch/>
        </p:blipFill>
        <p:spPr>
          <a:xfrm>
            <a:off x="4904901" y="3745563"/>
            <a:ext cx="1809241" cy="13111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01" y="2520266"/>
            <a:ext cx="1809241" cy="122529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6" r="16399" b="7136"/>
          <a:stretch/>
        </p:blipFill>
        <p:spPr>
          <a:xfrm>
            <a:off x="2824174" y="3745564"/>
            <a:ext cx="2005185" cy="132713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19802" y="2520267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Obalená elektroda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610613" y="2520267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TIG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349483" y="3745564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MIG / MAG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89421" y="3734416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Aluminotermické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245690" y="3637842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Pod tavidlem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6"/>
          <a:stretch/>
        </p:blipFill>
        <p:spPr bwMode="auto">
          <a:xfrm>
            <a:off x="6789684" y="2889738"/>
            <a:ext cx="1985088" cy="19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410937" y="2909483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Laserem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96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Ovlivnění mechanických vlastností: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Základní materiál – zpevnění tvářením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Oblast svaru – </a:t>
            </a:r>
            <a:r>
              <a:rPr lang="cs-CZ" altLang="cs-CZ" dirty="0" err="1" smtClean="0">
                <a:latin typeface="Calibri" pitchFamily="34" charset="0"/>
                <a:cs typeface="Calibri" pitchFamily="34" charset="0"/>
              </a:rPr>
              <a:t>legurami</a:t>
            </a:r>
            <a:endParaRPr lang="cs-CZ" altLang="cs-CZ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TOO – nelze zlepšit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Vznik teplotně ovlivněné oblasti (TOO)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81" y="1371599"/>
            <a:ext cx="4610619" cy="36286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37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9C22D5-F411-4F47-A18E-FE74300B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990978"/>
            <a:ext cx="8733380" cy="1513313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Materiál je zpravidla ohřát na teploty odpovídající rozmezí od 0,7 teploty tavení do teploty likvidu.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Operační teploty by měly dostatečně snížit přetvárný odpor, ale zároveň by neměly příliš degradovat svařovaný </a:t>
            </a:r>
            <a:r>
              <a:rPr lang="cs-CZ" altLang="cs-CZ" dirty="0" smtClean="0">
                <a:latin typeface="Calibri" pitchFamily="34" charset="0"/>
                <a:cs typeface="Calibri" pitchFamily="34" charset="0"/>
              </a:rPr>
              <a:t>materiál</a:t>
            </a:r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Aplikován dostatečný tlak, umožňující přiblížit materiály na meziatomové vzdálenosti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27B429-8C6C-AD49-AFA9-B4E368190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529" y="98856"/>
            <a:ext cx="7560001" cy="360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Technologie I</a:t>
            </a:r>
            <a:endParaRPr lang="x-none" dirty="0">
              <a:solidFill>
                <a:schemeClr val="accent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D784BBA5-2DE8-2642-87AD-413FC98D47F0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7560001" cy="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5948A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dirty="0" smtClean="0">
                <a:solidFill>
                  <a:schemeClr val="accent1"/>
                </a:solidFill>
              </a:rPr>
              <a:t>Svařování s využitím tepla a tlaku</a:t>
            </a:r>
            <a:endParaRPr lang="x-none" dirty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3341" r="5935" b="8887"/>
          <a:stretch/>
        </p:blipFill>
        <p:spPr>
          <a:xfrm>
            <a:off x="613828" y="2325374"/>
            <a:ext cx="1778943" cy="132084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2"/>
          <a:stretch/>
        </p:blipFill>
        <p:spPr bwMode="auto">
          <a:xfrm>
            <a:off x="2490304" y="2325375"/>
            <a:ext cx="1917973" cy="132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b="9884"/>
          <a:stretch/>
        </p:blipFill>
        <p:spPr>
          <a:xfrm>
            <a:off x="4505809" y="2325374"/>
            <a:ext cx="1782275" cy="13208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/>
        </p:blipFill>
        <p:spPr>
          <a:xfrm>
            <a:off x="2490304" y="3741187"/>
            <a:ext cx="1917973" cy="100714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7828" r="14561"/>
          <a:stretch/>
        </p:blipFill>
        <p:spPr>
          <a:xfrm>
            <a:off x="6385615" y="2325375"/>
            <a:ext cx="2025557" cy="132084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b="7429"/>
          <a:stretch/>
        </p:blipFill>
        <p:spPr>
          <a:xfrm>
            <a:off x="5096514" y="3741187"/>
            <a:ext cx="2581016" cy="100714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 t="29277" r="5967" b="8875"/>
          <a:stretch/>
        </p:blipFill>
        <p:spPr bwMode="auto">
          <a:xfrm>
            <a:off x="613828" y="3732106"/>
            <a:ext cx="1778943" cy="10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123808" y="2340305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Kovářské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13732" y="2305825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FSW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61276" y="3736177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Difúzní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176688" y="3716008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Třecí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62380" y="2323742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Odporové bodové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700305" y="2314576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Odporové švové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456814" y="3732106"/>
            <a:ext cx="2015412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Odporové výstupkové</a:t>
            </a:r>
            <a:endParaRPr kumimoji="0" lang="cs-CZ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879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603</Words>
  <Application>Microsoft Office PowerPoint</Application>
  <PresentationFormat>Předvádění na obrazovce (16:9)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Iva Nováková</cp:lastModifiedBy>
  <cp:revision>199</cp:revision>
  <dcterms:modified xsi:type="dcterms:W3CDTF">2023-06-30T08:42:35Z</dcterms:modified>
</cp:coreProperties>
</file>