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4A2B2-96CC-42BE-97A0-C07F9780C725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0B8CD-D427-4E1A-9624-8E7CB9E61B0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0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5028FB-3BC8-4EC6-91E3-FDD2133CB75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9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B50565-381A-4E68-9707-C604568D836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0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57808F-4A71-4F00-A6C2-BB5C1D53503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1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0ACCC1-1C80-4803-A8F3-DD651444B97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2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65707-AB1C-455D-BA3A-3B61371AF874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3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0F7BD4-53C4-48E0-884A-4C9C7B13DA84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4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737559-30E6-49D8-B5B7-971B5CB18103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/>
              <a:t>Děkuji za pozornost </a:t>
            </a:r>
          </a:p>
          <a:p>
            <a:r>
              <a:rPr lang="cs-CZ" altLang="cs-CZ"/>
              <a:t>petr.krepelka@upmd.cz</a:t>
            </a:r>
          </a:p>
          <a:p>
            <a:endParaRPr lang="cs-CZ" altLang="cs-CZ"/>
          </a:p>
          <a:p>
            <a:endParaRPr lang="cs-CZ" altLang="cs-CZ"/>
          </a:p>
        </p:txBody>
      </p:sp>
      <p:sp>
        <p:nvSpPr>
          <p:cNvPr id="165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BE279E-554A-492E-875C-9688D333283F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1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591CC0-2B55-47CE-903C-D8C796A950C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2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9A835C-2725-40B0-BB89-592FD6EA515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97669-4A4C-41BA-AB68-83FDE26EFF2F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4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BC1931-ADF2-4A2A-BB4E-C5A7EE615CA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r>
              <a:rPr lang="cs-CZ"/>
              <a:t>Ginsberg JS, Brill-Edwards P, Burrows RF, et al. Venous thrombosis during pregnancy: leg and trimester of presentation. </a:t>
            </a:r>
            <a:r>
              <a:rPr lang="cs-CZ" i="1"/>
              <a:t>Thromb Haemost</a:t>
            </a:r>
            <a:r>
              <a:rPr lang="cs-CZ"/>
              <a:t>. May 4 1992;67(5):519-20.</a:t>
            </a:r>
            <a:endParaRPr lang="en-US"/>
          </a:p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r>
              <a:rPr lang="en-US"/>
              <a:t>Pabinger I, Grafenhofer H, Kyrle PA, et al. Temporary increase in the risk for recurrence during pregnancy in women with a history of venous thromboembolism. </a:t>
            </a:r>
            <a:r>
              <a:rPr lang="en-US" i="1"/>
              <a:t>Blood</a:t>
            </a:r>
            <a:r>
              <a:rPr lang="en-US"/>
              <a:t>. Aug 1 2002;100(3):1060-2</a:t>
            </a:r>
            <a:r>
              <a:rPr lang="cs-CZ"/>
              <a:t>.</a:t>
            </a:r>
          </a:p>
        </p:txBody>
      </p:sp>
      <p:sp>
        <p:nvSpPr>
          <p:cNvPr id="155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FB7A83-0CDB-41DD-AE47-7B46E20E968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6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45A79C-F40C-4DEC-A8D6-2FE93C5729F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7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5F6018-810C-41D3-9BB5-C788354B5C4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8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83641E-C35B-44B2-BE45-B83D4A2E6783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1197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73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47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49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08150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47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98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818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374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CE4DB36-988B-475D-8F0B-53847EF5F61F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9A2A9904-792B-4615-9ACD-67A7EFD4D9D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711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Hluboká žilní trombóza a plicní embolie v graviditě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99A853-7FD1-4FB5-A26D-0BA088BF4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Křepelka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Následky DVT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cs-CZ"/>
              <a:t>Plicní hypertenze</a:t>
            </a:r>
          </a:p>
          <a:p>
            <a:pPr eaLnBrk="1" hangingPunct="1"/>
            <a:r>
              <a:rPr lang="cs-CZ"/>
              <a:t>Posttrombotický syndrom (bolesti, křeče, otoky, parestézie, kožní indurace, hyperpigmentace, venektázie, zarudnutí)</a:t>
            </a:r>
          </a:p>
          <a:p>
            <a:pPr eaLnBrk="1" hangingPunct="1"/>
            <a:r>
              <a:rPr lang="cs-CZ"/>
              <a:t>Žilní nedostatečnost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Anamnéza a fyzikální vyšetření - DVT</a:t>
            </a:r>
          </a:p>
        </p:txBody>
      </p:sp>
      <p:sp>
        <p:nvSpPr>
          <p:cNvPr id="90115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cs-CZ"/>
              <a:t>Symptomy - nespecifické</a:t>
            </a:r>
          </a:p>
          <a:p>
            <a:pPr eaLnBrk="1" hangingPunct="1"/>
            <a:r>
              <a:rPr lang="cs-CZ"/>
              <a:t>2 – nejčastější symptomy</a:t>
            </a:r>
          </a:p>
          <a:p>
            <a:pPr lvl="1" eaLnBrk="1" hangingPunct="1"/>
            <a:r>
              <a:rPr lang="cs-CZ"/>
              <a:t>Bolest</a:t>
            </a:r>
          </a:p>
          <a:p>
            <a:pPr lvl="1" eaLnBrk="1" hangingPunct="1"/>
            <a:r>
              <a:rPr lang="cs-CZ"/>
              <a:t>Otok DK (rozdíl obvodů lýtka </a:t>
            </a:r>
            <a:r>
              <a:rPr lang="en-US"/>
              <a:t>≥</a:t>
            </a:r>
            <a:r>
              <a:rPr lang="cs-CZ"/>
              <a:t>2 cm)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Anamnéza a fyzikální vyšetření - PE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Symptomy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dirty="0"/>
              <a:t>Dyspnoe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dirty="0"/>
              <a:t>Bolest na hrudi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dirty="0"/>
              <a:t>Kašel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Příznaky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dirty="0" err="1"/>
              <a:t>Tychypnoe</a:t>
            </a:r>
            <a:r>
              <a:rPr lang="cs-CZ" dirty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dirty="0"/>
              <a:t>Tachykardie 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dirty="0" err="1"/>
              <a:t>Chrůpky</a:t>
            </a:r>
            <a:r>
              <a:rPr lang="cs-CZ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ECG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dirty="0"/>
              <a:t>Přetížení pravé komory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dirty="0"/>
              <a:t>S1Q3T3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dirty="0"/>
              <a:t>Nespecifické ST a T  abnormality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Laboratorní vyšetření DVT</a:t>
            </a:r>
          </a:p>
        </p:txBody>
      </p:sp>
      <p:sp>
        <p:nvSpPr>
          <p:cNvPr id="9216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cs-CZ"/>
              <a:t>D-dimery</a:t>
            </a:r>
          </a:p>
          <a:p>
            <a:pPr lvl="1" eaLnBrk="1" hangingPunct="1"/>
            <a:r>
              <a:rPr lang="cs-CZ"/>
              <a:t>Vysoká negativní prediktivní hodnota &lt;500ng/ml=99% </a:t>
            </a:r>
          </a:p>
          <a:p>
            <a:pPr lvl="1" eaLnBrk="1" hangingPunct="1"/>
            <a:r>
              <a:rPr lang="cs-CZ"/>
              <a:t>Těhotenství limituje použití D-dimerů</a:t>
            </a:r>
          </a:p>
          <a:p>
            <a:pPr lvl="2" eaLnBrk="1" hangingPunct="1"/>
            <a:r>
              <a:rPr lang="cs-CZ"/>
              <a:t>D-dimer – hodnota se zvyšuje v průběhu gravidity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Laboratorní vyšetření DVT</a:t>
            </a:r>
          </a:p>
        </p:txBody>
      </p:sp>
      <p:sp>
        <p:nvSpPr>
          <p:cNvPr id="931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cs-CZ"/>
              <a:t>Krevní plyny</a:t>
            </a:r>
          </a:p>
          <a:p>
            <a:pPr lvl="1" eaLnBrk="1" hangingPunct="1"/>
            <a:r>
              <a:rPr lang="cs-CZ"/>
              <a:t>Zvýšení alveolo-arteriálního gradientu</a:t>
            </a:r>
          </a:p>
          <a:p>
            <a:pPr lvl="1" eaLnBrk="1" hangingPunct="1"/>
            <a:r>
              <a:rPr lang="cs-CZ"/>
              <a:t>Dysproporce ventilace/perfuse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Zobrazovací metody - DVT</a:t>
            </a:r>
          </a:p>
        </p:txBody>
      </p:sp>
      <p:sp>
        <p:nvSpPr>
          <p:cNvPr id="94211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cs-CZ"/>
              <a:t>Duplexní ultrasonografie – metoda volby DVT – 95% sensitivita pro proximální trombózu DK</a:t>
            </a:r>
          </a:p>
          <a:p>
            <a:pPr eaLnBrk="1" hangingPunct="1"/>
            <a:r>
              <a:rPr lang="cs-CZ"/>
              <a:t>Limitované u pánevní trombózy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Zobrazovací metody - DVT</a:t>
            </a:r>
          </a:p>
        </p:txBody>
      </p:sp>
      <p:sp>
        <p:nvSpPr>
          <p:cNvPr id="95235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cs-CZ"/>
              <a:t>S</a:t>
            </a:r>
            <a:r>
              <a:rPr lang="en-US"/>
              <a:t>pir</a:t>
            </a:r>
            <a:r>
              <a:rPr lang="cs-CZ"/>
              <a:t>ální </a:t>
            </a:r>
            <a:r>
              <a:rPr lang="en-US"/>
              <a:t>CT </a:t>
            </a:r>
            <a:r>
              <a:rPr lang="cs-CZ"/>
              <a:t>– plicní angiografie </a:t>
            </a:r>
            <a:r>
              <a:rPr lang="en-US"/>
              <a:t>(CT-PA)</a:t>
            </a:r>
            <a:endParaRPr lang="cs-CZ"/>
          </a:p>
          <a:p>
            <a:pPr lvl="1" eaLnBrk="1" hangingPunct="1"/>
            <a:r>
              <a:rPr lang="cs-CZ"/>
              <a:t>U normálního plicního RTG</a:t>
            </a:r>
          </a:p>
          <a:p>
            <a:pPr eaLnBrk="1" hangingPunct="1"/>
            <a:r>
              <a:rPr lang="cs-CZ"/>
              <a:t>V</a:t>
            </a:r>
            <a:r>
              <a:rPr lang="en-US"/>
              <a:t>entila</a:t>
            </a:r>
            <a:r>
              <a:rPr lang="cs-CZ"/>
              <a:t>ční</a:t>
            </a:r>
            <a:r>
              <a:rPr lang="en-US"/>
              <a:t>-perfus</a:t>
            </a:r>
            <a:r>
              <a:rPr lang="cs-CZ"/>
              <a:t>ní</a:t>
            </a:r>
            <a:r>
              <a:rPr lang="en-US"/>
              <a:t> (V/Q) </a:t>
            </a:r>
            <a:r>
              <a:rPr lang="cs-CZ"/>
              <a:t>sken</a:t>
            </a:r>
          </a:p>
          <a:p>
            <a:pPr lvl="1" eaLnBrk="1" hangingPunct="1"/>
            <a:r>
              <a:rPr lang="cs-CZ"/>
              <a:t>U abnormálního plicního RTG nebo u při onemocnění plic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Therapie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9974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dirty="0"/>
              <a:t>Inhibitory </a:t>
            </a:r>
            <a:r>
              <a:rPr lang="cs-CZ" sz="3800" dirty="0" err="1"/>
              <a:t>thrombinu</a:t>
            </a:r>
            <a:r>
              <a:rPr lang="cs-CZ" sz="3800" dirty="0"/>
              <a:t> - nepřímé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sz="3800" dirty="0"/>
              <a:t>Nefrakcionovaný heparin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sz="3800" dirty="0"/>
              <a:t>Nízkomolekulární hepariny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sz="3800" dirty="0"/>
              <a:t>Syntetický </a:t>
            </a:r>
            <a:r>
              <a:rPr lang="cs-CZ" sz="3800" dirty="0" err="1"/>
              <a:t>pentasacharid</a:t>
            </a:r>
            <a:r>
              <a:rPr lang="cs-CZ" sz="3800" dirty="0"/>
              <a:t> heparinu</a:t>
            </a:r>
            <a:r>
              <a:rPr lang="en-US" sz="3800" dirty="0"/>
              <a:t> </a:t>
            </a:r>
            <a:endParaRPr lang="cs-CZ" sz="3800" dirty="0"/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sz="3800" dirty="0"/>
              <a:t>Orálně podávané inhibitory faktoru </a:t>
            </a:r>
            <a:r>
              <a:rPr lang="en-US" sz="3800" dirty="0" err="1"/>
              <a:t>Xa</a:t>
            </a:r>
            <a:r>
              <a:rPr lang="cs-CZ" sz="3800" dirty="0"/>
              <a:t> </a:t>
            </a:r>
            <a:r>
              <a:rPr lang="en-US" sz="3800" dirty="0"/>
              <a:t>(</a:t>
            </a:r>
            <a:r>
              <a:rPr lang="en-US" sz="3800" dirty="0" err="1"/>
              <a:t>rivaroxaban</a:t>
            </a:r>
            <a:r>
              <a:rPr lang="en-US" sz="3800" dirty="0"/>
              <a:t>)</a:t>
            </a:r>
            <a:endParaRPr lang="cs-CZ" sz="3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800" dirty="0"/>
              <a:t>Inhibitory </a:t>
            </a:r>
            <a:r>
              <a:rPr lang="cs-CZ" sz="3800" dirty="0" err="1"/>
              <a:t>thrombinu</a:t>
            </a:r>
            <a:r>
              <a:rPr lang="cs-CZ" sz="3800" dirty="0"/>
              <a:t> - přímé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en-US" sz="3400" dirty="0" err="1"/>
              <a:t>Argatroban</a:t>
            </a:r>
            <a:endParaRPr lang="cs-CZ" sz="3400" dirty="0"/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sz="3800" dirty="0"/>
              <a:t>L</a:t>
            </a:r>
            <a:r>
              <a:rPr lang="en-US" sz="3800" dirty="0" err="1"/>
              <a:t>epirudin</a:t>
            </a:r>
            <a:endParaRPr lang="cs-CZ" sz="3800" dirty="0"/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sz="3800" dirty="0"/>
              <a:t>B</a:t>
            </a:r>
            <a:r>
              <a:rPr lang="en-US" sz="3800" dirty="0" err="1"/>
              <a:t>ivalirudin</a:t>
            </a:r>
            <a:endParaRPr lang="en-US" sz="3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800" dirty="0"/>
              <a:t>Antagonisté vitamínu K</a:t>
            </a:r>
          </a:p>
          <a:p>
            <a:pPr lvl="1" eaLnBrk="1" fontAlgn="auto" hangingPunct="1">
              <a:spcAft>
                <a:spcPts val="0"/>
              </a:spcAft>
              <a:buFont typeface="Wingdings"/>
              <a:buChar char="Ø"/>
              <a:defRPr/>
            </a:pPr>
            <a:r>
              <a:rPr lang="cs-CZ" sz="3800" dirty="0"/>
              <a:t>W</a:t>
            </a:r>
            <a:r>
              <a:rPr lang="en-US" sz="3800" dirty="0" err="1"/>
              <a:t>arfarin</a:t>
            </a:r>
            <a:endParaRPr lang="en-US" sz="3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/>
              <a:t>Heparin</a:t>
            </a:r>
            <a:r>
              <a:rPr lang="cs-CZ" sz="3800" dirty="0"/>
              <a:t>y – frakcionované i nefrakcionované – metoda volby v těhotenství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Therapie</a:t>
            </a:r>
            <a:endParaRPr lang="cs-CZ" dirty="0"/>
          </a:p>
        </p:txBody>
      </p:sp>
      <p:sp>
        <p:nvSpPr>
          <p:cNvPr id="972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323975"/>
          </a:xfrm>
        </p:spPr>
        <p:txBody>
          <a:bodyPr>
            <a:normAutofit/>
          </a:bodyPr>
          <a:lstStyle/>
          <a:p>
            <a:pPr eaLnBrk="1" hangingPunct="1"/>
            <a:r>
              <a:rPr lang="cs-CZ"/>
              <a:t>Masivní PE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cs-CZ"/>
              <a:t>Akutní embolektomie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cs-CZ"/>
              <a:t>Život zachraňující operace</a:t>
            </a:r>
          </a:p>
        </p:txBody>
      </p:sp>
      <p:pic>
        <p:nvPicPr>
          <p:cNvPr id="972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700213"/>
            <a:ext cx="2519362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025" y="3789363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kern="10" dirty="0">
                <a:ln w="0" cap="sq">
                  <a:round/>
                  <a:headEnd type="none" w="sm" len="sm"/>
                  <a:tailEnd type="none" w="sm" len="sm"/>
                </a:ln>
                <a:latin typeface="Times New Roman"/>
                <a:cs typeface="Times New Roman"/>
              </a:rPr>
              <a:t>Děkuji za pozornost </a:t>
            </a:r>
            <a:br>
              <a:rPr lang="cs-CZ" kern="10">
                <a:ln w="0" cap="sq">
                  <a:round/>
                  <a:headEnd type="none" w="sm" len="sm"/>
                  <a:tailEnd type="none" w="sm" len="sm"/>
                </a:ln>
                <a:latin typeface="Times New Roman"/>
                <a:cs typeface="Times New Roman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Epidemiologie</a:t>
            </a:r>
          </a:p>
        </p:txBody>
      </p:sp>
      <p:sp>
        <p:nvSpPr>
          <p:cNvPr id="80899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cs-CZ"/>
              <a:t>Prevalence 0,5-2/1000 gravidit</a:t>
            </a:r>
          </a:p>
          <a:p>
            <a:pPr eaLnBrk="1" hangingPunct="1"/>
            <a:r>
              <a:rPr lang="cs-CZ"/>
              <a:t>Mortalita 1,1 úmrtí na 100 000 gravidit</a:t>
            </a:r>
          </a:p>
          <a:p>
            <a:pPr eaLnBrk="1" hangingPunct="1"/>
            <a:r>
              <a:rPr lang="cs-CZ"/>
              <a:t>Gravidita zvyšuje riziko DVT 4-5 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Patofyziologie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cs-CZ"/>
              <a:t>Virchowova trias</a:t>
            </a:r>
          </a:p>
          <a:p>
            <a:pPr lvl="1" eaLnBrk="1" hangingPunct="1"/>
            <a:r>
              <a:rPr lang="cs-CZ"/>
              <a:t>Hyperkoagulace (↑ I, II, VII, VIII, IX, X + ↓protein C, protein S)</a:t>
            </a:r>
          </a:p>
          <a:p>
            <a:pPr lvl="1" eaLnBrk="1" hangingPunct="1"/>
            <a:r>
              <a:rPr lang="cs-CZ"/>
              <a:t>Venostáza (žilní komprese dělohou, omezení pohybu)</a:t>
            </a:r>
          </a:p>
          <a:p>
            <a:pPr lvl="1" eaLnBrk="1" hangingPunct="1"/>
            <a:r>
              <a:rPr lang="cs-CZ"/>
              <a:t>Endotheliální poškození a dysfunkce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713"/>
            <a:ext cx="9144000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Rizikové faktory</a:t>
            </a:r>
          </a:p>
        </p:txBody>
      </p:sp>
      <p:sp>
        <p:nvSpPr>
          <p:cNvPr id="83971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cs-CZ"/>
              <a:t>Fyziologické změny v těhotenství</a:t>
            </a:r>
          </a:p>
          <a:p>
            <a:pPr eaLnBrk="1" hangingPunct="1"/>
            <a:r>
              <a:rPr lang="cs-CZ"/>
              <a:t>Osobní a rodinná anamnéza - DVT-PE</a:t>
            </a:r>
          </a:p>
          <a:p>
            <a:pPr eaLnBrk="1" hangingPunct="1"/>
            <a:r>
              <a:rPr lang="cs-CZ"/>
              <a:t>Trombofilní stavy</a:t>
            </a:r>
          </a:p>
          <a:p>
            <a:pPr eaLnBrk="1" hangingPunct="1"/>
            <a:r>
              <a:rPr lang="cs-CZ"/>
              <a:t>Porod císařským řezem</a:t>
            </a:r>
          </a:p>
          <a:p>
            <a:pPr eaLnBrk="1" hangingPunct="1"/>
            <a:r>
              <a:rPr lang="cs-CZ"/>
              <a:t>Obesita</a:t>
            </a:r>
          </a:p>
          <a:p>
            <a:pPr eaLnBrk="1" hangingPunct="1"/>
            <a:r>
              <a:rPr lang="cs-CZ"/>
              <a:t>Onemocnění srdce</a:t>
            </a:r>
          </a:p>
          <a:p>
            <a:pPr eaLnBrk="1" hangingPunct="1"/>
            <a:r>
              <a:rPr lang="cs-CZ"/>
              <a:t>Kouření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/>
              <a:t>Těhotenské změny</a:t>
            </a:r>
            <a:br>
              <a:rPr lang="cs-CZ" sz="3400"/>
            </a:br>
            <a:endParaRPr lang="cs-CZ" sz="34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cs-CZ"/>
              <a:t>Zvýšení cirkulujícího volumu +25%</a:t>
            </a:r>
          </a:p>
          <a:p>
            <a:pPr lvl="1" eaLnBrk="1" hangingPunct="1"/>
            <a:r>
              <a:rPr lang="cs-CZ"/>
              <a:t>Plazma +45-50%</a:t>
            </a:r>
          </a:p>
          <a:p>
            <a:pPr lvl="1" eaLnBrk="1" hangingPunct="1"/>
            <a:r>
              <a:rPr lang="cs-CZ"/>
              <a:t>For</a:t>
            </a:r>
            <a:r>
              <a:rPr lang="cs-CZ">
                <a:latin typeface="Arial" charset="0"/>
              </a:rPr>
              <a:t>m</a:t>
            </a:r>
            <a:r>
              <a:rPr lang="cs-CZ"/>
              <a:t>ované elementy +20%</a:t>
            </a:r>
            <a:endParaRPr lang="cs-CZ">
              <a:latin typeface="Arial" charset="0"/>
            </a:endParaRPr>
          </a:p>
          <a:p>
            <a:pPr eaLnBrk="1" hangingPunct="1"/>
            <a:r>
              <a:rPr lang="cs-CZ" sz="2800"/>
              <a:t>Těhotenská hypervolemie +1-1,5l</a:t>
            </a:r>
          </a:p>
          <a:p>
            <a:pPr eaLnBrk="1" hangingPunct="1"/>
            <a:r>
              <a:rPr lang="cs-CZ" sz="2800"/>
              <a:t>H</a:t>
            </a:r>
            <a:r>
              <a:rPr lang="cs-CZ" sz="2800" baseline="-25000"/>
              <a:t>2</a:t>
            </a:r>
            <a:r>
              <a:rPr lang="cs-CZ" sz="2800"/>
              <a:t>O+6-8 l</a:t>
            </a:r>
          </a:p>
          <a:p>
            <a:pPr eaLnBrk="1" hangingPunct="1"/>
            <a:r>
              <a:rPr lang="cs-CZ" sz="2800"/>
              <a:t>Snížení periferního odporu</a:t>
            </a:r>
          </a:p>
          <a:p>
            <a:pPr eaLnBrk="1" hangingPunct="1"/>
            <a:r>
              <a:rPr lang="cs-CZ" sz="2800"/>
              <a:t>Snížení TK</a:t>
            </a:r>
          </a:p>
          <a:p>
            <a:pPr eaLnBrk="1" hangingPunct="1"/>
            <a:endParaRPr lang="cs-CZ">
              <a:latin typeface="Arial" charset="0"/>
            </a:endParaRP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Těhotenské změny</a:t>
            </a:r>
          </a:p>
        </p:txBody>
      </p:sp>
      <p:sp>
        <p:nvSpPr>
          <p:cNvPr id="86019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sz="2800"/>
              <a:t>Srdeční frekvence se zvyšuje na 120% ve 32.týdnu</a:t>
            </a:r>
          </a:p>
          <a:p>
            <a:pPr eaLnBrk="1" hangingPunct="1"/>
            <a:r>
              <a:rPr lang="cs-CZ" sz="2800"/>
              <a:t>Srdeční výdej +30-50%</a:t>
            </a:r>
          </a:p>
          <a:p>
            <a:pPr eaLnBrk="1" hangingPunct="1"/>
            <a:r>
              <a:rPr lang="cs-CZ" sz="2800"/>
              <a:t>Minutová ventilace se zvýší o 20-40%</a:t>
            </a:r>
          </a:p>
          <a:p>
            <a:pPr eaLnBrk="1" hangingPunct="1"/>
            <a:r>
              <a:rPr lang="cs-CZ" sz="2800"/>
              <a:t>Dechová frekvence se nemění</a:t>
            </a:r>
          </a:p>
          <a:p>
            <a:pPr eaLnBrk="1" hangingPunct="1"/>
            <a:r>
              <a:rPr lang="cs-CZ" sz="2800"/>
              <a:t>Vitální kapacita se nemění – funkční reziduální kapacita se sníží</a:t>
            </a:r>
          </a:p>
          <a:p>
            <a:pPr eaLnBrk="1" hangingPunct="1"/>
            <a:r>
              <a:rPr lang="cs-CZ" sz="2800"/>
              <a:t>Fyziologická hyperventilace – respirační alkalóza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Lokalizace DVT</a:t>
            </a:r>
          </a:p>
        </p:txBody>
      </p:sp>
      <p:sp>
        <p:nvSpPr>
          <p:cNvPr id="8704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cs-CZ"/>
              <a:t>Levá DK – nejčastěji – Ileofemorální oblast - 80% </a:t>
            </a:r>
          </a:p>
          <a:p>
            <a:pPr eaLnBrk="1" hangingPunct="1"/>
            <a:r>
              <a:rPr lang="cs-CZ"/>
              <a:t>¾ případů antepartálně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May-Thurner syndrom</a:t>
            </a:r>
          </a:p>
          <a:p>
            <a:pPr lvl="1" eaLnBrk="1" hangingPunct="1"/>
            <a:r>
              <a:rPr lang="cs-CZ"/>
              <a:t>Levá v.iliaca communis – komprese pravou a.iliaca communis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76250"/>
            <a:ext cx="7775575" cy="56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</TotalTime>
  <Words>518</Words>
  <Application>Microsoft Office PowerPoint</Application>
  <PresentationFormat>Předvádění na obrazovce (4:3)</PresentationFormat>
  <Paragraphs>120</Paragraphs>
  <Slides>19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Book</vt:lpstr>
      <vt:lpstr>Times New Roman</vt:lpstr>
      <vt:lpstr>Wingdings</vt:lpstr>
      <vt:lpstr>Oříznutí</vt:lpstr>
      <vt:lpstr>Hluboká žilní trombóza a plicní embolie v graviditě</vt:lpstr>
      <vt:lpstr>Epidemiologie</vt:lpstr>
      <vt:lpstr>Patofyziologie</vt:lpstr>
      <vt:lpstr>Prezentace aplikace PowerPoint</vt:lpstr>
      <vt:lpstr>Rizikové faktory</vt:lpstr>
      <vt:lpstr>Těhotenské změny </vt:lpstr>
      <vt:lpstr>Těhotenské změny</vt:lpstr>
      <vt:lpstr>Lokalizace DVT</vt:lpstr>
      <vt:lpstr>Prezentace aplikace PowerPoint</vt:lpstr>
      <vt:lpstr>Následky DVT</vt:lpstr>
      <vt:lpstr>Anamnéza a fyzikální vyšetření - DVT</vt:lpstr>
      <vt:lpstr>Anamnéza a fyzikální vyšetření - PE</vt:lpstr>
      <vt:lpstr>Laboratorní vyšetření DVT</vt:lpstr>
      <vt:lpstr>Laboratorní vyšetření DVT</vt:lpstr>
      <vt:lpstr>Zobrazovací metody - DVT</vt:lpstr>
      <vt:lpstr>Zobrazovací metody - DVT</vt:lpstr>
      <vt:lpstr>Therapie</vt:lpstr>
      <vt:lpstr>Therapie</vt:lpstr>
      <vt:lpstr>Děkuji za pozornost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Hluboká žilní trombóza a plicní embolie v graviditě</dc:title>
  <dc:creator>Petr Křepelka</dc:creator>
  <cp:lastModifiedBy>Petr Křepelka</cp:lastModifiedBy>
  <cp:revision>2</cp:revision>
  <dcterms:created xsi:type="dcterms:W3CDTF">2019-09-04T10:22:54Z</dcterms:created>
  <dcterms:modified xsi:type="dcterms:W3CDTF">2020-05-25T08:43:37Z</dcterms:modified>
</cp:coreProperties>
</file>