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4" r:id="rId2"/>
    <p:sldId id="312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920" autoAdjust="0"/>
  </p:normalViewPr>
  <p:slideViewPr>
    <p:cSldViewPr snapToGrid="0" snapToObjects="1">
      <p:cViewPr varScale="1">
        <p:scale>
          <a:sx n="154" d="100"/>
          <a:sy n="154" d="100"/>
        </p:scale>
        <p:origin x="996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57925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C6354-2DA8-664A-AFE7-A856B90E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x-none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2C5AE-0908-474E-8B97-DA6D9E0C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2000" y="826625"/>
            <a:ext cx="7560000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592352"/>
            <a:ext cx="7560000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960F43F-42F7-D641-9024-48C8559868B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64572-F8AE-E149-88BB-9E9CD6998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1" r:id="rId3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042A262-FCF2-BCE2-5F3A-5AAB54BB22F7}"/>
              </a:ext>
            </a:extLst>
          </p:cNvPr>
          <p:cNvSpPr/>
          <p:nvPr/>
        </p:nvSpPr>
        <p:spPr>
          <a:xfrm>
            <a:off x="122830" y="4626591"/>
            <a:ext cx="1815152" cy="40943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0CB2ED24-9373-323A-F44D-629B306A1700}"/>
              </a:ext>
            </a:extLst>
          </p:cNvPr>
          <p:cNvSpPr txBox="1">
            <a:spLocks/>
          </p:cNvSpPr>
          <p:nvPr/>
        </p:nvSpPr>
        <p:spPr>
          <a:xfrm>
            <a:off x="0" y="2593303"/>
            <a:ext cx="9144000" cy="909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Předmět: Technologie I</a:t>
            </a:r>
          </a:p>
          <a:p>
            <a:pPr lvl="0"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Přednáška č. 10</a:t>
            </a:r>
            <a:r>
              <a:rPr lang="cs-CZ" b="1" dirty="0">
                <a:solidFill>
                  <a:srgbClr val="7030A0"/>
                </a:solidFill>
                <a:latin typeface="Calibri"/>
              </a:rPr>
              <a:t>: Speciální způsoby svařování  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3357E60C-7261-67DD-E247-A1A83B78ED0A}"/>
              </a:ext>
            </a:extLst>
          </p:cNvPr>
          <p:cNvSpPr txBox="1">
            <a:spLocks/>
          </p:cNvSpPr>
          <p:nvPr/>
        </p:nvSpPr>
        <p:spPr>
          <a:xfrm>
            <a:off x="1371600" y="3784561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prstClr val="black"/>
                </a:solidFill>
                <a:latin typeface="Calibri"/>
              </a:rPr>
              <a:t>Doc. Ing. Pavel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Solfronk</a:t>
            </a:r>
            <a:r>
              <a:rPr lang="cs-CZ" sz="2000">
                <a:solidFill>
                  <a:prstClr val="black"/>
                </a:solidFill>
                <a:latin typeface="Calibri"/>
              </a:rPr>
              <a:t>, Ph.D.</a:t>
            </a:r>
            <a:endParaRPr lang="cs-CZ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7FEC4D-566D-62FC-27AC-50D32AA8E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190102"/>
            <a:ext cx="838200" cy="295275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B3AA00D1-ECF6-BC1F-60F1-1F897DBBAC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3" y="138226"/>
            <a:ext cx="6602095" cy="8597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F4396AF-0F65-CDF2-32B0-AD043FA53713}"/>
              </a:ext>
            </a:extLst>
          </p:cNvPr>
          <p:cNvSpPr txBox="1"/>
          <p:nvPr/>
        </p:nvSpPr>
        <p:spPr>
          <a:xfrm>
            <a:off x="1277605" y="1153381"/>
            <a:ext cx="6588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Nové možnosti rozvoje vzdělávání na Technické univerzitě v Liberci</a:t>
            </a:r>
          </a:p>
          <a:p>
            <a:pPr algn="ctr" hangingPunct="1"/>
            <a:endParaRPr lang="cs-CZ" sz="800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b="1" u="sng" kern="1200" dirty="0">
                <a:solidFill>
                  <a:prstClr val="black"/>
                </a:solidFill>
                <a:latin typeface="Calibri"/>
              </a:rPr>
              <a:t>Specifický cíl A3:Tvorba nových profesně zaměřených studijních programů</a:t>
            </a:r>
          </a:p>
          <a:p>
            <a:pPr algn="ctr" hangingPunct="1"/>
            <a:endParaRPr lang="cs-CZ" b="1" u="sng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NPO_TUL_MSMT-16598/2022</a:t>
            </a:r>
          </a:p>
          <a:p>
            <a:pPr hangingPunct="1"/>
            <a:endParaRPr lang="cs-CZ" sz="1800" kern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9AD4031E-9A26-401A-8462-1269ED43D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91955"/>
              </p:ext>
            </p:extLst>
          </p:nvPr>
        </p:nvGraphicFramePr>
        <p:xfrm>
          <a:off x="1709420" y="3399258"/>
          <a:ext cx="5725160" cy="182880"/>
        </p:xfrm>
        <a:graphic>
          <a:graphicData uri="http://schemas.openxmlformats.org/drawingml/2006/table">
            <a:tbl>
              <a:tblPr firstRow="1" firstCol="1" bandRow="1"/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7" name="Obrázek 31">
            <a:extLst>
              <a:ext uri="{FF2B5EF4-FFF2-40B4-BE49-F238E27FC236}">
                <a16:creationId xmlns:a16="http://schemas.microsoft.com/office/drawing/2014/main" id="{39F76B93-A0F9-97C5-97ED-A4F8C1D4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9" y="4534853"/>
            <a:ext cx="16192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32">
            <a:extLst>
              <a:ext uri="{FF2B5EF4-FFF2-40B4-BE49-F238E27FC236}">
                <a16:creationId xmlns:a16="http://schemas.microsoft.com/office/drawing/2014/main" id="{5065CCE7-EA3A-A0D2-0D6C-1E1E7B28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17" y="4534853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33" descr="Foto / Photo: Logo MŠMT">
            <a:extLst>
              <a:ext uri="{FF2B5EF4-FFF2-40B4-BE49-F238E27FC236}">
                <a16:creationId xmlns:a16="http://schemas.microsoft.com/office/drawing/2014/main" id="{BDE18A62-B07F-454D-82A3-AB1ECE8C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90" y="4534853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080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Spojení nastává v důsledku plastické deformace za tepla,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ale ještě v tuhém stavu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Teplo vzniká přeměnou mechanické energie na energii tepelnou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Většinou se jeden díl otáčí a druhý fixovaný je přitlačován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Počáteční kontakt svarových ploch (2)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Narůstají místa zadírání a vytrhávání materiálu (3)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Zadírání a vytrhávání v celém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průřezu (4)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Zastavení rotace a zvýšení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přítlačné síly (5)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Konec svařování a chladnutí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svaru (6)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2. Svařování třením a FSW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Princip svařování třením</a:t>
            </a:r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73" y="88937"/>
            <a:ext cx="2901821" cy="195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03" y="3288510"/>
            <a:ext cx="5314691" cy="180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4039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Součinitel tření není konstanta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Druh kovu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Čistota a geometrie povrchů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Tvorba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oxidických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vrstev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Parametry svařování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Vliv rozdílného ohřevu v průřezu rotační součásti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2. Svařování třením a FSW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Fyzikální podstata tření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04" y="2014394"/>
            <a:ext cx="4264090" cy="204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9712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Konvenční způsob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Stálý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M</a:t>
            </a:r>
            <a:r>
              <a:rPr lang="cs-CZ" altLang="cs-CZ" sz="1200" dirty="0" err="1">
                <a:latin typeface="Calibri" pitchFamily="34" charset="0"/>
                <a:cs typeface="Calibri" pitchFamily="34" charset="0"/>
              </a:rPr>
              <a:t>k</a:t>
            </a:r>
            <a:endParaRPr lang="cs-CZ" altLang="cs-CZ" sz="1200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Necitlivé na změnu druhu nebo šarže materiálu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Dlouhé svařovací časy (20s)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Setrvačníkové svařování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 průběhu procesu dochází k postupné ztrátě energie až do úplného zastavení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Počáteční otáčky se musí precizně nastavit a odzkoušet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Dlouhé počáteční testy – jen pro velkosériovou výrobu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Kratší svařovací časy (5s)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2. Svařování třením a FSW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Metody svařování třením</a:t>
            </a:r>
          </a:p>
        </p:txBody>
      </p:sp>
    </p:spTree>
    <p:extLst>
      <p:ext uri="{BB962C8B-B14F-4D97-AF65-F5344CB8AC3E}">
        <p14:creationId xmlns:p14="http://schemas.microsoft.com/office/powerpoint/2010/main" val="12017499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Ohřev svařovaných materiálů v úzké oblasti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Základní materiály se netaví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Nevzniká licí struktura, ani trhliny za tepla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Nedochází k vypalování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legur</a:t>
            </a: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Při svařování zpravidla dochází ke zjemnění zrna</a:t>
            </a:r>
          </a:p>
          <a:p>
            <a:pPr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Svarové spoje mají velmi dobré mechanické vlastnosti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Svařování velkého množství materiálů a jejich kombinací, nesvařitelných klasicky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2. Svařování třením a FSW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Výhody svařování třením</a:t>
            </a:r>
          </a:p>
        </p:txBody>
      </p:sp>
    </p:spTree>
    <p:extLst>
      <p:ext uri="{BB962C8B-B14F-4D97-AF65-F5344CB8AC3E}">
        <p14:creationId xmlns:p14="http://schemas.microsoft.com/office/powerpoint/2010/main" val="49212975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2. Svařování třením a FSW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Příklady dílů svařovaných třením</a:t>
            </a:r>
          </a:p>
        </p:txBody>
      </p:sp>
      <p:pic>
        <p:nvPicPr>
          <p:cNvPr id="7" name="Picture 2" descr="Figuu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3" y="1400398"/>
            <a:ext cx="2096122" cy="17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3105216"/>
            <a:ext cx="2099315" cy="163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5" y="1400398"/>
            <a:ext cx="5020248" cy="333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654" y="2723882"/>
            <a:ext cx="1436535" cy="200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 t="26590" r="16682" b="24367"/>
          <a:stretch>
            <a:fillRect/>
          </a:stretch>
        </p:blipFill>
        <p:spPr bwMode="auto">
          <a:xfrm>
            <a:off x="7371563" y="1400398"/>
            <a:ext cx="1748719" cy="130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370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Při svařování FSW se nástroj s cylindrickým ramenem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a profilovaným kolíkem otáčí a pomalu se ponořuje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do místa spoje mezi dva svařované díly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Teplo vzniklé mezi svařovacím nástrojem a svařovanými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díly způsobuje, že materiál se v místě spoje dostane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do plastického stavu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Svařování bez přídavného materiálu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Svařované tloušťky 1,6 až 30 mm při plném průniku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Svarový kov bez vad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2. Svařování třením a FSW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Princip svařování FSW</a:t>
            </a:r>
          </a:p>
        </p:txBody>
      </p:sp>
      <p:pic>
        <p:nvPicPr>
          <p:cNvPr id="7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7"/>
          <a:stretch>
            <a:fillRect/>
          </a:stretch>
        </p:blipFill>
        <p:spPr bwMode="auto">
          <a:xfrm>
            <a:off x="5136988" y="98856"/>
            <a:ext cx="3913706" cy="1747449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4355" r="3189"/>
          <a:stretch>
            <a:fillRect/>
          </a:stretch>
        </p:blipFill>
        <p:spPr bwMode="auto">
          <a:xfrm>
            <a:off x="5491598" y="2004924"/>
            <a:ext cx="3387225" cy="290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41980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2. Svařování třením a FSW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Příklady dílů svařovaných FSW</a:t>
            </a:r>
          </a:p>
        </p:txBody>
      </p:sp>
      <p:pic>
        <p:nvPicPr>
          <p:cNvPr id="12" name="Picture 6" descr="F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7"/>
          <a:stretch>
            <a:fillRect/>
          </a:stretch>
        </p:blipFill>
        <p:spPr bwMode="auto">
          <a:xfrm>
            <a:off x="252000" y="1382863"/>
            <a:ext cx="6477839" cy="329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972" y="1580950"/>
            <a:ext cx="23241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9814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Pro vznik plazmy musíme zajistit disociaci a ionizaci prostředí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Všechny obloukové metody využívají plazmu, ale v technické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praxi uvažujeme svařování plazmou až ve chvíli, kdy se podaří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zúžit elektrický oblouk do úzké dopadové plochy, a získat tím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vysokou hustotu výkonu v dopadové ploše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Svařování plazmou vychází z technologie TIG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Zúžení elektrického oblouku ve dvou krocích: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Mechanickou tryskou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Fokusačním plynem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3. Svařování / řezání plazmou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Princip</a:t>
            </a:r>
          </a:p>
        </p:txBody>
      </p:sp>
      <p:pic>
        <p:nvPicPr>
          <p:cNvPr id="7" name="Picture 6" descr="260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945"/>
          <a:stretch>
            <a:fillRect/>
          </a:stretch>
        </p:blipFill>
        <p:spPr bwMode="auto">
          <a:xfrm>
            <a:off x="6280275" y="98856"/>
            <a:ext cx="2770419" cy="220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index_2_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18" y="2698640"/>
            <a:ext cx="3997876" cy="177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643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Kovová tryska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Keramická hubice z metody TIG je nahrazena kovovou tryskou chlazenou vodou nebo plynem s malým výtokovým průměrem – mechanické zúžení.</a:t>
            </a:r>
          </a:p>
          <a:p>
            <a:pPr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Fokusační plyn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Fokusační plyn odebírá povrchu oblouku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teplo, které se spotřebuje na disociaci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molekul a povrchová oblast oblouku se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stává nevodivou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Vodivý průřez oblouku se tedy značně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zmenší, ale aby mohl být přenesen stejně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velký proud, musí v tomto průřezu vzrůst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teplota</a:t>
            </a:r>
          </a:p>
          <a:p>
            <a:pPr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3. Svařování / řezání plazmou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Princip</a:t>
            </a:r>
          </a:p>
        </p:txBody>
      </p:sp>
      <p:pic>
        <p:nvPicPr>
          <p:cNvPr id="8" name="Picture 14" descr="plazma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t="2228" r="41718" b="5913"/>
          <a:stretch>
            <a:fillRect/>
          </a:stretch>
        </p:blipFill>
        <p:spPr bwMode="auto">
          <a:xfrm>
            <a:off x="4804699" y="2896176"/>
            <a:ext cx="1389484" cy="176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plazma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r="9843" b="1633"/>
          <a:stretch>
            <a:fillRect/>
          </a:stretch>
        </p:blipFill>
        <p:spPr bwMode="auto">
          <a:xfrm>
            <a:off x="6194183" y="2896176"/>
            <a:ext cx="1408921" cy="175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plazma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9" t="1317" r="13385" b="6258"/>
          <a:stretch>
            <a:fillRect/>
          </a:stretch>
        </p:blipFill>
        <p:spPr bwMode="auto">
          <a:xfrm>
            <a:off x="7603104" y="2834521"/>
            <a:ext cx="1447590" cy="182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80550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Plazmový –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měl by být atomární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Je použit k vytvoření plazmového paprsku (argon, helium, argon + vodík)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Atomární proto, že netvoří molekulu a dá se tedy překročit krok disociace</a:t>
            </a:r>
          </a:p>
          <a:p>
            <a:pPr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Fokusační –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měl by být molekulový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Je použit k dosažení zúžení paprsku (Ar + H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a Ar + N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Molekulový proto, že musí proběhnout jak krok disociace, tak i krok ionizace, což je v tomto případě princip zúžení paprsku – disociace sebere energii povrchu oblouku</a:t>
            </a:r>
          </a:p>
          <a:p>
            <a:pPr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Ochranný plyn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Chrání roztavenou lázeň před účinky okolní atmosféry (Ar, Ar + H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Ar + N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CO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) </a:t>
            </a:r>
          </a:p>
          <a:p>
            <a:pPr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3. Svařování / řezání plazmou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Druhy používaných plynů</a:t>
            </a:r>
          </a:p>
        </p:txBody>
      </p:sp>
    </p:spTree>
    <p:extLst>
      <p:ext uri="{BB962C8B-B14F-4D97-AF65-F5344CB8AC3E}">
        <p14:creationId xmlns:p14="http://schemas.microsoft.com/office/powerpoint/2010/main" val="15518594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640480" cy="1513313"/>
          </a:xfrm>
        </p:spPr>
        <p:txBody>
          <a:bodyPr>
            <a:noAutofit/>
          </a:bodyPr>
          <a:lstStyle/>
          <a:p>
            <a:pPr marL="114300" indent="0" eaLnBrk="1" hangingPunct="1">
              <a:buNone/>
            </a:pPr>
            <a:r>
              <a:rPr lang="cs-CZ" altLang="cs-CZ" sz="3600" dirty="0">
                <a:latin typeface="Calibri" pitchFamily="34" charset="0"/>
                <a:cs typeface="Calibri" pitchFamily="34" charset="0"/>
              </a:rPr>
              <a:t>1. Svařování elektrickým odporem</a:t>
            </a:r>
          </a:p>
          <a:p>
            <a:pPr marL="114300" indent="0" eaLnBrk="1" hangingPunct="1">
              <a:buNone/>
            </a:pPr>
            <a:r>
              <a:rPr lang="cs-CZ" altLang="cs-CZ" sz="3600" dirty="0">
                <a:latin typeface="Calibri" pitchFamily="34" charset="0"/>
                <a:cs typeface="Calibri" pitchFamily="34" charset="0"/>
              </a:rPr>
              <a:t>2. Svařování třením a FSW</a:t>
            </a:r>
          </a:p>
          <a:p>
            <a:pPr marL="114300" indent="0" eaLnBrk="1" hangingPunct="1">
              <a:buNone/>
            </a:pPr>
            <a:r>
              <a:rPr lang="cs-CZ" altLang="cs-CZ" sz="3600" dirty="0">
                <a:latin typeface="Calibri" pitchFamily="34" charset="0"/>
                <a:cs typeface="Calibri" pitchFamily="34" charset="0"/>
              </a:rPr>
              <a:t>3. Svařování / řezání plazmou</a:t>
            </a:r>
          </a:p>
          <a:p>
            <a:pPr marL="114300" indent="0" eaLnBrk="1" hangingPunct="1">
              <a:buNone/>
            </a:pPr>
            <a:r>
              <a:rPr lang="cs-CZ" altLang="cs-CZ" sz="3600" dirty="0">
                <a:latin typeface="Calibri" pitchFamily="34" charset="0"/>
                <a:cs typeface="Calibri" pitchFamily="34" charset="0"/>
              </a:rPr>
              <a:t>4. Svařování laserem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Další vybrané způsoby svařování</a:t>
            </a:r>
            <a:endParaRPr lang="x-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3887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Závislé zapojení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(10) – zapojení na základní materiál a na elektrodu </a:t>
            </a:r>
          </a:p>
          <a:p>
            <a:pPr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Nezávislé zapojení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(9) – zapojení na elektrodu a na kovovou trysku </a:t>
            </a:r>
          </a:p>
          <a:p>
            <a:pPr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3. Svařování / řezání plazmou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Možnosti zapojení hořáku</a:t>
            </a:r>
          </a:p>
        </p:txBody>
      </p:sp>
      <p:pic>
        <p:nvPicPr>
          <p:cNvPr id="7" name="Picture 8" descr="2 ko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37"/>
          <a:stretch>
            <a:fillRect/>
          </a:stretch>
        </p:blipFill>
        <p:spPr bwMode="auto">
          <a:xfrm>
            <a:off x="2290317" y="2103553"/>
            <a:ext cx="5387213" cy="295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05424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240971"/>
            <a:ext cx="8798694" cy="165520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Atomu se dodá E, ta vyrazí elektron na vyšší energetickou hladinu (z E1 přejde na E2)</a:t>
            </a:r>
          </a:p>
          <a:p>
            <a:pPr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Elektron se ale na hladině E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udrží jen velmi krátkou dobu, než se znovu vrátí na stabilní hladinu E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1,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při tom vyzáří fotony</a:t>
            </a:r>
          </a:p>
          <a:p>
            <a:pPr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Jedná se o spontánní emisi, která pro svařování nestačí, je potřeba, aby se elektrony na nižší hladiny vracely najednou</a:t>
            </a:r>
          </a:p>
          <a:p>
            <a:pPr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Toho lze docílit v systému s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mezihladinou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E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m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tedy tří, nebo více hladinovým aktivním prostředím</a:t>
            </a:r>
          </a:p>
          <a:p>
            <a:pPr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Nastává hromadění atomů v excitovaném stavu na hladině E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m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po nahromadění se vrací na původní hladinu najednou, a vyzáří tak velké množství energie (fotonů)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4. Svařování laserem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Princip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12" y="3673305"/>
            <a:ext cx="1658088" cy="144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17323" r="5034" b="5273"/>
          <a:stretch/>
        </p:blipFill>
        <p:spPr bwMode="auto">
          <a:xfrm>
            <a:off x="2657565" y="3673305"/>
            <a:ext cx="2091717" cy="14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59460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240971"/>
            <a:ext cx="8798694" cy="165520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Výbojka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Generuje fotony s konstantní vlnovou délkou, vybranou tak, aby měly energii E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 E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1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Fotony dopadají na aktivní prostředí, kde interagují s atomy, jimiž je prostředí tvořeno</a:t>
            </a:r>
          </a:p>
          <a:p>
            <a:pPr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Aktivní prostředí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Například skleněný válec,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uvnitř něhož jsou náhodně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rozmístěnými atomy,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nabízející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tříhladinový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systém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Např.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Nd:YAG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lasery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aktivním prostředím je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izotropní krystal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Yttrium Aluminium Granátu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dopovaný ionty neodymu</a:t>
            </a:r>
          </a:p>
          <a:p>
            <a:pPr marL="114300" indent="0">
              <a:buNone/>
            </a:pPr>
            <a:endParaRPr lang="cs-CZ" altLang="cs-C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4. Svařování laserem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Princip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17323" r="5034" b="5273"/>
          <a:stretch/>
        </p:blipFill>
        <p:spPr bwMode="auto">
          <a:xfrm>
            <a:off x="5645022" y="270416"/>
            <a:ext cx="1791478" cy="125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632" y="2443241"/>
            <a:ext cx="5339734" cy="24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9128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240971"/>
            <a:ext cx="8798694" cy="165520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Funkce zrcadel v aktivním prostředí –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optický rezonátor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Fotony f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1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f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 mají špatný směr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Odejdou z prostředí pryč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Dochází k intenzivnímu zahřívání – musí být chlazeno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Účinnost laserů malá – max. cca 20%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Foton f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3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 má správný směr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Odráží se mezi zrcadly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Dochází k dalším srážkám fotonu s atomy aktivního prostředí – lavinovitě narůstá počet fotonů</a:t>
            </a:r>
          </a:p>
          <a:p>
            <a:pPr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Je-li dostatek fotonů – otevření závěrky (dříve polopropustné zrcadlo – vrstva stříbra propouštějící např. 20% fotonů) a vpuštění fotonů do optického vlákna</a:t>
            </a:r>
            <a:endParaRPr lang="cs-CZ" alt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4. Svařování laserem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Princip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923" y="799827"/>
            <a:ext cx="3581771" cy="13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0625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408" y="1240971"/>
            <a:ext cx="8164286" cy="165520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Podle režimu práce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Pulzní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 dlouhými impulsy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 krátkými impulsy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 velmi krátkými impulsy (pikosekundové,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femtosekundové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Kontinuální (spojitý)</a:t>
            </a:r>
          </a:p>
          <a:p>
            <a:pPr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Podle aktivního prostředí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Pevnolátkové lasery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Plynové lasery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Kapalinové lasery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Polovodičové lasery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Plazmatické lasery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Vláknové lasery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4. Svařování laserem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Druhy laserů</a:t>
            </a:r>
          </a:p>
        </p:txBody>
      </p:sp>
    </p:spTree>
    <p:extLst>
      <p:ext uri="{BB962C8B-B14F-4D97-AF65-F5344CB8AC3E}">
        <p14:creationId xmlns:p14="http://schemas.microsoft.com/office/powerpoint/2010/main" val="98040631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408" y="1240971"/>
            <a:ext cx="8164286" cy="165520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Výhody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Provoz laseru je čistý, tichý, bez potřeby přídavných materiálů a odpadů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Velmi úzká teplotně ovlivněná oblast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Laserový svazek lze dělit na různá pracovní místa soustavou zrcadel a hranolů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Snadná automatizace procesu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Možnost svařovat tloušťky od několika mikrometrů až do 15 mm (svařování tenkých plechů v automobilovém průmyslu bez ochranného plynu)</a:t>
            </a:r>
          </a:p>
          <a:p>
            <a:pPr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Nevýhody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Vyšší pořizovací cena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Nutnost pořízení poloautomatických zařízení, nebo robotů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Pro svařování se hodí jen metalurgicky „čisté“ materiály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Nutnost dbát na zvýšenou bezpečnost práce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Malá účinnost laserů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8360155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4. Svařování laserem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Výhody a nevýhody technologie svařování laserem</a:t>
            </a:r>
          </a:p>
        </p:txBody>
      </p:sp>
    </p:spTree>
    <p:extLst>
      <p:ext uri="{BB962C8B-B14F-4D97-AF65-F5344CB8AC3E}">
        <p14:creationId xmlns:p14="http://schemas.microsoft.com/office/powerpoint/2010/main" val="51548490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4. Svařování laserem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Ukázky svarů vytvořených laserem</a:t>
            </a:r>
          </a:p>
        </p:txBody>
      </p:sp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b="9563"/>
          <a:stretch>
            <a:fillRect/>
          </a:stretch>
        </p:blipFill>
        <p:spPr bwMode="auto">
          <a:xfrm>
            <a:off x="4383167" y="1382863"/>
            <a:ext cx="2224852" cy="189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74" y="3278522"/>
            <a:ext cx="2220937" cy="165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98" y="1442621"/>
            <a:ext cx="2377030" cy="349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06" y="1442621"/>
            <a:ext cx="1763737" cy="17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442621"/>
            <a:ext cx="2220612" cy="177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76" y="3266116"/>
            <a:ext cx="2209748" cy="165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24845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8022228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Svařování s využitím tepla a tlaku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Svar vzniká místním natavením spojovaných materiálů, při současném působení přítlačné síly, která přiblíží a udrží spojované materiály na takových vzdálenostech, při kterých začnou působit meziatomové vazby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Problematika povrchových vrstev (oxidy, nečistoty, prach, vlhkost,…)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Teplo potřebné k natavení materiálu vzniká při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průchodu svařovacího proudu v místě s největším </a:t>
            </a:r>
            <a:br>
              <a:rPr lang="cs-CZ" altLang="cs-CZ" b="1" dirty="0">
                <a:latin typeface="Calibri" pitchFamily="34" charset="0"/>
                <a:cs typeface="Calibri" pitchFamily="34" charset="0"/>
              </a:rPr>
            </a:br>
            <a:r>
              <a:rPr lang="cs-CZ" altLang="cs-CZ" b="1" dirty="0">
                <a:latin typeface="Calibri" pitchFamily="34" charset="0"/>
                <a:cs typeface="Calibri" pitchFamily="34" charset="0"/>
              </a:rPr>
              <a:t>elektrickým odporem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Používají se proudy vysokých hodnot (6 až 40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kA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) 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Množství tepla vzniklého průchodem proudu je dáno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b="1" dirty="0">
                <a:latin typeface="Calibri" pitchFamily="34" charset="0"/>
                <a:cs typeface="Calibri" pitchFamily="34" charset="0"/>
              </a:rPr>
              <a:t>Joule – </a:t>
            </a:r>
            <a:r>
              <a:rPr lang="cs-CZ" altLang="cs-CZ" b="1" dirty="0" err="1">
                <a:latin typeface="Calibri" pitchFamily="34" charset="0"/>
                <a:cs typeface="Calibri" pitchFamily="34" charset="0"/>
              </a:rPr>
              <a:t>Lenzovým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 zákonem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Hlavní procesní parametry (síla F, proud I, čas 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1. Svařování elektrickým odporem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Princip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251" y="3154913"/>
            <a:ext cx="1361103" cy="3402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52" y="98856"/>
            <a:ext cx="2198630" cy="16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386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1. Svařování elektrickým odporem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Průběh teplot a odporů</a:t>
            </a:r>
          </a:p>
        </p:txBody>
      </p:sp>
      <p:pic>
        <p:nvPicPr>
          <p:cNvPr id="8" name="Picture 11" descr="17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lum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r="12799" b="12296"/>
          <a:stretch>
            <a:fillRect/>
          </a:stretch>
        </p:blipFill>
        <p:spPr bwMode="auto">
          <a:xfrm>
            <a:off x="2823599" y="1530220"/>
            <a:ext cx="2868640" cy="34025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205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Měkký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Nižší svařovací proudy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Nižší přítlačné síly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Dlouhé svařovací časy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Tvrdý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Vysoké svařovací proudy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Vysoké přítlačné síly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Krátké svařovací časy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1. Svařování elektrickým odporem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Svařovací režimy</a:t>
            </a:r>
          </a:p>
        </p:txBody>
      </p:sp>
    </p:spTree>
    <p:extLst>
      <p:ext uri="{BB962C8B-B14F-4D97-AF65-F5344CB8AC3E}">
        <p14:creationId xmlns:p14="http://schemas.microsoft.com/office/powerpoint/2010/main" val="354798418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1. Svařování elektrickým odporem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Bodové svařování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8" b="59233"/>
          <a:stretch/>
        </p:blipFill>
        <p:spPr bwMode="auto">
          <a:xfrm>
            <a:off x="252000" y="1317280"/>
            <a:ext cx="2621902" cy="164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8E8F4"/>
              </a:clrFrom>
              <a:clrTo>
                <a:srgbClr val="E8E8F4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" r="5431" b="20523"/>
          <a:stretch>
            <a:fillRect/>
          </a:stretch>
        </p:blipFill>
        <p:spPr bwMode="auto">
          <a:xfrm>
            <a:off x="252000" y="3135086"/>
            <a:ext cx="3991926" cy="15601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85448" y="4653106"/>
            <a:ext cx="2558478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Volba elektrod při nestejných tloušťkách materiálů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3"/>
          <a:stretch/>
        </p:blipFill>
        <p:spPr bwMode="auto">
          <a:xfrm>
            <a:off x="3808172" y="1126902"/>
            <a:ext cx="2154125" cy="228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4813"/>
          <a:stretch/>
        </p:blipFill>
        <p:spPr bwMode="auto">
          <a:xfrm>
            <a:off x="6104248" y="720000"/>
            <a:ext cx="2946445" cy="156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6"/>
          <a:stretch/>
        </p:blipFill>
        <p:spPr bwMode="auto">
          <a:xfrm>
            <a:off x="5404452" y="3379039"/>
            <a:ext cx="3501619" cy="16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3719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1. Svařování elektrickým odporem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Švové svařování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9" y="1382863"/>
            <a:ext cx="3936252" cy="3085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70" y="3578086"/>
            <a:ext cx="4580893" cy="146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09" y="289713"/>
            <a:ext cx="1666254" cy="307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" b="5345"/>
          <a:stretch/>
        </p:blipFill>
        <p:spPr bwMode="auto">
          <a:xfrm>
            <a:off x="4053781" y="1271292"/>
            <a:ext cx="3032156" cy="209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2441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1. Svařování elektrickým odporem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Výstupkové svařování</a:t>
            </a: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2" y="1328948"/>
            <a:ext cx="5102673" cy="226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76" y="3671139"/>
            <a:ext cx="4326716" cy="139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2" t="34103" r="25872" b="29881"/>
          <a:stretch/>
        </p:blipFill>
        <p:spPr bwMode="auto">
          <a:xfrm>
            <a:off x="2018052" y="3680470"/>
            <a:ext cx="2633295" cy="138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r="23420" b="9703"/>
          <a:stretch/>
        </p:blipFill>
        <p:spPr bwMode="auto">
          <a:xfrm>
            <a:off x="6072061" y="1039042"/>
            <a:ext cx="2978633" cy="247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7749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15617"/>
            <a:ext cx="8798694" cy="1580560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Stykové svařování tlakem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Svařované součásti se přitisknou k sobě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a potom se jimi nechá procházet svařovací proud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Stykové svařování odtavením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Nejdříve se zapne proud a potom se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svařované součásti přitisknou k sobě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1. Svařování elektrickým odporem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Stykové svařování</a:t>
            </a: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53" y="2352944"/>
            <a:ext cx="2076025" cy="9261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42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04" y="1014475"/>
            <a:ext cx="2757080" cy="21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53" y="3972161"/>
            <a:ext cx="2076025" cy="10283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42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t="14736" r="22646" b="22381"/>
          <a:stretch/>
        </p:blipFill>
        <p:spPr bwMode="auto">
          <a:xfrm>
            <a:off x="5985705" y="3279129"/>
            <a:ext cx="2757080" cy="177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069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FS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B95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1399</Words>
  <Application>Microsoft Office PowerPoint</Application>
  <PresentationFormat>Předvádění na obrazovce (16:9)</PresentationFormat>
  <Paragraphs>211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Owner</cp:lastModifiedBy>
  <cp:revision>256</cp:revision>
  <dcterms:modified xsi:type="dcterms:W3CDTF">2024-05-15T05:34:41Z</dcterms:modified>
</cp:coreProperties>
</file>